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26"/>
  </p:handoutMasterIdLst>
  <p:sldIdLst>
    <p:sldId id="282" r:id="rId2"/>
    <p:sldId id="283" r:id="rId3"/>
    <p:sldId id="284" r:id="rId4"/>
    <p:sldId id="285" r:id="rId5"/>
    <p:sldId id="304" r:id="rId6"/>
    <p:sldId id="305" r:id="rId7"/>
    <p:sldId id="286" r:id="rId8"/>
    <p:sldId id="287" r:id="rId9"/>
    <p:sldId id="288" r:id="rId10"/>
    <p:sldId id="289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299" r:id="rId21"/>
    <p:sldId id="300" r:id="rId22"/>
    <p:sldId id="301" r:id="rId23"/>
    <p:sldId id="302" r:id="rId24"/>
    <p:sldId id="303" r:id="rId25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1037C4-9A44-4CA9-90D1-DDDE7BA73EA6}" type="datetimeFigureOut">
              <a:rPr lang="tr-TR" smtClean="0"/>
              <a:t>7.10.2019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905DE2-60FC-4E67-89E8-07106C626EB3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884798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İkizkenar Üçgen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tr-TR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ik Üçgen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İkizkenar Üçgen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cxnSp>
        <p:nvCxnSpPr>
          <p:cNvPr id="11" name="10 Düz Bağlayıcı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9 Düz Bağlayıcı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İçerik Yer Tutucusu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İçerik Yer Tutucusu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Karşılaştırm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6" name="5 İçerik Yer Tutucusu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4" name="3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4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10 Dik Üçgen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7 Düz Bağlayıcı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7.10.2019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tr-TR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BAŞLICA PARA SİSTEMLERİ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Sistemleri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Mal Para Sistemi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Madeni Para Sistemi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Kağıt Para Sistemi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Mal Para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Kıymetli metaller ya da mallardan yapılan paralara, mal para denir.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Takas ekonomisinin geçerli olduğu dönemlerde, mübadele işlemi bizzat ürün değişimi yoluyla ya da üçüncü bir ürün aracılığı ile gerçekleştirilmekteydi.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Madeni Para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b="1" dirty="0" smtClean="0"/>
              <a:t>Gümüş Para Sistemi: </a:t>
            </a:r>
            <a:r>
              <a:rPr lang="tr-TR" dirty="0" smtClean="0"/>
              <a:t>20. Yüzyıl’dan önce, altın üretiminin yetersiz olduğu dönemde, gümüş paralar mübadele işlemlerinin yürütümünde yoğun bir şekilde kullanılmıştır.</a:t>
            </a:r>
          </a:p>
          <a:p>
            <a:pPr algn="just">
              <a:buFont typeface="Wingdings" pitchFamily="2" charset="2"/>
              <a:buChar char="v"/>
            </a:pPr>
            <a:endParaRPr lang="tr-T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Madeni Para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b="1" dirty="0" smtClean="0"/>
              <a:t>Altın Para Sistemi: </a:t>
            </a:r>
            <a:r>
              <a:rPr lang="tr-TR" dirty="0" smtClean="0"/>
              <a:t>1. Dünya savaşı sonuna kadar ABD ve Avrupa’da yoğun olarak kullanılmış sistemdir. </a:t>
            </a:r>
          </a:p>
          <a:p>
            <a:pPr marL="64008" indent="0" algn="just">
              <a:buNone/>
            </a:pPr>
            <a:endParaRPr lang="tr-TR" dirty="0" smtClean="0"/>
          </a:p>
          <a:p>
            <a:pPr marL="64008" indent="0" algn="just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756167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Madeni Para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b="1" dirty="0" smtClean="0"/>
              <a:t>Çift Metal Para Sistemi: </a:t>
            </a:r>
            <a:r>
              <a:rPr lang="tr-TR" dirty="0" smtClean="0"/>
              <a:t>Altın ve gümüşün aynı anda resmi para statüsünde olduğu para sistemidir.</a:t>
            </a:r>
          </a:p>
          <a:p>
            <a:pPr marL="64008" indent="0" algn="just">
              <a:buNone/>
            </a:pPr>
            <a:endParaRPr lang="tr-TR" dirty="0" smtClean="0"/>
          </a:p>
        </p:txBody>
      </p:sp>
    </p:spTree>
    <p:extLst>
      <p:ext uri="{BB962C8B-B14F-4D97-AF65-F5344CB8AC3E}">
        <p14:creationId xmlns:p14="http://schemas.microsoft.com/office/powerpoint/2010/main" val="319357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Kağıt Para Sistemi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Kağıt para sisteminde yetkili otoriteler, yasalarla elde ettikleri yetkileri kullanarak tedavüle para çıkarırlar.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Kağıt para sisteminin en önemli sakıncası, piyasaya kolaylıkla banknot sürülebilmesidir.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Bu sistemde siyasal iktidarların para arzını sürekli arttırmaları, ekonomide enflasyonist eğilimleri hızlandırır.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 TEORİSİ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Talebi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Ekonomik birimlerin belirli bir dönemde ellerinde tutmak istedikleri para miktarıdır.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3 amaçla para talep edilir.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İşlem Amaçlı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İhtiyat Amaçlı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Spekülatif Amaçlı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1- İşlem Amaçlı Para Talebi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Mal ve hizmetlere harcamak amacıyla tutulmak istenen paranın miktarıdır.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 Nominal gelir arttıkça artış gösterir.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2- İhtiyat Amaçlı Para Talebi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Beklenmeyen harcamaların karşılanması amacıyla elde tutulmak istenen para miktarıdır.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Nominal Gelir Arttıkça Artış Gösterir.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3- Spekülatif Amaçlı Para Talebi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 dışındaki diğer finansal varlıkların değeri konusundaki belirsizlik nedeniyle elde tutulmak istenen para miktarıdır.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 oranı yüksek olduğunda para talebi düşük, faiz oranı düşük olduğu dönemde ise para talebi yüksektir.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 TALEBİ FONKSİYONU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Para Talebi Fonksiyonu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Ekonomik birimlerin ellerinde neden para tutmak istediklerini gördükten sonra, bu miktarın değişmesine neden olan faktörleri incelemek daha kolaydır.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Talep edilecek para miktarını belirleyen iki faktör söz konusudur; </a:t>
            </a:r>
          </a:p>
          <a:p>
            <a:pPr algn="just"/>
            <a:endParaRPr lang="tr-TR" dirty="0" smtClean="0"/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Faiz Oranı,</a:t>
            </a:r>
          </a:p>
          <a:p>
            <a:pPr algn="just">
              <a:buFont typeface="Wingdings" pitchFamily="2" charset="2"/>
              <a:buChar char="Ø"/>
            </a:pPr>
            <a:r>
              <a:rPr lang="tr-TR" dirty="0" smtClean="0"/>
              <a:t>Nominal Gelir.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250030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3200" dirty="0" smtClean="0"/>
              <a:t> Para talebi faiz oranının negatif fonksiyonudur. Faiz oranı elde para tutmanın fırsat maliyetini temsil eder.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0" y="1882775"/>
            <a:ext cx="8229600" cy="4572000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528888"/>
            <a:ext cx="9144000" cy="43054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0"/>
            <a:ext cx="8929718" cy="2500306"/>
          </a:xfrm>
        </p:spPr>
        <p:txBody>
          <a:bodyPr>
            <a:normAutofit/>
          </a:bodyPr>
          <a:lstStyle/>
          <a:p>
            <a:pPr algn="just">
              <a:buFont typeface="Wingdings" pitchFamily="2" charset="2"/>
              <a:buChar char="v"/>
            </a:pPr>
            <a:r>
              <a:rPr lang="tr-TR" sz="3200" dirty="0" smtClean="0"/>
              <a:t> Para talebi gelir düzeyinin pozitif bir fonksiyonudur. Gelir artarsa Md sağa, gelir azalırsa Md sola kayar.</a:t>
            </a:r>
            <a:endParaRPr lang="tr-TR" sz="3200" dirty="0"/>
          </a:p>
        </p:txBody>
      </p:sp>
      <p:sp>
        <p:nvSpPr>
          <p:cNvPr id="3" name="2 İçerik Yer Tutucusu"/>
          <p:cNvSpPr>
            <a:spLocks noGrp="1"/>
          </p:cNvSpPr>
          <p:nvPr>
            <p:ph idx="4294967295"/>
          </p:nvPr>
        </p:nvSpPr>
        <p:spPr>
          <a:xfrm>
            <a:off x="0" y="1882775"/>
            <a:ext cx="8229600" cy="4572000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285992"/>
            <a:ext cx="9144000" cy="45852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 TALEBİNİ ETKİLEYEN FAKTÖRLER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1. Kurumsal Faktörler 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İktisadi faaliyetlerden kaynaklanan ödemeler sık aralıklarla gerçekleştirildiğinde, nakit talebi yüksek düzeylerde olacağı gibi, paranın dolanım hızı da yüksek olur.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85728"/>
            <a:ext cx="91440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2. Alternatif Finansal Araçların Yaygınlığı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500174"/>
            <a:ext cx="8786874" cy="5214974"/>
          </a:xfrm>
        </p:spPr>
        <p:txBody>
          <a:bodyPr/>
          <a:lstStyle/>
          <a:p>
            <a:pPr algn="just"/>
            <a:r>
              <a:rPr lang="tr-TR" dirty="0" smtClean="0"/>
              <a:t>Günümüz ekonomilerinde, para ve sermaye piyasalarındaki gelişmeler ile birlikte, finansal enstrümanların sayısı sürekli artmaktadır.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Dolayısıyla, finansal araçların sayısı ve çeşitliliği arttıkça, bireylerin nakit talebinde azalma gözlenir.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3. Faiz Oranı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Faiz oranları, para talebini ve paranın dolanım hızını etkileyen en önemli değişkenlerdendir.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 oranları yükseldiğinde elde para tutmanın fırsat maliyeti artacağından, bireyler ellerindeki nakit miktarını azaltırlar.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Faiz oranları azaldığında ise, ellerinde daha yüksek miktarlarda nakit bulundurmayı tercih ederler.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4. Beklentiler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İktisadi birimlerin uygulanan iktisat politikalarına duydukları güven ve iktisadi faaliyet hacminin yönelimi ile ilgili beklentiler önemli etkenlerdendir.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Özellikle belirsizlik ortamlarında iktisadi birimler; portföylerinde bono, tahvil gibi finansal araç miktarını kısarak, nakit pozisyonlarını güçlendirici eğilimlerde bulunurlar.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0" y="2428868"/>
            <a:ext cx="9144000" cy="1399032"/>
          </a:xfrm>
        </p:spPr>
        <p:txBody>
          <a:bodyPr/>
          <a:lstStyle/>
          <a:p>
            <a:pPr algn="ctr"/>
            <a:r>
              <a:rPr lang="tr-TR" dirty="0" smtClean="0"/>
              <a:t>PARA TALEBİ TEORİLERİ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457200" y="5857892"/>
            <a:ext cx="8229600" cy="596916"/>
          </a:xfrm>
        </p:spPr>
        <p:txBody>
          <a:bodyPr/>
          <a:lstStyle/>
          <a:p>
            <a:endParaRPr lang="tr-TR" dirty="0" smtClean="0"/>
          </a:p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A) PORTFÖY TEORİLERİ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Paranın değer saklama fonksiyonu </a:t>
            </a:r>
            <a:r>
              <a:rPr lang="tr-TR" dirty="0" smtClean="0"/>
              <a:t>üzerine odaklanan </a:t>
            </a:r>
            <a:r>
              <a:rPr lang="tr-TR" dirty="0" smtClean="0"/>
              <a:t>para talebi teorileri, portföy teorileri olarak adlandırılmaktadır.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Portföy teorilerine göre bireyler, portföylerinin bir bölümünü nakit olarak tutarlar.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Finansal araçların fiyatlarında zaman zaman dalgalanmalar gözlenebileceğinden, para, bireylere güvenilir bir likit pozisyon sağlar.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42852"/>
            <a:ext cx="8229600" cy="571480"/>
          </a:xfrm>
        </p:spPr>
        <p:txBody>
          <a:bodyPr>
            <a:normAutofit fontScale="90000"/>
          </a:bodyPr>
          <a:lstStyle/>
          <a:p>
            <a:pPr algn="ctr"/>
            <a:r>
              <a:rPr lang="tr-TR" dirty="0" smtClean="0"/>
              <a:t>B) İŞLEM TEORİLERİ</a:t>
            </a:r>
            <a:endParaRPr lang="tr-TR" dirty="0"/>
          </a:p>
        </p:txBody>
      </p:sp>
      <p:sp>
        <p:nvSpPr>
          <p:cNvPr id="3" name="2 İçerik Yer Tutucusu"/>
          <p:cNvSpPr>
            <a:spLocks noGrp="1"/>
          </p:cNvSpPr>
          <p:nvPr>
            <p:ph idx="1"/>
          </p:nvPr>
        </p:nvSpPr>
        <p:spPr>
          <a:xfrm>
            <a:off x="142844" y="1071546"/>
            <a:ext cx="8786874" cy="5643602"/>
          </a:xfrm>
        </p:spPr>
        <p:txBody>
          <a:bodyPr/>
          <a:lstStyle/>
          <a:p>
            <a:pPr algn="just"/>
            <a:r>
              <a:rPr lang="tr-TR" dirty="0" smtClean="0"/>
              <a:t>İşlem teorileri, paranın değişim aracı olma fonksiyonu üzerinde odaklanmışlardır. 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İşlem teorileri kapsamında yer alan bütün yaklaşımlara göre para, mübadele işleminin gerçekleştirilmesinde en uygun araçtır.</a:t>
            </a:r>
          </a:p>
          <a:p>
            <a:pPr algn="just"/>
            <a:endParaRPr lang="tr-TR" dirty="0" smtClean="0"/>
          </a:p>
          <a:p>
            <a:pPr algn="just"/>
            <a:r>
              <a:rPr lang="tr-TR" dirty="0" smtClean="0"/>
              <a:t>Çünkü, elde para tutulduğunda satın alma işlemlerinin gerçekleştirilmesi için sık aralıklarla bankaya gitme zorunluluğu ortadan kalkar.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anlı">
  <a:themeElements>
    <a:clrScheme name="Canlı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Canlı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Canlı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313</TotalTime>
  <Words>611</Words>
  <Application>Microsoft Office PowerPoint</Application>
  <PresentationFormat>Ekran Gösterisi (4:3)</PresentationFormat>
  <Paragraphs>84</Paragraphs>
  <Slides>24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5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24</vt:i4>
      </vt:variant>
    </vt:vector>
  </HeadingPairs>
  <TitlesOfParts>
    <vt:vector size="30" baseType="lpstr">
      <vt:lpstr>Calibri</vt:lpstr>
      <vt:lpstr>Century Gothic</vt:lpstr>
      <vt:lpstr>Verdana</vt:lpstr>
      <vt:lpstr>Wingdings</vt:lpstr>
      <vt:lpstr>Wingdings 2</vt:lpstr>
      <vt:lpstr>Canlı</vt:lpstr>
      <vt:lpstr>BAŞLICA PARA SİSTEMLERİ</vt:lpstr>
      <vt:lpstr>Para Sistemleri</vt:lpstr>
      <vt:lpstr>Mal Para Sistemi</vt:lpstr>
      <vt:lpstr>Madeni Para Sistemi</vt:lpstr>
      <vt:lpstr>Madeni Para Sistemi</vt:lpstr>
      <vt:lpstr>Madeni Para Sistemi</vt:lpstr>
      <vt:lpstr>Kağıt Para Sistemi</vt:lpstr>
      <vt:lpstr>PARA TEORİSİ</vt:lpstr>
      <vt:lpstr>Para Talebi</vt:lpstr>
      <vt:lpstr>1- İşlem Amaçlı Para Talebi</vt:lpstr>
      <vt:lpstr>2- İhtiyat Amaçlı Para Talebi</vt:lpstr>
      <vt:lpstr>3- Spekülatif Amaçlı Para Talebi</vt:lpstr>
      <vt:lpstr>PARA TALEBİ FONKSİYONU</vt:lpstr>
      <vt:lpstr>Para Talebi Fonksiyonu</vt:lpstr>
      <vt:lpstr> Para talebi faiz oranının negatif fonksiyonudur. Faiz oranı elde para tutmanın fırsat maliyetini temsil eder.</vt:lpstr>
      <vt:lpstr> Para talebi gelir düzeyinin pozitif bir fonksiyonudur. Gelir artarsa Md sağa, gelir azalırsa Md sola kayar.</vt:lpstr>
      <vt:lpstr>PARA TALEBİNİ ETKİLEYEN FAKTÖRLER</vt:lpstr>
      <vt:lpstr>1. Kurumsal Faktörler </vt:lpstr>
      <vt:lpstr>2. Alternatif Finansal Araçların Yaygınlığı</vt:lpstr>
      <vt:lpstr>3. Faiz Oranı</vt:lpstr>
      <vt:lpstr>4. Beklentiler</vt:lpstr>
      <vt:lpstr>PARA TALEBİ TEORİLERİ</vt:lpstr>
      <vt:lpstr>A) PORTFÖY TEORİLERİ</vt:lpstr>
      <vt:lpstr>B) İŞLEM TEORİLERİ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 VE BANKA</dc:title>
  <dc:creator>SUBZERO</dc:creator>
  <cp:lastModifiedBy>imyo</cp:lastModifiedBy>
  <cp:revision>30</cp:revision>
  <dcterms:created xsi:type="dcterms:W3CDTF">2017-09-25T10:45:06Z</dcterms:created>
  <dcterms:modified xsi:type="dcterms:W3CDTF">2019-10-07T17:29:55Z</dcterms:modified>
</cp:coreProperties>
</file>