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328" r:id="rId2"/>
    <p:sldId id="329" r:id="rId3"/>
    <p:sldId id="330" r:id="rId4"/>
    <p:sldId id="331" r:id="rId5"/>
    <p:sldId id="332" r:id="rId6"/>
    <p:sldId id="333" r:id="rId7"/>
    <p:sldId id="334" r:id="rId8"/>
    <p:sldId id="335" r:id="rId9"/>
    <p:sldId id="336" r:id="rId10"/>
    <p:sldId id="318" r:id="rId11"/>
    <p:sldId id="298" r:id="rId12"/>
    <p:sldId id="285" r:id="rId13"/>
    <p:sldId id="300" r:id="rId14"/>
    <p:sldId id="287" r:id="rId15"/>
    <p:sldId id="301" r:id="rId16"/>
    <p:sldId id="288" r:id="rId17"/>
    <p:sldId id="315" r:id="rId18"/>
    <p:sldId id="303" r:id="rId19"/>
    <p:sldId id="302" r:id="rId20"/>
    <p:sldId id="289" r:id="rId21"/>
    <p:sldId id="290" r:id="rId22"/>
    <p:sldId id="304" r:id="rId23"/>
    <p:sldId id="291" r:id="rId24"/>
    <p:sldId id="305" r:id="rId25"/>
    <p:sldId id="292" r:id="rId26"/>
    <p:sldId id="306" r:id="rId27"/>
    <p:sldId id="327" r:id="rId28"/>
    <p:sldId id="294" r:id="rId29"/>
    <p:sldId id="312" r:id="rId30"/>
    <p:sldId id="308" r:id="rId31"/>
    <p:sldId id="313" r:id="rId32"/>
    <p:sldId id="295" r:id="rId33"/>
    <p:sldId id="317" r:id="rId34"/>
    <p:sldId id="309" r:id="rId35"/>
    <p:sldId id="297" r:id="rId36"/>
    <p:sldId id="310" r:id="rId37"/>
  </p:sldIdLst>
  <p:sldSz cx="9144000" cy="6858000" type="screen4x3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İkizkenar Üçgen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r-TR" smtClean="0"/>
              <a:t>Asıl alt başlık stilini düzenlemek için tıklatın</a:t>
            </a:r>
            <a:endParaRPr lang="en-US"/>
          </a:p>
        </p:txBody>
      </p:sp>
      <p:sp>
        <p:nvSpPr>
          <p:cNvPr id="5" name="27 Veri Yer Tutucusu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6 Altbilgi Yer Tutucusu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>
              <a:defRPr sz="1300">
                <a:solidFill>
                  <a:srgbClr val="FFFFFF"/>
                </a:solidFill>
              </a:defRPr>
            </a:lvl1pPr>
          </a:lstStyle>
          <a:p>
            <a:fld id="{DA35E5D1-840F-4334-9CD6-5C788A33AD2F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A6AA29-F12D-4DEB-BA62-3237CDE4D4A2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 Üçgen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4 İkizkenar Üçgen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6" name="5 Düz Bağlayıcı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6 Düz Bağlayıcı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8" name="3 Veri Yer Tutucusu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0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fld id="{9906995D-825A-4F12-A9A3-A1CD16A6EECA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C66028-005F-477E-A415-43B58266BF48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>
              <a:defRPr/>
            </a:lvl1pPr>
          </a:lstStyle>
          <a:p>
            <a:fld id="{462E915B-6541-48FE-95AF-8429CF3E377A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4F2690-6B12-4E26-9AD4-99F145398372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80F689-E301-4C08-8BDC-17DFA30ED0CA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fld id="{22C5527F-59A1-4634-BC7D-FC4850DF399A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r-TR" noProof="0" smtClean="0"/>
              <a:t>Resim eklemek için simgeyi tıklatın</a:t>
            </a:r>
            <a:endParaRPr lang="en-US" noProof="0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>
              <a:defRPr sz="900"/>
            </a:lvl1pPr>
          </a:lstStyle>
          <a:p>
            <a:fld id="{A8AED639-5106-4F68-86F2-C8ABC9F9077B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8AE0C7-5DE8-4385-BB13-23268B170634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610DC2-BBD7-41EE-8D3B-DE522CB8380C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Dik Üçgen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8" name="7 Düz Bağlayıcı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Düz Bağlayıcı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030" name="1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  <a:endParaRPr lang="en-US" altLang="tr-TR" smtClean="0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fld id="{700AF95B-BE7A-4F5B-884D-DB930AEDE6F8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16" r:id="rId4"/>
    <p:sldLayoutId id="2147483824" r:id="rId5"/>
    <p:sldLayoutId id="2147483817" r:id="rId6"/>
    <p:sldLayoutId id="2147483818" r:id="rId7"/>
    <p:sldLayoutId id="2147483825" r:id="rId8"/>
    <p:sldLayoutId id="2147483826" r:id="rId9"/>
    <p:sldLayoutId id="2147483819" r:id="rId10"/>
    <p:sldLayoutId id="2147483820" r:id="rId11"/>
  </p:sldLayoutIdLst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F90B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2133600"/>
            <a:ext cx="8062912" cy="1470025"/>
          </a:xfrm>
        </p:spPr>
        <p:txBody>
          <a:bodyPr>
            <a:normAutofit fontScale="90000"/>
          </a:bodyPr>
          <a:lstStyle/>
          <a:p>
            <a:pPr marL="484632" indent="0" algn="ctr" eaLnBrk="1" fontAlgn="auto" hangingPunct="1">
              <a:spcAft>
                <a:spcPts val="0"/>
              </a:spcAft>
              <a:defRPr/>
            </a:pPr>
            <a:r>
              <a:rPr lang="tr-TR" sz="54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tr-TR" sz="54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tr-TR" sz="54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tr-TR" sz="54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EKONOMİ 1</a:t>
            </a:r>
            <a:r>
              <a:rPr lang="tr-TR" sz="54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tr-TR" sz="54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tr-TR" sz="31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ÜNİTE 5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3733800"/>
            <a:ext cx="8062912" cy="1752600"/>
          </a:xfrm>
          <a:extLst>
            <a:ext uri="{909E8E84-426E-40DD-AFC4-6F175D3DCCD1}"/>
            <a:ext uri="{91240B29-F687-4F45-9708-019B960494DF}"/>
          </a:extLst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tr-TR" dirty="0"/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r-TR" b="1" dirty="0" smtClean="0"/>
              <a:t>FAYDA KAVRAMI</a:t>
            </a:r>
            <a:endParaRPr lang="tr-TR" b="1" dirty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r-TR" dirty="0" smtClean="0"/>
              <a:t> </a:t>
            </a:r>
            <a:endParaRPr lang="tr-TR" dirty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 algn="ctr"/>
            <a:r>
              <a:rPr lang="tr-TR" b="1" dirty="0" smtClean="0"/>
              <a:t>FAYDA 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990600"/>
            <a:ext cx="8915400" cy="5715000"/>
          </a:xfrm>
        </p:spPr>
        <p:txBody>
          <a:bodyPr/>
          <a:lstStyle/>
          <a:p>
            <a:pPr algn="just"/>
            <a:r>
              <a:rPr lang="tr-TR" dirty="0" smtClean="0"/>
              <a:t>Bir mal veya hizmetin ihtiyaçları karşılama özelliğine “fayda” denir.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Fayda aynı zamanda, bir mal veya hizmetin tüketilmesi sonucu elde edilen tatmin düzeyini ifade eder. </a:t>
            </a:r>
          </a:p>
          <a:p>
            <a:endParaRPr lang="tr-TR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 algn="ctr"/>
            <a:r>
              <a:rPr lang="tr-TR" b="1" dirty="0" smtClean="0"/>
              <a:t>Toplam Fayda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990600"/>
            <a:ext cx="8915400" cy="5715000"/>
          </a:xfrm>
        </p:spPr>
        <p:txBody>
          <a:bodyPr/>
          <a:lstStyle/>
          <a:p>
            <a:pPr algn="just">
              <a:buNone/>
            </a:pPr>
            <a:endParaRPr lang="tr-TR" dirty="0" smtClean="0"/>
          </a:p>
          <a:p>
            <a:pPr algn="just"/>
            <a:r>
              <a:rPr lang="tr-TR" b="1" dirty="0" smtClean="0"/>
              <a:t>Toplam Fayda (TU):</a:t>
            </a:r>
            <a:r>
              <a:rPr lang="tr-TR" dirty="0" smtClean="0"/>
              <a:t> Tüketicinin bir malın farklı birimlerini tüketmesi sonucu elde edeceği kümülatif memnuniyet derecesidir.</a:t>
            </a:r>
          </a:p>
          <a:p>
            <a:pPr algn="just">
              <a:buNone/>
            </a:pPr>
            <a:endParaRPr lang="tr-TR" dirty="0" smtClean="0"/>
          </a:p>
          <a:p>
            <a:pPr algn="ctr">
              <a:buNone/>
            </a:pPr>
            <a:r>
              <a:rPr lang="tr-TR" sz="4000" b="1" dirty="0" smtClean="0"/>
              <a:t>TU = f (Q)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 algn="ctr"/>
            <a:r>
              <a:rPr lang="tr-TR" b="1" dirty="0" smtClean="0"/>
              <a:t>Marjinal Fayda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990600"/>
            <a:ext cx="8915400" cy="5715000"/>
          </a:xfrm>
        </p:spPr>
        <p:txBody>
          <a:bodyPr/>
          <a:lstStyle/>
          <a:p>
            <a:pPr algn="just"/>
            <a:r>
              <a:rPr lang="tr-TR" b="1" dirty="0" smtClean="0"/>
              <a:t>Marjinal Fayda (MU):</a:t>
            </a:r>
            <a:r>
              <a:rPr lang="tr-TR" dirty="0" smtClean="0"/>
              <a:t> İlave bir birim tüketimin, toplam fayda üzerinde yarattığı etkidir.</a:t>
            </a:r>
          </a:p>
          <a:p>
            <a:pPr algn="just">
              <a:buNone/>
            </a:pPr>
            <a:r>
              <a:rPr lang="tr-TR" sz="3200" b="1" dirty="0" smtClean="0"/>
              <a:t>          </a:t>
            </a:r>
          </a:p>
          <a:p>
            <a:pPr algn="just">
              <a:buNone/>
            </a:pPr>
            <a:r>
              <a:rPr lang="tr-TR" sz="3200" b="1" dirty="0" smtClean="0"/>
              <a:t>                             MU = f (Q)</a:t>
            </a:r>
          </a:p>
          <a:p>
            <a:pPr algn="just">
              <a:buNone/>
            </a:pPr>
            <a:endParaRPr lang="tr-TR" dirty="0" smtClean="0"/>
          </a:p>
          <a:p>
            <a:pPr algn="just"/>
            <a:r>
              <a:rPr lang="tr-TR" dirty="0" smtClean="0"/>
              <a:t>Marjinal fayda aşağıdaki şekilde hesaplanır;</a:t>
            </a:r>
          </a:p>
          <a:p>
            <a:pPr algn="ctr">
              <a:buNone/>
            </a:pPr>
            <a:endParaRPr lang="tr-TR" sz="3600" b="1" dirty="0" smtClean="0"/>
          </a:p>
          <a:p>
            <a:pPr algn="ctr">
              <a:buNone/>
            </a:pPr>
            <a:r>
              <a:rPr lang="tr-TR" sz="3600" b="1" dirty="0" smtClean="0"/>
              <a:t>MU = ∆TU / ∆Q </a:t>
            </a:r>
          </a:p>
          <a:p>
            <a:pPr algn="ctr">
              <a:buNone/>
            </a:pPr>
            <a:endParaRPr lang="tr-TR" sz="3600" b="1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152400" y="304800"/>
          <a:ext cx="8839200" cy="624840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46400"/>
                <a:gridCol w="2946400"/>
                <a:gridCol w="2946400"/>
              </a:tblGrid>
              <a:tr h="892629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/>
                        <a:t>Q</a:t>
                      </a:r>
                      <a:r>
                        <a:rPr lang="tr-TR" sz="2000" baseline="0" dirty="0" smtClean="0"/>
                        <a:t> (Tüketim Miktarı)</a:t>
                      </a:r>
                      <a:endParaRPr lang="tr-T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/>
                        <a:t>TU</a:t>
                      </a:r>
                      <a:r>
                        <a:rPr lang="tr-TR" sz="2000" baseline="0" dirty="0" smtClean="0"/>
                        <a:t> (Toplam Fayda)</a:t>
                      </a:r>
                      <a:endParaRPr lang="tr-T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/>
                        <a:t>MU (Marjinal Fayda)</a:t>
                      </a:r>
                      <a:endParaRPr lang="tr-TR" sz="2000" dirty="0"/>
                    </a:p>
                  </a:txBody>
                  <a:tcPr anchor="ctr"/>
                </a:tc>
              </a:tr>
              <a:tr h="892629"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0</a:t>
                      </a:r>
                      <a:endParaRPr lang="tr-T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0</a:t>
                      </a:r>
                      <a:endParaRPr lang="tr-T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r-TR" sz="2800"/>
                    </a:p>
                  </a:txBody>
                  <a:tcPr anchor="ctr"/>
                </a:tc>
              </a:tr>
              <a:tr h="892629"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1</a:t>
                      </a:r>
                      <a:endParaRPr lang="tr-T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40</a:t>
                      </a:r>
                      <a:endParaRPr lang="tr-T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r-TR" sz="2800"/>
                    </a:p>
                  </a:txBody>
                  <a:tcPr anchor="ctr"/>
                </a:tc>
              </a:tr>
              <a:tr h="892629"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2</a:t>
                      </a:r>
                      <a:endParaRPr lang="tr-T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60</a:t>
                      </a:r>
                      <a:endParaRPr lang="tr-T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r-TR" sz="2800"/>
                    </a:p>
                  </a:txBody>
                  <a:tcPr anchor="ctr"/>
                </a:tc>
              </a:tr>
              <a:tr h="892629"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3</a:t>
                      </a:r>
                      <a:endParaRPr lang="tr-T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65</a:t>
                      </a:r>
                      <a:endParaRPr lang="tr-T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r-TR" sz="2800" dirty="0"/>
                    </a:p>
                  </a:txBody>
                  <a:tcPr anchor="ctr"/>
                </a:tc>
              </a:tr>
              <a:tr h="892629"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4</a:t>
                      </a:r>
                      <a:endParaRPr lang="tr-T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65</a:t>
                      </a:r>
                      <a:endParaRPr lang="tr-T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r-TR" sz="2800" dirty="0"/>
                    </a:p>
                  </a:txBody>
                  <a:tcPr anchor="ctr"/>
                </a:tc>
              </a:tr>
              <a:tr h="892629"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5</a:t>
                      </a:r>
                      <a:endParaRPr lang="tr-T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62</a:t>
                      </a:r>
                      <a:endParaRPr lang="tr-T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tr-TR" sz="280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152400" y="304800"/>
          <a:ext cx="8839200" cy="624840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46400"/>
                <a:gridCol w="2946400"/>
                <a:gridCol w="2946400"/>
              </a:tblGrid>
              <a:tr h="892629"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/>
                        <a:t>Q</a:t>
                      </a:r>
                      <a:r>
                        <a:rPr lang="tr-TR" sz="2000" baseline="0" dirty="0" smtClean="0"/>
                        <a:t> (Tüketim Miktarı)</a:t>
                      </a:r>
                      <a:endParaRPr lang="tr-T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/>
                        <a:t>TU</a:t>
                      </a:r>
                      <a:r>
                        <a:rPr lang="tr-TR" sz="2000" baseline="0" dirty="0" smtClean="0"/>
                        <a:t> (Toplam Fayda)</a:t>
                      </a:r>
                      <a:endParaRPr lang="tr-TR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dirty="0" smtClean="0"/>
                        <a:t>MU (Marjinal Fayda)</a:t>
                      </a:r>
                      <a:endParaRPr lang="tr-TR" sz="2000" dirty="0"/>
                    </a:p>
                  </a:txBody>
                  <a:tcPr anchor="ctr"/>
                </a:tc>
              </a:tr>
              <a:tr h="892629"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0</a:t>
                      </a:r>
                      <a:endParaRPr lang="tr-T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0</a:t>
                      </a:r>
                      <a:endParaRPr lang="tr-T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tr-TR" sz="2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892629"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1</a:t>
                      </a:r>
                      <a:endParaRPr lang="tr-T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40</a:t>
                      </a:r>
                      <a:endParaRPr lang="tr-T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>
                          <a:solidFill>
                            <a:srgbClr val="FF0000"/>
                          </a:solidFill>
                        </a:rPr>
                        <a:t>40</a:t>
                      </a:r>
                      <a:endParaRPr lang="tr-TR" sz="2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892629"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2</a:t>
                      </a:r>
                      <a:endParaRPr lang="tr-T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60</a:t>
                      </a:r>
                      <a:endParaRPr lang="tr-T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tr-TR" sz="2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892629"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3</a:t>
                      </a:r>
                      <a:endParaRPr lang="tr-T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65</a:t>
                      </a:r>
                      <a:endParaRPr lang="tr-T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>
                          <a:solidFill>
                            <a:srgbClr val="FF0000"/>
                          </a:solidFill>
                        </a:rPr>
                        <a:t>5</a:t>
                      </a:r>
                      <a:endParaRPr lang="tr-TR" sz="2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892629"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4</a:t>
                      </a:r>
                      <a:endParaRPr lang="tr-T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65</a:t>
                      </a:r>
                      <a:endParaRPr lang="tr-T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tr-TR" sz="2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892629"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5</a:t>
                      </a:r>
                      <a:endParaRPr lang="tr-T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62</a:t>
                      </a:r>
                      <a:endParaRPr lang="tr-T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800" dirty="0" smtClean="0">
                          <a:solidFill>
                            <a:srgbClr val="FF0000"/>
                          </a:solidFill>
                        </a:rPr>
                        <a:t>-3</a:t>
                      </a:r>
                      <a:endParaRPr lang="tr-TR" sz="2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2209800"/>
            <a:ext cx="9144000" cy="1600200"/>
          </a:xfrm>
        </p:spPr>
        <p:txBody>
          <a:bodyPr/>
          <a:lstStyle/>
          <a:p>
            <a:pPr algn="ctr">
              <a:buNone/>
            </a:pPr>
            <a:r>
              <a:rPr lang="tr-TR" sz="5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Toplam Fayda (TU) ve Marjinal Fayda (MU) Eğrileri</a:t>
            </a:r>
            <a:endParaRPr lang="tr-TR" sz="54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Sağ Ok"/>
          <p:cNvSpPr/>
          <p:nvPr/>
        </p:nvSpPr>
        <p:spPr>
          <a:xfrm>
            <a:off x="5943600" y="1905000"/>
            <a:ext cx="4572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5720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/>
          <a:lstStyle/>
          <a:p>
            <a:pPr algn="ctr"/>
            <a:r>
              <a:rPr lang="tr-TR" b="1" dirty="0" smtClean="0"/>
              <a:t>DEĞER PARADOKSU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0" y="762000"/>
            <a:ext cx="8915400" cy="5943600"/>
          </a:xfrm>
        </p:spPr>
        <p:txBody>
          <a:bodyPr/>
          <a:lstStyle/>
          <a:p>
            <a:pPr algn="just"/>
            <a:r>
              <a:rPr lang="tr-TR" dirty="0" smtClean="0"/>
              <a:t>Canlıların temel yaşam unsurlarından olan su ile elmasın değerini karşılaştırdığımızda; su çok ucuzken, elmasın değeri çok yüksektir.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Su-Elmas paradoksu olarak nitelendirilen bu durumun nedeni; kullanım değeri ve değişim değeri kavramlarıdır.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Bazı malların kullanım değeri çok yüksek iken, değişim değeri çok düşük; bazılarının ise değişim değeri çok yüksek iken, kullanım değeri çok düşüktür. </a:t>
            </a:r>
          </a:p>
          <a:p>
            <a:endParaRPr lang="tr-TR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2133600"/>
            <a:ext cx="8062912" cy="1470025"/>
          </a:xfrm>
        </p:spPr>
        <p:txBody>
          <a:bodyPr>
            <a:normAutofit fontScale="90000"/>
          </a:bodyPr>
          <a:lstStyle/>
          <a:p>
            <a:pPr marL="484632" indent="0" algn="ctr" eaLnBrk="1" fontAlgn="auto" hangingPunct="1">
              <a:spcAft>
                <a:spcPts val="0"/>
              </a:spcAft>
              <a:defRPr/>
            </a:pPr>
            <a:r>
              <a:rPr lang="tr-TR" sz="54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tr-TR" sz="54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tr-TR" sz="54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tr-TR" sz="54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EKONOMİ 1</a:t>
            </a:r>
            <a:r>
              <a:rPr lang="tr-TR" sz="54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tr-TR" sz="54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tr-TR" sz="31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ÜNİTE 5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3733800"/>
            <a:ext cx="8062912" cy="1752600"/>
          </a:xfrm>
          <a:extLst>
            <a:ext uri="{909E8E84-426E-40DD-AFC4-6F175D3DCCD1}"/>
            <a:ext uri="{91240B29-F687-4F45-9708-019B960494DF}"/>
          </a:extLst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tr-TR" b="1" dirty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tr-TR" dirty="0" smtClean="0"/>
              <a:t> </a:t>
            </a:r>
            <a:endParaRPr lang="tr-TR" dirty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3400" y="2514600"/>
            <a:ext cx="8229600" cy="1399032"/>
          </a:xfrm>
        </p:spPr>
        <p:txBody>
          <a:bodyPr/>
          <a:lstStyle/>
          <a:p>
            <a:pPr algn="ctr">
              <a:defRPr/>
            </a:pPr>
            <a:r>
              <a:rPr lang="tr-TR" b="1" dirty="0" smtClean="0"/>
              <a:t>ÜRETİM TEORİSİ</a:t>
            </a:r>
            <a:endParaRPr lang="tr-TR" b="1" dirty="0"/>
          </a:p>
        </p:txBody>
      </p:sp>
      <p:sp>
        <p:nvSpPr>
          <p:cNvPr id="9219" name="2 İçerik Yer Tutucusu"/>
          <p:cNvSpPr>
            <a:spLocks noGrp="1"/>
          </p:cNvSpPr>
          <p:nvPr>
            <p:ph idx="1"/>
          </p:nvPr>
        </p:nvSpPr>
        <p:spPr>
          <a:xfrm>
            <a:off x="457200" y="5334000"/>
            <a:ext cx="8229600" cy="1120775"/>
          </a:xfrm>
        </p:spPr>
        <p:txBody>
          <a:bodyPr/>
          <a:lstStyle/>
          <a:p>
            <a:endParaRPr lang="tr-TR" altLang="tr-TR" smtClean="0"/>
          </a:p>
          <a:p>
            <a:endParaRPr lang="tr-TR" alt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4000"/>
              <a:t/>
            </a:r>
            <a:br>
              <a:rPr lang="tr-TR" sz="4000"/>
            </a:br>
            <a:endParaRPr lang="tr-TR" sz="400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200"/>
            <a:ext cx="8839200" cy="6781801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tr-TR" altLang="tr-TR" b="1" dirty="0" smtClean="0">
                <a:solidFill>
                  <a:schemeClr val="accent1"/>
                </a:solidFill>
              </a:rPr>
              <a:t>ÜRETİM VE ÜRETİM MALİYETLERİ</a:t>
            </a:r>
          </a:p>
          <a:p>
            <a:pPr algn="ctr">
              <a:buFont typeface="Wingdings" pitchFamily="2" charset="2"/>
              <a:buNone/>
            </a:pPr>
            <a:endParaRPr lang="tr-TR" altLang="tr-TR" b="1" dirty="0" smtClean="0"/>
          </a:p>
          <a:p>
            <a:pPr algn="just"/>
            <a:r>
              <a:rPr lang="tr-TR" altLang="tr-TR" b="1" dirty="0" smtClean="0"/>
              <a:t>Üretim: </a:t>
            </a:r>
            <a:r>
              <a:rPr lang="tr-TR" altLang="tr-TR" dirty="0" smtClean="0"/>
              <a:t>İnsanların ihtiyaçlarını dolaylı veya doğrudan karşılayacak mal ve hizmetleri meydana getirme çabasıdır.</a:t>
            </a:r>
          </a:p>
          <a:p>
            <a:pPr algn="just"/>
            <a:endParaRPr lang="tr-TR" altLang="tr-TR" b="1" dirty="0" smtClean="0"/>
          </a:p>
          <a:p>
            <a:pPr algn="just"/>
            <a:r>
              <a:rPr lang="tr-TR" altLang="tr-TR" dirty="0" smtClean="0"/>
              <a:t>Her firma piyasaya sunacağı mal ve hizmetleri üretebilmek için bir takım maliyetlere katlanmak zorundadır. </a:t>
            </a:r>
          </a:p>
          <a:p>
            <a:pPr algn="just"/>
            <a:endParaRPr lang="tr-TR" altLang="tr-TR" b="1" dirty="0" smtClean="0"/>
          </a:p>
          <a:p>
            <a:pPr algn="just"/>
            <a:r>
              <a:rPr lang="tr-TR" altLang="tr-TR" dirty="0" smtClean="0"/>
              <a:t>Firma </a:t>
            </a:r>
            <a:r>
              <a:rPr lang="tr-TR" altLang="tr-TR" dirty="0" smtClean="0">
                <a:solidFill>
                  <a:srgbClr val="FFFF00"/>
                </a:solidFill>
              </a:rPr>
              <a:t>kârını maksimize</a:t>
            </a:r>
            <a:r>
              <a:rPr lang="tr-TR" altLang="tr-TR" dirty="0" smtClean="0"/>
              <a:t> etmeye çalıştığı için, üretimini en düşük maliyetle gerçekleştirme çabası içerisindedir. </a:t>
            </a:r>
          </a:p>
          <a:p>
            <a:pPr algn="just"/>
            <a:endParaRPr lang="tr-TR" altLang="tr-TR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4000" dirty="0"/>
              <a:t/>
            </a:r>
            <a:br>
              <a:rPr lang="tr-TR" sz="4000" dirty="0"/>
            </a:br>
            <a:endParaRPr lang="tr-TR" sz="40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28800"/>
            <a:ext cx="8763000" cy="5029200"/>
          </a:xfrm>
        </p:spPr>
        <p:txBody>
          <a:bodyPr/>
          <a:lstStyle/>
          <a:p>
            <a:pPr algn="just"/>
            <a:r>
              <a:rPr lang="tr-TR" altLang="tr-TR" b="1" dirty="0" smtClean="0"/>
              <a:t>Üretim Fonksiyonu: </a:t>
            </a:r>
            <a:r>
              <a:rPr lang="tr-TR" altLang="tr-TR" dirty="0" smtClean="0"/>
              <a:t>Belirli bir dönemde kullanılan alternatif girdi birleşimlerinin, olası maksimum çıktı ile ilişkilendirilmesidir.</a:t>
            </a:r>
          </a:p>
          <a:p>
            <a:pPr>
              <a:buFont typeface="Wingdings" pitchFamily="2" charset="2"/>
              <a:buNone/>
            </a:pPr>
            <a:endParaRPr lang="tr-TR" altLang="tr-TR" dirty="0" smtClean="0"/>
          </a:p>
          <a:p>
            <a:pPr algn="ctr">
              <a:buFont typeface="Wingdings" pitchFamily="2" charset="2"/>
              <a:buNone/>
            </a:pPr>
            <a:r>
              <a:rPr lang="tr-TR" altLang="tr-TR" sz="4000" dirty="0" smtClean="0"/>
              <a:t>Q = f (L, K, N, i, 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4000"/>
              <a:t/>
            </a:r>
            <a:br>
              <a:rPr lang="tr-TR" sz="4000"/>
            </a:br>
            <a:endParaRPr lang="tr-TR" sz="400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8763000" cy="5257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tr-TR" altLang="tr-TR" sz="3600" b="1" smtClean="0">
                <a:solidFill>
                  <a:schemeClr val="accent1"/>
                </a:solidFill>
              </a:rPr>
              <a:t>Sabit ve Değişken Girdiler</a:t>
            </a:r>
          </a:p>
          <a:p>
            <a:pPr algn="ctr">
              <a:buFont typeface="Wingdings" pitchFamily="2" charset="2"/>
              <a:buNone/>
            </a:pPr>
            <a:endParaRPr lang="tr-TR" altLang="tr-TR" b="1" smtClean="0"/>
          </a:p>
          <a:p>
            <a:pPr algn="just"/>
            <a:r>
              <a:rPr lang="tr-TR" altLang="tr-TR" b="1" smtClean="0"/>
              <a:t>Sabit Girdiler: </a:t>
            </a:r>
            <a:r>
              <a:rPr lang="tr-TR" altLang="tr-TR" smtClean="0"/>
              <a:t>Ürün miktarındaki değişme karşısında, belirli bir süre için miktarı değişmeyen girdilerdir.</a:t>
            </a:r>
          </a:p>
          <a:p>
            <a:pPr algn="just"/>
            <a:endParaRPr lang="tr-TR" altLang="tr-TR" b="1" smtClean="0"/>
          </a:p>
          <a:p>
            <a:pPr algn="just"/>
            <a:r>
              <a:rPr lang="tr-TR" altLang="tr-TR" b="1" smtClean="0"/>
              <a:t>Değişken Girdiler: </a:t>
            </a:r>
            <a:r>
              <a:rPr lang="tr-TR" altLang="tr-TR" smtClean="0"/>
              <a:t>Arzu edilen üretim düzeyine göre miktarı değişen girdilerdir.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590800"/>
            <a:ext cx="8229600" cy="1399032"/>
          </a:xfrm>
        </p:spPr>
        <p:txBody>
          <a:bodyPr/>
          <a:lstStyle/>
          <a:p>
            <a:pPr algn="ctr">
              <a:defRPr/>
            </a:pPr>
            <a:r>
              <a:rPr lang="tr-TR" b="1" dirty="0" smtClean="0"/>
              <a:t>KISA DÖNEMDE ÜRETİM</a:t>
            </a:r>
            <a:endParaRPr lang="tr-TR" b="1" dirty="0"/>
          </a:p>
        </p:txBody>
      </p:sp>
      <p:sp>
        <p:nvSpPr>
          <p:cNvPr id="16387" name="2 İçerik Yer Tutucusu"/>
          <p:cNvSpPr>
            <a:spLocks noGrp="1"/>
          </p:cNvSpPr>
          <p:nvPr>
            <p:ph idx="1"/>
          </p:nvPr>
        </p:nvSpPr>
        <p:spPr>
          <a:xfrm>
            <a:off x="457200" y="5562600"/>
            <a:ext cx="8229600" cy="892175"/>
          </a:xfrm>
        </p:spPr>
        <p:txBody>
          <a:bodyPr/>
          <a:lstStyle/>
          <a:p>
            <a:endParaRPr lang="tr-TR" altLang="tr-TR" smtClean="0"/>
          </a:p>
          <a:p>
            <a:endParaRPr lang="tr-TR" alt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4000"/>
              <a:t/>
            </a:r>
            <a:br>
              <a:rPr lang="tr-TR" sz="4000"/>
            </a:br>
            <a:endParaRPr lang="tr-TR" sz="400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04801"/>
            <a:ext cx="8839200" cy="65532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tr-TR" altLang="tr-TR" sz="3600" b="1" dirty="0" smtClean="0">
                <a:solidFill>
                  <a:schemeClr val="accent1"/>
                </a:solidFill>
              </a:rPr>
              <a:t>Kısa Dönemde Üretim</a:t>
            </a:r>
          </a:p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tr-TR" altLang="tr-TR" sz="2800" b="1" dirty="0" smtClean="0">
              <a:solidFill>
                <a:schemeClr val="accent1"/>
              </a:solidFill>
            </a:endParaRPr>
          </a:p>
          <a:p>
            <a:pPr algn="just">
              <a:defRPr/>
            </a:pPr>
            <a:r>
              <a:rPr lang="tr-TR" altLang="tr-TR" b="1" dirty="0" smtClean="0"/>
              <a:t>Kısa Dönem: </a:t>
            </a:r>
            <a:r>
              <a:rPr lang="tr-TR" altLang="tr-TR" dirty="0" smtClean="0"/>
              <a:t>Üretim faktörlerinden sadece bir tanesinin değişmesine olanak tanıyan süredir.</a:t>
            </a:r>
          </a:p>
          <a:p>
            <a:pPr algn="just">
              <a:defRPr/>
            </a:pPr>
            <a:endParaRPr lang="tr-TR" altLang="tr-TR" dirty="0" smtClean="0"/>
          </a:p>
          <a:p>
            <a:pPr marL="65087" indent="0" algn="just">
              <a:buFont typeface="Wingdings 2" pitchFamily="18" charset="2"/>
              <a:buNone/>
              <a:defRPr/>
            </a:pPr>
            <a:endParaRPr lang="tr-TR" altLang="tr-TR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4000"/>
              <a:t/>
            </a:r>
            <a:br>
              <a:rPr lang="tr-TR" sz="4000"/>
            </a:br>
            <a:endParaRPr lang="tr-TR" sz="400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81001"/>
            <a:ext cx="8839200" cy="64770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tr-TR" altLang="tr-TR" sz="3600" b="1" dirty="0" smtClean="0">
                <a:solidFill>
                  <a:schemeClr val="accent1"/>
                </a:solidFill>
              </a:rPr>
              <a:t>Kısa Dönemde Üretim</a:t>
            </a:r>
          </a:p>
          <a:p>
            <a:pPr marL="65087" indent="0" algn="just">
              <a:buFont typeface="Wingdings 2" pitchFamily="18" charset="2"/>
              <a:buNone/>
              <a:defRPr/>
            </a:pPr>
            <a:endParaRPr lang="tr-TR" altLang="tr-TR" b="1" dirty="0" smtClean="0"/>
          </a:p>
          <a:p>
            <a:pPr algn="just">
              <a:defRPr/>
            </a:pPr>
            <a:r>
              <a:rPr lang="tr-TR" altLang="tr-TR" b="1" dirty="0" smtClean="0"/>
              <a:t>Toplam Fiziki Ürün(TPP): </a:t>
            </a:r>
            <a:r>
              <a:rPr lang="tr-TR" altLang="tr-TR" dirty="0" smtClean="0"/>
              <a:t>Değişken girdi miktarının arttırılmasına bağlı olarak elde edilen çıktılardır.</a:t>
            </a:r>
          </a:p>
          <a:p>
            <a:pPr algn="just">
              <a:defRPr/>
            </a:pPr>
            <a:endParaRPr lang="tr-TR" altLang="tr-TR" b="1" dirty="0"/>
          </a:p>
          <a:p>
            <a:pPr marL="65087" indent="0" algn="just">
              <a:buFont typeface="Wingdings 2" pitchFamily="18" charset="2"/>
              <a:buNone/>
              <a:defRPr/>
            </a:pPr>
            <a:r>
              <a:rPr lang="tr-TR" altLang="tr-TR" b="1" dirty="0" smtClean="0"/>
              <a:t>                         </a:t>
            </a:r>
            <a:r>
              <a:rPr lang="tr-TR" altLang="tr-TR" sz="4400" b="1" dirty="0" smtClean="0"/>
              <a:t> L                 TPP</a:t>
            </a:r>
          </a:p>
        </p:txBody>
      </p:sp>
      <p:sp>
        <p:nvSpPr>
          <p:cNvPr id="2" name="Yukarı Ok 1"/>
          <p:cNvSpPr/>
          <p:nvPr/>
        </p:nvSpPr>
        <p:spPr>
          <a:xfrm>
            <a:off x="3352800" y="3657600"/>
            <a:ext cx="381000" cy="457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4000"/>
              <a:t/>
            </a:r>
            <a:br>
              <a:rPr lang="tr-TR" sz="4000"/>
            </a:br>
            <a:endParaRPr lang="tr-TR" sz="400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81000"/>
            <a:ext cx="8839200" cy="64770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tr-TR" altLang="tr-TR" sz="2800" b="1" dirty="0" smtClean="0"/>
          </a:p>
          <a:p>
            <a:pPr algn="just"/>
            <a:r>
              <a:rPr lang="tr-TR" altLang="tr-TR" b="1" dirty="0" smtClean="0"/>
              <a:t>Marjinal Fiziki Ürün (MPP): </a:t>
            </a:r>
            <a:r>
              <a:rPr lang="tr-TR" altLang="tr-TR" dirty="0" smtClean="0"/>
              <a:t>Emek miktarındaki bir birimlik değişmenin, toplam ürün miktarında meydana getirdiği değişmedir. </a:t>
            </a:r>
          </a:p>
          <a:p>
            <a:pPr algn="just"/>
            <a:endParaRPr lang="tr-TR" altLang="tr-TR" dirty="0" smtClean="0"/>
          </a:p>
          <a:p>
            <a:pPr algn="just"/>
            <a:r>
              <a:rPr lang="tr-TR" altLang="tr-TR" dirty="0" smtClean="0"/>
              <a:t>Emeğin marjinal verimliliği (MPP</a:t>
            </a:r>
            <a:r>
              <a:rPr lang="tr-TR" altLang="tr-TR" baseline="-25000" dirty="0" smtClean="0"/>
              <a:t>L</a:t>
            </a:r>
            <a:r>
              <a:rPr lang="tr-TR" altLang="tr-TR" dirty="0" smtClean="0"/>
              <a:t>) olarak da tanımlanır.</a:t>
            </a:r>
          </a:p>
          <a:p>
            <a:pPr algn="just">
              <a:lnSpc>
                <a:spcPct val="80000"/>
              </a:lnSpc>
            </a:pPr>
            <a:endParaRPr lang="tr-TR" altLang="tr-TR" sz="2800" dirty="0" smtClean="0"/>
          </a:p>
          <a:p>
            <a:pPr algn="just">
              <a:lnSpc>
                <a:spcPct val="80000"/>
              </a:lnSpc>
            </a:pPr>
            <a:endParaRPr lang="tr-TR" altLang="tr-TR" sz="2800" dirty="0" smtClean="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4000" dirty="0" smtClean="0"/>
              <a:t>MPP</a:t>
            </a:r>
            <a:r>
              <a:rPr lang="tr-TR" altLang="tr-TR" sz="4000" baseline="-25000" dirty="0" smtClean="0"/>
              <a:t>L</a:t>
            </a:r>
            <a:r>
              <a:rPr lang="tr-TR" altLang="tr-TR" sz="4000" dirty="0" smtClean="0"/>
              <a:t> = </a:t>
            </a:r>
            <a:r>
              <a:rPr lang="tr-TR" altLang="tr-TR" sz="4000" u="sng" dirty="0" smtClean="0"/>
              <a:t>ΔTPP</a:t>
            </a:r>
            <a:endParaRPr lang="tr-TR" altLang="tr-TR" sz="4000" dirty="0" smtClean="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4000" dirty="0" smtClean="0"/>
              <a:t>              ΔL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4000"/>
              <a:t/>
            </a:r>
            <a:br>
              <a:rPr lang="tr-TR" sz="4000"/>
            </a:br>
            <a:endParaRPr lang="tr-TR" sz="400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81001"/>
            <a:ext cx="8839200" cy="64770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tr-TR" altLang="tr-TR" sz="2800" b="1" dirty="0" smtClean="0"/>
          </a:p>
          <a:p>
            <a:pPr algn="just"/>
            <a:r>
              <a:rPr lang="tr-TR" altLang="tr-TR" b="1" dirty="0" smtClean="0"/>
              <a:t>Ortalama Fiziki Ürün(APP): </a:t>
            </a:r>
            <a:r>
              <a:rPr lang="tr-TR" altLang="tr-TR" dirty="0" smtClean="0"/>
              <a:t>Emek birimi başına elde edilen ürün miktarıdır.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tr-TR" altLang="tr-TR" sz="2800" dirty="0" smtClean="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tr-TR" altLang="tr-TR" sz="2800" dirty="0" smtClean="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4000" dirty="0" smtClean="0"/>
              <a:t>APP</a:t>
            </a:r>
            <a:r>
              <a:rPr lang="tr-TR" altLang="tr-TR" sz="4000" baseline="-25000" dirty="0" smtClean="0"/>
              <a:t>L</a:t>
            </a:r>
            <a:r>
              <a:rPr lang="tr-TR" altLang="tr-TR" sz="4000" dirty="0" smtClean="0"/>
              <a:t> = </a:t>
            </a:r>
            <a:r>
              <a:rPr lang="tr-TR" altLang="tr-TR" sz="4000" u="sng" dirty="0" smtClean="0"/>
              <a:t>TPP </a:t>
            </a:r>
            <a:endParaRPr lang="tr-TR" altLang="tr-TR" sz="4000" dirty="0" smtClean="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tr-TR" altLang="tr-TR" sz="4000" dirty="0" smtClean="0"/>
              <a:t>             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4000"/>
              <a:t/>
            </a:r>
            <a:br>
              <a:rPr lang="tr-TR" sz="4000"/>
            </a:br>
            <a:endParaRPr lang="tr-TR" sz="400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endParaRPr lang="tr-TR" altLang="tr-TR" smtClean="0"/>
          </a:p>
          <a:p>
            <a:endParaRPr lang="tr-TR" altLang="tr-TR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61975"/>
            <a:ext cx="9144000" cy="573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4000"/>
              <a:t/>
            </a:r>
            <a:br>
              <a:rPr lang="tr-TR" sz="4000"/>
            </a:br>
            <a:endParaRPr lang="tr-TR" sz="400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66875"/>
            <a:ext cx="8839200" cy="519112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tr-TR" altLang="tr-TR" sz="3600" b="1" smtClean="0">
                <a:solidFill>
                  <a:schemeClr val="accent1"/>
                </a:solidFill>
              </a:rPr>
              <a:t>Azalan Verimler Yasası </a:t>
            </a:r>
          </a:p>
          <a:p>
            <a:pPr>
              <a:buFont typeface="Wingdings" pitchFamily="2" charset="2"/>
              <a:buNone/>
            </a:pPr>
            <a:endParaRPr lang="tr-TR" altLang="tr-TR" b="1" smtClean="0"/>
          </a:p>
          <a:p>
            <a:pPr algn="just">
              <a:buFont typeface="Wingdings" pitchFamily="2" charset="2"/>
              <a:buChar char="v"/>
            </a:pPr>
            <a:r>
              <a:rPr lang="tr-TR" altLang="tr-TR" smtClean="0"/>
              <a:t>Diğer üretim faktörleri miktarı sabitken, üretimde kullanılan bir üretim faktörünün miktarının arttırılması durumunda, her ilave birimin sağladığı ürün miktarının giderek azaldığını ifade eden ilişkidir.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590800"/>
            <a:ext cx="8229600" cy="1399032"/>
          </a:xfrm>
        </p:spPr>
        <p:txBody>
          <a:bodyPr/>
          <a:lstStyle/>
          <a:p>
            <a:pPr algn="ctr">
              <a:defRPr/>
            </a:pPr>
            <a:r>
              <a:rPr lang="tr-TR" b="1" dirty="0" smtClean="0"/>
              <a:t>UZUN DÖNEMDE ÜRETİM</a:t>
            </a:r>
            <a:endParaRPr lang="tr-TR" b="1" dirty="0"/>
          </a:p>
        </p:txBody>
      </p:sp>
      <p:sp>
        <p:nvSpPr>
          <p:cNvPr id="23555" name="2 İçerik Yer Tutucusu"/>
          <p:cNvSpPr>
            <a:spLocks noGrp="1"/>
          </p:cNvSpPr>
          <p:nvPr>
            <p:ph idx="1"/>
          </p:nvPr>
        </p:nvSpPr>
        <p:spPr>
          <a:xfrm>
            <a:off x="457200" y="5562600"/>
            <a:ext cx="8229600" cy="892175"/>
          </a:xfrm>
        </p:spPr>
        <p:txBody>
          <a:bodyPr/>
          <a:lstStyle/>
          <a:p>
            <a:endParaRPr lang="tr-TR" altLang="tr-TR" smtClean="0"/>
          </a:p>
          <a:p>
            <a:endParaRPr lang="tr-TR" alt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4000"/>
              <a:t/>
            </a:r>
            <a:br>
              <a:rPr lang="tr-TR" sz="4000"/>
            </a:br>
            <a:endParaRPr lang="tr-TR" sz="400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04800"/>
            <a:ext cx="8763000" cy="6553200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3600" b="1" dirty="0" smtClean="0">
                <a:solidFill>
                  <a:schemeClr val="accent1"/>
                </a:solidFill>
              </a:rPr>
              <a:t>Uzun Dönemde Üretim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tr-TR" altLang="tr-TR" sz="3600" b="1" dirty="0" smtClean="0">
              <a:solidFill>
                <a:schemeClr val="accent1"/>
              </a:solidFill>
            </a:endParaRPr>
          </a:p>
          <a:p>
            <a:pPr algn="just">
              <a:lnSpc>
                <a:spcPct val="90000"/>
              </a:lnSpc>
              <a:buFont typeface="Wingdings" pitchFamily="2" charset="2"/>
              <a:buChar char="v"/>
            </a:pPr>
            <a:r>
              <a:rPr lang="tr-TR" altLang="tr-TR" dirty="0" smtClean="0"/>
              <a:t>Uzun dönemde kullanılan tüm girdiler değiştirilebileceği için azalan verimler yasası işlerliğini yitirir. 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v"/>
            </a:pPr>
            <a:endParaRPr lang="tr-TR" altLang="tr-TR" dirty="0" smtClean="0"/>
          </a:p>
          <a:p>
            <a:pPr algn="just">
              <a:lnSpc>
                <a:spcPct val="90000"/>
              </a:lnSpc>
              <a:buFont typeface="Wingdings" pitchFamily="2" charset="2"/>
              <a:buChar char="v"/>
            </a:pPr>
            <a:r>
              <a:rPr lang="tr-TR" altLang="tr-TR" dirty="0" smtClean="0"/>
              <a:t>Tüm girdilerin miktarlarının değişmesi </a:t>
            </a:r>
            <a:r>
              <a:rPr lang="tr-TR" altLang="tr-TR" dirty="0" smtClean="0">
                <a:solidFill>
                  <a:srgbClr val="FFFF00"/>
                </a:solidFill>
              </a:rPr>
              <a:t>ölçek</a:t>
            </a:r>
            <a:r>
              <a:rPr lang="tr-TR" altLang="tr-TR" dirty="0" smtClean="0"/>
              <a:t> ve </a:t>
            </a:r>
            <a:r>
              <a:rPr lang="tr-TR" altLang="tr-TR" dirty="0" smtClean="0">
                <a:solidFill>
                  <a:srgbClr val="FFFF00"/>
                </a:solidFill>
              </a:rPr>
              <a:t>ölçeğin verimi </a:t>
            </a:r>
            <a:r>
              <a:rPr lang="tr-TR" altLang="tr-TR" dirty="0" smtClean="0"/>
              <a:t>kavramlarını da beraberinde getirmektedir. </a:t>
            </a:r>
          </a:p>
          <a:p>
            <a:pPr algn="just">
              <a:lnSpc>
                <a:spcPct val="90000"/>
              </a:lnSpc>
              <a:buFont typeface="Wingdings" pitchFamily="2" charset="2"/>
              <a:buChar char="v"/>
            </a:pPr>
            <a:endParaRPr lang="tr-TR" altLang="tr-TR" dirty="0" smtClean="0"/>
          </a:p>
          <a:p>
            <a:pPr algn="just">
              <a:lnSpc>
                <a:spcPct val="90000"/>
              </a:lnSpc>
              <a:buFont typeface="Wingdings" pitchFamily="2" charset="2"/>
              <a:buChar char="v"/>
            </a:pPr>
            <a:r>
              <a:rPr lang="tr-TR" altLang="tr-TR" dirty="0" smtClean="0"/>
              <a:t>Üretim ölçeği değiştiğinde, bunun ürün miktarı üzerindeki etkisine bakılmak suretiyle “ölçeğin verimi” belirlenebilir.</a:t>
            </a:r>
            <a:endParaRPr lang="tr-TR" altLang="tr-TR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4000"/>
              <a:t/>
            </a:r>
            <a:br>
              <a:rPr lang="tr-TR" sz="4000"/>
            </a:br>
            <a:endParaRPr lang="tr-TR" sz="400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81000"/>
            <a:ext cx="8839200" cy="6477000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3600" b="1" dirty="0" smtClean="0">
                <a:solidFill>
                  <a:schemeClr val="accent1"/>
                </a:solidFill>
              </a:rPr>
              <a:t>Uzun Dönemde Üretim</a:t>
            </a:r>
          </a:p>
          <a:p>
            <a:pPr>
              <a:lnSpc>
                <a:spcPct val="90000"/>
              </a:lnSpc>
            </a:pPr>
            <a:endParaRPr lang="tr-TR" altLang="tr-TR" b="1" dirty="0" smtClean="0"/>
          </a:p>
          <a:p>
            <a:pPr algn="just">
              <a:lnSpc>
                <a:spcPct val="90000"/>
              </a:lnSpc>
            </a:pPr>
            <a:r>
              <a:rPr lang="tr-TR" altLang="tr-TR" b="1" dirty="0" smtClean="0"/>
              <a:t>Ölçeğin Verimi: </a:t>
            </a:r>
            <a:r>
              <a:rPr lang="tr-TR" altLang="tr-TR" dirty="0" smtClean="0"/>
              <a:t>Bütün üretim girdilerinin aynı oranda arttırılması durumunda, ürün miktarının hangi oranda değişeceğini ifade eden ölçüttür.</a:t>
            </a:r>
          </a:p>
          <a:p>
            <a:pPr algn="just">
              <a:lnSpc>
                <a:spcPct val="90000"/>
              </a:lnSpc>
            </a:pPr>
            <a:endParaRPr lang="tr-TR" altLang="tr-TR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altLang="tr-TR" dirty="0" smtClean="0"/>
              <a:t>Ölçeğe göre azalan verim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altLang="tr-TR" dirty="0" smtClean="0"/>
              <a:t>Ölçeğe göre sabit verim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tr-TR" altLang="tr-TR" dirty="0" smtClean="0"/>
              <a:t>Ölçeğe göre artan verim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4000"/>
              <a:t/>
            </a:r>
            <a:br>
              <a:rPr lang="tr-TR" sz="4000"/>
            </a:br>
            <a:endParaRPr lang="tr-TR" sz="400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28600"/>
            <a:ext cx="8839200" cy="6629400"/>
          </a:xfrm>
        </p:spPr>
        <p:txBody>
          <a:bodyPr/>
          <a:lstStyle/>
          <a:p>
            <a:endParaRPr lang="tr-TR" altLang="tr-TR" b="1" dirty="0" smtClean="0"/>
          </a:p>
          <a:p>
            <a:pPr algn="just"/>
            <a:r>
              <a:rPr lang="tr-TR" altLang="tr-TR" b="1" dirty="0" smtClean="0"/>
              <a:t>1. Ölçeğe Göre Azalan Verim: </a:t>
            </a:r>
            <a:r>
              <a:rPr lang="tr-TR" altLang="tr-TR" dirty="0" smtClean="0"/>
              <a:t>Oransal olarak üretimdeki artışın, girdilerdeki artıştan daha düşük olması durumudur.</a:t>
            </a:r>
          </a:p>
          <a:p>
            <a:pPr algn="just"/>
            <a:endParaRPr lang="tr-TR" altLang="tr-TR" b="1" dirty="0" smtClean="0"/>
          </a:p>
          <a:p>
            <a:pPr algn="just"/>
            <a:r>
              <a:rPr lang="tr-TR" altLang="tr-TR" b="1" dirty="0" smtClean="0"/>
              <a:t>2. Ölçeğe Göre Sabit Verim: </a:t>
            </a:r>
            <a:r>
              <a:rPr lang="tr-TR" altLang="tr-TR" dirty="0" smtClean="0"/>
              <a:t>Girdilerdeki artış oranı ile ürün miktarındaki artış oranının aynı olması durumudur.</a:t>
            </a:r>
          </a:p>
          <a:p>
            <a:pPr algn="just">
              <a:buFont typeface="Wingdings 2" pitchFamily="18" charset="2"/>
              <a:buNone/>
            </a:pPr>
            <a:endParaRPr lang="tr-TR" altLang="tr-TR" b="1" dirty="0" smtClean="0"/>
          </a:p>
          <a:p>
            <a:pPr algn="just"/>
            <a:r>
              <a:rPr lang="tr-TR" altLang="tr-TR" b="1" dirty="0" smtClean="0"/>
              <a:t>3. Ölçeğe Göre Artan Verim: </a:t>
            </a:r>
            <a:r>
              <a:rPr lang="tr-TR" altLang="tr-TR" dirty="0" smtClean="0"/>
              <a:t>Oransal olarak üretimdeki artışın, girdilerdeki artıştan daha yüksek olması durumudur.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3400" y="2667000"/>
            <a:ext cx="8229600" cy="1399032"/>
          </a:xfrm>
        </p:spPr>
        <p:txBody>
          <a:bodyPr/>
          <a:lstStyle/>
          <a:p>
            <a:pPr algn="ctr">
              <a:defRPr/>
            </a:pPr>
            <a:r>
              <a:rPr lang="tr-TR" b="1" dirty="0" smtClean="0"/>
              <a:t>MALİYET</a:t>
            </a:r>
            <a:endParaRPr lang="tr-TR" b="1" dirty="0"/>
          </a:p>
        </p:txBody>
      </p:sp>
      <p:sp>
        <p:nvSpPr>
          <p:cNvPr id="27651" name="2 İçerik Yer Tutucusu"/>
          <p:cNvSpPr>
            <a:spLocks noGrp="1"/>
          </p:cNvSpPr>
          <p:nvPr>
            <p:ph idx="1"/>
          </p:nvPr>
        </p:nvSpPr>
        <p:spPr>
          <a:xfrm>
            <a:off x="457200" y="5867400"/>
            <a:ext cx="8229600" cy="587375"/>
          </a:xfrm>
        </p:spPr>
        <p:txBody>
          <a:bodyPr/>
          <a:lstStyle/>
          <a:p>
            <a:endParaRPr lang="tr-TR" altLang="tr-TR" smtClean="0"/>
          </a:p>
          <a:p>
            <a:endParaRPr lang="tr-TR" alt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3400" y="2667000"/>
            <a:ext cx="8229600" cy="1399032"/>
          </a:xfrm>
        </p:spPr>
        <p:txBody>
          <a:bodyPr/>
          <a:lstStyle/>
          <a:p>
            <a:pPr algn="ctr">
              <a:defRPr/>
            </a:pPr>
            <a:r>
              <a:rPr lang="tr-TR" b="1" dirty="0" smtClean="0"/>
              <a:t>KISA DÖNEMDE MALİYETLER</a:t>
            </a:r>
            <a:endParaRPr lang="tr-TR" b="1" dirty="0"/>
          </a:p>
        </p:txBody>
      </p:sp>
      <p:sp>
        <p:nvSpPr>
          <p:cNvPr id="27651" name="2 İçerik Yer Tutucusu"/>
          <p:cNvSpPr>
            <a:spLocks noGrp="1"/>
          </p:cNvSpPr>
          <p:nvPr>
            <p:ph idx="1"/>
          </p:nvPr>
        </p:nvSpPr>
        <p:spPr>
          <a:xfrm>
            <a:off x="457200" y="5867400"/>
            <a:ext cx="8229600" cy="587375"/>
          </a:xfrm>
        </p:spPr>
        <p:txBody>
          <a:bodyPr/>
          <a:lstStyle/>
          <a:p>
            <a:endParaRPr lang="tr-TR" altLang="tr-TR" smtClean="0"/>
          </a:p>
          <a:p>
            <a:endParaRPr lang="tr-TR" alt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4000"/>
              <a:t/>
            </a:r>
            <a:br>
              <a:rPr lang="tr-TR" sz="4000"/>
            </a:br>
            <a:endParaRPr lang="tr-TR" sz="400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04800"/>
            <a:ext cx="8763000" cy="65532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tr-TR" altLang="tr-TR" b="1" dirty="0" smtClean="0"/>
              <a:t>Değişken Maliyet(VC): </a:t>
            </a:r>
            <a:r>
              <a:rPr lang="tr-TR" altLang="tr-TR" dirty="0" smtClean="0"/>
              <a:t>Üretim miktarıyla birlikte değişen maliyetlerdir. </a:t>
            </a:r>
          </a:p>
          <a:p>
            <a:pPr algn="just">
              <a:lnSpc>
                <a:spcPct val="90000"/>
              </a:lnSpc>
            </a:pPr>
            <a:endParaRPr lang="tr-TR" altLang="tr-TR" b="1" dirty="0" smtClean="0"/>
          </a:p>
          <a:p>
            <a:pPr algn="just">
              <a:lnSpc>
                <a:spcPct val="90000"/>
              </a:lnSpc>
            </a:pPr>
            <a:r>
              <a:rPr lang="tr-TR" altLang="tr-TR" b="1" dirty="0" smtClean="0"/>
              <a:t>Sabit Maliyet(FC): </a:t>
            </a:r>
            <a:r>
              <a:rPr lang="tr-TR" altLang="tr-TR" dirty="0" smtClean="0"/>
              <a:t>Üretim miktarı ile ilişkisi olmayan maliyetlerdir. Firmanın sabit üretim faktörleriyle ilişkili maliyetlerdir. </a:t>
            </a:r>
          </a:p>
          <a:p>
            <a:pPr algn="just">
              <a:lnSpc>
                <a:spcPct val="90000"/>
              </a:lnSpc>
            </a:pPr>
            <a:endParaRPr lang="tr-TR" altLang="tr-TR" b="1" dirty="0" smtClean="0"/>
          </a:p>
          <a:p>
            <a:pPr algn="just">
              <a:lnSpc>
                <a:spcPct val="90000"/>
              </a:lnSpc>
            </a:pPr>
            <a:r>
              <a:rPr lang="tr-TR" altLang="tr-TR" b="1" dirty="0" smtClean="0"/>
              <a:t>Toplam Maliyet(TC): </a:t>
            </a:r>
            <a:r>
              <a:rPr lang="tr-TR" altLang="tr-TR" dirty="0" smtClean="0"/>
              <a:t>Sabit ve değişken maliyetlerin toplamıdır.</a:t>
            </a:r>
          </a:p>
          <a:p>
            <a:pPr algn="just">
              <a:lnSpc>
                <a:spcPct val="90000"/>
              </a:lnSpc>
            </a:pPr>
            <a:endParaRPr lang="tr-TR" altLang="tr-TR" dirty="0" smtClean="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4000" dirty="0" smtClean="0"/>
              <a:t>TC = VC + FC</a:t>
            </a:r>
          </a:p>
        </p:txBody>
      </p:sp>
      <p:sp>
        <p:nvSpPr>
          <p:cNvPr id="4" name="3 Dikdörtgen"/>
          <p:cNvSpPr/>
          <p:nvPr/>
        </p:nvSpPr>
        <p:spPr>
          <a:xfrm>
            <a:off x="2667000" y="4953000"/>
            <a:ext cx="34290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7985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TOPLAM MALİYET FONKSİYONU</a:t>
            </a:r>
            <a:endParaRPr lang="tr-TR" dirty="0"/>
          </a:p>
        </p:txBody>
      </p:sp>
      <p:sp>
        <p:nvSpPr>
          <p:cNvPr id="32771" name="2 İçerik Yer Tutucusu"/>
          <p:cNvSpPr>
            <a:spLocks noGrp="1"/>
          </p:cNvSpPr>
          <p:nvPr>
            <p:ph idx="4294967295"/>
          </p:nvPr>
        </p:nvSpPr>
        <p:spPr>
          <a:xfrm>
            <a:off x="0" y="1882775"/>
            <a:ext cx="8229600" cy="4572000"/>
          </a:xfrm>
        </p:spPr>
        <p:txBody>
          <a:bodyPr/>
          <a:lstStyle/>
          <a:p>
            <a:endParaRPr lang="tr-TR" altLang="tr-TR" smtClean="0"/>
          </a:p>
          <a:p>
            <a:endParaRPr lang="tr-TR" altLang="tr-TR" smtClean="0"/>
          </a:p>
        </p:txBody>
      </p:sp>
      <p:pic>
        <p:nvPicPr>
          <p:cNvPr id="3277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95400"/>
            <a:ext cx="9144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4000"/>
              <a:t/>
            </a:r>
            <a:br>
              <a:rPr lang="tr-TR" sz="4000"/>
            </a:br>
            <a:endParaRPr lang="tr-TR" sz="400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8839200" cy="54102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tr-TR" altLang="tr-TR" b="1" smtClean="0"/>
          </a:p>
          <a:p>
            <a:pPr algn="just">
              <a:lnSpc>
                <a:spcPct val="90000"/>
              </a:lnSpc>
            </a:pPr>
            <a:r>
              <a:rPr lang="tr-TR" altLang="tr-TR" b="1" smtClean="0"/>
              <a:t>Marjinal Maliyet(MC): </a:t>
            </a:r>
            <a:r>
              <a:rPr lang="tr-TR" altLang="tr-TR" smtClean="0"/>
              <a:t>Firmanın üretimini bir birim arttırması sonucu toplam maliyette meydana gelen değişmedir.</a:t>
            </a:r>
          </a:p>
          <a:p>
            <a:pPr algn="just">
              <a:lnSpc>
                <a:spcPct val="90000"/>
              </a:lnSpc>
            </a:pPr>
            <a:endParaRPr lang="tr-TR" altLang="tr-TR" smtClean="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4000" smtClean="0"/>
              <a:t>MC = </a:t>
            </a:r>
            <a:r>
              <a:rPr lang="tr-TR" altLang="tr-TR" sz="4000" u="sng" smtClean="0"/>
              <a:t>ΔTC</a:t>
            </a:r>
            <a:endParaRPr lang="tr-TR" altLang="tr-TR" sz="4000" smtClean="0"/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tr-TR" altLang="tr-TR" sz="4000" smtClean="0"/>
              <a:t>           ΔQ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3400" y="2667000"/>
            <a:ext cx="8229600" cy="1399032"/>
          </a:xfrm>
        </p:spPr>
        <p:txBody>
          <a:bodyPr/>
          <a:lstStyle/>
          <a:p>
            <a:pPr algn="ctr">
              <a:defRPr/>
            </a:pPr>
            <a:r>
              <a:rPr lang="tr-TR" b="1" dirty="0" smtClean="0"/>
              <a:t>ORTALAMA MALİYETLER</a:t>
            </a:r>
            <a:endParaRPr lang="tr-TR" b="1" dirty="0"/>
          </a:p>
        </p:txBody>
      </p:sp>
      <p:sp>
        <p:nvSpPr>
          <p:cNvPr id="34819" name="2 İçerik Yer Tutucusu"/>
          <p:cNvSpPr>
            <a:spLocks noGrp="1"/>
          </p:cNvSpPr>
          <p:nvPr>
            <p:ph idx="1"/>
          </p:nvPr>
        </p:nvSpPr>
        <p:spPr>
          <a:xfrm>
            <a:off x="457200" y="5562600"/>
            <a:ext cx="8229600" cy="892175"/>
          </a:xfrm>
        </p:spPr>
        <p:txBody>
          <a:bodyPr/>
          <a:lstStyle/>
          <a:p>
            <a:endParaRPr lang="tr-TR" altLang="tr-TR" smtClean="0"/>
          </a:p>
          <a:p>
            <a:endParaRPr lang="tr-TR" altLang="tr-T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4000"/>
              <a:t/>
            </a:r>
            <a:br>
              <a:rPr lang="tr-TR" sz="4000"/>
            </a:br>
            <a:endParaRPr lang="tr-TR" sz="400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66875"/>
            <a:ext cx="8763000" cy="5191125"/>
          </a:xfrm>
        </p:spPr>
        <p:txBody>
          <a:bodyPr/>
          <a:lstStyle/>
          <a:p>
            <a:pPr algn="just"/>
            <a:r>
              <a:rPr lang="tr-TR" altLang="tr-TR" b="1" smtClean="0"/>
              <a:t>Ortalama Toplam Maliyet(ATC): </a:t>
            </a:r>
            <a:r>
              <a:rPr lang="tr-TR" altLang="tr-TR" smtClean="0"/>
              <a:t>Firmanın birim üretim başına maliyetidir.   </a:t>
            </a:r>
          </a:p>
          <a:p>
            <a:pPr algn="just"/>
            <a:endParaRPr lang="tr-TR" altLang="tr-TR" smtClean="0"/>
          </a:p>
          <a:p>
            <a:pPr algn="ctr">
              <a:buFont typeface="Wingdings" pitchFamily="2" charset="2"/>
              <a:buNone/>
            </a:pPr>
            <a:r>
              <a:rPr lang="tr-TR" altLang="tr-TR" sz="3600" smtClean="0"/>
              <a:t>    ATC = </a:t>
            </a:r>
            <a:r>
              <a:rPr lang="tr-TR" altLang="tr-TR" sz="3600" u="sng" smtClean="0"/>
              <a:t>TC</a:t>
            </a:r>
            <a:r>
              <a:rPr lang="tr-TR" altLang="tr-TR" sz="3600" smtClean="0"/>
              <a:t>                                                                                                                                                     </a:t>
            </a:r>
          </a:p>
          <a:p>
            <a:pPr algn="ctr">
              <a:buFont typeface="Wingdings" pitchFamily="2" charset="2"/>
              <a:buNone/>
            </a:pPr>
            <a:r>
              <a:rPr lang="tr-TR" altLang="tr-TR" sz="3600" smtClean="0"/>
              <a:t>               Q</a:t>
            </a:r>
          </a:p>
          <a:p>
            <a:endParaRPr lang="tr-TR" altLang="tr-TR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4000"/>
              <a:t/>
            </a:r>
            <a:br>
              <a:rPr lang="tr-TR" sz="4000"/>
            </a:br>
            <a:endParaRPr lang="tr-TR" sz="400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219200"/>
            <a:ext cx="8763000" cy="5638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tr-TR" altLang="tr-TR" b="1" smtClean="0"/>
          </a:p>
          <a:p>
            <a:pPr algn="just"/>
            <a:r>
              <a:rPr lang="tr-TR" altLang="tr-TR" b="1" smtClean="0"/>
              <a:t>Ortalama Sabit Maliyet(AFC): </a:t>
            </a:r>
            <a:r>
              <a:rPr lang="tr-TR" altLang="tr-TR" smtClean="0"/>
              <a:t>Firmanın birim üretim başına düşen sabit maliyetidir.</a:t>
            </a:r>
          </a:p>
          <a:p>
            <a:endParaRPr lang="tr-TR" altLang="tr-TR" b="1" smtClean="0"/>
          </a:p>
          <a:p>
            <a:pPr algn="ctr">
              <a:buFont typeface="Wingdings" pitchFamily="2" charset="2"/>
              <a:buNone/>
            </a:pPr>
            <a:r>
              <a:rPr lang="tr-TR" altLang="tr-TR" sz="3600" smtClean="0"/>
              <a:t>  AFC = </a:t>
            </a:r>
            <a:r>
              <a:rPr lang="tr-TR" altLang="tr-TR" sz="3600" u="sng" smtClean="0"/>
              <a:t>FC</a:t>
            </a:r>
            <a:r>
              <a:rPr lang="tr-TR" altLang="tr-TR" sz="3600" smtClean="0"/>
              <a:t>                                                                                                                                                     </a:t>
            </a:r>
          </a:p>
          <a:p>
            <a:pPr algn="ctr">
              <a:buFont typeface="Wingdings" pitchFamily="2" charset="2"/>
              <a:buNone/>
            </a:pPr>
            <a:r>
              <a:rPr lang="tr-TR" altLang="tr-TR" sz="3600" smtClean="0"/>
              <a:t>             Q</a:t>
            </a:r>
          </a:p>
          <a:p>
            <a:endParaRPr lang="tr-TR" altLang="tr-TR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4000"/>
              <a:t/>
            </a:r>
            <a:br>
              <a:rPr lang="tr-TR" sz="4000"/>
            </a:br>
            <a:endParaRPr lang="tr-TR" sz="400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66875"/>
            <a:ext cx="8763000" cy="5191125"/>
          </a:xfrm>
        </p:spPr>
        <p:txBody>
          <a:bodyPr/>
          <a:lstStyle/>
          <a:p>
            <a:pPr algn="just"/>
            <a:r>
              <a:rPr lang="tr-TR" altLang="tr-TR" b="1" smtClean="0"/>
              <a:t>Ortalama Değişken Maliyet(AVC): </a:t>
            </a:r>
            <a:r>
              <a:rPr lang="tr-TR" altLang="tr-TR" smtClean="0"/>
              <a:t>Firmanın birim başına düşen değişken maliyetidir.</a:t>
            </a:r>
          </a:p>
          <a:p>
            <a:pPr algn="just"/>
            <a:endParaRPr lang="tr-TR" altLang="tr-TR" smtClean="0"/>
          </a:p>
          <a:p>
            <a:pPr algn="ctr">
              <a:buFont typeface="Wingdings" pitchFamily="2" charset="2"/>
              <a:buNone/>
            </a:pPr>
            <a:r>
              <a:rPr lang="tr-TR" altLang="tr-TR" sz="3600" smtClean="0"/>
              <a:t>AVC = </a:t>
            </a:r>
            <a:r>
              <a:rPr lang="tr-TR" altLang="tr-TR" sz="3600" u="sng" smtClean="0"/>
              <a:t>VC</a:t>
            </a:r>
            <a:endParaRPr lang="tr-TR" altLang="tr-TR" sz="3600" smtClean="0"/>
          </a:p>
          <a:p>
            <a:pPr algn="ctr">
              <a:buFont typeface="Wingdings" pitchFamily="2" charset="2"/>
              <a:buNone/>
            </a:pPr>
            <a:r>
              <a:rPr lang="tr-TR" altLang="tr-TR" sz="3600" smtClean="0"/>
              <a:t>            Q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4000"/>
              <a:t/>
            </a:r>
            <a:br>
              <a:rPr lang="tr-TR" sz="4000"/>
            </a:br>
            <a:endParaRPr lang="tr-TR" sz="400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04800"/>
            <a:ext cx="8763000" cy="65532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tr-TR" altLang="tr-TR" sz="3600" b="1" dirty="0" smtClean="0">
                <a:solidFill>
                  <a:schemeClr val="accent1"/>
                </a:solidFill>
              </a:rPr>
              <a:t>Uzun Dönem Maliyetler</a:t>
            </a:r>
          </a:p>
          <a:p>
            <a:pPr algn="ctr">
              <a:buFont typeface="Wingdings" pitchFamily="2" charset="2"/>
              <a:buNone/>
            </a:pPr>
            <a:endParaRPr lang="tr-TR" altLang="tr-TR" sz="3600" dirty="0" smtClean="0">
              <a:solidFill>
                <a:schemeClr val="accent1"/>
              </a:solidFill>
            </a:endParaRPr>
          </a:p>
          <a:p>
            <a:pPr algn="just"/>
            <a:r>
              <a:rPr lang="tr-TR" altLang="tr-TR" dirty="0" smtClean="0"/>
              <a:t>Kısa dönem analiz, belli bir ölçekteki firmanın üretim miktarı ile maliyetini ilişkilendirir. </a:t>
            </a:r>
          </a:p>
          <a:p>
            <a:pPr algn="just"/>
            <a:endParaRPr lang="tr-TR" altLang="tr-TR" dirty="0" smtClean="0"/>
          </a:p>
          <a:p>
            <a:pPr algn="just"/>
            <a:r>
              <a:rPr lang="tr-TR" altLang="tr-TR" dirty="0" smtClean="0"/>
              <a:t>Ancak, firmalar her zaman mevcut işletme büyüklüğünde üretim yapmazlar. </a:t>
            </a:r>
          </a:p>
          <a:p>
            <a:pPr algn="just"/>
            <a:endParaRPr lang="tr-TR" altLang="tr-TR" dirty="0" smtClean="0"/>
          </a:p>
          <a:p>
            <a:pPr algn="just"/>
            <a:r>
              <a:rPr lang="tr-TR" altLang="tr-TR" dirty="0" smtClean="0"/>
              <a:t>Uzun dönemde, firmalar işletme büyüklüklerini değiştirebilirler.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4000"/>
              <a:t/>
            </a:r>
            <a:br>
              <a:rPr lang="tr-TR" sz="4000"/>
            </a:br>
            <a:endParaRPr lang="tr-TR" sz="400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04800"/>
            <a:ext cx="8839200" cy="65532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tr-TR" altLang="tr-TR" sz="3600" b="1" smtClean="0">
                <a:solidFill>
                  <a:schemeClr val="accent1"/>
                </a:solidFill>
              </a:rPr>
              <a:t>Uzun Dönem Maliyetler</a:t>
            </a:r>
          </a:p>
          <a:p>
            <a:pPr algn="ctr">
              <a:buFont typeface="Wingdings" pitchFamily="2" charset="2"/>
              <a:buNone/>
            </a:pPr>
            <a:endParaRPr lang="tr-TR" altLang="tr-TR" sz="3600" smtClean="0">
              <a:solidFill>
                <a:schemeClr val="accent1"/>
              </a:solidFill>
            </a:endParaRPr>
          </a:p>
          <a:p>
            <a:pPr algn="just"/>
            <a:r>
              <a:rPr lang="tr-TR" altLang="tr-TR" smtClean="0"/>
              <a:t>Maliyetler açısından uzun dönemi kısa dönemden ayıran temel özellik, firmaların herhangi bir </a:t>
            </a:r>
            <a:r>
              <a:rPr lang="tr-TR" altLang="tr-TR" smtClean="0">
                <a:solidFill>
                  <a:srgbClr val="FFFF00"/>
                </a:solidFill>
              </a:rPr>
              <a:t>sabit maliyetinin olmaması</a:t>
            </a:r>
            <a:r>
              <a:rPr lang="tr-TR" altLang="tr-TR" smtClean="0"/>
              <a:t>, yani tüm maliyetlerinin değişken olmasıdır.</a:t>
            </a:r>
          </a:p>
          <a:p>
            <a:pPr algn="just"/>
            <a:endParaRPr lang="tr-TR" altLang="tr-TR" smtClean="0"/>
          </a:p>
          <a:p>
            <a:pPr algn="just"/>
            <a:r>
              <a:rPr lang="tr-TR" altLang="tr-TR" smtClean="0"/>
              <a:t>Dolayısıyla, uzun dönemde sabit ve değişken maliyet ayrımı yapılmaz.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nlı">
  <a:themeElements>
    <a:clrScheme name="Canlı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anlı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Canlı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325</TotalTime>
  <Words>801</Words>
  <Application>Microsoft Office PowerPoint</Application>
  <PresentationFormat>Ekran Gösterisi (4:3)</PresentationFormat>
  <Paragraphs>194</Paragraphs>
  <Slides>36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36</vt:i4>
      </vt:variant>
    </vt:vector>
  </HeadingPairs>
  <TitlesOfParts>
    <vt:vector size="37" baseType="lpstr">
      <vt:lpstr>Canlı</vt:lpstr>
      <vt:lpstr>  EKONOMİ 1 ÜNİTE 5</vt:lpstr>
      <vt:lpstr>FAYDA </vt:lpstr>
      <vt:lpstr>Toplam Fayda</vt:lpstr>
      <vt:lpstr>Marjinal Fayda</vt:lpstr>
      <vt:lpstr> </vt:lpstr>
      <vt:lpstr> </vt:lpstr>
      <vt:lpstr> </vt:lpstr>
      <vt:lpstr> </vt:lpstr>
      <vt:lpstr>DEĞER PARADOKSU</vt:lpstr>
      <vt:lpstr>  EKONOMİ 1 ÜNİTE 5</vt:lpstr>
      <vt:lpstr>ÜRETİM TEORİSİ</vt:lpstr>
      <vt:lpstr> </vt:lpstr>
      <vt:lpstr> </vt:lpstr>
      <vt:lpstr> </vt:lpstr>
      <vt:lpstr>KISA DÖNEMDE ÜRETİM</vt:lpstr>
      <vt:lpstr> </vt:lpstr>
      <vt:lpstr> </vt:lpstr>
      <vt:lpstr> </vt:lpstr>
      <vt:lpstr> </vt:lpstr>
      <vt:lpstr> </vt:lpstr>
      <vt:lpstr> </vt:lpstr>
      <vt:lpstr>UZUN DÖNEMDE ÜRETİM</vt:lpstr>
      <vt:lpstr> </vt:lpstr>
      <vt:lpstr> </vt:lpstr>
      <vt:lpstr> </vt:lpstr>
      <vt:lpstr>MALİYET</vt:lpstr>
      <vt:lpstr>KISA DÖNEMDE MALİYETLER</vt:lpstr>
      <vt:lpstr> </vt:lpstr>
      <vt:lpstr> TOPLAM MALİYET FONKSİYONU</vt:lpstr>
      <vt:lpstr> </vt:lpstr>
      <vt:lpstr>ORTALAMA MALİYETLER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SUBZERO</dc:creator>
  <cp:lastModifiedBy>Murat Kankaya</cp:lastModifiedBy>
  <cp:revision>58</cp:revision>
  <cp:lastPrinted>1601-01-01T00:00:00Z</cp:lastPrinted>
  <dcterms:created xsi:type="dcterms:W3CDTF">1601-01-01T00:00:00Z</dcterms:created>
  <dcterms:modified xsi:type="dcterms:W3CDTF">2026-01-10T19:49:17Z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