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dirty="0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1.12.2021</a:t>
            </a:fld>
            <a:endParaRPr lang="tr-TR" dirty="0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Merkez Bankalarının Temel Özellikleri ve Emisyon Faaliyetleri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71213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/>
              <a:t>MB’larının Temel Özellikleri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>
                <a:solidFill>
                  <a:srgbClr val="FFFF00"/>
                </a:solidFill>
              </a:rPr>
              <a:t>Para basma </a:t>
            </a:r>
            <a:r>
              <a:rPr lang="tr-TR" dirty="0" smtClean="0"/>
              <a:t>işlevini </a:t>
            </a:r>
            <a:r>
              <a:rPr lang="tr-TR" u="sng" dirty="0" smtClean="0"/>
              <a:t>imtiyaz</a:t>
            </a:r>
            <a:r>
              <a:rPr lang="tr-TR" dirty="0" smtClean="0"/>
              <a:t> ve </a:t>
            </a:r>
            <a:r>
              <a:rPr lang="tr-TR" u="sng" dirty="0" smtClean="0"/>
              <a:t>tekel</a:t>
            </a:r>
            <a:r>
              <a:rPr lang="tr-TR" dirty="0" smtClean="0"/>
              <a:t> şeklinde ellerinde tutarlar,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Asli görevleri, kâr </a:t>
            </a:r>
            <a:r>
              <a:rPr lang="tr-TR" dirty="0" err="1" smtClean="0"/>
              <a:t>max</a:t>
            </a:r>
            <a:r>
              <a:rPr lang="tr-TR" dirty="0" smtClean="0"/>
              <a:t>. olmayıp, </a:t>
            </a:r>
            <a:r>
              <a:rPr lang="tr-TR" dirty="0" smtClean="0">
                <a:solidFill>
                  <a:srgbClr val="FFFF00"/>
                </a:solidFill>
              </a:rPr>
              <a:t>kamu hizmeti</a:t>
            </a:r>
            <a:r>
              <a:rPr lang="tr-TR" dirty="0" smtClean="0"/>
              <a:t> görmektir,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Para ve kredi </a:t>
            </a:r>
            <a:r>
              <a:rPr lang="tr-TR" dirty="0" smtClean="0">
                <a:solidFill>
                  <a:srgbClr val="FFFF00"/>
                </a:solidFill>
              </a:rPr>
              <a:t>politikalarını</a:t>
            </a:r>
            <a:r>
              <a:rPr lang="tr-TR" dirty="0" smtClean="0"/>
              <a:t> yürütürler,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>
                <a:solidFill>
                  <a:srgbClr val="FFFF00"/>
                </a:solidFill>
              </a:rPr>
              <a:t>Bankaların bankası</a:t>
            </a:r>
            <a:r>
              <a:rPr lang="tr-TR" dirty="0" smtClean="0"/>
              <a:t> olarak işlev görürler.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/>
              <a:t>Emisyon Faaliyetleri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/>
          <a:lstStyle/>
          <a:p>
            <a:pPr algn="just"/>
            <a:r>
              <a:rPr lang="tr-TR" dirty="0" smtClean="0"/>
              <a:t>Merkez bankalarınca emisyon faaliyetlerinin hangi prensiplere bağlı olarak gerçekleştirileceği konusunda üç temel görüş ileri sürülmüştür.</a:t>
            </a:r>
          </a:p>
          <a:p>
            <a:pPr algn="just"/>
            <a:endParaRPr 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Nakit İlkesi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Bankacılık İlkesi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err="1" smtClean="0"/>
              <a:t>Stand</a:t>
            </a:r>
            <a:r>
              <a:rPr lang="tr-TR" dirty="0" smtClean="0"/>
              <a:t>-</a:t>
            </a:r>
            <a:r>
              <a:rPr lang="tr-TR" dirty="0" err="1" smtClean="0"/>
              <a:t>By</a:t>
            </a:r>
            <a:r>
              <a:rPr lang="tr-TR" dirty="0" smtClean="0"/>
              <a:t> Teorileri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1. Nakit İlkesi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6000792"/>
          </a:xfrm>
        </p:spPr>
        <p:txBody>
          <a:bodyPr/>
          <a:lstStyle/>
          <a:p>
            <a:pPr algn="just"/>
            <a:r>
              <a:rPr lang="tr-TR" dirty="0" err="1" smtClean="0"/>
              <a:t>David</a:t>
            </a:r>
            <a:r>
              <a:rPr lang="tr-TR" dirty="0" smtClean="0"/>
              <a:t> </a:t>
            </a:r>
            <a:r>
              <a:rPr lang="tr-TR" dirty="0" err="1" smtClean="0"/>
              <a:t>Ricardo’nun</a:t>
            </a:r>
            <a:r>
              <a:rPr lang="tr-TR" dirty="0" smtClean="0"/>
              <a:t> gündeme getirdiği “nakit </a:t>
            </a:r>
            <a:r>
              <a:rPr lang="tr-TR" dirty="0" err="1" smtClean="0"/>
              <a:t>prensibi”ne</a:t>
            </a:r>
            <a:r>
              <a:rPr lang="tr-TR" dirty="0" smtClean="0"/>
              <a:t> göre piyasadaki banknotların %100 altın karşılığı olmalıdır.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Başka bir ifade ile, bankalar banknot ihracını, sahip oldukları altın miktarına bağlı olarak değiştirmelidirler.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Buna göre, altın miktarının artması, para arzının genişletilmesine, aksi durumda para arzının daraltılmasına olanak sağlamalıdır.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2. Bankacılık İlkesi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6000792"/>
          </a:xfrm>
        </p:spPr>
        <p:txBody>
          <a:bodyPr/>
          <a:lstStyle/>
          <a:p>
            <a:pPr algn="just"/>
            <a:r>
              <a:rPr lang="tr-TR" dirty="0" smtClean="0"/>
              <a:t>Bu yaklaşımın öncüsü Thomas </a:t>
            </a:r>
            <a:r>
              <a:rPr lang="tr-TR" dirty="0" err="1" smtClean="0"/>
              <a:t>Tooke’dur</a:t>
            </a:r>
            <a:r>
              <a:rPr lang="tr-TR" dirty="0" smtClean="0"/>
              <a:t>. </a:t>
            </a:r>
            <a:r>
              <a:rPr lang="tr-TR" dirty="0" err="1" smtClean="0"/>
              <a:t>Tooke’a</a:t>
            </a:r>
            <a:r>
              <a:rPr lang="tr-TR" dirty="0" smtClean="0"/>
              <a:t> göre fiyatlar genel seviyesindeki yükselmelere, parasal genişleme sürecinin yanı sıra, maliyetlerdeki değişiklikler de yol açabilir.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Maliyet artışlarından kaynaklanan enflasyonist eğilimlerin, piyasada daraltıcı etkiler doğurmasını önlemek için, </a:t>
            </a:r>
            <a:r>
              <a:rPr lang="tr-TR" u="sng" dirty="0" smtClean="0"/>
              <a:t>likidite gereksinimine yanıt vermek</a:t>
            </a:r>
            <a:r>
              <a:rPr lang="tr-TR" dirty="0" smtClean="0"/>
              <a:t> gerekir.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3. </a:t>
            </a:r>
            <a:r>
              <a:rPr lang="tr-TR" sz="3200" b="1" dirty="0" err="1" smtClean="0"/>
              <a:t>Stand</a:t>
            </a:r>
            <a:r>
              <a:rPr lang="tr-TR" sz="3200" b="1" dirty="0" smtClean="0"/>
              <a:t>-</a:t>
            </a:r>
            <a:r>
              <a:rPr lang="tr-TR" sz="3200" b="1" dirty="0" err="1" smtClean="0"/>
              <a:t>By</a:t>
            </a:r>
            <a:r>
              <a:rPr lang="tr-TR" sz="3200" b="1" dirty="0" smtClean="0"/>
              <a:t> </a:t>
            </a:r>
            <a:r>
              <a:rPr lang="tr-TR" sz="3200" b="1" dirty="0" smtClean="0"/>
              <a:t>Teorileri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6000792"/>
          </a:xfrm>
        </p:spPr>
        <p:txBody>
          <a:bodyPr/>
          <a:lstStyle/>
          <a:p>
            <a:pPr algn="just"/>
            <a:r>
              <a:rPr lang="tr-TR" dirty="0" err="1" smtClean="0"/>
              <a:t>Stand</a:t>
            </a:r>
            <a:r>
              <a:rPr lang="tr-TR" dirty="0" smtClean="0"/>
              <a:t>-</a:t>
            </a:r>
            <a:r>
              <a:rPr lang="tr-TR" dirty="0" err="1" smtClean="0"/>
              <a:t>by</a:t>
            </a:r>
            <a:r>
              <a:rPr lang="tr-TR" dirty="0" smtClean="0"/>
              <a:t> teorileri, bankacılık ilkesinin devamı olarak kabul edilmektedir.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Merkez bankaları, piyasada daralma sürecinin gözlendiği dönemlerde aktif bir tutum içerisine girerek, özellikle ticari bankaları desteklemelidirler.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Herhangi bir iktisadi aksaklığın gözlenmediği dönemlerde, merkez bankaları piyasaya müdahale etmemelidirler.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1470025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T.C.M.B.’</a:t>
            </a:r>
            <a:r>
              <a:rPr lang="tr-TR" b="1" dirty="0" err="1" smtClean="0"/>
              <a:t>nin</a:t>
            </a:r>
            <a:r>
              <a:rPr lang="tr-TR" b="1" dirty="0" smtClean="0"/>
              <a:t> Temel Amacı, Görev ve Yetkileri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71213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T.C.M.B.’</a:t>
            </a:r>
            <a:r>
              <a:rPr lang="tr-TR" sz="3200" b="1" dirty="0" err="1" smtClean="0"/>
              <a:t>nin</a:t>
            </a:r>
            <a:r>
              <a:rPr lang="tr-TR" sz="3200" b="1" dirty="0" smtClean="0"/>
              <a:t> Temel Amacı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6000792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Banka’nın temel amacı fiyat istikrarını sağlamaktır. Bunun için uygulayacağı para politikasını ve kullanacağı para politikası araçlarını doğrudan kendisi belirler. </a:t>
            </a:r>
          </a:p>
          <a:p>
            <a:pPr marL="64008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Temel amacı ile çelişmemek kaydıyla, </a:t>
            </a:r>
            <a:r>
              <a:rPr lang="tr-TR" dirty="0"/>
              <a:t>h</a:t>
            </a:r>
            <a:r>
              <a:rPr lang="tr-TR" dirty="0" smtClean="0"/>
              <a:t>ükümetin </a:t>
            </a:r>
            <a:r>
              <a:rPr lang="tr-TR" dirty="0" smtClean="0">
                <a:solidFill>
                  <a:srgbClr val="FFFF00"/>
                </a:solidFill>
              </a:rPr>
              <a:t>büyüme</a:t>
            </a:r>
            <a:r>
              <a:rPr lang="tr-TR" dirty="0" smtClean="0"/>
              <a:t> ve </a:t>
            </a:r>
            <a:r>
              <a:rPr lang="tr-TR" dirty="0" smtClean="0">
                <a:solidFill>
                  <a:srgbClr val="FFFF00"/>
                </a:solidFill>
              </a:rPr>
              <a:t>istihdam</a:t>
            </a:r>
            <a:r>
              <a:rPr lang="tr-TR" dirty="0" smtClean="0"/>
              <a:t> politikalarını destekler.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T.C.M.B.’</a:t>
            </a:r>
            <a:r>
              <a:rPr lang="tr-TR" sz="3200" b="1" dirty="0" err="1" smtClean="0"/>
              <a:t>nin</a:t>
            </a:r>
            <a:r>
              <a:rPr lang="tr-TR" sz="3200" b="1" dirty="0" smtClean="0"/>
              <a:t> Temel Görevleri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6000792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Açık piyasa işlemleri yapmak,</a:t>
            </a:r>
          </a:p>
          <a:p>
            <a:pPr algn="just">
              <a:buNone/>
            </a:pPr>
            <a:r>
              <a:rPr lang="tr-TR" dirty="0" smtClean="0"/>
              <a:t> </a:t>
            </a:r>
          </a:p>
          <a:p>
            <a:pPr algn="just"/>
            <a:r>
              <a:rPr lang="tr-TR" dirty="0" smtClean="0"/>
              <a:t>Türk Lirasının iç ve dış değerini korumak için gerekli tedbirleri almak ve kur rejimini belirlemek,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Zorunlu karşılıklar usul ve esasları belirlemek,</a:t>
            </a:r>
          </a:p>
          <a:p>
            <a:pPr algn="just">
              <a:buNone/>
            </a:pPr>
            <a:r>
              <a:rPr lang="tr-TR" dirty="0" smtClean="0"/>
              <a:t> </a:t>
            </a:r>
          </a:p>
          <a:p>
            <a:pPr algn="just"/>
            <a:r>
              <a:rPr lang="tr-TR" dirty="0" smtClean="0"/>
              <a:t>Reeskont  işlemleri yapmak,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Ülke altın ve döviz rezervlerini yönetmek,</a:t>
            </a:r>
          </a:p>
          <a:p>
            <a:pPr algn="just"/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T.C.M.B.’</a:t>
            </a:r>
            <a:r>
              <a:rPr lang="tr-TR" sz="3200" b="1" dirty="0" err="1" smtClean="0"/>
              <a:t>nin</a:t>
            </a:r>
            <a:r>
              <a:rPr lang="tr-TR" sz="3200" b="1" dirty="0" smtClean="0"/>
              <a:t> Temel Görevleri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6000792"/>
          </a:xfrm>
        </p:spPr>
        <p:txBody>
          <a:bodyPr>
            <a:normAutofit/>
          </a:bodyPr>
          <a:lstStyle/>
          <a:p>
            <a:r>
              <a:rPr lang="tr-TR" dirty="0" smtClean="0"/>
              <a:t>Ödeme ve menkul kıymet transferi sistemleri kurmak,</a:t>
            </a:r>
          </a:p>
          <a:p>
            <a:pPr>
              <a:buNone/>
            </a:pPr>
            <a:r>
              <a:rPr lang="tr-TR" dirty="0" smtClean="0"/>
              <a:t> </a:t>
            </a:r>
          </a:p>
          <a:p>
            <a:r>
              <a:rPr lang="tr-TR" dirty="0" smtClean="0"/>
              <a:t>Mali piyasaları izlemektir.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T.C.M.B.’</a:t>
            </a:r>
            <a:r>
              <a:rPr lang="tr-TR" sz="3200" b="1" dirty="0" err="1" smtClean="0"/>
              <a:t>nin</a:t>
            </a:r>
            <a:r>
              <a:rPr lang="tr-TR" sz="3200" b="1" dirty="0" smtClean="0"/>
              <a:t> Temel Yetkileri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857232"/>
            <a:ext cx="8858312" cy="58579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Türkiye’de banknot ihracı imtiyazı tek elden Banka’ya aittir.</a:t>
            </a:r>
          </a:p>
          <a:p>
            <a:pPr algn="just">
              <a:buNone/>
            </a:pPr>
            <a:r>
              <a:rPr lang="tr-TR" dirty="0" smtClean="0"/>
              <a:t> </a:t>
            </a:r>
          </a:p>
          <a:p>
            <a:pPr algn="just"/>
            <a:r>
              <a:rPr lang="tr-TR" dirty="0" smtClean="0"/>
              <a:t>Banka, Hükümetle birlikte enflasyon hedefini tespit eder, buna uyumlu olarak para politikasını belirler.</a:t>
            </a:r>
          </a:p>
          <a:p>
            <a:pPr algn="just">
              <a:buNone/>
            </a:pPr>
            <a:r>
              <a:rPr lang="tr-TR" dirty="0" smtClean="0"/>
              <a:t> </a:t>
            </a:r>
          </a:p>
          <a:p>
            <a:pPr algn="just"/>
            <a:r>
              <a:rPr lang="tr-TR" dirty="0" smtClean="0"/>
              <a:t>Banka, Kanunda belirtilen para politikası araçlarını kullanmaya ve belirlemeye yetkilidir.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Banka, nihai kredi mercii olarak bankalara kredi verme işlerini yürütür.</a:t>
            </a:r>
          </a:p>
          <a:p>
            <a:pPr algn="just">
              <a:buNone/>
            </a:pPr>
            <a:r>
              <a:rPr lang="tr-TR" dirty="0" smtClean="0"/>
              <a:t> 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T.C.M.B.’</a:t>
            </a:r>
            <a:r>
              <a:rPr lang="tr-TR" sz="3200" b="1" dirty="0" err="1" smtClean="0"/>
              <a:t>nin</a:t>
            </a:r>
            <a:r>
              <a:rPr lang="tr-TR" sz="3200" b="1" dirty="0" smtClean="0"/>
              <a:t> Temel Yetkileri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714356"/>
            <a:ext cx="8858312" cy="6000792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Banka, mali piyasaları izlemek amacıyla bankalar ve diğer mali kurumlardan ve diğer kuruluşlardan gerekli bilgileri istemeye ve istatistiki bilgi toplamaya yetkilidir.</a:t>
            </a:r>
          </a:p>
          <a:p>
            <a:pPr algn="just"/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196</TotalTime>
  <Words>331</Words>
  <Application>Microsoft Office PowerPoint</Application>
  <PresentationFormat>Ekran Gösterisi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Canlı</vt:lpstr>
      <vt:lpstr>Merkez Bankalarının Temel Özellikleri ve Emisyon Faaliyetleri</vt:lpstr>
      <vt:lpstr>MB’larının Temel Özellikleri</vt:lpstr>
      <vt:lpstr>Emisyon Faaliyetleri</vt:lpstr>
      <vt:lpstr>1. Nakit İlkesi</vt:lpstr>
      <vt:lpstr>2. Bankacılık İlkesi</vt:lpstr>
      <vt:lpstr>3. Stand-By Teorileri</vt:lpstr>
      <vt:lpstr>T.C.M.B.’nin Temel Amacı, Görev ve Yetkileri</vt:lpstr>
      <vt:lpstr>T.C.M.B.’nin Temel Amacı</vt:lpstr>
      <vt:lpstr>T.C.M.B.’nin Temel Görevleri</vt:lpstr>
      <vt:lpstr>T.C.M.B.’nin Temel Görevleri</vt:lpstr>
      <vt:lpstr>T.C.M.B.’nin Temel Yetkileri</vt:lpstr>
      <vt:lpstr>T.C.M.B.’nin Temel Yetkileri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FİNANSAL KURUMLAR</dc:title>
  <dc:creator>SUBZERO</dc:creator>
  <cp:lastModifiedBy>Murat Kankaya</cp:lastModifiedBy>
  <cp:revision>29</cp:revision>
  <dcterms:created xsi:type="dcterms:W3CDTF">2017-10-22T13:52:07Z</dcterms:created>
  <dcterms:modified xsi:type="dcterms:W3CDTF">2021-12-01T11:55:58Z</dcterms:modified>
</cp:coreProperties>
</file>