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7" r:id="rId3"/>
    <p:sldId id="276" r:id="rId4"/>
    <p:sldId id="266" r:id="rId5"/>
    <p:sldId id="272" r:id="rId6"/>
    <p:sldId id="273" r:id="rId7"/>
    <p:sldId id="259" r:id="rId8"/>
    <p:sldId id="267" r:id="rId9"/>
    <p:sldId id="270" r:id="rId10"/>
    <p:sldId id="261" r:id="rId11"/>
    <p:sldId id="269" r:id="rId12"/>
    <p:sldId id="268" r:id="rId13"/>
    <p:sldId id="262" r:id="rId14"/>
    <p:sldId id="271" r:id="rId15"/>
    <p:sldId id="274" r:id="rId16"/>
    <p:sldId id="275" r:id="rId17"/>
    <p:sldId id="263" r:id="rId18"/>
    <p:sldId id="277" r:id="rId19"/>
    <p:sldId id="264" r:id="rId20"/>
    <p:sldId id="265" r:id="rId21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kizkenar Üçgen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5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FC856D-C5F8-4807-B2A1-BF2E6D6FB2E9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64804-C2A7-4BDA-AEC0-EA4B4AF467F5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 Üçgen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4 İkizkenar Üçgen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6" name="5 Düz Bağlayıcı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6 Düz Bağlayıcı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62190E-4597-4BDC-B5E6-938FF9C4273F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E206E-7C1D-463C-8E0A-0921DDF8D73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06D18BB-CFA7-41C6-8921-B8F110E096B3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BFB76-F0FC-4056-8F55-D21AFB956B3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78F6B-D13D-43A2-A977-6CE8901829C5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D4F2674-2841-43DC-81B3-A71372367CF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9BE7DC02-AECE-4DE9-AFD1-47225C2869F0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1D41F-6163-4DD0-9452-7D07C52EEFF6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60171-4B89-4558-8BA0-424CE66DCC7E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30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smtClean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F5641E4-8CED-4CB2-956F-28DDC08BD11C}" type="slidenum">
              <a:rPr lang="tr-TR"/>
              <a:pPr>
                <a:defRPr/>
              </a:pPr>
              <a:t>‹#›</a:t>
            </a:fld>
            <a:endParaRPr lang="tr-TR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65" r:id="rId4"/>
    <p:sldLayoutId id="2147483773" r:id="rId5"/>
    <p:sldLayoutId id="2147483766" r:id="rId6"/>
    <p:sldLayoutId id="2147483767" r:id="rId7"/>
    <p:sldLayoutId id="2147483774" r:id="rId8"/>
    <p:sldLayoutId id="2147483775" r:id="rId9"/>
    <p:sldLayoutId id="2147483768" r:id="rId10"/>
    <p:sldLayoutId id="2147483769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057400"/>
            <a:ext cx="8062912" cy="1470025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EKONOMİ 1</a:t>
            </a:r>
            <a:b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tr-TR" sz="36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ÜNİTE 4 </a:t>
            </a:r>
            <a:endParaRPr lang="tr-TR" sz="36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267200"/>
            <a:ext cx="8062912" cy="878680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tr-TR" sz="2800" dirty="0"/>
          </a:p>
          <a:p>
            <a:pPr algn="ctr"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tr-TR" sz="2800" b="1" dirty="0"/>
              <a:t>ESNEKLİK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8839200" cy="6629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ESNEKLİK</a:t>
            </a:r>
          </a:p>
          <a:p>
            <a:pPr algn="ctr" eaLnBrk="1" hangingPunct="1">
              <a:buFont typeface="Wingdings" pitchFamily="2" charset="2"/>
              <a:buNone/>
            </a:pPr>
            <a:endParaRPr lang="tr-TR" sz="2800" b="1" smtClean="0">
              <a:solidFill>
                <a:schemeClr val="accent1"/>
              </a:solidFill>
            </a:endParaRPr>
          </a:p>
          <a:p>
            <a:pPr algn="just" eaLnBrk="1" hangingPunct="1"/>
            <a:r>
              <a:rPr lang="tr-TR" sz="2800" smtClean="0"/>
              <a:t>Talep edilen veya arz edilen mal miktarlarının, fiyat değişmelerine karşı gösterdiği </a:t>
            </a:r>
            <a:r>
              <a:rPr lang="tr-TR" sz="2800" u="sng" smtClean="0"/>
              <a:t>duyarlılığa</a:t>
            </a:r>
            <a:r>
              <a:rPr lang="tr-TR" sz="2800" smtClean="0"/>
              <a:t> (hassasiyete) esneklik denir. </a:t>
            </a:r>
          </a:p>
          <a:p>
            <a:pPr algn="just" eaLnBrk="1" hangingPunct="1"/>
            <a:endParaRPr lang="tr-TR" sz="2800" smtClean="0"/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smtClean="0"/>
              <a:t>Esneklik &lt; 1 </a:t>
            </a:r>
            <a:r>
              <a:rPr lang="tr-TR" sz="2800" smtClean="0">
                <a:sym typeface="Wingdings" pitchFamily="2" charset="2"/>
              </a:rPr>
              <a:t> İ</a:t>
            </a:r>
            <a:r>
              <a:rPr lang="tr-TR" sz="2800" smtClean="0"/>
              <a:t>nelastik  talep/arz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smtClean="0"/>
              <a:t>Esneklik = 1 </a:t>
            </a:r>
            <a:r>
              <a:rPr lang="tr-TR" sz="2800" smtClean="0">
                <a:sym typeface="Wingdings" pitchFamily="2" charset="2"/>
              </a:rPr>
              <a:t> B</a:t>
            </a:r>
            <a:r>
              <a:rPr lang="tr-TR" sz="2800" smtClean="0"/>
              <a:t>irim esnek talep/arz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tr-TR" sz="2800" smtClean="0"/>
              <a:t>Esneklik &gt; 1 </a:t>
            </a:r>
            <a:r>
              <a:rPr lang="tr-TR" sz="2800" smtClean="0">
                <a:sym typeface="Wingdings" pitchFamily="2" charset="2"/>
              </a:rPr>
              <a:t> </a:t>
            </a:r>
            <a:r>
              <a:rPr lang="tr-TR" sz="2800" smtClean="0"/>
              <a:t>Esnek talep/arz</a:t>
            </a:r>
          </a:p>
          <a:p>
            <a:pPr algn="just" eaLnBrk="1" hangingPunct="1">
              <a:buFont typeface="Wingdings 2" pitchFamily="18" charset="2"/>
              <a:buNone/>
            </a:pPr>
            <a:endParaRPr lang="tr-TR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399032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b="1" dirty="0" smtClean="0"/>
              <a:t>TALEP ESNEKLİĞİ</a:t>
            </a:r>
            <a:endParaRPr lang="tr-TR" b="1" dirty="0"/>
          </a:p>
        </p:txBody>
      </p:sp>
      <p:sp>
        <p:nvSpPr>
          <p:cNvPr id="10243" name="2 İçerik Yer Tutucusu"/>
          <p:cNvSpPr>
            <a:spLocks noGrp="1"/>
          </p:cNvSpPr>
          <p:nvPr>
            <p:ph idx="1"/>
          </p:nvPr>
        </p:nvSpPr>
        <p:spPr>
          <a:xfrm>
            <a:off x="457200" y="5943600"/>
            <a:ext cx="8229600" cy="511175"/>
          </a:xfrm>
        </p:spPr>
        <p:txBody>
          <a:bodyPr/>
          <a:lstStyle/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8915400" cy="6629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ESNEKLİK</a:t>
            </a:r>
          </a:p>
          <a:p>
            <a:pPr eaLnBrk="1" hangingPunct="1"/>
            <a:endParaRPr lang="tr-TR" sz="2800" smtClean="0"/>
          </a:p>
          <a:p>
            <a:pPr algn="just" eaLnBrk="1" hangingPunct="1"/>
            <a:r>
              <a:rPr lang="tr-TR" sz="2800" smtClean="0"/>
              <a:t>Esnekliğin 1’den büyük olması; fiyat değişmeleri sonucu talep miktarındaki değişmenin, fiyattaki değişimden daha fazla olacağını gösterir. (Zorunlu olmayan mallar)</a:t>
            </a:r>
          </a:p>
          <a:p>
            <a:pPr algn="just" eaLnBrk="1" hangingPunct="1"/>
            <a:endParaRPr lang="tr-TR" sz="2800" smtClean="0"/>
          </a:p>
          <a:p>
            <a:pPr algn="just" eaLnBrk="1" hangingPunct="1"/>
            <a:r>
              <a:rPr lang="tr-TR" sz="2800" smtClean="0"/>
              <a:t>Esnekliği 1’den düşük olan mallar da ise; talep miktarı, fiyat değişmelerinden çok fazla etkilenmez. (Zorunlu mallar)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667000"/>
            <a:ext cx="8229600" cy="1399032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b="1" dirty="0" smtClean="0"/>
              <a:t>ESNEKLİK TÜRLERİ</a:t>
            </a:r>
            <a:endParaRPr lang="tr-TR" b="1" dirty="0"/>
          </a:p>
        </p:txBody>
      </p:sp>
      <p:sp>
        <p:nvSpPr>
          <p:cNvPr id="12291" name="2 İçerik Yer Tutucusu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839200" cy="65532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ESNEKLİK TÜRLERİ</a:t>
            </a:r>
          </a:p>
          <a:p>
            <a:pPr eaLnBrk="1" hangingPunct="1"/>
            <a:endParaRPr lang="tr-TR" b="1" smtClean="0">
              <a:solidFill>
                <a:schemeClr val="accent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tr-TR" smtClean="0"/>
              <a:t>Talebin Fiyat Esnekliği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smtClean="0"/>
              <a:t>Talebin Gelir Esnekliği</a:t>
            </a:r>
          </a:p>
          <a:p>
            <a:pPr algn="just" eaLnBrk="1" hangingPunct="1">
              <a:lnSpc>
                <a:spcPct val="150000"/>
              </a:lnSpc>
            </a:pPr>
            <a:r>
              <a:rPr lang="tr-TR" smtClean="0"/>
              <a:t>Çapraz Talep Esnekliği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839200" cy="65532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600" b="1" dirty="0" smtClean="0">
                <a:solidFill>
                  <a:schemeClr val="accent1"/>
                </a:solidFill>
              </a:rPr>
              <a:t>1- Talebin Fiyat Esnekliği</a:t>
            </a:r>
          </a:p>
          <a:p>
            <a:pPr eaLnBrk="1" hangingPunct="1"/>
            <a:endParaRPr lang="tr-TR" b="1" dirty="0" smtClean="0">
              <a:solidFill>
                <a:schemeClr val="accent1"/>
              </a:solidFill>
            </a:endParaRPr>
          </a:p>
          <a:p>
            <a:pPr algn="just" eaLnBrk="1" hangingPunct="1"/>
            <a:r>
              <a:rPr lang="tr-TR" dirty="0" smtClean="0"/>
              <a:t>Bir malın talep edilen miktarının, bu malın fiyatı karşısındaki duyarlılığının ölçüsüdür.</a:t>
            </a:r>
          </a:p>
          <a:p>
            <a:pPr algn="just" eaLnBrk="1" hangingPunct="1"/>
            <a:endParaRPr lang="tr-TR" dirty="0" smtClean="0"/>
          </a:p>
          <a:p>
            <a:pPr algn="just" eaLnBrk="1" hangingPunct="1"/>
            <a:r>
              <a:rPr lang="tr-TR" dirty="0" smtClean="0"/>
              <a:t>Talep yasasındaki fonksiyonel ilişkiye göre: bir malın fiyatı arttığı zaman, tüketicilerin bu maldan satın almak istedikleri miktar azalır.</a:t>
            </a:r>
          </a:p>
          <a:p>
            <a:pPr algn="just" eaLnBrk="1" hangingPunct="1"/>
            <a:endParaRPr lang="tr-TR" dirty="0" smtClean="0"/>
          </a:p>
          <a:p>
            <a:pPr algn="just" eaLnBrk="1" hangingPunct="1"/>
            <a:r>
              <a:rPr lang="tr-TR" dirty="0" smtClean="0"/>
              <a:t>Bu </a:t>
            </a:r>
            <a:r>
              <a:rPr lang="tr-TR" u="sng" dirty="0" smtClean="0"/>
              <a:t>azalışın değerini</a:t>
            </a:r>
            <a:r>
              <a:rPr lang="tr-TR" dirty="0" smtClean="0"/>
              <a:t> talep esnekliği belirler.</a:t>
            </a:r>
          </a:p>
          <a:p>
            <a:pPr eaLnBrk="1" hangingPunct="1">
              <a:buFont typeface="Wingdings" pitchFamily="2" charset="2"/>
              <a:buNone/>
            </a:pPr>
            <a:endParaRPr lang="tr-TR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"/>
            <a:ext cx="8610600" cy="67056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200" b="1" smtClean="0">
                <a:solidFill>
                  <a:schemeClr val="accent1"/>
                </a:solidFill>
              </a:rPr>
              <a:t>1- Talebin Fiyat Esnekliği</a:t>
            </a:r>
          </a:p>
          <a:p>
            <a:pPr eaLnBrk="1" hangingPunct="1"/>
            <a:endParaRPr lang="tr-TR" b="1" smtClean="0">
              <a:solidFill>
                <a:schemeClr val="accent1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tr-TR" smtClean="0"/>
          </a:p>
          <a:p>
            <a:pPr eaLnBrk="1" hangingPunct="1">
              <a:buFont typeface="Wingdings" pitchFamily="2" charset="2"/>
              <a:buNone/>
            </a:pPr>
            <a:r>
              <a:rPr lang="tr-TR" sz="2600" smtClean="0"/>
              <a:t>T.F.E. =   </a:t>
            </a:r>
            <a:r>
              <a:rPr lang="tr-TR" sz="2600" u="sng" smtClean="0"/>
              <a:t>Talep Edilen Mal Miktarındaki % Değişme</a:t>
            </a:r>
            <a:r>
              <a:rPr lang="tr-TR" sz="2600" smtClean="0"/>
              <a:t>       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z="2600" smtClean="0"/>
              <a:t>               Talep Edilen Mal Fiyatındaki % Değişme</a:t>
            </a:r>
          </a:p>
          <a:p>
            <a:pPr eaLnBrk="1" hangingPunct="1">
              <a:buFont typeface="Wingdings" pitchFamily="2" charset="2"/>
              <a:buNone/>
            </a:pPr>
            <a:endParaRPr lang="tr-TR" sz="2600" smtClean="0"/>
          </a:p>
          <a:p>
            <a:pPr eaLnBrk="1" hangingPunct="1">
              <a:buFont typeface="Wingdings" pitchFamily="2" charset="2"/>
              <a:buNone/>
            </a:pPr>
            <a:endParaRPr lang="tr-TR" sz="2600" smtClean="0"/>
          </a:p>
          <a:p>
            <a:pPr eaLnBrk="1" hangingPunct="1">
              <a:buFont typeface="Wingdings" pitchFamily="2" charset="2"/>
              <a:buNone/>
            </a:pPr>
            <a:r>
              <a:rPr lang="tr-TR" sz="2600" smtClean="0"/>
              <a:t>T.F.E. = %</a:t>
            </a:r>
            <a:r>
              <a:rPr lang="el-GR" sz="2600" smtClean="0">
                <a:latin typeface="Calibri" pitchFamily="34" charset="0"/>
              </a:rPr>
              <a:t>Δ</a:t>
            </a:r>
            <a:r>
              <a:rPr lang="tr-TR" sz="2600" smtClean="0">
                <a:latin typeface="Calibri" pitchFamily="34" charset="0"/>
              </a:rPr>
              <a:t>Q</a:t>
            </a:r>
            <a:r>
              <a:rPr lang="tr-TR" sz="2600" baseline="30000" smtClean="0">
                <a:latin typeface="Calibri" pitchFamily="34" charset="0"/>
              </a:rPr>
              <a:t>D</a:t>
            </a:r>
            <a:r>
              <a:rPr lang="tr-TR" sz="2600" baseline="-25000" smtClean="0">
                <a:latin typeface="Calibri" pitchFamily="34" charset="0"/>
              </a:rPr>
              <a:t>x</a:t>
            </a:r>
            <a:r>
              <a:rPr lang="tr-TR" sz="2600" smtClean="0">
                <a:latin typeface="Calibri" pitchFamily="34" charset="0"/>
              </a:rPr>
              <a:t>/ </a:t>
            </a:r>
            <a:r>
              <a:rPr lang="tr-TR" sz="2600" smtClean="0"/>
              <a:t>%</a:t>
            </a:r>
            <a:r>
              <a:rPr lang="el-GR" sz="2600" smtClean="0">
                <a:latin typeface="Calibri" pitchFamily="34" charset="0"/>
              </a:rPr>
              <a:t>Δ</a:t>
            </a:r>
            <a:r>
              <a:rPr lang="tr-TR" sz="2600" smtClean="0">
                <a:latin typeface="Calibri" pitchFamily="34" charset="0"/>
              </a:rPr>
              <a:t>P</a:t>
            </a:r>
            <a:r>
              <a:rPr lang="tr-TR" sz="2600" baseline="-25000" smtClean="0">
                <a:latin typeface="Calibri" pitchFamily="34" charset="0"/>
              </a:rPr>
              <a:t>x</a:t>
            </a:r>
            <a:endParaRPr lang="tr-TR" sz="26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2400" y="2895600"/>
            <a:ext cx="8763000" cy="139903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tr-TR" sz="4400" b="1" dirty="0" smtClean="0">
                <a:solidFill>
                  <a:schemeClr val="accent1"/>
                </a:solidFill>
              </a:rPr>
              <a:t>Esnekliklerine Göre </a:t>
            </a:r>
            <a:br>
              <a:rPr lang="tr-TR" sz="4400" b="1" dirty="0" smtClean="0">
                <a:solidFill>
                  <a:schemeClr val="accent1"/>
                </a:solidFill>
              </a:rPr>
            </a:br>
            <a:r>
              <a:rPr lang="tr-TR" sz="4400" b="1" dirty="0" smtClean="0">
                <a:solidFill>
                  <a:schemeClr val="accent1"/>
                </a:solidFill>
              </a:rPr>
              <a:t>Talep Eğrileri</a:t>
            </a:r>
            <a:br>
              <a:rPr lang="tr-TR" sz="4400" b="1" dirty="0" smtClean="0">
                <a:solidFill>
                  <a:schemeClr val="accent1"/>
                </a:solidFill>
              </a:rPr>
            </a:br>
            <a:endParaRPr lang="tr-TR" dirty="0"/>
          </a:p>
        </p:txBody>
      </p:sp>
      <p:sp>
        <p:nvSpPr>
          <p:cNvPr id="16387" name="2 İçerik Yer Tutucusu"/>
          <p:cNvSpPr>
            <a:spLocks noGrp="1"/>
          </p:cNvSpPr>
          <p:nvPr>
            <p:ph idx="1"/>
          </p:nvPr>
        </p:nvSpPr>
        <p:spPr>
          <a:xfrm>
            <a:off x="457200" y="5943600"/>
            <a:ext cx="8229600" cy="511175"/>
          </a:xfrm>
        </p:spPr>
        <p:txBody>
          <a:bodyPr/>
          <a:lstStyle/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915400" cy="20574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v"/>
            </a:pPr>
            <a:r>
              <a:rPr lang="tr-TR" b="1" smtClean="0"/>
              <a:t>1- Tam İnelastik Talep: </a:t>
            </a:r>
            <a:r>
              <a:rPr lang="tr-TR" smtClean="0"/>
              <a:t>Fiyattaki değişmenin talep edilen miktarda hiçbir değişmeye neden olmadığı durumdur ve esneklik katsayısı sıfıra “0” eşittir.</a:t>
            </a:r>
          </a:p>
          <a:p>
            <a:pPr eaLnBrk="1" hangingPunct="1">
              <a:buFont typeface="Wingdings" pitchFamily="2" charset="2"/>
              <a:buNone/>
            </a:pPr>
            <a:endParaRPr lang="tr-TR" b="1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915400" cy="21336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v"/>
            </a:pPr>
            <a:r>
              <a:rPr lang="tr-TR" b="1" smtClean="0"/>
              <a:t>2- Tam Esnek Talep: </a:t>
            </a:r>
            <a:r>
              <a:rPr lang="tr-TR" smtClean="0"/>
              <a:t>Fiyattaki küçük bir değişikliğin, talep edilen miktarda çok büyük bir değişime neden olduğu durumdur.  Esneklik katsayısı sonsuza “∞” eşittir.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622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8915400" cy="1905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v"/>
            </a:pPr>
            <a:r>
              <a:rPr lang="tr-TR" b="1" smtClean="0"/>
              <a:t>3- Birim Esneklik: </a:t>
            </a:r>
            <a:r>
              <a:rPr lang="tr-TR" smtClean="0"/>
              <a:t>Fiyattaki değişme oranının talep miktarını da aynı oranda etkilemesidir. Esneklik katsayısı bire “1” eşittir.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914400"/>
            <a:ext cx="8763000" cy="5943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z="3200" b="1" dirty="0" smtClean="0">
                <a:solidFill>
                  <a:schemeClr val="accent1"/>
                </a:solidFill>
              </a:rPr>
              <a:t>Talebin Fiyat Esnekliğini Etkileyen Faktörler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 smtClean="0"/>
          </a:p>
          <a:p>
            <a:pPr eaLnBrk="1" hangingPunct="1">
              <a:lnSpc>
                <a:spcPct val="150000"/>
              </a:lnSpc>
            </a:pPr>
            <a:r>
              <a:rPr lang="tr-TR" dirty="0" smtClean="0"/>
              <a:t>Ürün için </a:t>
            </a:r>
            <a:r>
              <a:rPr lang="tr-TR" dirty="0" err="1" smtClean="0"/>
              <a:t>ikâme</a:t>
            </a:r>
            <a:r>
              <a:rPr lang="tr-TR" dirty="0" smtClean="0"/>
              <a:t> edilebilirliğin derecesi,</a:t>
            </a:r>
          </a:p>
          <a:p>
            <a:pPr eaLnBrk="1" hangingPunct="1">
              <a:lnSpc>
                <a:spcPct val="150000"/>
              </a:lnSpc>
            </a:pPr>
            <a:r>
              <a:rPr lang="tr-TR" dirty="0" smtClean="0"/>
              <a:t>Ürünün tüketici bütçelerindeki önemi,</a:t>
            </a:r>
          </a:p>
          <a:p>
            <a:pPr eaLnBrk="1" hangingPunct="1">
              <a:lnSpc>
                <a:spcPct val="150000"/>
              </a:lnSpc>
            </a:pPr>
            <a:r>
              <a:rPr lang="tr-TR" dirty="0" smtClean="0"/>
              <a:t>Malın tatmin ettiği ihtiyacın niteliği,</a:t>
            </a:r>
          </a:p>
          <a:p>
            <a:pPr eaLnBrk="1" hangingPunct="1">
              <a:lnSpc>
                <a:spcPct val="150000"/>
              </a:lnSpc>
            </a:pPr>
            <a:r>
              <a:rPr lang="tr-TR" dirty="0" smtClean="0"/>
              <a:t>Kısa ve uzun dönemde esneklik.</a:t>
            </a:r>
          </a:p>
          <a:p>
            <a:pPr eaLnBrk="1" hangingPunct="1">
              <a:lnSpc>
                <a:spcPct val="90000"/>
              </a:lnSpc>
            </a:pPr>
            <a:endParaRPr lang="tr-TR" b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839200" cy="6705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b="1" smtClean="0">
                <a:solidFill>
                  <a:schemeClr val="accent1"/>
                </a:solidFill>
              </a:rPr>
              <a:t>2-Talebin Gelir Esnekliği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b="1" smtClean="0">
              <a:solidFill>
                <a:schemeClr val="accent1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tr-TR" smtClean="0"/>
              <a:t>Gelir esnekliği, parasal gelirde %1 oranındaki bir değişiklik sonucu talep miktarında meydana gelen yüzde(%) değişmedir.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mtClean="0"/>
              <a:t>				E = %ΔQ</a:t>
            </a:r>
            <a:r>
              <a:rPr lang="tr-TR" baseline="30000" smtClean="0"/>
              <a:t>D</a:t>
            </a:r>
            <a:r>
              <a:rPr lang="tr-TR" smtClean="0"/>
              <a:t> / %Δ</a:t>
            </a:r>
            <a:r>
              <a:rPr lang="tr-TR" smtClean="0">
                <a:latin typeface="Bodoni MT" pitchFamily="18" charset="0"/>
              </a:rPr>
              <a:t>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839200" cy="67056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b="1" smtClean="0">
                <a:solidFill>
                  <a:schemeClr val="accent1"/>
                </a:solidFill>
              </a:rPr>
              <a:t>3- Çapraz Talep Esnekliği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b="1" smtClean="0">
              <a:solidFill>
                <a:schemeClr val="accent1"/>
              </a:solidFill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Char char="v"/>
            </a:pPr>
            <a:r>
              <a:rPr lang="tr-TR" smtClean="0"/>
              <a:t>Y malının fiyatındaki yüzde değişmenin, X malının talep edilen miktarında ne kadarlık değişmeye sebep olacağını gösteren bir katsayıdır.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v"/>
            </a:pPr>
            <a:endParaRPr lang="tr-TR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tr-TR" smtClean="0"/>
              <a:t>				E = %ΔQ</a:t>
            </a:r>
            <a:r>
              <a:rPr lang="tr-TR" baseline="30000" smtClean="0"/>
              <a:t>D</a:t>
            </a:r>
            <a:r>
              <a:rPr lang="tr-TR" baseline="-25000" smtClean="0"/>
              <a:t>x</a:t>
            </a:r>
            <a:r>
              <a:rPr lang="tr-TR" smtClean="0"/>
              <a:t> / %ΔP</a:t>
            </a:r>
            <a:r>
              <a:rPr lang="tr-TR" baseline="-25000" smtClean="0"/>
              <a:t>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399032"/>
          </a:xfrm>
        </p:spPr>
        <p:txBody>
          <a:bodyPr/>
          <a:lstStyle/>
          <a:p>
            <a:pPr algn="ctr" eaLnBrk="1" hangingPunct="1">
              <a:defRPr/>
            </a:pPr>
            <a:r>
              <a:rPr lang="tr-TR" b="1" dirty="0" smtClean="0"/>
              <a:t>ARZ ESNEKLİĞİ</a:t>
            </a:r>
            <a:endParaRPr lang="tr-TR" b="1" dirty="0"/>
          </a:p>
        </p:txBody>
      </p:sp>
      <p:sp>
        <p:nvSpPr>
          <p:cNvPr id="23555" name="2 İçerik Yer Tutucusu"/>
          <p:cNvSpPr>
            <a:spLocks noGrp="1"/>
          </p:cNvSpPr>
          <p:nvPr>
            <p:ph idx="1"/>
          </p:nvPr>
        </p:nvSpPr>
        <p:spPr>
          <a:xfrm>
            <a:off x="457200" y="5943600"/>
            <a:ext cx="8229600" cy="511175"/>
          </a:xfrm>
        </p:spPr>
        <p:txBody>
          <a:bodyPr/>
          <a:lstStyle/>
          <a:p>
            <a:pPr eaLnBrk="1" hangingPunct="1"/>
            <a:endParaRPr lang="tr-TR" smtClean="0"/>
          </a:p>
          <a:p>
            <a:pPr eaLnBrk="1" hangingPunct="1"/>
            <a:endParaRPr lang="tr-TR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8839200" cy="66294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Arz Esnekliği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 </a:t>
            </a:r>
          </a:p>
          <a:p>
            <a:pPr algn="just" eaLnBrk="1" hangingPunct="1"/>
            <a:r>
              <a:rPr lang="tr-TR" smtClean="0"/>
              <a:t>Üreticilerin fiyat değişimlerine karşı duyarlılıklarını ölçmektedir. </a:t>
            </a:r>
          </a:p>
          <a:p>
            <a:pPr algn="just" eaLnBrk="1" hangingPunct="1"/>
            <a:endParaRPr lang="tr-TR" smtClean="0"/>
          </a:p>
          <a:p>
            <a:pPr algn="just" eaLnBrk="1" hangingPunct="1"/>
            <a:r>
              <a:rPr lang="tr-TR" smtClean="0"/>
              <a:t>Arz esnekliğinin yüksek olması, eğer fiyatlar artarsa üreticilerin arzlarını büyük miktarda arttıracağını açıklar.</a:t>
            </a:r>
          </a:p>
          <a:p>
            <a:pPr algn="just" eaLnBrk="1" hangingPunct="1"/>
            <a:endParaRPr lang="tr-TR" smtClean="0"/>
          </a:p>
          <a:p>
            <a:pPr algn="just" eaLnBrk="1" hangingPunct="1"/>
            <a:r>
              <a:rPr lang="tr-TR" smtClean="0"/>
              <a:t>Arz esnekliğinin düşük olması ise, fiyat arttığı zaman üreticilerin arzlarını çok az miktarda arttıracağını gösterir.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8839200" cy="66294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Arz Esnekliği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 </a:t>
            </a:r>
          </a:p>
          <a:p>
            <a:pPr algn="just" eaLnBrk="1" hangingPunct="1"/>
            <a:r>
              <a:rPr lang="tr-TR" smtClean="0"/>
              <a:t>Arz esnekliği, bir malın arz edilen miktarındaki yüzde(%) değişmenin, fiyatındaki yüzde(%) değişmeye oranıdır.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                                                    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                           Es = %ΔQ</a:t>
            </a:r>
            <a:r>
              <a:rPr lang="tr-TR" baseline="-25000" smtClean="0"/>
              <a:t>s</a:t>
            </a:r>
            <a:r>
              <a:rPr lang="tr-TR" smtClean="0"/>
              <a:t> / %ΔP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"/>
            <a:ext cx="8839200" cy="6705600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tr-TR" sz="3600" b="1" smtClean="0">
                <a:solidFill>
                  <a:schemeClr val="accent1"/>
                </a:solidFill>
              </a:rPr>
              <a:t>Arz Esnekliğini Etkileyen Faktörler</a:t>
            </a:r>
            <a:r>
              <a:rPr lang="tr-TR" sz="3600" b="1" smtClean="0"/>
              <a:t> </a:t>
            </a:r>
          </a:p>
          <a:p>
            <a:pPr eaLnBrk="1" hangingPunct="1"/>
            <a:endParaRPr lang="tr-TR" b="1" smtClean="0"/>
          </a:p>
          <a:p>
            <a:pPr algn="just" eaLnBrk="1" hangingPunct="1"/>
            <a:r>
              <a:rPr lang="tr-TR" smtClean="0"/>
              <a:t>Arzın fiyat esnekliğini etkileyen en önemli faktör, </a:t>
            </a:r>
            <a:r>
              <a:rPr lang="tr-TR" u="sng" smtClean="0"/>
              <a:t>firmaların girdilerini üretime ayarlayabilme derecesidir</a:t>
            </a:r>
            <a:r>
              <a:rPr lang="tr-TR" smtClean="0"/>
              <a:t>. </a:t>
            </a:r>
          </a:p>
          <a:p>
            <a:pPr algn="just" eaLnBrk="1" hangingPunct="1"/>
            <a:endParaRPr lang="tr-TR" smtClean="0"/>
          </a:p>
          <a:p>
            <a:pPr algn="just" eaLnBrk="1" hangingPunct="1"/>
            <a:r>
              <a:rPr lang="tr-TR" smtClean="0"/>
              <a:t>Üretim faaliyetlerinin çoğunun ölçeği(büyüklüğü) kısa sürede değiştirilemez.</a:t>
            </a:r>
          </a:p>
          <a:p>
            <a:pPr algn="just" eaLnBrk="1" hangingPunct="1"/>
            <a:endParaRPr lang="tr-TR" smtClean="0"/>
          </a:p>
          <a:p>
            <a:pPr algn="just" eaLnBrk="1" hangingPunct="1"/>
            <a:r>
              <a:rPr lang="tr-TR" smtClean="0"/>
              <a:t>Dolayısıyla kısa dönemde arz esnekliği düşük, uzun dönem de ise yüksektir.</a:t>
            </a:r>
          </a:p>
          <a:p>
            <a:pPr eaLnBrk="1" hangingPunct="1">
              <a:buFont typeface="Wingdings" pitchFamily="2" charset="2"/>
              <a:buNone/>
            </a:pPr>
            <a:r>
              <a:rPr lang="tr-TR" smtClean="0"/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4000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endParaRPr lang="tr-TR" sz="4000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609600"/>
            <a:ext cx="8839200" cy="6248400"/>
          </a:xfrm>
        </p:spPr>
        <p:txBody>
          <a:bodyPr/>
          <a:lstStyle/>
          <a:p>
            <a:pPr algn="just" eaLnBrk="1" hangingPunct="1"/>
            <a:r>
              <a:rPr lang="tr-TR" smtClean="0"/>
              <a:t>Üretim miktarını değiştirmede </a:t>
            </a:r>
            <a:r>
              <a:rPr lang="tr-TR" u="sng" smtClean="0"/>
              <a:t>bekleyişler</a:t>
            </a:r>
            <a:r>
              <a:rPr lang="tr-TR" smtClean="0"/>
              <a:t> de önemlidir. </a:t>
            </a:r>
          </a:p>
          <a:p>
            <a:pPr algn="just" eaLnBrk="1" hangingPunct="1">
              <a:buFont typeface="Wingdings 2" pitchFamily="18" charset="2"/>
              <a:buNone/>
            </a:pPr>
            <a:endParaRPr lang="tr-TR" smtClean="0"/>
          </a:p>
          <a:p>
            <a:pPr algn="just" eaLnBrk="1" hangingPunct="1"/>
            <a:r>
              <a:rPr lang="tr-TR" smtClean="0"/>
              <a:t>Temel düşünce bu </a:t>
            </a:r>
            <a:r>
              <a:rPr lang="tr-TR" u="sng" smtClean="0"/>
              <a:t>fiyat değişikliğinin gelecekte ne kadar süreceği</a:t>
            </a:r>
            <a:r>
              <a:rPr lang="tr-TR" smtClean="0"/>
              <a:t> beklentisine ilişkin zamanın uzunluğudur. </a:t>
            </a:r>
          </a:p>
          <a:p>
            <a:pPr algn="just" eaLnBrk="1" hangingPunct="1"/>
            <a:endParaRPr lang="tr-TR" smtClean="0"/>
          </a:p>
          <a:p>
            <a:pPr algn="just" eaLnBrk="1" hangingPunct="1"/>
            <a:r>
              <a:rPr lang="tr-TR" smtClean="0"/>
              <a:t>Eğer fiyat değişikliğinin geçici olacağı beklentisi varsa, üretici için üretimi önemli ölçüde artırmak yarar sağlamaz, dolayısıyla arz esnekliği düşük olur.  Tersi durumda ise; arz esnekliği yüksek olur.</a:t>
            </a:r>
          </a:p>
          <a:p>
            <a:pPr algn="just" eaLnBrk="1" hangingPunct="1"/>
            <a:endParaRPr lang="tr-TR" smtClean="0"/>
          </a:p>
          <a:p>
            <a:pPr eaLnBrk="1" hangingPunct="1">
              <a:buFont typeface="Wingdings" pitchFamily="2" charset="2"/>
              <a:buNone/>
            </a:pPr>
            <a:endParaRPr lang="tr-TR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111</TotalTime>
  <Words>498</Words>
  <Application>Microsoft PowerPoint</Application>
  <PresentationFormat>Ekran Gösterisi (4:3)</PresentationFormat>
  <Paragraphs>101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Canlı</vt:lpstr>
      <vt:lpstr>EKONOMİ 1 ÜNİTE 4 </vt:lpstr>
      <vt:lpstr> </vt:lpstr>
      <vt:lpstr>TALEP ESNEKLİĞİ</vt:lpstr>
      <vt:lpstr> </vt:lpstr>
      <vt:lpstr>ESNEKLİK TÜRLERİ</vt:lpstr>
      <vt:lpstr> </vt:lpstr>
      <vt:lpstr> </vt:lpstr>
      <vt:lpstr> </vt:lpstr>
      <vt:lpstr>Esnekliklerine Göre  Talep Eğrileri </vt:lpstr>
      <vt:lpstr> </vt:lpstr>
      <vt:lpstr> </vt:lpstr>
      <vt:lpstr> </vt:lpstr>
      <vt:lpstr> </vt:lpstr>
      <vt:lpstr> </vt:lpstr>
      <vt:lpstr> </vt:lpstr>
      <vt:lpstr>ARZ ESNEKLİĞİ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SUBZERO</dc:creator>
  <cp:lastModifiedBy>Murat Kankaya</cp:lastModifiedBy>
  <cp:revision>32</cp:revision>
  <cp:lastPrinted>1601-01-01T00:00:00Z</cp:lastPrinted>
  <dcterms:created xsi:type="dcterms:W3CDTF">1601-01-01T00:00:00Z</dcterms:created>
  <dcterms:modified xsi:type="dcterms:W3CDTF">2022-12-11T18:37:04Z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