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4" r:id="rId19"/>
    <p:sldId id="275" r:id="rId20"/>
    <p:sldId id="276" r:id="rId21"/>
    <p:sldId id="277" r:id="rId22"/>
    <p:sldId id="278" r:id="rId23"/>
  </p:sldIdLst>
  <p:sldSz cx="9144000" cy="6858000" type="screen4x3"/>
  <p:notesSz cx="6858000" cy="9144000"/>
  <p:defaultTextStyle>
    <a:defPPr>
      <a:defRPr lang="tr-T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0" d="100"/>
          <a:sy n="70" d="100"/>
        </p:scale>
        <p:origin x="1386" y="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6 İkizkenar Üçgen"/>
          <p:cNvSpPr/>
          <p:nvPr/>
        </p:nvSpPr>
        <p:spPr>
          <a:xfrm rot="16200000">
            <a:off x="7554353" y="5254283"/>
            <a:ext cx="1892949" cy="1294228"/>
          </a:xfrm>
          <a:prstGeom prst="triangle">
            <a:avLst>
              <a:gd name="adj" fmla="val 51323"/>
            </a:avLst>
          </a:prstGeom>
          <a:gradFill flip="none" rotWithShape="1">
            <a:gsLst>
              <a:gs pos="0">
                <a:schemeClr val="accent1">
                  <a:shade val="30000"/>
                  <a:satMod val="155000"/>
                  <a:alpha val="100000"/>
                </a:schemeClr>
              </a:gs>
              <a:gs pos="60000">
                <a:schemeClr val="accent1">
                  <a:satMod val="160000"/>
                  <a:alpha val="100000"/>
                </a:schemeClr>
              </a:gs>
              <a:gs pos="100000">
                <a:schemeClr val="accent1">
                  <a:tint val="70000"/>
                  <a:satMod val="200000"/>
                  <a:alpha val="100000"/>
                </a:schemeClr>
              </a:gs>
            </a:gsLst>
            <a:lin ang="15500000" scaled="1"/>
            <a:tileRect/>
          </a:gra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8" name="7 Başlık"/>
          <p:cNvSpPr>
            <a:spLocks noGrp="1"/>
          </p:cNvSpPr>
          <p:nvPr>
            <p:ph type="ctrTitle"/>
          </p:nvPr>
        </p:nvSpPr>
        <p:spPr>
          <a:xfrm>
            <a:off x="540544" y="776288"/>
            <a:ext cx="8062912" cy="1470025"/>
          </a:xfrm>
        </p:spPr>
        <p:txBody>
          <a:bodyPr anchor="b">
            <a:normAutofit/>
          </a:bodyPr>
          <a:lstStyle>
            <a:lvl1pPr algn="r">
              <a:defRPr sz="4400"/>
            </a:lvl1pPr>
          </a:lstStyle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  <p:sp>
        <p:nvSpPr>
          <p:cNvPr id="9" name="8 Alt Başlık"/>
          <p:cNvSpPr>
            <a:spLocks noGrp="1"/>
          </p:cNvSpPr>
          <p:nvPr>
            <p:ph type="subTitle" idx="1"/>
          </p:nvPr>
        </p:nvSpPr>
        <p:spPr>
          <a:xfrm>
            <a:off x="540544" y="2250280"/>
            <a:ext cx="8062912" cy="1752600"/>
          </a:xfrm>
        </p:spPr>
        <p:txBody>
          <a:bodyPr/>
          <a:lstStyle>
            <a:lvl1pPr marL="0" marR="36576" indent="0" algn="r">
              <a:spcBef>
                <a:spcPts val="0"/>
              </a:spcBef>
              <a:buNone/>
              <a:defRPr>
                <a:ln>
                  <a:solidFill>
                    <a:schemeClr val="bg2"/>
                  </a:solidFill>
                </a:ln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tr-TR" smtClean="0"/>
              <a:t>Asıl alt başlık stilini düzenlemek için tıklatın</a:t>
            </a:r>
            <a:endParaRPr kumimoji="0" lang="en-US"/>
          </a:p>
        </p:txBody>
      </p:sp>
      <p:sp>
        <p:nvSpPr>
          <p:cNvPr id="28" name="27 Veri Yer Tutucusu"/>
          <p:cNvSpPr>
            <a:spLocks noGrp="1"/>
          </p:cNvSpPr>
          <p:nvPr>
            <p:ph type="dt" sz="half" idx="10"/>
          </p:nvPr>
        </p:nvSpPr>
        <p:spPr>
          <a:xfrm>
            <a:off x="1371600" y="6012656"/>
            <a:ext cx="5791200" cy="365125"/>
          </a:xfrm>
        </p:spPr>
        <p:txBody>
          <a:bodyPr tIns="0" bIns="0" anchor="t"/>
          <a:lstStyle>
            <a:lvl1pPr algn="r">
              <a:defRPr sz="1000"/>
            </a:lvl1pPr>
          </a:lstStyle>
          <a:p>
            <a:fld id="{D9F75050-0E15-4C5B-92B0-66D068882F1F}" type="datetimeFigureOut">
              <a:rPr lang="tr-TR" smtClean="0"/>
              <a:pPr/>
              <a:t>18.11.2019</a:t>
            </a:fld>
            <a:endParaRPr lang="tr-TR" dirty="0"/>
          </a:p>
        </p:txBody>
      </p:sp>
      <p:sp>
        <p:nvSpPr>
          <p:cNvPr id="17" name="16 Altbilgi Yer Tutucusu"/>
          <p:cNvSpPr>
            <a:spLocks noGrp="1"/>
          </p:cNvSpPr>
          <p:nvPr>
            <p:ph type="ftr" sz="quarter" idx="11"/>
          </p:nvPr>
        </p:nvSpPr>
        <p:spPr>
          <a:xfrm>
            <a:off x="1371600" y="5650704"/>
            <a:ext cx="5791200" cy="365125"/>
          </a:xfrm>
        </p:spPr>
        <p:txBody>
          <a:bodyPr tIns="0" bIns="0" anchor="b"/>
          <a:lstStyle>
            <a:lvl1pPr algn="r">
              <a:defRPr sz="1100"/>
            </a:lvl1pPr>
          </a:lstStyle>
          <a:p>
            <a:endParaRPr lang="tr-TR" dirty="0"/>
          </a:p>
        </p:txBody>
      </p:sp>
      <p:sp>
        <p:nvSpPr>
          <p:cNvPr id="29" name="28 Slayt Numarası Yer Tutucusu"/>
          <p:cNvSpPr>
            <a:spLocks noGrp="1"/>
          </p:cNvSpPr>
          <p:nvPr>
            <p:ph type="sldNum" sz="quarter" idx="12"/>
          </p:nvPr>
        </p:nvSpPr>
        <p:spPr>
          <a:xfrm>
            <a:off x="8392247" y="5752307"/>
            <a:ext cx="502920" cy="365125"/>
          </a:xfrm>
        </p:spPr>
        <p:txBody>
          <a:bodyPr anchor="ctr"/>
          <a:lstStyle>
            <a:lvl1pPr algn="ctr">
              <a:defRPr sz="1300">
                <a:solidFill>
                  <a:srgbClr val="FFFFFF"/>
                </a:solidFill>
              </a:defRPr>
            </a:lvl1pPr>
          </a:lstStyle>
          <a:p>
            <a:fld id="{B1DEFA8C-F947-479F-BE07-76B6B3F80BF1}" type="slidenum">
              <a:rPr lang="tr-TR" smtClean="0"/>
              <a:pPr/>
              <a:t>‹#›</a:t>
            </a:fld>
            <a:endParaRPr lang="tr-TR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457200" y="267494"/>
            <a:ext cx="8229600" cy="1399032"/>
          </a:xfrm>
        </p:spPr>
        <p:txBody>
          <a:bodyPr/>
          <a:lstStyle/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457200" y="1882808"/>
            <a:ext cx="8229600" cy="4572000"/>
          </a:xfrm>
        </p:spPr>
        <p:txBody>
          <a:bodyPr/>
          <a:lstStyle/>
          <a:p>
            <a:pPr lvl="0" eaLnBrk="1" latinLnBrk="0" hangingPunct="1"/>
            <a:r>
              <a:rPr lang="tr-TR" smtClean="0"/>
              <a:t>Asıl metin stillerini düzenlemek için tıklatın</a:t>
            </a:r>
          </a:p>
          <a:p>
            <a:pPr lvl="1" eaLnBrk="1" latinLnBrk="0" hangingPunct="1"/>
            <a:r>
              <a:rPr lang="tr-TR" smtClean="0"/>
              <a:t>İkinci düzey</a:t>
            </a:r>
          </a:p>
          <a:p>
            <a:pPr lvl="2" eaLnBrk="1" latinLnBrk="0" hangingPunct="1"/>
            <a:r>
              <a:rPr lang="tr-TR" smtClean="0"/>
              <a:t>Üçüncü düzey</a:t>
            </a:r>
          </a:p>
          <a:p>
            <a:pPr lvl="3" eaLnBrk="1" latinLnBrk="0" hangingPunct="1"/>
            <a:r>
              <a:rPr lang="tr-TR" smtClean="0"/>
              <a:t>Dördüncü düzey</a:t>
            </a:r>
          </a:p>
          <a:p>
            <a:pPr lvl="4" eaLnBrk="1" latinLnBrk="0" hangingPunct="1"/>
            <a:r>
              <a:rPr lang="tr-TR" smtClean="0"/>
              <a:t>Beşinci düzey</a:t>
            </a:r>
            <a:endParaRPr kumimoji="0" lang="en-US"/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>
          <a:xfrm>
            <a:off x="4791456" y="6480048"/>
            <a:ext cx="2133600" cy="301752"/>
          </a:xfrm>
        </p:spPr>
        <p:txBody>
          <a:bodyPr/>
          <a:lstStyle/>
          <a:p>
            <a:fld id="{D9F75050-0E15-4C5B-92B0-66D068882F1F}" type="datetimeFigureOut">
              <a:rPr lang="tr-TR" smtClean="0"/>
              <a:pPr/>
              <a:t>18.11.2019</a:t>
            </a:fld>
            <a:endParaRPr lang="tr-TR" dirty="0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>
          <a:xfrm>
            <a:off x="457200" y="6480969"/>
            <a:ext cx="4260056" cy="300831"/>
          </a:xfrm>
        </p:spPr>
        <p:txBody>
          <a:bodyPr/>
          <a:lstStyle/>
          <a:p>
            <a:endParaRPr lang="tr-TR" dirty="0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EFA8C-F947-479F-BE07-76B6B3F80BF1}" type="slidenum">
              <a:rPr lang="tr-TR" smtClean="0"/>
              <a:pPr/>
              <a:t>‹#›</a:t>
            </a:fld>
            <a:endParaRPr lang="tr-TR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Bölüm Üstbilgisi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8 Dik Üçgen"/>
          <p:cNvSpPr/>
          <p:nvPr/>
        </p:nvSpPr>
        <p:spPr>
          <a:xfrm flipV="1">
            <a:off x="7034" y="7034"/>
            <a:ext cx="9129932" cy="6836899"/>
          </a:xfrm>
          <a:prstGeom prst="rtTriangle">
            <a:avLst/>
          </a:prstGeom>
          <a:gradFill flip="none" rotWithShape="1">
            <a:gsLst>
              <a:gs pos="0">
                <a:schemeClr val="tx2">
                  <a:alpha val="10000"/>
                </a:schemeClr>
              </a:gs>
              <a:gs pos="70000">
                <a:schemeClr val="tx2">
                  <a:alpha val="8000"/>
                </a:schemeClr>
              </a:gs>
              <a:gs pos="100000">
                <a:schemeClr val="tx2">
                  <a:alpha val="1000"/>
                </a:schemeClr>
              </a:gs>
            </a:gsLst>
            <a:lin ang="8000000" scaled="1"/>
            <a:tileRect/>
          </a:gra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algn="ctr" defTabSz="914400" rtl="0" eaLnBrk="1" latinLnBrk="0" hangingPunct="1"/>
            <a:endParaRPr kumimoji="0" lang="en-US" sz="1800" kern="1200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7 İkizkenar Üçgen"/>
          <p:cNvSpPr/>
          <p:nvPr/>
        </p:nvSpPr>
        <p:spPr>
          <a:xfrm rot="5400000" flipV="1">
            <a:off x="7554353" y="309490"/>
            <a:ext cx="1892949" cy="1294228"/>
          </a:xfrm>
          <a:prstGeom prst="triangle">
            <a:avLst>
              <a:gd name="adj" fmla="val 51323"/>
            </a:avLst>
          </a:prstGeom>
          <a:gradFill flip="none" rotWithShape="1">
            <a:gsLst>
              <a:gs pos="0">
                <a:schemeClr val="accent1">
                  <a:shade val="30000"/>
                  <a:satMod val="155000"/>
                  <a:alpha val="100000"/>
                </a:schemeClr>
              </a:gs>
              <a:gs pos="60000">
                <a:schemeClr val="accent1">
                  <a:satMod val="160000"/>
                  <a:alpha val="100000"/>
                </a:schemeClr>
              </a:gs>
              <a:gs pos="100000">
                <a:schemeClr val="accent1">
                  <a:tint val="70000"/>
                  <a:satMod val="200000"/>
                  <a:alpha val="100000"/>
                </a:schemeClr>
              </a:gs>
            </a:gsLst>
            <a:lin ang="15500000" scaled="1"/>
            <a:tileRect/>
          </a:gra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>
          <a:xfrm>
            <a:off x="6955632" y="6477000"/>
            <a:ext cx="2133600" cy="304800"/>
          </a:xfrm>
        </p:spPr>
        <p:txBody>
          <a:bodyPr/>
          <a:lstStyle/>
          <a:p>
            <a:fld id="{D9F75050-0E15-4C5B-92B0-66D068882F1F}" type="datetimeFigureOut">
              <a:rPr lang="tr-TR" smtClean="0"/>
              <a:pPr/>
              <a:t>18.11.2019</a:t>
            </a:fld>
            <a:endParaRPr lang="tr-TR" dirty="0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>
          <a:xfrm>
            <a:off x="2619376" y="6480969"/>
            <a:ext cx="4260056" cy="300831"/>
          </a:xfrm>
        </p:spPr>
        <p:txBody>
          <a:bodyPr/>
          <a:lstStyle/>
          <a:p>
            <a:endParaRPr lang="tr-TR" dirty="0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>
          <a:xfrm>
            <a:off x="8451056" y="809624"/>
            <a:ext cx="502920" cy="300831"/>
          </a:xfrm>
        </p:spPr>
        <p:txBody>
          <a:bodyPr/>
          <a:lstStyle/>
          <a:p>
            <a:fld id="{B1DEFA8C-F947-479F-BE07-76B6B3F80BF1}" type="slidenum">
              <a:rPr lang="tr-TR" smtClean="0"/>
              <a:pPr/>
              <a:t>‹#›</a:t>
            </a:fld>
            <a:endParaRPr lang="tr-TR" dirty="0"/>
          </a:p>
        </p:txBody>
      </p:sp>
      <p:cxnSp>
        <p:nvCxnSpPr>
          <p:cNvPr id="11" name="10 Düz Bağlayıcı"/>
          <p:cNvCxnSpPr/>
          <p:nvPr/>
        </p:nvCxnSpPr>
        <p:spPr>
          <a:xfrm rot="10800000">
            <a:off x="6468794" y="9381"/>
            <a:ext cx="2672861" cy="1900210"/>
          </a:xfrm>
          <a:prstGeom prst="line">
            <a:avLst/>
          </a:prstGeom>
          <a:noFill/>
          <a:ln w="6000" cap="rnd" cmpd="sng" algn="ctr">
            <a:solidFill>
              <a:schemeClr val="bg2">
                <a:tint val="50000"/>
                <a:satMod val="200000"/>
                <a:alpha val="4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9 Düz Bağlayıcı"/>
          <p:cNvCxnSpPr/>
          <p:nvPr/>
        </p:nvCxnSpPr>
        <p:spPr>
          <a:xfrm flipV="1">
            <a:off x="0" y="7034"/>
            <a:ext cx="9136966" cy="6843933"/>
          </a:xfrm>
          <a:prstGeom prst="line">
            <a:avLst/>
          </a:prstGeom>
          <a:noFill/>
          <a:ln w="5000" cap="rnd" cmpd="sng" algn="ctr">
            <a:solidFill>
              <a:schemeClr val="bg2">
                <a:tint val="55000"/>
                <a:satMod val="200000"/>
                <a:alpha val="3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381000" y="271464"/>
            <a:ext cx="7239000" cy="1362075"/>
          </a:xfrm>
        </p:spPr>
        <p:txBody>
          <a:bodyPr anchor="ctr"/>
          <a:lstStyle>
            <a:lvl1pPr marL="0" algn="l">
              <a:buNone/>
              <a:defRPr sz="3600" b="1" cap="none" baseline="0"/>
            </a:lvl1pPr>
          </a:lstStyle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  <p:sp>
        <p:nvSpPr>
          <p:cNvPr id="3" name="2 Metin Yer Tutucusu"/>
          <p:cNvSpPr>
            <a:spLocks noGrp="1"/>
          </p:cNvSpPr>
          <p:nvPr>
            <p:ph type="body" idx="1"/>
          </p:nvPr>
        </p:nvSpPr>
        <p:spPr>
          <a:xfrm>
            <a:off x="381000" y="1633536"/>
            <a:ext cx="3886200" cy="2286000"/>
          </a:xfrm>
        </p:spPr>
        <p:txBody>
          <a:bodyPr anchor="t"/>
          <a:lstStyle>
            <a:lvl1pPr marL="54864" indent="0" algn="l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tr-TR" smtClean="0"/>
              <a:t>Asıl metin stillerini düzenlemek için tıklatın</a:t>
            </a:r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marL="0" algn="l">
              <a:defRPr/>
            </a:lvl1pPr>
          </a:lstStyle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  <p:sp>
        <p:nvSpPr>
          <p:cNvPr id="3" name="2 İçerik Yer Tutucusu"/>
          <p:cNvSpPr>
            <a:spLocks noGrp="1"/>
          </p:cNvSpPr>
          <p:nvPr>
            <p:ph sz="half" idx="1"/>
          </p:nvPr>
        </p:nvSpPr>
        <p:spPr>
          <a:xfrm>
            <a:off x="457200" y="1722437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tr-TR" smtClean="0"/>
              <a:t>Asıl metin stillerini düzenlemek için tıklatın</a:t>
            </a:r>
          </a:p>
          <a:p>
            <a:pPr lvl="1" eaLnBrk="1" latinLnBrk="0" hangingPunct="1"/>
            <a:r>
              <a:rPr lang="tr-TR" smtClean="0"/>
              <a:t>İkinci düzey</a:t>
            </a:r>
          </a:p>
          <a:p>
            <a:pPr lvl="2" eaLnBrk="1" latinLnBrk="0" hangingPunct="1"/>
            <a:r>
              <a:rPr lang="tr-TR" smtClean="0"/>
              <a:t>Üçüncü düzey</a:t>
            </a:r>
          </a:p>
          <a:p>
            <a:pPr lvl="3" eaLnBrk="1" latinLnBrk="0" hangingPunct="1"/>
            <a:r>
              <a:rPr lang="tr-TR" smtClean="0"/>
              <a:t>Dördüncü düzey</a:t>
            </a:r>
          </a:p>
          <a:p>
            <a:pPr lvl="4" eaLnBrk="1" latinLnBrk="0" hangingPunct="1"/>
            <a:r>
              <a:rPr lang="tr-TR" smtClean="0"/>
              <a:t>Beşinci düzey</a:t>
            </a:r>
            <a:endParaRPr kumimoji="0" lang="en-US"/>
          </a:p>
        </p:txBody>
      </p:sp>
      <p:sp>
        <p:nvSpPr>
          <p:cNvPr id="4" name="3 İçerik Yer Tutucusu"/>
          <p:cNvSpPr>
            <a:spLocks noGrp="1"/>
          </p:cNvSpPr>
          <p:nvPr>
            <p:ph sz="half" idx="2"/>
          </p:nvPr>
        </p:nvSpPr>
        <p:spPr>
          <a:xfrm>
            <a:off x="4648200" y="1722437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tr-TR" smtClean="0"/>
              <a:t>Asıl metin stillerini düzenlemek için tıklatın</a:t>
            </a:r>
          </a:p>
          <a:p>
            <a:pPr lvl="1" eaLnBrk="1" latinLnBrk="0" hangingPunct="1"/>
            <a:r>
              <a:rPr lang="tr-TR" smtClean="0"/>
              <a:t>İkinci düzey</a:t>
            </a:r>
          </a:p>
          <a:p>
            <a:pPr lvl="2" eaLnBrk="1" latinLnBrk="0" hangingPunct="1"/>
            <a:r>
              <a:rPr lang="tr-TR" smtClean="0"/>
              <a:t>Üçüncü düzey</a:t>
            </a:r>
          </a:p>
          <a:p>
            <a:pPr lvl="3" eaLnBrk="1" latinLnBrk="0" hangingPunct="1"/>
            <a:r>
              <a:rPr lang="tr-TR" smtClean="0"/>
              <a:t>Dördüncü düzey</a:t>
            </a:r>
          </a:p>
          <a:p>
            <a:pPr lvl="4" eaLnBrk="1" latinLnBrk="0" hangingPunct="1"/>
            <a:r>
              <a:rPr lang="tr-TR" smtClean="0"/>
              <a:t>Beşinci düzey</a:t>
            </a:r>
            <a:endParaRPr kumimoji="0" lang="en-US"/>
          </a:p>
        </p:txBody>
      </p:sp>
      <p:sp>
        <p:nvSpPr>
          <p:cNvPr id="5" name="4 Veri Yer Tutucusu"/>
          <p:cNvSpPr>
            <a:spLocks noGrp="1"/>
          </p:cNvSpPr>
          <p:nvPr>
            <p:ph type="dt" sz="half" idx="10"/>
          </p:nvPr>
        </p:nvSpPr>
        <p:spPr>
          <a:xfrm>
            <a:off x="4791456" y="6480969"/>
            <a:ext cx="2133600" cy="301752"/>
          </a:xfrm>
        </p:spPr>
        <p:txBody>
          <a:bodyPr/>
          <a:lstStyle/>
          <a:p>
            <a:fld id="{D9F75050-0E15-4C5B-92B0-66D068882F1F}" type="datetimeFigureOut">
              <a:rPr lang="tr-TR" smtClean="0"/>
              <a:pPr/>
              <a:t>18.11.2019</a:t>
            </a:fld>
            <a:endParaRPr lang="tr-TR" dirty="0"/>
          </a:p>
        </p:txBody>
      </p:sp>
      <p:sp>
        <p:nvSpPr>
          <p:cNvPr id="6" name="5 Altbilgi Yer Tutucusu"/>
          <p:cNvSpPr>
            <a:spLocks noGrp="1"/>
          </p:cNvSpPr>
          <p:nvPr>
            <p:ph type="ftr" sz="quarter" idx="11"/>
          </p:nvPr>
        </p:nvSpPr>
        <p:spPr>
          <a:xfrm>
            <a:off x="457200" y="6480969"/>
            <a:ext cx="4260056" cy="301752"/>
          </a:xfrm>
        </p:spPr>
        <p:txBody>
          <a:bodyPr/>
          <a:lstStyle/>
          <a:p>
            <a:endParaRPr lang="tr-TR" dirty="0"/>
          </a:p>
        </p:txBody>
      </p:sp>
      <p:sp>
        <p:nvSpPr>
          <p:cNvPr id="7" name="6 Slayt Numarası Yer Tutucusu"/>
          <p:cNvSpPr>
            <a:spLocks noGrp="1"/>
          </p:cNvSpPr>
          <p:nvPr>
            <p:ph type="sldNum" sz="quarter" idx="12"/>
          </p:nvPr>
        </p:nvSpPr>
        <p:spPr>
          <a:xfrm>
            <a:off x="7589520" y="6480969"/>
            <a:ext cx="502920" cy="301752"/>
          </a:xfrm>
        </p:spPr>
        <p:txBody>
          <a:bodyPr/>
          <a:lstStyle/>
          <a:p>
            <a:fld id="{B1DEFA8C-F947-479F-BE07-76B6B3F80BF1}" type="slidenum">
              <a:rPr lang="tr-TR" smtClean="0"/>
              <a:pPr/>
              <a:t>‹#›</a:t>
            </a:fld>
            <a:endParaRPr lang="tr-TR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Karşılaştırma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248198" y="290732"/>
            <a:ext cx="1066800" cy="6153912"/>
          </a:xfrm>
        </p:spPr>
        <p:txBody>
          <a:bodyPr vert="vert270" anchor="b"/>
          <a:lstStyle>
            <a:lvl1pPr marL="0" algn="ctr">
              <a:defRPr sz="3300" b="1">
                <a:ln w="6350">
                  <a:solidFill>
                    <a:schemeClr val="tx1"/>
                  </a:solidFill>
                </a:ln>
                <a:solidFill>
                  <a:schemeClr val="tx1"/>
                </a:solidFill>
              </a:defRPr>
            </a:lvl1pPr>
          </a:lstStyle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  <p:sp>
        <p:nvSpPr>
          <p:cNvPr id="3" name="2 Metin Yer Tutucusu"/>
          <p:cNvSpPr>
            <a:spLocks noGrp="1"/>
          </p:cNvSpPr>
          <p:nvPr>
            <p:ph type="body" idx="1"/>
          </p:nvPr>
        </p:nvSpPr>
        <p:spPr>
          <a:xfrm>
            <a:off x="1365006" y="290732"/>
            <a:ext cx="581024" cy="3017520"/>
          </a:xfrm>
          <a:solidFill>
            <a:schemeClr val="bg1"/>
          </a:solidFill>
          <a:ln w="12700">
            <a:noFill/>
          </a:ln>
        </p:spPr>
        <p:txBody>
          <a:bodyPr vert="vert270" anchor="ctr"/>
          <a:lstStyle>
            <a:lvl1pPr marL="0" indent="0" algn="ctr">
              <a:buNone/>
              <a:defRPr sz="16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tr-TR" smtClean="0"/>
              <a:t>Asıl metin stillerini düzenlemek için tıklatın</a:t>
            </a:r>
          </a:p>
        </p:txBody>
      </p:sp>
      <p:sp>
        <p:nvSpPr>
          <p:cNvPr id="4" name="3 Metin Yer Tutucusu"/>
          <p:cNvSpPr>
            <a:spLocks noGrp="1"/>
          </p:cNvSpPr>
          <p:nvPr>
            <p:ph type="body" sz="half" idx="3"/>
          </p:nvPr>
        </p:nvSpPr>
        <p:spPr>
          <a:xfrm>
            <a:off x="1365006" y="3427124"/>
            <a:ext cx="581024" cy="3017520"/>
          </a:xfrm>
          <a:solidFill>
            <a:schemeClr val="bg1"/>
          </a:solidFill>
          <a:ln w="12700">
            <a:noFill/>
          </a:ln>
        </p:spPr>
        <p:txBody>
          <a:bodyPr vert="vert270" anchor="ctr"/>
          <a:lstStyle>
            <a:lvl1pPr marL="0" indent="0" algn="ctr">
              <a:buNone/>
              <a:defRPr sz="16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tr-TR" smtClean="0"/>
              <a:t>Asıl metin stillerini düzenlemek için tıklatın</a:t>
            </a:r>
          </a:p>
        </p:txBody>
      </p:sp>
      <p:sp>
        <p:nvSpPr>
          <p:cNvPr id="5" name="4 İçerik Yer Tutucusu"/>
          <p:cNvSpPr>
            <a:spLocks noGrp="1"/>
          </p:cNvSpPr>
          <p:nvPr>
            <p:ph sz="quarter" idx="2"/>
          </p:nvPr>
        </p:nvSpPr>
        <p:spPr>
          <a:xfrm>
            <a:off x="2022230" y="290732"/>
            <a:ext cx="6858000" cy="3017520"/>
          </a:xfrm>
        </p:spPr>
        <p:txBody>
          <a:bodyPr/>
          <a:lstStyle>
            <a:lvl1pPr algn="l">
              <a:defRPr sz="2400"/>
            </a:lvl1pPr>
            <a:lvl2pPr algn="l">
              <a:defRPr sz="2000"/>
            </a:lvl2pPr>
            <a:lvl3pPr algn="l">
              <a:defRPr sz="1800"/>
            </a:lvl3pPr>
            <a:lvl4pPr algn="l">
              <a:defRPr sz="1600"/>
            </a:lvl4pPr>
            <a:lvl5pPr algn="l">
              <a:defRPr sz="1600"/>
            </a:lvl5pPr>
          </a:lstStyle>
          <a:p>
            <a:pPr lvl="0" eaLnBrk="1" latinLnBrk="0" hangingPunct="1"/>
            <a:r>
              <a:rPr lang="tr-TR" smtClean="0"/>
              <a:t>Asıl metin stillerini düzenlemek için tıklatın</a:t>
            </a:r>
          </a:p>
          <a:p>
            <a:pPr lvl="1" eaLnBrk="1" latinLnBrk="0" hangingPunct="1"/>
            <a:r>
              <a:rPr lang="tr-TR" smtClean="0"/>
              <a:t>İkinci düzey</a:t>
            </a:r>
          </a:p>
          <a:p>
            <a:pPr lvl="2" eaLnBrk="1" latinLnBrk="0" hangingPunct="1"/>
            <a:r>
              <a:rPr lang="tr-TR" smtClean="0"/>
              <a:t>Üçüncü düzey</a:t>
            </a:r>
          </a:p>
          <a:p>
            <a:pPr lvl="3" eaLnBrk="1" latinLnBrk="0" hangingPunct="1"/>
            <a:r>
              <a:rPr lang="tr-TR" smtClean="0"/>
              <a:t>Dördüncü düzey</a:t>
            </a:r>
          </a:p>
          <a:p>
            <a:pPr lvl="4" eaLnBrk="1" latinLnBrk="0" hangingPunct="1"/>
            <a:r>
              <a:rPr lang="tr-TR" smtClean="0"/>
              <a:t>Beşinci düzey</a:t>
            </a:r>
            <a:endParaRPr kumimoji="0" lang="en-US"/>
          </a:p>
        </p:txBody>
      </p:sp>
      <p:sp>
        <p:nvSpPr>
          <p:cNvPr id="6" name="5 İçerik Yer Tutucusu"/>
          <p:cNvSpPr>
            <a:spLocks noGrp="1"/>
          </p:cNvSpPr>
          <p:nvPr>
            <p:ph sz="quarter" idx="4"/>
          </p:nvPr>
        </p:nvSpPr>
        <p:spPr>
          <a:xfrm>
            <a:off x="2022230" y="3427124"/>
            <a:ext cx="6858000" cy="301752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tr-TR" smtClean="0"/>
              <a:t>Asıl metin stillerini düzenlemek için tıklatın</a:t>
            </a:r>
          </a:p>
          <a:p>
            <a:pPr lvl="1" eaLnBrk="1" latinLnBrk="0" hangingPunct="1"/>
            <a:r>
              <a:rPr lang="tr-TR" smtClean="0"/>
              <a:t>İkinci düzey</a:t>
            </a:r>
          </a:p>
          <a:p>
            <a:pPr lvl="2" eaLnBrk="1" latinLnBrk="0" hangingPunct="1"/>
            <a:r>
              <a:rPr lang="tr-TR" smtClean="0"/>
              <a:t>Üçüncü düzey</a:t>
            </a:r>
          </a:p>
          <a:p>
            <a:pPr lvl="3" eaLnBrk="1" latinLnBrk="0" hangingPunct="1"/>
            <a:r>
              <a:rPr lang="tr-TR" smtClean="0"/>
              <a:t>Dördüncü düzey</a:t>
            </a:r>
          </a:p>
          <a:p>
            <a:pPr lvl="4" eaLnBrk="1" latinLnBrk="0" hangingPunct="1"/>
            <a:r>
              <a:rPr lang="tr-TR" smtClean="0"/>
              <a:t>Beşinci düzey</a:t>
            </a:r>
            <a:endParaRPr kumimoji="0" lang="en-US"/>
          </a:p>
        </p:txBody>
      </p:sp>
      <p:sp>
        <p:nvSpPr>
          <p:cNvPr id="7" name="6 Veri Yer Tutucusu"/>
          <p:cNvSpPr>
            <a:spLocks noGrp="1"/>
          </p:cNvSpPr>
          <p:nvPr>
            <p:ph type="dt" sz="half" idx="10"/>
          </p:nvPr>
        </p:nvSpPr>
        <p:spPr>
          <a:xfrm>
            <a:off x="4791456" y="6480969"/>
            <a:ext cx="2130552" cy="301752"/>
          </a:xfrm>
        </p:spPr>
        <p:txBody>
          <a:bodyPr/>
          <a:lstStyle/>
          <a:p>
            <a:fld id="{D9F75050-0E15-4C5B-92B0-66D068882F1F}" type="datetimeFigureOut">
              <a:rPr lang="tr-TR" smtClean="0"/>
              <a:pPr/>
              <a:t>18.11.2019</a:t>
            </a:fld>
            <a:endParaRPr lang="tr-TR" dirty="0"/>
          </a:p>
        </p:txBody>
      </p:sp>
      <p:sp>
        <p:nvSpPr>
          <p:cNvPr id="8" name="7 Altbilgi Yer Tutucusu"/>
          <p:cNvSpPr>
            <a:spLocks noGrp="1"/>
          </p:cNvSpPr>
          <p:nvPr>
            <p:ph type="ftr" sz="quarter" idx="11"/>
          </p:nvPr>
        </p:nvSpPr>
        <p:spPr>
          <a:xfrm>
            <a:off x="457200" y="6480969"/>
            <a:ext cx="4261104" cy="301752"/>
          </a:xfrm>
        </p:spPr>
        <p:txBody>
          <a:bodyPr/>
          <a:lstStyle/>
          <a:p>
            <a:endParaRPr lang="tr-TR" dirty="0"/>
          </a:p>
        </p:txBody>
      </p:sp>
      <p:sp>
        <p:nvSpPr>
          <p:cNvPr id="9" name="8 Slayt Numarası Yer Tutucusu"/>
          <p:cNvSpPr>
            <a:spLocks noGrp="1"/>
          </p:cNvSpPr>
          <p:nvPr>
            <p:ph type="sldNum" sz="quarter" idx="12"/>
          </p:nvPr>
        </p:nvSpPr>
        <p:spPr>
          <a:xfrm>
            <a:off x="7589520" y="6483096"/>
            <a:ext cx="502920" cy="301752"/>
          </a:xfrm>
        </p:spPr>
        <p:txBody>
          <a:bodyPr/>
          <a:lstStyle>
            <a:lvl1pPr algn="ctr">
              <a:defRPr/>
            </a:lvl1pPr>
          </a:lstStyle>
          <a:p>
            <a:fld id="{B1DEFA8C-F947-479F-BE07-76B6B3F80BF1}" type="slidenum">
              <a:rPr lang="tr-TR" smtClean="0"/>
              <a:pPr/>
              <a:t>‹#›</a:t>
            </a:fld>
            <a:endParaRPr lang="tr-TR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0"/>
            </a:lvl1pPr>
          </a:lstStyle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  <p:sp>
        <p:nvSpPr>
          <p:cNvPr id="3" name="2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F75050-0E15-4C5B-92B0-66D068882F1F}" type="datetimeFigureOut">
              <a:rPr lang="tr-TR" smtClean="0"/>
              <a:pPr/>
              <a:t>18.11.2019</a:t>
            </a:fld>
            <a:endParaRPr lang="tr-TR" dirty="0"/>
          </a:p>
        </p:txBody>
      </p:sp>
      <p:sp>
        <p:nvSpPr>
          <p:cNvPr id="4" name="3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5" name="4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EFA8C-F947-479F-BE07-76B6B3F80BF1}" type="slidenum">
              <a:rPr lang="tr-TR" smtClean="0"/>
              <a:pPr/>
              <a:t>‹#›</a:t>
            </a:fld>
            <a:endParaRPr lang="tr-TR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Veri Yer Tutucusu"/>
          <p:cNvSpPr>
            <a:spLocks noGrp="1"/>
          </p:cNvSpPr>
          <p:nvPr>
            <p:ph type="dt" sz="half" idx="10"/>
          </p:nvPr>
        </p:nvSpPr>
        <p:spPr>
          <a:xfrm>
            <a:off x="4791456" y="6480969"/>
            <a:ext cx="2133600" cy="301752"/>
          </a:xfrm>
        </p:spPr>
        <p:txBody>
          <a:bodyPr/>
          <a:lstStyle/>
          <a:p>
            <a:fld id="{D9F75050-0E15-4C5B-92B0-66D068882F1F}" type="datetimeFigureOut">
              <a:rPr lang="tr-TR" smtClean="0"/>
              <a:pPr/>
              <a:t>18.11.2019</a:t>
            </a:fld>
            <a:endParaRPr lang="tr-TR" dirty="0"/>
          </a:p>
        </p:txBody>
      </p:sp>
      <p:sp>
        <p:nvSpPr>
          <p:cNvPr id="3" name="2 Altbilgi Yer Tutucusu"/>
          <p:cNvSpPr>
            <a:spLocks noGrp="1"/>
          </p:cNvSpPr>
          <p:nvPr>
            <p:ph type="ftr" sz="quarter" idx="11"/>
          </p:nvPr>
        </p:nvSpPr>
        <p:spPr>
          <a:xfrm>
            <a:off x="457200" y="6481890"/>
            <a:ext cx="4260056" cy="300831"/>
          </a:xfrm>
        </p:spPr>
        <p:txBody>
          <a:bodyPr/>
          <a:lstStyle/>
          <a:p>
            <a:endParaRPr lang="tr-TR" dirty="0"/>
          </a:p>
        </p:txBody>
      </p:sp>
      <p:sp>
        <p:nvSpPr>
          <p:cNvPr id="4" name="3 Slayt Numarası Yer Tutucusu"/>
          <p:cNvSpPr>
            <a:spLocks noGrp="1"/>
          </p:cNvSpPr>
          <p:nvPr>
            <p:ph type="sldNum" sz="quarter" idx="12"/>
          </p:nvPr>
        </p:nvSpPr>
        <p:spPr>
          <a:xfrm>
            <a:off x="7589520" y="6480969"/>
            <a:ext cx="502920" cy="301752"/>
          </a:xfrm>
        </p:spPr>
        <p:txBody>
          <a:bodyPr/>
          <a:lstStyle/>
          <a:p>
            <a:fld id="{B1DEFA8C-F947-479F-BE07-76B6B3F80BF1}" type="slidenum">
              <a:rPr lang="tr-TR" smtClean="0"/>
              <a:pPr/>
              <a:t>‹#›</a:t>
            </a:fld>
            <a:endParaRPr lang="tr-TR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Başlıklı İçerik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219456" y="367664"/>
            <a:ext cx="914400" cy="5943600"/>
          </a:xfrm>
        </p:spPr>
        <p:txBody>
          <a:bodyPr vert="vert270" anchor="b"/>
          <a:lstStyle>
            <a:lvl1pPr marL="0" marR="18288" algn="r">
              <a:spcBef>
                <a:spcPts val="0"/>
              </a:spcBef>
              <a:buNone/>
              <a:defRPr sz="2900" b="0" cap="all" baseline="0"/>
            </a:lvl1pPr>
          </a:lstStyle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  <p:sp>
        <p:nvSpPr>
          <p:cNvPr id="3" name="2 Metin Yer Tutucusu"/>
          <p:cNvSpPr>
            <a:spLocks noGrp="1"/>
          </p:cNvSpPr>
          <p:nvPr>
            <p:ph type="body" idx="2"/>
          </p:nvPr>
        </p:nvSpPr>
        <p:spPr>
          <a:xfrm>
            <a:off x="1135856" y="367664"/>
            <a:ext cx="2438400" cy="5943600"/>
          </a:xfrm>
        </p:spPr>
        <p:txBody>
          <a:bodyPr anchor="t"/>
          <a:lstStyle>
            <a:lvl1pPr marL="0" indent="0"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tr-TR" smtClean="0"/>
              <a:t>Asıl metin stillerini düzenlemek için tıklatın</a:t>
            </a:r>
          </a:p>
        </p:txBody>
      </p:sp>
      <p:sp>
        <p:nvSpPr>
          <p:cNvPr id="4" name="3 İçerik Yer Tutucusu"/>
          <p:cNvSpPr>
            <a:spLocks noGrp="1"/>
          </p:cNvSpPr>
          <p:nvPr>
            <p:ph sz="half" idx="1"/>
          </p:nvPr>
        </p:nvSpPr>
        <p:spPr>
          <a:xfrm>
            <a:off x="3651250" y="320040"/>
            <a:ext cx="5276088" cy="5989320"/>
          </a:xfrm>
        </p:spPr>
        <p:txBody>
          <a:bodyPr/>
          <a:lstStyle>
            <a:lvl1pPr>
              <a:spcBef>
                <a:spcPts val="0"/>
              </a:spcBef>
              <a:defRPr sz="30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tr-TR" smtClean="0"/>
              <a:t>Asıl metin stillerini düzenlemek için tıklatın</a:t>
            </a:r>
          </a:p>
          <a:p>
            <a:pPr lvl="1" eaLnBrk="1" latinLnBrk="0" hangingPunct="1"/>
            <a:r>
              <a:rPr lang="tr-TR" smtClean="0"/>
              <a:t>İkinci düzey</a:t>
            </a:r>
          </a:p>
          <a:p>
            <a:pPr lvl="2" eaLnBrk="1" latinLnBrk="0" hangingPunct="1"/>
            <a:r>
              <a:rPr lang="tr-TR" smtClean="0"/>
              <a:t>Üçüncü düzey</a:t>
            </a:r>
          </a:p>
          <a:p>
            <a:pPr lvl="3" eaLnBrk="1" latinLnBrk="0" hangingPunct="1"/>
            <a:r>
              <a:rPr lang="tr-TR" smtClean="0"/>
              <a:t>Dördüncü düzey</a:t>
            </a:r>
          </a:p>
          <a:p>
            <a:pPr lvl="4" eaLnBrk="1" latinLnBrk="0" hangingPunct="1"/>
            <a:r>
              <a:rPr lang="tr-TR" smtClean="0"/>
              <a:t>Beşinci düzey</a:t>
            </a:r>
            <a:endParaRPr kumimoji="0" lang="en-US"/>
          </a:p>
        </p:txBody>
      </p:sp>
      <p:sp>
        <p:nvSpPr>
          <p:cNvPr id="5" name="4 Veri Yer Tutucusu"/>
          <p:cNvSpPr>
            <a:spLocks noGrp="1"/>
          </p:cNvSpPr>
          <p:nvPr>
            <p:ph type="dt" sz="half" idx="10"/>
          </p:nvPr>
        </p:nvSpPr>
        <p:spPr>
          <a:xfrm>
            <a:off x="6278976" y="6556248"/>
            <a:ext cx="2133600" cy="301752"/>
          </a:xfrm>
        </p:spPr>
        <p:txBody>
          <a:bodyPr/>
          <a:lstStyle>
            <a:lvl1pPr>
              <a:defRPr sz="900"/>
            </a:lvl1pPr>
          </a:lstStyle>
          <a:p>
            <a:fld id="{D9F75050-0E15-4C5B-92B0-66D068882F1F}" type="datetimeFigureOut">
              <a:rPr lang="tr-TR" smtClean="0"/>
              <a:pPr/>
              <a:t>18.11.2019</a:t>
            </a:fld>
            <a:endParaRPr lang="tr-TR" dirty="0"/>
          </a:p>
        </p:txBody>
      </p:sp>
      <p:sp>
        <p:nvSpPr>
          <p:cNvPr id="6" name="5 Altbilgi Yer Tutucusu"/>
          <p:cNvSpPr>
            <a:spLocks noGrp="1"/>
          </p:cNvSpPr>
          <p:nvPr>
            <p:ph type="ftr" sz="quarter" idx="11"/>
          </p:nvPr>
        </p:nvSpPr>
        <p:spPr>
          <a:xfrm>
            <a:off x="1135856" y="6556248"/>
            <a:ext cx="5143120" cy="301752"/>
          </a:xfrm>
        </p:spPr>
        <p:txBody>
          <a:bodyPr/>
          <a:lstStyle>
            <a:lvl1pPr>
              <a:defRPr sz="900"/>
            </a:lvl1pPr>
          </a:lstStyle>
          <a:p>
            <a:endParaRPr lang="tr-TR" dirty="0"/>
          </a:p>
        </p:txBody>
      </p:sp>
      <p:sp>
        <p:nvSpPr>
          <p:cNvPr id="7" name="6 Slayt Numarası Yer Tutucusu"/>
          <p:cNvSpPr>
            <a:spLocks noGrp="1"/>
          </p:cNvSpPr>
          <p:nvPr>
            <p:ph type="sldNum" sz="quarter" idx="12"/>
          </p:nvPr>
        </p:nvSpPr>
        <p:spPr>
          <a:xfrm>
            <a:off x="8410576" y="6556248"/>
            <a:ext cx="502920" cy="301752"/>
          </a:xfrm>
        </p:spPr>
        <p:txBody>
          <a:bodyPr/>
          <a:lstStyle>
            <a:lvl1pPr>
              <a:defRPr sz="900"/>
            </a:lvl1pPr>
          </a:lstStyle>
          <a:p>
            <a:fld id="{B1DEFA8C-F947-479F-BE07-76B6B3F80BF1}" type="slidenum">
              <a:rPr lang="tr-TR" smtClean="0"/>
              <a:pPr/>
              <a:t>‹#›</a:t>
            </a:fld>
            <a:endParaRPr lang="tr-TR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Başlıklı Resim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219456" y="150896"/>
            <a:ext cx="914400" cy="6400800"/>
          </a:xfrm>
        </p:spPr>
        <p:txBody>
          <a:bodyPr vert="vert270" anchor="b"/>
          <a:lstStyle>
            <a:lvl1pPr marL="0" algn="l">
              <a:buNone/>
              <a:defRPr sz="3000" b="0" cap="all" baseline="0"/>
            </a:lvl1pPr>
          </a:lstStyle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  <p:sp>
        <p:nvSpPr>
          <p:cNvPr id="3" name="2 Resim Yer Tutucusu"/>
          <p:cNvSpPr>
            <a:spLocks noGrp="1"/>
          </p:cNvSpPr>
          <p:nvPr>
            <p:ph type="pic" idx="1"/>
          </p:nvPr>
        </p:nvSpPr>
        <p:spPr>
          <a:xfrm>
            <a:off x="1138237" y="373966"/>
            <a:ext cx="7333488" cy="5486400"/>
          </a:xfrm>
          <a:solidFill>
            <a:schemeClr val="bg2">
              <a:shade val="50000"/>
            </a:schemeClr>
          </a:solidFill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tr-TR" dirty="0" smtClean="0"/>
              <a:t>Resim eklemek için simgeyi tıklatın</a:t>
            </a:r>
            <a:endParaRPr kumimoji="0" lang="en-US" dirty="0"/>
          </a:p>
        </p:txBody>
      </p:sp>
      <p:sp>
        <p:nvSpPr>
          <p:cNvPr id="4" name="3 Metin Yer Tutucusu"/>
          <p:cNvSpPr>
            <a:spLocks noGrp="1"/>
          </p:cNvSpPr>
          <p:nvPr>
            <p:ph type="body" sz="half" idx="2"/>
          </p:nvPr>
        </p:nvSpPr>
        <p:spPr>
          <a:xfrm>
            <a:off x="1143000" y="5867400"/>
            <a:ext cx="7333488" cy="685800"/>
          </a:xfrm>
          <a:solidFill>
            <a:schemeClr val="accent1">
              <a:alpha val="15000"/>
            </a:schemeClr>
          </a:solidFill>
          <a:ln>
            <a:solidFill>
              <a:schemeClr val="accent1"/>
            </a:solidFill>
            <a:miter lim="800000"/>
          </a:ln>
        </p:spPr>
        <p:txBody>
          <a:bodyPr/>
          <a:lstStyle>
            <a:lvl1pPr marL="0" indent="0">
              <a:spcBef>
                <a:spcPts val="0"/>
              </a:spcBef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tr-TR" smtClean="0"/>
              <a:t>Asıl metin stillerini düzenlemek için tıklatın</a:t>
            </a:r>
          </a:p>
        </p:txBody>
      </p:sp>
      <p:sp>
        <p:nvSpPr>
          <p:cNvPr id="5" name="4 Veri Yer Tutucusu"/>
          <p:cNvSpPr>
            <a:spLocks noGrp="1"/>
          </p:cNvSpPr>
          <p:nvPr>
            <p:ph type="dt" sz="half" idx="10"/>
          </p:nvPr>
        </p:nvSpPr>
        <p:spPr>
          <a:xfrm>
            <a:off x="6108192" y="6556248"/>
            <a:ext cx="2103120" cy="301752"/>
          </a:xfrm>
        </p:spPr>
        <p:txBody>
          <a:bodyPr/>
          <a:lstStyle>
            <a:lvl1pPr>
              <a:defRPr sz="900"/>
            </a:lvl1pPr>
          </a:lstStyle>
          <a:p>
            <a:fld id="{D9F75050-0E15-4C5B-92B0-66D068882F1F}" type="datetimeFigureOut">
              <a:rPr lang="tr-TR" smtClean="0"/>
              <a:pPr/>
              <a:t>18.11.2019</a:t>
            </a:fld>
            <a:endParaRPr lang="tr-TR" dirty="0"/>
          </a:p>
        </p:txBody>
      </p:sp>
      <p:sp>
        <p:nvSpPr>
          <p:cNvPr id="6" name="5 Altbilgi Yer Tutucusu"/>
          <p:cNvSpPr>
            <a:spLocks noGrp="1"/>
          </p:cNvSpPr>
          <p:nvPr>
            <p:ph type="ftr" sz="quarter" idx="11"/>
          </p:nvPr>
        </p:nvSpPr>
        <p:spPr>
          <a:xfrm>
            <a:off x="1170432" y="6557169"/>
            <a:ext cx="4948072" cy="301752"/>
          </a:xfrm>
        </p:spPr>
        <p:txBody>
          <a:bodyPr/>
          <a:lstStyle>
            <a:lvl1pPr>
              <a:defRPr sz="900"/>
            </a:lvl1pPr>
          </a:lstStyle>
          <a:p>
            <a:endParaRPr lang="tr-TR" dirty="0"/>
          </a:p>
        </p:txBody>
      </p:sp>
      <p:sp>
        <p:nvSpPr>
          <p:cNvPr id="7" name="6 Slayt Numarası Yer Tutucusu"/>
          <p:cNvSpPr>
            <a:spLocks noGrp="1"/>
          </p:cNvSpPr>
          <p:nvPr>
            <p:ph type="sldNum" sz="quarter" idx="12"/>
          </p:nvPr>
        </p:nvSpPr>
        <p:spPr>
          <a:xfrm>
            <a:off x="8217192" y="6556248"/>
            <a:ext cx="365760" cy="301752"/>
          </a:xfrm>
        </p:spPr>
        <p:txBody>
          <a:bodyPr/>
          <a:lstStyle>
            <a:lvl1pPr algn="ctr">
              <a:defRPr sz="900"/>
            </a:lvl1pPr>
          </a:lstStyle>
          <a:p>
            <a:fld id="{B1DEFA8C-F947-479F-BE07-76B6B3F80BF1}" type="slidenum">
              <a:rPr lang="tr-TR" smtClean="0"/>
              <a:pPr/>
              <a:t>‹#›</a:t>
            </a:fld>
            <a:endParaRPr lang="tr-TR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,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  <p:sp>
        <p:nvSpPr>
          <p:cNvPr id="3" name="2 Dikey Metin Yer Tutucusu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tr-TR" smtClean="0"/>
              <a:t>Asıl metin stillerini düzenlemek için tıklatın</a:t>
            </a:r>
          </a:p>
          <a:p>
            <a:pPr lvl="1" eaLnBrk="1" latinLnBrk="0" hangingPunct="1"/>
            <a:r>
              <a:rPr lang="tr-TR" smtClean="0"/>
              <a:t>İkinci düzey</a:t>
            </a:r>
          </a:p>
          <a:p>
            <a:pPr lvl="2" eaLnBrk="1" latinLnBrk="0" hangingPunct="1"/>
            <a:r>
              <a:rPr lang="tr-TR" smtClean="0"/>
              <a:t>Üçüncü düzey</a:t>
            </a:r>
          </a:p>
          <a:p>
            <a:pPr lvl="3" eaLnBrk="1" latinLnBrk="0" hangingPunct="1"/>
            <a:r>
              <a:rPr lang="tr-TR" smtClean="0"/>
              <a:t>Dördüncü düzey</a:t>
            </a:r>
          </a:p>
          <a:p>
            <a:pPr lvl="4" eaLnBrk="1" latinLnBrk="0" hangingPunct="1"/>
            <a:r>
              <a:rPr lang="tr-TR" smtClean="0"/>
              <a:t>Beşinci düzey</a:t>
            </a:r>
            <a:endParaRPr kumimoji="0" lang="en-US"/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F75050-0E15-4C5B-92B0-66D068882F1F}" type="datetimeFigureOut">
              <a:rPr lang="tr-TR" smtClean="0"/>
              <a:pPr/>
              <a:t>18.11.2019</a:t>
            </a:fld>
            <a:endParaRPr lang="tr-TR" dirty="0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EFA8C-F947-479F-BE07-76B6B3F80BF1}" type="slidenum">
              <a:rPr lang="tr-TR" smtClean="0"/>
              <a:pPr/>
              <a:t>‹#›</a:t>
            </a:fld>
            <a:endParaRPr lang="tr-TR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Dikey Başlık"/>
          <p:cNvSpPr>
            <a:spLocks noGrp="1"/>
          </p:cNvSpPr>
          <p:nvPr>
            <p:ph type="title" orient="vert"/>
          </p:nvPr>
        </p:nvSpPr>
        <p:spPr>
          <a:xfrm>
            <a:off x="6781800" y="381000"/>
            <a:ext cx="1905000" cy="5486400"/>
          </a:xfrm>
        </p:spPr>
        <p:txBody>
          <a:bodyPr vert="eaVert"/>
          <a:lstStyle/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  <p:sp>
        <p:nvSpPr>
          <p:cNvPr id="3" name="2 Dikey Metin Yer Tutucusu"/>
          <p:cNvSpPr>
            <a:spLocks noGrp="1"/>
          </p:cNvSpPr>
          <p:nvPr>
            <p:ph type="body" orient="vert" idx="1"/>
          </p:nvPr>
        </p:nvSpPr>
        <p:spPr>
          <a:xfrm>
            <a:off x="457200" y="381000"/>
            <a:ext cx="6248400" cy="5486400"/>
          </a:xfrm>
        </p:spPr>
        <p:txBody>
          <a:bodyPr vert="eaVert"/>
          <a:lstStyle/>
          <a:p>
            <a:pPr lvl="0" eaLnBrk="1" latinLnBrk="0" hangingPunct="1"/>
            <a:r>
              <a:rPr lang="tr-TR" smtClean="0"/>
              <a:t>Asıl metin stillerini düzenlemek için tıklatın</a:t>
            </a:r>
          </a:p>
          <a:p>
            <a:pPr lvl="1" eaLnBrk="1" latinLnBrk="0" hangingPunct="1"/>
            <a:r>
              <a:rPr lang="tr-TR" smtClean="0"/>
              <a:t>İkinci düzey</a:t>
            </a:r>
          </a:p>
          <a:p>
            <a:pPr lvl="2" eaLnBrk="1" latinLnBrk="0" hangingPunct="1"/>
            <a:r>
              <a:rPr lang="tr-TR" smtClean="0"/>
              <a:t>Üçüncü düzey</a:t>
            </a:r>
          </a:p>
          <a:p>
            <a:pPr lvl="3" eaLnBrk="1" latinLnBrk="0" hangingPunct="1"/>
            <a:r>
              <a:rPr lang="tr-TR" smtClean="0"/>
              <a:t>Dördüncü düzey</a:t>
            </a:r>
          </a:p>
          <a:p>
            <a:pPr lvl="4" eaLnBrk="1" latinLnBrk="0" hangingPunct="1"/>
            <a:r>
              <a:rPr lang="tr-TR" smtClean="0"/>
              <a:t>Beşinci düzey</a:t>
            </a:r>
            <a:endParaRPr kumimoji="0" lang="en-US"/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F75050-0E15-4C5B-92B0-66D068882F1F}" type="datetimeFigureOut">
              <a:rPr lang="tr-TR" smtClean="0"/>
              <a:pPr/>
              <a:t>18.11.2019</a:t>
            </a:fld>
            <a:endParaRPr lang="tr-TR" dirty="0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EFA8C-F947-479F-BE07-76B6B3F80BF1}" type="slidenum">
              <a:rPr lang="tr-TR" smtClean="0"/>
              <a:pPr/>
              <a:t>‹#›</a:t>
            </a:fld>
            <a:endParaRPr lang="tr-TR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10 Dik Üçgen"/>
          <p:cNvSpPr/>
          <p:nvPr/>
        </p:nvSpPr>
        <p:spPr>
          <a:xfrm>
            <a:off x="7034" y="14068"/>
            <a:ext cx="9129932" cy="6836899"/>
          </a:xfrm>
          <a:prstGeom prst="rtTriangle">
            <a:avLst/>
          </a:prstGeom>
          <a:gradFill flip="none" rotWithShape="1">
            <a:gsLst>
              <a:gs pos="0">
                <a:schemeClr val="tx2">
                  <a:alpha val="10000"/>
                </a:schemeClr>
              </a:gs>
              <a:gs pos="70000">
                <a:schemeClr val="tx2">
                  <a:alpha val="8000"/>
                </a:schemeClr>
              </a:gs>
              <a:gs pos="100000">
                <a:schemeClr val="tx2">
                  <a:alpha val="1000"/>
                </a:schemeClr>
              </a:gs>
            </a:gsLst>
            <a:lin ang="8000000" scaled="1"/>
            <a:tileRect/>
          </a:gra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cxnSp>
        <p:nvCxnSpPr>
          <p:cNvPr id="8" name="7 Düz Bağlayıcı"/>
          <p:cNvCxnSpPr/>
          <p:nvPr/>
        </p:nvCxnSpPr>
        <p:spPr>
          <a:xfrm>
            <a:off x="0" y="7034"/>
            <a:ext cx="9136966" cy="6843933"/>
          </a:xfrm>
          <a:prstGeom prst="line">
            <a:avLst/>
          </a:prstGeom>
          <a:noFill/>
          <a:ln w="5000" cap="rnd" cmpd="sng" algn="ctr">
            <a:solidFill>
              <a:schemeClr val="bg2">
                <a:tint val="55000"/>
                <a:satMod val="200000"/>
                <a:alpha val="3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8 Düz Bağlayıcı"/>
          <p:cNvCxnSpPr/>
          <p:nvPr/>
        </p:nvCxnSpPr>
        <p:spPr>
          <a:xfrm rot="10800000" flipV="1">
            <a:off x="6468794" y="4948410"/>
            <a:ext cx="2672861" cy="1900210"/>
          </a:xfrm>
          <a:prstGeom prst="line">
            <a:avLst/>
          </a:prstGeom>
          <a:noFill/>
          <a:ln w="6000" cap="rnd" cmpd="sng" algn="ctr">
            <a:solidFill>
              <a:schemeClr val="bg2">
                <a:tint val="50000"/>
                <a:satMod val="200000"/>
                <a:alpha val="4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2" name="21 Başlık Yer Tutucusu"/>
          <p:cNvSpPr>
            <a:spLocks noGrp="1"/>
          </p:cNvSpPr>
          <p:nvPr>
            <p:ph type="title"/>
          </p:nvPr>
        </p:nvSpPr>
        <p:spPr>
          <a:xfrm>
            <a:off x="457200" y="267494"/>
            <a:ext cx="8229600" cy="1399032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  <p:sp>
        <p:nvSpPr>
          <p:cNvPr id="13" name="12 Metin Yer Tutucusu"/>
          <p:cNvSpPr>
            <a:spLocks noGrp="1"/>
          </p:cNvSpPr>
          <p:nvPr>
            <p:ph type="body" idx="1"/>
          </p:nvPr>
        </p:nvSpPr>
        <p:spPr>
          <a:xfrm>
            <a:off x="457200" y="1882808"/>
            <a:ext cx="8229600" cy="4572000"/>
          </a:xfrm>
          <a:prstGeom prst="rect">
            <a:avLst/>
          </a:prstGeom>
        </p:spPr>
        <p:txBody>
          <a:bodyPr vert="horz" anchor="t">
            <a:normAutofit/>
          </a:bodyPr>
          <a:lstStyle/>
          <a:p>
            <a:pPr lvl="0" eaLnBrk="1" latinLnBrk="0" hangingPunct="1"/>
            <a:r>
              <a:rPr kumimoji="0" lang="tr-TR" smtClean="0"/>
              <a:t>Asıl metin stillerini düzenlemek için tıklatın</a:t>
            </a:r>
          </a:p>
          <a:p>
            <a:pPr lvl="1" eaLnBrk="1" latinLnBrk="0" hangingPunct="1"/>
            <a:r>
              <a:rPr kumimoji="0" lang="tr-TR" smtClean="0"/>
              <a:t>İkinci düzey</a:t>
            </a:r>
          </a:p>
          <a:p>
            <a:pPr lvl="2" eaLnBrk="1" latinLnBrk="0" hangingPunct="1"/>
            <a:r>
              <a:rPr kumimoji="0" lang="tr-TR" smtClean="0"/>
              <a:t>Üçüncü düzey</a:t>
            </a:r>
          </a:p>
          <a:p>
            <a:pPr lvl="3" eaLnBrk="1" latinLnBrk="0" hangingPunct="1"/>
            <a:r>
              <a:rPr kumimoji="0" lang="tr-TR" smtClean="0"/>
              <a:t>Dördüncü düzey</a:t>
            </a:r>
          </a:p>
          <a:p>
            <a:pPr lvl="4" eaLnBrk="1" latinLnBrk="0" hangingPunct="1"/>
            <a:r>
              <a:rPr kumimoji="0" lang="tr-TR" smtClean="0"/>
              <a:t>Beşinci düzey</a:t>
            </a:r>
            <a:endParaRPr kumimoji="0" lang="en-US"/>
          </a:p>
        </p:txBody>
      </p:sp>
      <p:sp>
        <p:nvSpPr>
          <p:cNvPr id="14" name="13 Veri Yer Tutucusu"/>
          <p:cNvSpPr>
            <a:spLocks noGrp="1"/>
          </p:cNvSpPr>
          <p:nvPr>
            <p:ph type="dt" sz="half" idx="2"/>
          </p:nvPr>
        </p:nvSpPr>
        <p:spPr>
          <a:xfrm>
            <a:off x="4791456" y="6480969"/>
            <a:ext cx="2133600" cy="301752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 b="0">
                <a:solidFill>
                  <a:schemeClr val="tx1"/>
                </a:solidFill>
              </a:defRPr>
            </a:lvl1pPr>
          </a:lstStyle>
          <a:p>
            <a:fld id="{D9F75050-0E15-4C5B-92B0-66D068882F1F}" type="datetimeFigureOut">
              <a:rPr lang="tr-TR" smtClean="0"/>
              <a:pPr/>
              <a:t>18.11.2019</a:t>
            </a:fld>
            <a:endParaRPr lang="tr-TR" dirty="0"/>
          </a:p>
        </p:txBody>
      </p:sp>
      <p:sp>
        <p:nvSpPr>
          <p:cNvPr id="3" name="2 Altbilgi Yer Tutucusu"/>
          <p:cNvSpPr>
            <a:spLocks noGrp="1"/>
          </p:cNvSpPr>
          <p:nvPr>
            <p:ph type="ftr" sz="quarter" idx="3"/>
          </p:nvPr>
        </p:nvSpPr>
        <p:spPr>
          <a:xfrm>
            <a:off x="457200" y="6481890"/>
            <a:ext cx="4260056" cy="300831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</a:lstStyle>
          <a:p>
            <a:endParaRPr lang="tr-TR" dirty="0"/>
          </a:p>
        </p:txBody>
      </p:sp>
      <p:sp>
        <p:nvSpPr>
          <p:cNvPr id="23" name="22 Slayt Numarası Yer Tutucusu"/>
          <p:cNvSpPr>
            <a:spLocks noGrp="1"/>
          </p:cNvSpPr>
          <p:nvPr>
            <p:ph type="sldNum" sz="quarter" idx="4"/>
          </p:nvPr>
        </p:nvSpPr>
        <p:spPr>
          <a:xfrm>
            <a:off x="7589520" y="6480969"/>
            <a:ext cx="502920" cy="301752"/>
          </a:xfrm>
          <a:prstGeom prst="rect">
            <a:avLst/>
          </a:prstGeom>
        </p:spPr>
        <p:txBody>
          <a:bodyPr vert="horz" anchor="b"/>
          <a:lstStyle>
            <a:lvl1pPr algn="ctr" eaLnBrk="1" latinLnBrk="0" hangingPunct="1">
              <a:defRPr kumimoji="0" sz="1200">
                <a:solidFill>
                  <a:schemeClr val="tx1"/>
                </a:solidFill>
              </a:defRPr>
            </a:lvl1pPr>
          </a:lstStyle>
          <a:p>
            <a:fld id="{B1DEFA8C-F947-479F-BE07-76B6B3F80BF1}" type="slidenum">
              <a:rPr lang="tr-TR" smtClean="0"/>
              <a:pPr/>
              <a:t>‹#›</a:t>
            </a:fld>
            <a:endParaRPr lang="tr-TR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marL="484632" algn="l" rtl="0" eaLnBrk="1" latinLnBrk="0" hangingPunct="1">
        <a:spcBef>
          <a:spcPct val="0"/>
        </a:spcBef>
        <a:buNone/>
        <a:defRPr kumimoji="0" sz="4200" kern="1200">
          <a:ln w="6350">
            <a:solidFill>
              <a:schemeClr val="accent1">
                <a:shade val="43000"/>
              </a:schemeClr>
            </a:solidFill>
          </a:ln>
          <a:solidFill>
            <a:schemeClr val="accent1">
              <a:tint val="83000"/>
              <a:satMod val="150000"/>
            </a:schemeClr>
          </a:solidFill>
          <a:effectLst>
            <a:outerShdw blurRad="26000" dist="26000" dir="14500000" algn="tl" rotWithShape="0">
              <a:srgbClr val="000000">
                <a:alpha val="40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448056" indent="-384048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"/>
        <a:defRPr kumimoji="0" sz="3000" kern="1200">
          <a:solidFill>
            <a:schemeClr val="tx1"/>
          </a:solidFill>
          <a:latin typeface="+mn-lt"/>
          <a:ea typeface="+mn-ea"/>
          <a:cs typeface="+mn-cs"/>
        </a:defRPr>
      </a:lvl1pPr>
      <a:lvl2pPr marL="822960" indent="-285750" algn="l" rtl="0" eaLnBrk="1" latinLnBrk="0" hangingPunct="1">
        <a:spcBef>
          <a:spcPct val="20000"/>
        </a:spcBef>
        <a:buClr>
          <a:schemeClr val="accent1"/>
        </a:buClr>
        <a:buSzPct val="95000"/>
        <a:buFont typeface="Verdana"/>
        <a:buChar char="›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1106424" indent="-228600" algn="l" rtl="0" eaLnBrk="1" latinLnBrk="0" hangingPunct="1">
        <a:spcBef>
          <a:spcPct val="20000"/>
        </a:spcBef>
        <a:buClr>
          <a:schemeClr val="accent1"/>
        </a:buClr>
        <a:buFont typeface="Wingdings 2"/>
        <a:buChar char="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indent="-210312" algn="l" rtl="0" eaLnBrk="1" latinLnBrk="0" hangingPunct="1">
        <a:spcBef>
          <a:spcPct val="20000"/>
        </a:spcBef>
        <a:buClr>
          <a:schemeClr val="accent1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600200" indent="-210312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5pPr>
      <a:lvl6pPr marL="1828800" indent="-210312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084832" indent="-210312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514600" indent="-182880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ctrTitle"/>
          </p:nvPr>
        </p:nvSpPr>
        <p:spPr>
          <a:xfrm>
            <a:off x="500034" y="1928802"/>
            <a:ext cx="8062912" cy="1470025"/>
          </a:xfrm>
        </p:spPr>
        <p:txBody>
          <a:bodyPr/>
          <a:lstStyle/>
          <a:p>
            <a:pPr algn="ctr"/>
            <a:r>
              <a:rPr lang="tr-TR" b="1" dirty="0" smtClean="0"/>
              <a:t>FİNANSAL KURUMLAR</a:t>
            </a:r>
            <a:endParaRPr lang="tr-TR" b="1" dirty="0"/>
          </a:p>
        </p:txBody>
      </p:sp>
      <p:sp>
        <p:nvSpPr>
          <p:cNvPr id="3" name="2 Alt Başlık"/>
          <p:cNvSpPr>
            <a:spLocks noGrp="1"/>
          </p:cNvSpPr>
          <p:nvPr>
            <p:ph type="subTitle" idx="1"/>
          </p:nvPr>
        </p:nvSpPr>
        <p:spPr>
          <a:xfrm flipV="1">
            <a:off x="540544" y="4002880"/>
            <a:ext cx="8062912" cy="1712136"/>
          </a:xfrm>
        </p:spPr>
        <p:txBody>
          <a:bodyPr/>
          <a:lstStyle/>
          <a:p>
            <a:endParaRPr lang="tr-TR" dirty="0" smtClean="0"/>
          </a:p>
          <a:p>
            <a:endParaRPr lang="tr-T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785794"/>
          </a:xfrm>
        </p:spPr>
        <p:txBody>
          <a:bodyPr/>
          <a:lstStyle/>
          <a:p>
            <a:pPr algn="ctr"/>
            <a:r>
              <a:rPr lang="tr-TR" dirty="0" smtClean="0"/>
              <a:t>FİNANSAL KURUMLAR</a:t>
            </a:r>
            <a:endParaRPr lang="tr-TR" dirty="0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142844" y="1000108"/>
            <a:ext cx="8858312" cy="5715040"/>
          </a:xfrm>
        </p:spPr>
        <p:txBody>
          <a:bodyPr/>
          <a:lstStyle/>
          <a:p>
            <a:pPr algn="just"/>
            <a:r>
              <a:rPr lang="tr-TR" dirty="0" smtClean="0"/>
              <a:t>Tasarruf sahipleri ile borçlanmak isteyenler arasındaki bağı kuran kuruluşlardır.</a:t>
            </a:r>
          </a:p>
          <a:p>
            <a:pPr algn="just"/>
            <a:endParaRPr lang="tr-TR" dirty="0" smtClean="0"/>
          </a:p>
          <a:p>
            <a:pPr algn="just"/>
            <a:r>
              <a:rPr lang="tr-TR" dirty="0" smtClean="0"/>
              <a:t>Finansal kurumlar, finansal araçların alış ve satış işlemlerini kolaylaştırırlar.</a:t>
            </a:r>
          </a:p>
          <a:p>
            <a:pPr algn="just"/>
            <a:endParaRPr lang="tr-TR" dirty="0" smtClean="0"/>
          </a:p>
          <a:p>
            <a:pPr algn="just"/>
            <a:r>
              <a:rPr lang="tr-TR" dirty="0" smtClean="0"/>
              <a:t>Bankalar, sigorta şirketleri ve sosyal güvenlik kuruluşları başlıca finansal kurumlardır.</a:t>
            </a:r>
            <a:endParaRPr lang="tr-T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785794"/>
          </a:xfrm>
        </p:spPr>
        <p:txBody>
          <a:bodyPr>
            <a:normAutofit/>
          </a:bodyPr>
          <a:lstStyle/>
          <a:p>
            <a:pPr algn="ctr"/>
            <a:r>
              <a:rPr lang="tr-TR" sz="3200" b="1" dirty="0" smtClean="0"/>
              <a:t>1. Mevduat Kabul Eden Finansal Kurumlar</a:t>
            </a:r>
            <a:endParaRPr lang="tr-TR" sz="3200" b="1" dirty="0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142844" y="1000108"/>
            <a:ext cx="8858312" cy="5715040"/>
          </a:xfrm>
        </p:spPr>
        <p:txBody>
          <a:bodyPr/>
          <a:lstStyle/>
          <a:p>
            <a:pPr algn="just"/>
            <a:r>
              <a:rPr lang="tr-TR" dirty="0" smtClean="0"/>
              <a:t>Ticari bankalar, tasarruf bankaları ve kredi birlikleri gibi finansal kuruluşlar, mevduat kabul ederek borçlanmak isteyenlerin taleplerine karşılık verirler.</a:t>
            </a:r>
          </a:p>
          <a:p>
            <a:pPr algn="just"/>
            <a:endParaRPr lang="tr-TR" dirty="0" smtClean="0"/>
          </a:p>
          <a:p>
            <a:pPr algn="just"/>
            <a:r>
              <a:rPr lang="tr-TR" dirty="0" smtClean="0"/>
              <a:t>Mevduat kabul eden finansal kurumlar, finansal kesimin reel kesime fon transfer etme işlevini yerine getirirler. </a:t>
            </a:r>
          </a:p>
          <a:p>
            <a:pPr algn="just"/>
            <a:endParaRPr lang="tr-TR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ctrTitle"/>
          </p:nvPr>
        </p:nvSpPr>
        <p:spPr>
          <a:xfrm>
            <a:off x="357158" y="2500306"/>
            <a:ext cx="8062912" cy="1470025"/>
          </a:xfrm>
        </p:spPr>
        <p:txBody>
          <a:bodyPr>
            <a:normAutofit fontScale="90000"/>
          </a:bodyPr>
          <a:lstStyle/>
          <a:p>
            <a:pPr algn="ctr"/>
            <a:r>
              <a:rPr lang="tr-TR" b="1" dirty="0" smtClean="0"/>
              <a:t>BANKACILIK SEKTÖRÜNDE KARŞILAŞILAN BAŞLICA RİSKLER</a:t>
            </a:r>
            <a:endParaRPr lang="tr-TR" b="1" dirty="0"/>
          </a:p>
        </p:txBody>
      </p:sp>
      <p:sp>
        <p:nvSpPr>
          <p:cNvPr id="3" name="2 Alt Başlık"/>
          <p:cNvSpPr>
            <a:spLocks noGrp="1"/>
          </p:cNvSpPr>
          <p:nvPr>
            <p:ph type="subTitle" idx="1"/>
          </p:nvPr>
        </p:nvSpPr>
        <p:spPr>
          <a:xfrm flipV="1">
            <a:off x="540544" y="4002880"/>
            <a:ext cx="8062912" cy="1712136"/>
          </a:xfrm>
        </p:spPr>
        <p:txBody>
          <a:bodyPr/>
          <a:lstStyle/>
          <a:p>
            <a:endParaRPr lang="tr-TR" dirty="0" smtClean="0"/>
          </a:p>
          <a:p>
            <a:endParaRPr lang="tr-T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785794"/>
          </a:xfrm>
        </p:spPr>
        <p:txBody>
          <a:bodyPr/>
          <a:lstStyle/>
          <a:p>
            <a:pPr algn="ctr"/>
            <a:r>
              <a:rPr lang="tr-TR" dirty="0" smtClean="0"/>
              <a:t>A. Kredi Riski</a:t>
            </a:r>
            <a:endParaRPr lang="tr-TR" dirty="0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142844" y="785794"/>
            <a:ext cx="8858312" cy="5929354"/>
          </a:xfrm>
        </p:spPr>
        <p:txBody>
          <a:bodyPr>
            <a:normAutofit lnSpcReduction="10000"/>
          </a:bodyPr>
          <a:lstStyle/>
          <a:p>
            <a:pPr algn="just"/>
            <a:r>
              <a:rPr lang="tr-TR" dirty="0" smtClean="0"/>
              <a:t>Bankaların en önemli görevi, reel sektöre kredi sağlamak, diğer bir ifade ile, tasarrufların yatırımlara dönüşmesine aracılık etmektir.</a:t>
            </a:r>
          </a:p>
          <a:p>
            <a:pPr algn="just"/>
            <a:endParaRPr lang="tr-TR" dirty="0" smtClean="0"/>
          </a:p>
          <a:p>
            <a:pPr algn="just"/>
            <a:r>
              <a:rPr lang="tr-TR" dirty="0" smtClean="0"/>
              <a:t>Ancak; kredi borçlarının bankalara zamanında ödenmesi çarkın etkili bir şekilde işlemesi açısından gereklidir. </a:t>
            </a:r>
          </a:p>
          <a:p>
            <a:pPr algn="just"/>
            <a:endParaRPr lang="tr-TR" dirty="0" smtClean="0"/>
          </a:p>
          <a:p>
            <a:pPr algn="just"/>
            <a:r>
              <a:rPr lang="tr-TR" dirty="0" smtClean="0">
                <a:solidFill>
                  <a:srgbClr val="FFFF00"/>
                </a:solidFill>
              </a:rPr>
              <a:t>Kredi riski;</a:t>
            </a:r>
            <a:r>
              <a:rPr lang="tr-TR" dirty="0" smtClean="0"/>
              <a:t> bankaların sağladığı kredi olanağından yararlananların, borcunu kısmen ya da tamamen ödeyememesi hâlidir.</a:t>
            </a:r>
            <a:endParaRPr lang="tr-T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785794"/>
          </a:xfrm>
        </p:spPr>
        <p:txBody>
          <a:bodyPr/>
          <a:lstStyle/>
          <a:p>
            <a:pPr algn="ctr"/>
            <a:r>
              <a:rPr lang="tr-TR" dirty="0" smtClean="0"/>
              <a:t>B. Piyasa Riski</a:t>
            </a:r>
            <a:endParaRPr lang="tr-TR" dirty="0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142844" y="1000108"/>
            <a:ext cx="8858312" cy="5715040"/>
          </a:xfrm>
        </p:spPr>
        <p:txBody>
          <a:bodyPr>
            <a:normAutofit lnSpcReduction="10000"/>
          </a:bodyPr>
          <a:lstStyle/>
          <a:p>
            <a:pPr algn="just"/>
            <a:r>
              <a:rPr lang="tr-TR" dirty="0" smtClean="0"/>
              <a:t>Finansal piyasalarda zaman zaman ortaya çıkan dalgalanma eğilimlerinden dolayı, döviz kuru ve faiz oranında gözlenen değişikliklerin yol açtığı risktir.</a:t>
            </a:r>
          </a:p>
          <a:p>
            <a:pPr algn="just"/>
            <a:endParaRPr lang="tr-TR" dirty="0" smtClean="0"/>
          </a:p>
          <a:p>
            <a:pPr algn="just"/>
            <a:r>
              <a:rPr lang="tr-TR" dirty="0" smtClean="0">
                <a:solidFill>
                  <a:srgbClr val="FFFF00"/>
                </a:solidFill>
              </a:rPr>
              <a:t>Döviz Riski; </a:t>
            </a:r>
            <a:r>
              <a:rPr lang="tr-TR" dirty="0" smtClean="0"/>
              <a:t>Bankaların döviz kuru dalgalanmalarından dolayı zarara uğrama olasılığıdır. </a:t>
            </a:r>
          </a:p>
          <a:p>
            <a:pPr algn="just"/>
            <a:endParaRPr lang="tr-TR" dirty="0" smtClean="0"/>
          </a:p>
          <a:p>
            <a:pPr algn="just"/>
            <a:r>
              <a:rPr lang="tr-TR" dirty="0" smtClean="0"/>
              <a:t>Bu riskin boyutu döviz cinsinden ifade edilen varlık ve yükümlülük miktarı ile doğru orantılıdır.</a:t>
            </a:r>
          </a:p>
          <a:p>
            <a:pPr algn="just"/>
            <a:endParaRPr lang="tr-TR" dirty="0" smtClean="0"/>
          </a:p>
          <a:p>
            <a:pPr algn="just"/>
            <a:endParaRPr lang="tr-TR" dirty="0" smtClean="0"/>
          </a:p>
          <a:p>
            <a:pPr algn="just"/>
            <a:endParaRPr lang="tr-TR" dirty="0" smtClean="0"/>
          </a:p>
          <a:p>
            <a:pPr algn="just"/>
            <a:endParaRPr lang="tr-T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785794"/>
          </a:xfrm>
        </p:spPr>
        <p:txBody>
          <a:bodyPr/>
          <a:lstStyle/>
          <a:p>
            <a:pPr algn="ctr"/>
            <a:r>
              <a:rPr lang="tr-TR" dirty="0" smtClean="0"/>
              <a:t>B. Piyasa Riski</a:t>
            </a:r>
            <a:endParaRPr lang="tr-TR" dirty="0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142844" y="1000108"/>
            <a:ext cx="8858312" cy="5715040"/>
          </a:xfrm>
        </p:spPr>
        <p:txBody>
          <a:bodyPr/>
          <a:lstStyle/>
          <a:p>
            <a:pPr algn="just"/>
            <a:r>
              <a:rPr lang="tr-TR" dirty="0" smtClean="0">
                <a:solidFill>
                  <a:srgbClr val="FFFF00"/>
                </a:solidFill>
              </a:rPr>
              <a:t>Faiz Riski; </a:t>
            </a:r>
            <a:r>
              <a:rPr lang="tr-TR" dirty="0" smtClean="0"/>
              <a:t>faiz oranlarında meydana gelen değişiklikler nedeniyle bankanın zarara uğrama olasılığıdır. </a:t>
            </a:r>
          </a:p>
          <a:p>
            <a:pPr algn="just"/>
            <a:endParaRPr lang="tr-TR" dirty="0" smtClean="0"/>
          </a:p>
          <a:p>
            <a:pPr algn="just"/>
            <a:r>
              <a:rPr lang="tr-TR" dirty="0" smtClean="0"/>
              <a:t>Faiz riski, bankaların ticari portföyü içerisinde yer alan ve getirisi faiz oranına bağlı olarak değişen finansal araçlardan kaynaklanmaktadır.</a:t>
            </a:r>
          </a:p>
          <a:p>
            <a:pPr algn="just"/>
            <a:endParaRPr lang="tr-T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785794"/>
          </a:xfrm>
        </p:spPr>
        <p:txBody>
          <a:bodyPr/>
          <a:lstStyle/>
          <a:p>
            <a:pPr algn="ctr"/>
            <a:r>
              <a:rPr lang="tr-TR" dirty="0" smtClean="0"/>
              <a:t>C. Operasyonel Risk</a:t>
            </a:r>
            <a:endParaRPr lang="tr-TR" dirty="0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142844" y="1000108"/>
            <a:ext cx="8858312" cy="5715040"/>
          </a:xfrm>
        </p:spPr>
        <p:txBody>
          <a:bodyPr/>
          <a:lstStyle/>
          <a:p>
            <a:pPr algn="just"/>
            <a:r>
              <a:rPr lang="tr-TR" dirty="0" smtClean="0"/>
              <a:t>Bankacılık sektöründe, sistemin iç işleyiş sürecinde gözlenen aksaklıklar, personel ve yönetici hataları ya da dışsal nedenlerden kaynaklanan zarar olasılığı, operasyonel risk kavramı ile ifade edilir. </a:t>
            </a:r>
          </a:p>
          <a:p>
            <a:pPr algn="just"/>
            <a:endParaRPr lang="tr-TR" dirty="0" smtClean="0"/>
          </a:p>
          <a:p>
            <a:pPr algn="just"/>
            <a:r>
              <a:rPr lang="tr-TR" dirty="0" smtClean="0"/>
              <a:t>Operasyonel riski tetikleyen başlıca nedenler aşağıdaki noktalarda toplanabilir;</a:t>
            </a:r>
          </a:p>
          <a:p>
            <a:pPr algn="just"/>
            <a:endParaRPr lang="tr-T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785794"/>
          </a:xfrm>
        </p:spPr>
        <p:txBody>
          <a:bodyPr/>
          <a:lstStyle/>
          <a:p>
            <a:pPr algn="ctr"/>
            <a:r>
              <a:rPr lang="tr-TR" dirty="0" smtClean="0"/>
              <a:t>C. Operasyonel Risk</a:t>
            </a:r>
            <a:endParaRPr lang="tr-TR" dirty="0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142844" y="1000108"/>
            <a:ext cx="8858312" cy="5715040"/>
          </a:xfrm>
        </p:spPr>
        <p:txBody>
          <a:bodyPr>
            <a:normAutofit fontScale="92500"/>
          </a:bodyPr>
          <a:lstStyle/>
          <a:p>
            <a:pPr algn="just"/>
            <a:r>
              <a:rPr lang="tr-TR" dirty="0" smtClean="0">
                <a:solidFill>
                  <a:srgbClr val="FFFF00"/>
                </a:solidFill>
              </a:rPr>
              <a:t>Banka Yöneticileri ve Personelinin Davranışları</a:t>
            </a:r>
            <a:r>
              <a:rPr lang="tr-TR" dirty="0" smtClean="0"/>
              <a:t>: Bankalarda değişik kademelerde görev yapan bireylerin ihmalkâr ya da kötü niyetli davranışlarından ve deneyim eksikliği gibi nedenlerden kaynaklanan zarar riski.</a:t>
            </a:r>
          </a:p>
          <a:p>
            <a:pPr algn="just">
              <a:buNone/>
            </a:pPr>
            <a:r>
              <a:rPr lang="tr-TR" dirty="0" smtClean="0"/>
              <a:t> </a:t>
            </a:r>
          </a:p>
          <a:p>
            <a:pPr algn="just"/>
            <a:r>
              <a:rPr lang="tr-TR" dirty="0" smtClean="0">
                <a:solidFill>
                  <a:srgbClr val="FFFF00"/>
                </a:solidFill>
              </a:rPr>
              <a:t>Teknolojik Alt Yapıdan Kaynaklanan Sorunlar</a:t>
            </a:r>
            <a:r>
              <a:rPr lang="tr-TR" dirty="0" smtClean="0"/>
              <a:t>: Modern gelişmelere adaptasyon sürecinde meydana gelecek hatalar bankaların zarar etmesine yol açabilir. Öte yandan teknolojik alt yapının yetersizliği ya da kullanılan teknolojinin eskimesi, güvenlik sorununu tetikleyebilir. </a:t>
            </a:r>
          </a:p>
          <a:p>
            <a:pPr algn="just"/>
            <a:endParaRPr lang="tr-T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785794"/>
          </a:xfrm>
        </p:spPr>
        <p:txBody>
          <a:bodyPr/>
          <a:lstStyle/>
          <a:p>
            <a:pPr algn="ctr"/>
            <a:r>
              <a:rPr lang="tr-TR" dirty="0" smtClean="0"/>
              <a:t>C. Operasyonel Risk</a:t>
            </a:r>
            <a:endParaRPr lang="tr-TR" dirty="0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142844" y="1000108"/>
            <a:ext cx="8858312" cy="5715040"/>
          </a:xfrm>
        </p:spPr>
        <p:txBody>
          <a:bodyPr/>
          <a:lstStyle/>
          <a:p>
            <a:pPr algn="just"/>
            <a:r>
              <a:rPr lang="tr-TR" dirty="0" smtClean="0">
                <a:solidFill>
                  <a:srgbClr val="FFFF00"/>
                </a:solidFill>
              </a:rPr>
              <a:t>Dış Faktörler</a:t>
            </a:r>
            <a:r>
              <a:rPr lang="tr-TR" dirty="0" smtClean="0"/>
              <a:t>: Soygun, doğal afetler, banka varlıklarına yasal nedenlerle el konulması ve vergi politikalarında yapılan değişiklikler gibi nedenler bankanın zarara uğramasına yol açabilir. </a:t>
            </a:r>
          </a:p>
          <a:p>
            <a:pPr algn="just">
              <a:buNone/>
            </a:pPr>
            <a:endParaRPr lang="tr-TR" dirty="0" smtClean="0"/>
          </a:p>
          <a:p>
            <a:pPr algn="just"/>
            <a:r>
              <a:rPr lang="tr-TR" dirty="0" smtClean="0">
                <a:solidFill>
                  <a:srgbClr val="FFFF00"/>
                </a:solidFill>
              </a:rPr>
              <a:t>Aşırı Büyüme</a:t>
            </a:r>
            <a:r>
              <a:rPr lang="tr-TR" dirty="0" smtClean="0"/>
              <a:t>: Bankaların sürekli yeni şube açmaları, bankacılık hizmetlerine ilişkin maliyetleri artırarak kârlılık oranlarını azaltabilir.</a:t>
            </a:r>
          </a:p>
          <a:p>
            <a:pPr algn="just"/>
            <a:endParaRPr lang="tr-T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785794"/>
          </a:xfrm>
        </p:spPr>
        <p:txBody>
          <a:bodyPr>
            <a:normAutofit fontScale="90000"/>
          </a:bodyPr>
          <a:lstStyle/>
          <a:p>
            <a:pPr algn="ctr"/>
            <a:r>
              <a:rPr lang="tr-TR" sz="3200" b="1" dirty="0" smtClean="0"/>
              <a:t>1. Mevduat Kabul Etmeyen Finansal Kurumlar</a:t>
            </a:r>
            <a:endParaRPr lang="tr-TR" sz="3200" b="1" dirty="0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142844" y="1000108"/>
            <a:ext cx="8858312" cy="5715040"/>
          </a:xfrm>
        </p:spPr>
        <p:txBody>
          <a:bodyPr/>
          <a:lstStyle/>
          <a:p>
            <a:pPr algn="just"/>
            <a:r>
              <a:rPr lang="tr-TR" dirty="0" smtClean="0"/>
              <a:t>Tüketicilerin sosyal güvenlik, piyasadan borçlanma, araç kiralama ve alacak tahsili gibi ihtiyaçlarını karşılayan kuruluşlardır.</a:t>
            </a:r>
          </a:p>
          <a:p>
            <a:pPr algn="just"/>
            <a:endParaRPr lang="tr-TR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785794"/>
          </a:xfrm>
        </p:spPr>
        <p:txBody>
          <a:bodyPr/>
          <a:lstStyle/>
          <a:p>
            <a:pPr algn="ctr"/>
            <a:r>
              <a:rPr lang="tr-TR" dirty="0" smtClean="0"/>
              <a:t>1. Sigorta Şirketleri</a:t>
            </a:r>
            <a:endParaRPr lang="tr-TR" dirty="0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142844" y="1000108"/>
            <a:ext cx="8858312" cy="5715040"/>
          </a:xfrm>
        </p:spPr>
        <p:txBody>
          <a:bodyPr>
            <a:normAutofit/>
          </a:bodyPr>
          <a:lstStyle/>
          <a:p>
            <a:pPr algn="just"/>
            <a:r>
              <a:rPr lang="tr-TR" dirty="0" smtClean="0"/>
              <a:t>Bu kuruluşlar prim sistemine dayalı olarak çalışırlar. </a:t>
            </a:r>
          </a:p>
          <a:p>
            <a:pPr algn="just"/>
            <a:endParaRPr lang="tr-TR" dirty="0" smtClean="0"/>
          </a:p>
          <a:p>
            <a:pPr algn="just"/>
            <a:r>
              <a:rPr lang="tr-TR" dirty="0" smtClean="0"/>
              <a:t>Sigorta şirketleri, ölüm, hırsızlık, kaza ve yangın gibi olayların ortaya çıkması hâlinde, ilgili kişilere önceden yapılan sözleşmeye bağlı olarak fon aktarırlar. </a:t>
            </a:r>
          </a:p>
          <a:p>
            <a:pPr algn="just"/>
            <a:endParaRPr lang="tr-TR" dirty="0" smtClean="0"/>
          </a:p>
          <a:p>
            <a:pPr algn="just"/>
            <a:r>
              <a:rPr lang="tr-TR" dirty="0" smtClean="0"/>
              <a:t>Sigorta şirketleri topladıkları primleri, çeşitli yatırım araçlarına yatırarak getiri elde etmeye çalışırlar. </a:t>
            </a:r>
          </a:p>
          <a:p>
            <a:pPr algn="just"/>
            <a:endParaRPr lang="tr-T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785794"/>
          </a:xfrm>
        </p:spPr>
        <p:txBody>
          <a:bodyPr/>
          <a:lstStyle/>
          <a:p>
            <a:pPr algn="ctr"/>
            <a:r>
              <a:rPr lang="tr-TR" dirty="0" smtClean="0"/>
              <a:t>2. Sosyal Güvenlik Kuruluşları</a:t>
            </a:r>
            <a:endParaRPr lang="tr-TR" dirty="0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142844" y="1000108"/>
            <a:ext cx="8858312" cy="5715040"/>
          </a:xfrm>
        </p:spPr>
        <p:txBody>
          <a:bodyPr/>
          <a:lstStyle/>
          <a:p>
            <a:pPr algn="just"/>
            <a:r>
              <a:rPr lang="tr-TR" dirty="0" smtClean="0"/>
              <a:t>Mensuplarına çalışma hayatında karşılaşılacak, hastalık, yaralanma ve ölüm gibi risklere karşı yardım ve emeklilik dönemlerinde ödeme yapmak üzere teşkilatlanmış kuruluşlardır. </a:t>
            </a:r>
          </a:p>
          <a:p>
            <a:pPr algn="just"/>
            <a:endParaRPr lang="tr-TR" dirty="0" smtClean="0"/>
          </a:p>
          <a:p>
            <a:pPr algn="just"/>
            <a:r>
              <a:rPr lang="tr-TR" dirty="0" smtClean="0"/>
              <a:t>Bu kuruluşlara, çalışanların hesabına; işyeri sahipleri ve çalışanlar prim yatırırlar. </a:t>
            </a:r>
          </a:p>
          <a:p>
            <a:pPr algn="just"/>
            <a:endParaRPr lang="tr-TR" dirty="0" smtClean="0"/>
          </a:p>
          <a:p>
            <a:pPr algn="just"/>
            <a:r>
              <a:rPr lang="tr-TR" dirty="0" smtClean="0"/>
              <a:t>Topladıkları primleri çeşitli yatırım araçlarına yönlendirerek getiri elde etmeye çalışırlar.</a:t>
            </a:r>
          </a:p>
          <a:p>
            <a:pPr algn="just"/>
            <a:endParaRPr lang="tr-T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785794"/>
          </a:xfrm>
        </p:spPr>
        <p:txBody>
          <a:bodyPr/>
          <a:lstStyle/>
          <a:p>
            <a:pPr algn="ctr"/>
            <a:r>
              <a:rPr lang="tr-TR" dirty="0" smtClean="0"/>
              <a:t>3. Finansman Şirketleri</a:t>
            </a:r>
            <a:endParaRPr lang="tr-TR" dirty="0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142844" y="1000108"/>
            <a:ext cx="8858312" cy="5715040"/>
          </a:xfrm>
        </p:spPr>
        <p:txBody>
          <a:bodyPr>
            <a:normAutofit lnSpcReduction="10000"/>
          </a:bodyPr>
          <a:lstStyle/>
          <a:p>
            <a:pPr algn="just"/>
            <a:r>
              <a:rPr lang="tr-TR" dirty="0" smtClean="0"/>
              <a:t>Bu kuruluşların temel amacı, finansal piyasalardan borçlanmak isteyen kişilere fon temin etmektir. </a:t>
            </a:r>
          </a:p>
          <a:p>
            <a:pPr algn="just"/>
            <a:endParaRPr lang="tr-TR" dirty="0" smtClean="0"/>
          </a:p>
          <a:p>
            <a:pPr algn="just"/>
            <a:r>
              <a:rPr lang="tr-TR" dirty="0" smtClean="0"/>
              <a:t>Finans şirketleri, finansal piyasalara borçlanma senedi arz etmek suretiyle fon toplayıp, borçlanmak isteyen kuruluşların taleplerini karşılamaya çalışır.</a:t>
            </a:r>
          </a:p>
          <a:p>
            <a:pPr algn="just"/>
            <a:endParaRPr lang="tr-TR" dirty="0" smtClean="0"/>
          </a:p>
          <a:p>
            <a:pPr algn="just"/>
            <a:r>
              <a:rPr lang="tr-TR" dirty="0" smtClean="0"/>
              <a:t>Finansman şirketleri, tüketim harcamalarının yanı sıra, firmaların araç-gereç alımı gibi faaliyetlerine de finans desteği sağlarlar. </a:t>
            </a:r>
          </a:p>
          <a:p>
            <a:pPr algn="just"/>
            <a:endParaRPr lang="tr-T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785794"/>
          </a:xfrm>
        </p:spPr>
        <p:txBody>
          <a:bodyPr>
            <a:normAutofit/>
          </a:bodyPr>
          <a:lstStyle/>
          <a:p>
            <a:pPr algn="ctr"/>
            <a:r>
              <a:rPr lang="tr-TR" sz="3600" dirty="0" smtClean="0"/>
              <a:t>4. Finansal Kiralama (Leasing) Şirketleri</a:t>
            </a:r>
            <a:endParaRPr lang="tr-TR" sz="3600" dirty="0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142844" y="1000108"/>
            <a:ext cx="8858312" cy="5715040"/>
          </a:xfrm>
        </p:spPr>
        <p:txBody>
          <a:bodyPr>
            <a:normAutofit fontScale="92500" lnSpcReduction="10000"/>
          </a:bodyPr>
          <a:lstStyle/>
          <a:p>
            <a:pPr algn="just"/>
            <a:r>
              <a:rPr lang="tr-TR" dirty="0" smtClean="0"/>
              <a:t>Finansal kiralamada, kredi kuruluşu müşterinin istediği ve seçtiği taşınır veya taşınmazı satın almaktadır. </a:t>
            </a:r>
          </a:p>
          <a:p>
            <a:pPr algn="just"/>
            <a:endParaRPr lang="tr-TR" dirty="0" smtClean="0"/>
          </a:p>
          <a:p>
            <a:pPr algn="just"/>
            <a:r>
              <a:rPr lang="tr-TR" dirty="0" smtClean="0"/>
              <a:t>Söz konusu malın hukuki açıdan mülkiyeti kredi kuruluşunda kalmakta, zilyetliği (kullanımı) ise müşteriye devredilmektedir.</a:t>
            </a:r>
          </a:p>
          <a:p>
            <a:pPr algn="just"/>
            <a:endParaRPr lang="tr-TR" dirty="0" smtClean="0"/>
          </a:p>
          <a:p>
            <a:pPr algn="just"/>
            <a:r>
              <a:rPr lang="tr-TR" dirty="0" smtClean="0"/>
              <a:t>Müşteri malın kullanımı karşılığında kredi kuruluşuna bir bedel (kira) ödemekte; süre sonunda mal ya kredi kuruluşuna iade edilmekte ya da müşteri tarafından satın alınmaktadır.</a:t>
            </a:r>
          </a:p>
          <a:p>
            <a:pPr algn="just"/>
            <a:endParaRPr lang="tr-T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785794"/>
          </a:xfrm>
        </p:spPr>
        <p:txBody>
          <a:bodyPr/>
          <a:lstStyle/>
          <a:p>
            <a:pPr algn="ctr"/>
            <a:r>
              <a:rPr lang="tr-TR" dirty="0" smtClean="0"/>
              <a:t>5. </a:t>
            </a:r>
            <a:r>
              <a:rPr lang="tr-TR" dirty="0" err="1" smtClean="0"/>
              <a:t>Faktoring</a:t>
            </a:r>
            <a:r>
              <a:rPr lang="tr-TR" dirty="0" smtClean="0"/>
              <a:t> Şirketleri</a:t>
            </a:r>
            <a:endParaRPr lang="tr-TR" dirty="0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142844" y="1000108"/>
            <a:ext cx="8858312" cy="5715040"/>
          </a:xfrm>
        </p:spPr>
        <p:txBody>
          <a:bodyPr>
            <a:normAutofit/>
          </a:bodyPr>
          <a:lstStyle/>
          <a:p>
            <a:pPr algn="just"/>
            <a:r>
              <a:rPr lang="tr-TR" dirty="0" err="1" smtClean="0"/>
              <a:t>Faktoring</a:t>
            </a:r>
            <a:r>
              <a:rPr lang="tr-TR" dirty="0" smtClean="0"/>
              <a:t>, firmaların mal ve hizmet satışlarından doğan alacaklarının tahsilini üstlenmek ve firmalara bu alacaklarına karşılık peşin ödemelerde bulunarak finansman imkânı sağlamaktır. </a:t>
            </a:r>
          </a:p>
          <a:p>
            <a:pPr algn="just"/>
            <a:endParaRPr lang="tr-TR" dirty="0" smtClean="0"/>
          </a:p>
          <a:p>
            <a:pPr algn="just"/>
            <a:r>
              <a:rPr lang="tr-TR" dirty="0" err="1" smtClean="0"/>
              <a:t>Faktoring</a:t>
            </a:r>
            <a:r>
              <a:rPr lang="tr-TR" dirty="0" smtClean="0"/>
              <a:t> yoluna başvuran firma, henüz vadesi gelmemiş alacağının tahsil hakkını </a:t>
            </a:r>
            <a:r>
              <a:rPr lang="tr-TR" dirty="0" err="1" smtClean="0"/>
              <a:t>faktoring</a:t>
            </a:r>
            <a:r>
              <a:rPr lang="tr-TR" dirty="0" smtClean="0"/>
              <a:t> kuruluşuna devrederek fon temin etmiş olur. </a:t>
            </a:r>
          </a:p>
          <a:p>
            <a:pPr algn="just"/>
            <a:endParaRPr lang="tr-T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785794"/>
          </a:xfrm>
        </p:spPr>
        <p:txBody>
          <a:bodyPr/>
          <a:lstStyle/>
          <a:p>
            <a:pPr algn="ctr"/>
            <a:r>
              <a:rPr lang="tr-TR" dirty="0" smtClean="0"/>
              <a:t>6. Tüketici Finansman Şirketleri</a:t>
            </a:r>
            <a:endParaRPr lang="tr-TR" dirty="0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142844" y="1000108"/>
            <a:ext cx="8858312" cy="5715040"/>
          </a:xfrm>
        </p:spPr>
        <p:txBody>
          <a:bodyPr/>
          <a:lstStyle/>
          <a:p>
            <a:pPr algn="just"/>
            <a:r>
              <a:rPr lang="tr-TR" dirty="0" smtClean="0"/>
              <a:t>Bu tür </a:t>
            </a:r>
            <a:r>
              <a:rPr lang="tr-TR" dirty="0" err="1" smtClean="0"/>
              <a:t>şirkeler</a:t>
            </a:r>
            <a:r>
              <a:rPr lang="tr-TR" dirty="0" smtClean="0"/>
              <a:t>, tüketim harcamalarını finanse etmek amacıyla örgütlenmişlerdir. </a:t>
            </a:r>
          </a:p>
          <a:p>
            <a:pPr algn="just"/>
            <a:endParaRPr lang="tr-TR" dirty="0" smtClean="0"/>
          </a:p>
          <a:p>
            <a:pPr algn="just"/>
            <a:r>
              <a:rPr lang="tr-TR" dirty="0" smtClean="0"/>
              <a:t>Tüketim harcamalarını (mal ve hizmet satın alımı) kredi kullanarak gerçekleştirmek isteyen kişiler, belirli bir faiz maliyetine katlanmak suretiyle, tüketici finansman şirketlerinden destek alabilirler. </a:t>
            </a:r>
          </a:p>
          <a:p>
            <a:pPr algn="just"/>
            <a:endParaRPr lang="tr-T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ctrTitle"/>
          </p:nvPr>
        </p:nvSpPr>
        <p:spPr>
          <a:xfrm>
            <a:off x="0" y="2500306"/>
            <a:ext cx="9144000" cy="1470025"/>
          </a:xfrm>
        </p:spPr>
        <p:txBody>
          <a:bodyPr>
            <a:normAutofit fontScale="90000"/>
          </a:bodyPr>
          <a:lstStyle/>
          <a:p>
            <a:pPr algn="ctr"/>
            <a:r>
              <a:rPr lang="tr-TR" b="1" dirty="0" smtClean="0"/>
              <a:t>Merkez Bankacılığı ve </a:t>
            </a:r>
            <a:br>
              <a:rPr lang="tr-TR" b="1" dirty="0" smtClean="0"/>
            </a:br>
            <a:r>
              <a:rPr lang="tr-TR" b="1" dirty="0" smtClean="0"/>
              <a:t>Merkez Bankasının Fonksiyonları</a:t>
            </a:r>
            <a:endParaRPr lang="tr-TR" b="1" dirty="0"/>
          </a:p>
        </p:txBody>
      </p:sp>
      <p:sp>
        <p:nvSpPr>
          <p:cNvPr id="3" name="2 Alt Başlık"/>
          <p:cNvSpPr>
            <a:spLocks noGrp="1"/>
          </p:cNvSpPr>
          <p:nvPr>
            <p:ph type="subTitle" idx="1"/>
          </p:nvPr>
        </p:nvSpPr>
        <p:spPr>
          <a:xfrm flipV="1">
            <a:off x="540544" y="4002880"/>
            <a:ext cx="8062912" cy="1712136"/>
          </a:xfrm>
        </p:spPr>
        <p:txBody>
          <a:bodyPr/>
          <a:lstStyle/>
          <a:p>
            <a:endParaRPr lang="tr-TR" dirty="0" smtClean="0"/>
          </a:p>
          <a:p>
            <a:endParaRPr lang="tr-T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785794"/>
          </a:xfrm>
        </p:spPr>
        <p:txBody>
          <a:bodyPr/>
          <a:lstStyle/>
          <a:p>
            <a:pPr algn="ctr"/>
            <a:r>
              <a:rPr lang="tr-TR" dirty="0" smtClean="0"/>
              <a:t>Merkez Bankasının Fonksiyonları</a:t>
            </a:r>
            <a:endParaRPr lang="tr-TR" dirty="0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142844" y="1000108"/>
            <a:ext cx="8858312" cy="5715040"/>
          </a:xfrm>
        </p:spPr>
        <p:txBody>
          <a:bodyPr/>
          <a:lstStyle/>
          <a:p>
            <a:pPr algn="just"/>
            <a:r>
              <a:rPr lang="tr-TR" dirty="0" smtClean="0"/>
              <a:t>Merkez bankasının üstlendiği fonksiyonlar, ülkeden ülkeye farklılıklar göstermesine karşın modern bir merkez bankasının yerine getirmesi beklenen üç temel </a:t>
            </a:r>
            <a:r>
              <a:rPr lang="tr-TR" u="sng" dirty="0" smtClean="0"/>
              <a:t>fonksiyondan</a:t>
            </a:r>
            <a:r>
              <a:rPr lang="tr-TR" dirty="0" smtClean="0"/>
              <a:t> söz edilebilir.</a:t>
            </a:r>
          </a:p>
          <a:p>
            <a:pPr algn="just"/>
            <a:endParaRPr lang="tr-TR" dirty="0" smtClean="0"/>
          </a:p>
          <a:p>
            <a:pPr algn="just">
              <a:buFont typeface="Wingdings" pitchFamily="2" charset="2"/>
              <a:buChar char="Ø"/>
            </a:pPr>
            <a:r>
              <a:rPr lang="tr-TR" dirty="0" smtClean="0"/>
              <a:t>Para piyasalarında istikrarın sağlanması, </a:t>
            </a:r>
          </a:p>
          <a:p>
            <a:pPr algn="just">
              <a:buFont typeface="Wingdings" pitchFamily="2" charset="2"/>
              <a:buChar char="Ø"/>
            </a:pPr>
            <a:r>
              <a:rPr lang="tr-TR" dirty="0" smtClean="0"/>
              <a:t>Bankaların bankası ve likiditenin son kaynağı olarak hizmet görmesi, </a:t>
            </a:r>
          </a:p>
          <a:p>
            <a:pPr algn="just">
              <a:buFont typeface="Wingdings" pitchFamily="2" charset="2"/>
              <a:buChar char="Ø"/>
            </a:pPr>
            <a:r>
              <a:rPr lang="tr-TR" dirty="0" smtClean="0"/>
              <a:t>Devletin bankacılığını yapmasıdır.</a:t>
            </a:r>
            <a:endParaRPr lang="tr-T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785794"/>
          </a:xfrm>
        </p:spPr>
        <p:txBody>
          <a:bodyPr>
            <a:normAutofit/>
          </a:bodyPr>
          <a:lstStyle/>
          <a:p>
            <a:pPr algn="ctr"/>
            <a:r>
              <a:rPr lang="tr-TR" sz="3200" dirty="0" smtClean="0"/>
              <a:t>1. Para Piyasalarında İstikrarın Sağlanması</a:t>
            </a:r>
            <a:endParaRPr lang="tr-TR" sz="3200" dirty="0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142844" y="1000108"/>
            <a:ext cx="8858312" cy="5715040"/>
          </a:xfrm>
        </p:spPr>
        <p:txBody>
          <a:bodyPr/>
          <a:lstStyle/>
          <a:p>
            <a:pPr algn="just"/>
            <a:r>
              <a:rPr lang="tr-TR" dirty="0" smtClean="0"/>
              <a:t>Bir merkez bankasının üstlendiği en önemli görev, ulusal ekonomik hedeflerin başarılmasını kolaylaştırmak için ülkedeki para sistemini kontrol ederek istikrarlı bir şekilde çalışmasına olanak tanımaktır.</a:t>
            </a:r>
          </a:p>
          <a:p>
            <a:pPr algn="just"/>
            <a:endParaRPr lang="tr-TR" dirty="0" smtClean="0"/>
          </a:p>
          <a:p>
            <a:pPr algn="just"/>
            <a:r>
              <a:rPr lang="tr-TR" dirty="0" smtClean="0"/>
              <a:t>Merkez bankası da bu amaca yönelik olarak para ve kredinin arzını, maliyetini ve elde edilebilirliğini düzenler.</a:t>
            </a:r>
            <a:endParaRPr lang="tr-T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000108"/>
          </a:xfrm>
        </p:spPr>
        <p:txBody>
          <a:bodyPr>
            <a:noAutofit/>
          </a:bodyPr>
          <a:lstStyle/>
          <a:p>
            <a:pPr algn="ctr"/>
            <a:r>
              <a:rPr lang="tr-TR" sz="3200" dirty="0" smtClean="0"/>
              <a:t>2. Bankaların Bankası ve Likiditenin Son Kaynağı Olma</a:t>
            </a:r>
            <a:endParaRPr lang="tr-TR" sz="3200" dirty="0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142844" y="1285860"/>
            <a:ext cx="8858312" cy="5429288"/>
          </a:xfrm>
        </p:spPr>
        <p:txBody>
          <a:bodyPr/>
          <a:lstStyle/>
          <a:p>
            <a:pPr algn="just"/>
            <a:r>
              <a:rPr lang="tr-TR" dirty="0" smtClean="0"/>
              <a:t>Bankaların bankası olma deyimi, bankacılık sisteminin müşterilerine sunduğu hizmetlerin benzerlerinin, merkez bankası tarafından bankalara sağlanması anlamına gelmektedir.</a:t>
            </a:r>
          </a:p>
          <a:p>
            <a:pPr algn="just"/>
            <a:endParaRPr lang="tr-TR" dirty="0" smtClean="0"/>
          </a:p>
          <a:p>
            <a:pPr algn="just"/>
            <a:r>
              <a:rPr lang="tr-TR" dirty="0" smtClean="0"/>
              <a:t>Likiditenin son kaynağı olması ise, merkez bankasının ödünç </a:t>
            </a:r>
            <a:r>
              <a:rPr lang="tr-TR" dirty="0" smtClean="0"/>
              <a:t>verebilecek </a:t>
            </a:r>
            <a:r>
              <a:rPr lang="tr-TR" dirty="0" smtClean="0"/>
              <a:t>son kredi kurumu olmasından kaynaklanmaktadır.</a:t>
            </a:r>
            <a:endParaRPr lang="tr-T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785794"/>
          </a:xfrm>
        </p:spPr>
        <p:txBody>
          <a:bodyPr>
            <a:normAutofit/>
          </a:bodyPr>
          <a:lstStyle/>
          <a:p>
            <a:pPr algn="ctr"/>
            <a:r>
              <a:rPr lang="tr-TR" sz="3200" dirty="0" smtClean="0"/>
              <a:t>3. Devletin Bankacılığını Yapma</a:t>
            </a:r>
            <a:endParaRPr lang="tr-TR" sz="3200" dirty="0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142844" y="1000108"/>
            <a:ext cx="8858312" cy="5715040"/>
          </a:xfrm>
        </p:spPr>
        <p:txBody>
          <a:bodyPr/>
          <a:lstStyle/>
          <a:p>
            <a:pPr algn="just"/>
            <a:r>
              <a:rPr lang="tr-TR" dirty="0" smtClean="0"/>
              <a:t>Merkez bankası bir mali kurum olarak devletin fonlarını toplama, tutma, aktarma ve bu fonlardan ödemede bulunma işlemlerini gerçekleştirerek devletin bankacılığını yapar.</a:t>
            </a:r>
            <a:endParaRPr lang="tr-T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anlı">
  <a:themeElements>
    <a:clrScheme name="Canlı">
      <a:dk1>
        <a:sysClr val="windowText" lastClr="000000"/>
      </a:dk1>
      <a:lt1>
        <a:sysClr val="window" lastClr="FFFFFF"/>
      </a:lt1>
      <a:dk2>
        <a:srgbClr val="666666"/>
      </a:dk2>
      <a:lt2>
        <a:srgbClr val="D2D2D2"/>
      </a:lt2>
      <a:accent1>
        <a:srgbClr val="FF388C"/>
      </a:accent1>
      <a:accent2>
        <a:srgbClr val="E40059"/>
      </a:accent2>
      <a:accent3>
        <a:srgbClr val="9C007F"/>
      </a:accent3>
      <a:accent4>
        <a:srgbClr val="68007F"/>
      </a:accent4>
      <a:accent5>
        <a:srgbClr val="005BD3"/>
      </a:accent5>
      <a:accent6>
        <a:srgbClr val="00349E"/>
      </a:accent6>
      <a:hlink>
        <a:srgbClr val="17BBFD"/>
      </a:hlink>
      <a:folHlink>
        <a:srgbClr val="FF79C2"/>
      </a:folHlink>
    </a:clrScheme>
    <a:fontScheme name="Canlı">
      <a:majorFont>
        <a:latin typeface="Century Gothic"/>
        <a:ea typeface=""/>
        <a:cs typeface=""/>
        <a:font script="Jpan" typeface="HGｺﾞｼｯｸM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</a:minorFont>
    </a:fontScheme>
    <a:fmtScheme name="Canlı">
      <a:fillStyleLst>
        <a:solidFill>
          <a:schemeClr val="phClr"/>
        </a:solidFill>
        <a:gradFill rotWithShape="1">
          <a:gsLst>
            <a:gs pos="0">
              <a:schemeClr val="phClr">
                <a:tint val="10000"/>
                <a:satMod val="300000"/>
              </a:schemeClr>
            </a:gs>
            <a:gs pos="34000">
              <a:schemeClr val="phClr">
                <a:tint val="13500"/>
                <a:satMod val="250000"/>
              </a:schemeClr>
            </a:gs>
            <a:gs pos="100000">
              <a:schemeClr val="phClr">
                <a:tint val="60000"/>
                <a:satMod val="200000"/>
              </a:schemeClr>
            </a:gs>
          </a:gsLst>
          <a:path path="circle">
            <a:fillToRect l="50000" t="155000" r="50000" b="-55000"/>
          </a:path>
        </a:gradFill>
        <a:gradFill rotWithShape="1">
          <a:gsLst>
            <a:gs pos="0">
              <a:schemeClr val="phClr">
                <a:tint val="60000"/>
                <a:satMod val="160000"/>
              </a:schemeClr>
            </a:gs>
            <a:gs pos="46000">
              <a:schemeClr val="phClr">
                <a:tint val="86000"/>
                <a:satMod val="160000"/>
              </a:schemeClr>
            </a:gs>
            <a:gs pos="100000">
              <a:schemeClr val="phClr">
                <a:shade val="40000"/>
                <a:satMod val="160000"/>
              </a:schemeClr>
            </a:gs>
          </a:gsLst>
          <a:path path="circle">
            <a:fillToRect l="50000" t="155000" r="50000" b="-55000"/>
          </a:path>
        </a:gradFill>
      </a:fillStyleLst>
      <a:lnStyleLst>
        <a:ln w="9525" cap="flat" cmpd="sng" algn="ctr">
          <a:solidFill>
            <a:schemeClr val="phClr">
              <a:satMod val="12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147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38100" dir="14700000" algn="t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50800" dist="38100" dir="14700000" algn="t" rotWithShape="0">
              <a:srgbClr val="000000">
                <a:alpha val="60000"/>
              </a:srgb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3600000"/>
            </a:lightRig>
          </a:scene3d>
          <a:sp3d prstMaterial="plastic">
            <a:bevelT w="127000" h="38200" prst="relaxedInset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48000"/>
                <a:satMod val="230000"/>
              </a:schemeClr>
            </a:gs>
            <a:gs pos="60000">
              <a:schemeClr val="phClr">
                <a:shade val="92000"/>
                <a:satMod val="230000"/>
              </a:schemeClr>
            </a:gs>
            <a:gs pos="100000">
              <a:schemeClr val="phClr">
                <a:tint val="85000"/>
                <a:satMod val="400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1200"/>
                <a:satMod val="150000"/>
              </a:schemeClr>
              <a:schemeClr val="phClr">
                <a:tint val="90000"/>
                <a:satMod val="150000"/>
              </a:schemeClr>
            </a:duotone>
          </a:blip>
          <a:tile tx="0" ty="0" sx="70000" sy="7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Verve</Template>
  <TotalTime>114</TotalTime>
  <Words>871</Words>
  <Application>Microsoft Office PowerPoint</Application>
  <PresentationFormat>Ekran Gösterisi (4:3)</PresentationFormat>
  <Paragraphs>93</Paragraphs>
  <Slides>22</Slides>
  <Notes>0</Notes>
  <HiddenSlides>0</HiddenSlides>
  <MMClips>0</MMClips>
  <ScaleCrop>false</ScaleCrop>
  <HeadingPairs>
    <vt:vector size="6" baseType="variant">
      <vt:variant>
        <vt:lpstr>Kullanılan Yazı Tipleri</vt:lpstr>
      </vt:variant>
      <vt:variant>
        <vt:i4>4</vt:i4>
      </vt:variant>
      <vt:variant>
        <vt:lpstr>Tema</vt:lpstr>
      </vt:variant>
      <vt:variant>
        <vt:i4>1</vt:i4>
      </vt:variant>
      <vt:variant>
        <vt:lpstr>Slayt Başlıkları</vt:lpstr>
      </vt:variant>
      <vt:variant>
        <vt:i4>22</vt:i4>
      </vt:variant>
    </vt:vector>
  </HeadingPairs>
  <TitlesOfParts>
    <vt:vector size="27" baseType="lpstr">
      <vt:lpstr>Century Gothic</vt:lpstr>
      <vt:lpstr>Verdana</vt:lpstr>
      <vt:lpstr>Wingdings</vt:lpstr>
      <vt:lpstr>Wingdings 2</vt:lpstr>
      <vt:lpstr>Canlı</vt:lpstr>
      <vt:lpstr>FİNANSAL KURUMLAR</vt:lpstr>
      <vt:lpstr>FİNANSAL KURUMLAR</vt:lpstr>
      <vt:lpstr>1. Mevduat Kabul Eden Finansal Kurumlar</vt:lpstr>
      <vt:lpstr>BANKACILIK SEKTÖRÜNDE KARŞILAŞILAN BAŞLICA RİSKLER</vt:lpstr>
      <vt:lpstr>A. Kredi Riski</vt:lpstr>
      <vt:lpstr>B. Piyasa Riski</vt:lpstr>
      <vt:lpstr>B. Piyasa Riski</vt:lpstr>
      <vt:lpstr>C. Operasyonel Risk</vt:lpstr>
      <vt:lpstr>C. Operasyonel Risk</vt:lpstr>
      <vt:lpstr>C. Operasyonel Risk</vt:lpstr>
      <vt:lpstr>1. Mevduat Kabul Etmeyen Finansal Kurumlar</vt:lpstr>
      <vt:lpstr>1. Sigorta Şirketleri</vt:lpstr>
      <vt:lpstr>2. Sosyal Güvenlik Kuruluşları</vt:lpstr>
      <vt:lpstr>3. Finansman Şirketleri</vt:lpstr>
      <vt:lpstr>4. Finansal Kiralama (Leasing) Şirketleri</vt:lpstr>
      <vt:lpstr>5. Faktoring Şirketleri</vt:lpstr>
      <vt:lpstr>6. Tüketici Finansman Şirketleri</vt:lpstr>
      <vt:lpstr>Merkez Bankacılığı ve  Merkez Bankasının Fonksiyonları</vt:lpstr>
      <vt:lpstr>Merkez Bankasının Fonksiyonları</vt:lpstr>
      <vt:lpstr>1. Para Piyasalarında İstikrarın Sağlanması</vt:lpstr>
      <vt:lpstr>2. Bankaların Bankası ve Likiditenin Son Kaynağı Olma</vt:lpstr>
      <vt:lpstr>3. Devletin Bankacılığını Yapma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FİNANSAL KURUMLAR</dc:title>
  <dc:creator>SUBZERO</dc:creator>
  <cp:lastModifiedBy>imyo</cp:lastModifiedBy>
  <cp:revision>17</cp:revision>
  <dcterms:created xsi:type="dcterms:W3CDTF">2017-10-22T13:52:07Z</dcterms:created>
  <dcterms:modified xsi:type="dcterms:W3CDTF">2019-11-18T19:13:58Z</dcterms:modified>
</cp:coreProperties>
</file>