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8"/>
  </p:handout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6" r:id="rId24"/>
    <p:sldId id="288" r:id="rId25"/>
    <p:sldId id="290" r:id="rId26"/>
    <p:sldId id="291" r:id="rId2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4C0BF6-DD1A-4436-9C1C-CBF4C547537F}" type="datetimeFigureOut">
              <a:rPr lang="tr-TR" smtClean="0"/>
              <a:pPr/>
              <a:t>9.12.2019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DFB210-9A45-4557-B066-12DA340C9CC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43463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İkizkenar Üçgen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D9F75050-0E15-4C5B-92B0-66D068882F1F}" type="datetimeFigureOut">
              <a:rPr lang="tr-TR" smtClean="0"/>
              <a:pPr/>
              <a:t>9.12.2019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9.12.2019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 Üçgen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İkizkenar Üçgen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9.12.2019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10 Düz Bağlayıcı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Düz Bağlayıcı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9.12.2019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9.12.2019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9.12.2019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9.12.2019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9F75050-0E15-4C5B-92B0-66D068882F1F}" type="datetimeFigureOut">
              <a:rPr lang="tr-TR" smtClean="0"/>
              <a:pPr/>
              <a:t>9.12.2019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D9F75050-0E15-4C5B-92B0-66D068882F1F}" type="datetimeFigureOut">
              <a:rPr lang="tr-TR" smtClean="0"/>
              <a:pPr/>
              <a:t>9.12.2019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9.12.2019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9.12.2019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Dik Üçgen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Düz Bağlayıcı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Düz Bağlayıcı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9.12.2019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-285784" y="1928802"/>
            <a:ext cx="9429784" cy="1470025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/>
              <a:t>Merkez Bankasının Bağımsızlığı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 flipV="1">
            <a:off x="540544" y="4002880"/>
            <a:ext cx="8062912" cy="1712136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Bağımsızlık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Hazineye ve kamu sektörüne avans ve kredi verilmesi uygulaması kaldırılmış,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Fiyat istikrarı politikasıyla çelişmediği sürece hükümet politikalarına destek verme kararı alınmış,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Başkan yardımcılarının atanması, görev süreleri ve görevden alınmamaları konularında düzenleme yapılmış,</a:t>
            </a:r>
          </a:p>
          <a:p>
            <a:pPr algn="just"/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Bağımsızlık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Bankanın para politikalarının belirlenmesinde ve uygulanmasında şeffaflığı arttırılmış,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Bankanın bu yasa ile kendisine verilen görev ve yetkileri, kendi sorumluluğu altında bağımsız olarak yerine getireceği ve kullanacağı belirtilmiştir.</a:t>
            </a:r>
          </a:p>
          <a:p>
            <a:pPr algn="just"/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-428660" y="2214554"/>
            <a:ext cx="9429784" cy="1470025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/>
              <a:t>Para Politikasının Yürütülmesi ve Para Politikası Araçları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 flipV="1">
            <a:off x="540544" y="4002880"/>
            <a:ext cx="8062912" cy="1712136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Para Politikası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dirty="0" smtClean="0"/>
              <a:t>Para politikası, merkez bankasının ülkedeki para miktarını etkilemeye dönük olarak aldığı kararlardır.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Para politikası kararları alınırken devletin hedefi; </a:t>
            </a:r>
            <a:r>
              <a:rPr lang="tr-TR" dirty="0" smtClean="0">
                <a:solidFill>
                  <a:srgbClr val="FFFF00"/>
                </a:solidFill>
              </a:rPr>
              <a:t>enflasyona neden olmaksızın, tam istihdam düzeyine ulaşmak ve bunu sürdürmektir</a:t>
            </a:r>
            <a:r>
              <a:rPr lang="tr-TR" dirty="0" smtClean="0"/>
              <a:t>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Ekonominin içinde bulunduğu koşullar, uygulanacak para politikasının niteliğini belirler.</a:t>
            </a:r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Para Politikası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Ekonomi durgunluğa girme eğilimi gösterdiğinde ve ekonomik faaliyetlerde bir yavaşlama başladığında merkez bankası para arzını arttırmaya ve faiz oranlarını düşürmeye karar verecektir.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Yani ülkedeki para otoriteleri kredinin elde edilebilirliğini kolaylaştıracak bir para politikası izleyeceklerdir. Bu yöndeki bir para politikasına “</a:t>
            </a:r>
            <a:r>
              <a:rPr lang="tr-TR" b="1" dirty="0" smtClean="0">
                <a:solidFill>
                  <a:srgbClr val="FFFF00"/>
                </a:solidFill>
              </a:rPr>
              <a:t>genişletici (gevşek) para politikası</a:t>
            </a:r>
            <a:r>
              <a:rPr lang="tr-TR" dirty="0" smtClean="0"/>
              <a:t>” adı verilmektedir.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Para Politikası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Diğer yandan, ekonomi gereğinden fazla canlanmış ve enflasyonist tehditler kendini hissettirmeye başlamışsa, para otoriteleri para arzındaki artışı yavaşlatmak ve faiz oranlarını yükseltmek isteyeceklerdir.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Bu yöndeki bir para politikası ise “</a:t>
            </a:r>
            <a:r>
              <a:rPr lang="tr-TR" b="1" dirty="0" smtClean="0">
                <a:solidFill>
                  <a:srgbClr val="FFFF00"/>
                </a:solidFill>
              </a:rPr>
              <a:t>daraltıcı (sıkı) para politikası</a:t>
            </a:r>
            <a:r>
              <a:rPr lang="tr-TR" dirty="0" smtClean="0"/>
              <a:t>” olarak adlandırılmaktadır.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-642974" y="142852"/>
            <a:ext cx="10001320" cy="785794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600" b="1" dirty="0" smtClean="0"/>
              <a:t>Para Politikasının Etkinliğini Sağlayan Faktörler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285860"/>
            <a:ext cx="8858312" cy="5429288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tr-TR" dirty="0" smtClean="0"/>
              <a:t>Kredi talebinin faiz esnekliği,</a:t>
            </a:r>
          </a:p>
          <a:p>
            <a:pPr algn="just">
              <a:buFont typeface="Wingdings" pitchFamily="2" charset="2"/>
              <a:buChar char="Ø"/>
            </a:pPr>
            <a:endParaRPr lang="tr-TR" dirty="0" smtClean="0"/>
          </a:p>
          <a:p>
            <a:pPr algn="just">
              <a:buFont typeface="Wingdings" pitchFamily="2" charset="2"/>
              <a:buChar char="Ø"/>
            </a:pPr>
            <a:r>
              <a:rPr lang="tr-TR" dirty="0" smtClean="0"/>
              <a:t>Bankacılık sektörünün gelişmişlik düzeyi,</a:t>
            </a:r>
          </a:p>
          <a:p>
            <a:pPr algn="just">
              <a:buFont typeface="Wingdings" pitchFamily="2" charset="2"/>
              <a:buChar char="Ø"/>
            </a:pPr>
            <a:endParaRPr lang="tr-TR" dirty="0" smtClean="0"/>
          </a:p>
          <a:p>
            <a:pPr algn="just">
              <a:buFont typeface="Wingdings" pitchFamily="2" charset="2"/>
              <a:buChar char="Ø"/>
            </a:pPr>
            <a:r>
              <a:rPr lang="tr-TR" dirty="0" smtClean="0"/>
              <a:t>Bankaların ve ödünç alanların parasal değişiklikler karşısındaki tepkileri.</a:t>
            </a:r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1. Kredi Talebinin Faiz Esnekliği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Faiz düzeyi, kredi talebinin miktarını belirleyen en önemli büyüklüktür.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Faiz oranlarının düşürülmesi sonucu, kredi miktarının ne kadar artış göstereceği önem arz etmektedir.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Başarılı bir politika için esnekliği yüksek olmalıdır.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600" b="1" dirty="0" smtClean="0"/>
              <a:t>2. Bankacılık Sektörünün Gelişmişlik Düzeyi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Bankacılık sektörünün içinde bulunduğu gelişmişlik düzeyi, ödünç işlemlerinin seviyesini belirler.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Finansal araçların çokluğu, bankaların işlem hacmini arttırır.</a:t>
            </a:r>
          </a:p>
          <a:p>
            <a:pPr algn="just"/>
            <a:endParaRPr lang="tr-TR" dirty="0"/>
          </a:p>
          <a:p>
            <a:pPr algn="just"/>
            <a:r>
              <a:rPr lang="tr-TR" dirty="0" smtClean="0"/>
              <a:t>Bu durum uygulanan politikanın başarı şansını arttıracaktır.</a:t>
            </a:r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600" b="1" dirty="0" smtClean="0"/>
              <a:t>3. Parasal Değişiklikler Karşısındaki Tepkiler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Bankaların ve ödünç alanların likidite tercihleri ile iktisadi birimlerin beklentileri, birlikte ekonomideki likidite seviyesini belirler.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Ekonomik birimlerin yatırım tercihleri ve bankaların portföyündeki nakit oranı, ekonominin likidite seviyesini belirler.</a:t>
            </a:r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Para Politikasının Göstergeleri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Para politikası uygulamalarının başarılı bir şekilde yürütümü, gerçekçi bir hedefin saptanmasını zorunlu kılmaktadır.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Ancak söz konusu hedefe doğrudan ulaşmak oldukça güçtür.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Dolayısıyla bazı hedef değişkenler yönlendirilmek suretiyle, </a:t>
            </a:r>
            <a:r>
              <a:rPr lang="tr-TR" dirty="0" smtClean="0">
                <a:solidFill>
                  <a:srgbClr val="FFFF00"/>
                </a:solidFill>
              </a:rPr>
              <a:t>nihaî amaca</a:t>
            </a:r>
            <a:r>
              <a:rPr lang="tr-TR" dirty="0" smtClean="0"/>
              <a:t> ulaşılmaya çalışılır.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4422"/>
          </a:xfrm>
        </p:spPr>
        <p:txBody>
          <a:bodyPr>
            <a:noAutofit/>
          </a:bodyPr>
          <a:lstStyle/>
          <a:p>
            <a:pPr algn="ctr"/>
            <a:r>
              <a:rPr lang="tr-TR" sz="3600" b="1" dirty="0" smtClean="0"/>
              <a:t>Nihaî Hedefe Ulaşmak İçin Kullanılan Değişkenler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571612"/>
            <a:ext cx="8858312" cy="5143536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tr-TR" dirty="0" smtClean="0"/>
              <a:t>Hedef Göstergeler</a:t>
            </a:r>
          </a:p>
          <a:p>
            <a:pPr algn="just">
              <a:buFont typeface="Wingdings" pitchFamily="2" charset="2"/>
              <a:buChar char="Ø"/>
            </a:pPr>
            <a:endParaRPr lang="tr-TR" dirty="0" smtClean="0"/>
          </a:p>
          <a:p>
            <a:pPr algn="just">
              <a:buFont typeface="Wingdings" pitchFamily="2" charset="2"/>
              <a:buChar char="Ø"/>
            </a:pPr>
            <a:r>
              <a:rPr lang="tr-TR" dirty="0" smtClean="0"/>
              <a:t>Ana Göstergeler</a:t>
            </a:r>
          </a:p>
          <a:p>
            <a:pPr algn="just">
              <a:buFont typeface="Wingdings" pitchFamily="2" charset="2"/>
              <a:buChar char="Ø"/>
            </a:pPr>
            <a:endParaRPr lang="tr-TR" dirty="0" smtClean="0"/>
          </a:p>
          <a:p>
            <a:pPr algn="just">
              <a:buFont typeface="Wingdings" pitchFamily="2" charset="2"/>
              <a:buChar char="Ø"/>
            </a:pPr>
            <a:r>
              <a:rPr lang="tr-TR" dirty="0" smtClean="0"/>
              <a:t>Ara Göstergeler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1. Hedef Göstergeler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/>
          </a:bodyPr>
          <a:lstStyle/>
          <a:p>
            <a:pPr marL="64008" indent="0"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Enflasyonist ya da </a:t>
            </a:r>
            <a:r>
              <a:rPr lang="tr-TR" dirty="0" err="1" smtClean="0"/>
              <a:t>deflasyonist</a:t>
            </a:r>
            <a:r>
              <a:rPr lang="tr-TR" dirty="0" smtClean="0"/>
              <a:t> koşullar farklı tercihleri gündeme getirir.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>
                <a:solidFill>
                  <a:srgbClr val="FFFF00"/>
                </a:solidFill>
              </a:rPr>
              <a:t>Nominal milli gelir düzeyi</a:t>
            </a:r>
            <a:r>
              <a:rPr lang="tr-TR" dirty="0" smtClean="0"/>
              <a:t>, </a:t>
            </a:r>
            <a:r>
              <a:rPr lang="tr-TR" u="sng" dirty="0" smtClean="0"/>
              <a:t>para politikasının hedef büyüklüğü</a:t>
            </a:r>
            <a:r>
              <a:rPr lang="tr-TR" dirty="0" smtClean="0"/>
              <a:t> olarak ön plana çıkmaktadır.</a:t>
            </a:r>
            <a:endParaRPr lang="tr-T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2. Ana Göstergeler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Ana gösterge olarak kabul edilen başlıca değişkenler şunlardır;</a:t>
            </a:r>
          </a:p>
          <a:p>
            <a:pPr algn="just"/>
            <a:endParaRPr lang="tr-TR" dirty="0" smtClean="0"/>
          </a:p>
          <a:p>
            <a:pPr algn="just">
              <a:buFont typeface="Wingdings" pitchFamily="2" charset="2"/>
              <a:buChar char="Ø"/>
            </a:pPr>
            <a:r>
              <a:rPr lang="tr-TR" dirty="0" smtClean="0"/>
              <a:t>Parasal büyüklükler, </a:t>
            </a:r>
          </a:p>
          <a:p>
            <a:pPr algn="just">
              <a:buFont typeface="Wingdings" pitchFamily="2" charset="2"/>
              <a:buChar char="Ø"/>
            </a:pPr>
            <a:r>
              <a:rPr lang="tr-TR" dirty="0" smtClean="0"/>
              <a:t>Kredi Miktarı, </a:t>
            </a:r>
          </a:p>
          <a:p>
            <a:pPr algn="just">
              <a:buFont typeface="Wingdings" pitchFamily="2" charset="2"/>
              <a:buChar char="Ø"/>
            </a:pPr>
            <a:r>
              <a:rPr lang="tr-TR" dirty="0" smtClean="0"/>
              <a:t>Kısa ve uzun vadeli piyasa faiz oranları.</a:t>
            </a:r>
          </a:p>
          <a:p>
            <a:pPr algn="just">
              <a:buFont typeface="Wingdings" pitchFamily="2" charset="2"/>
              <a:buChar char="Ø"/>
            </a:pPr>
            <a:endParaRPr lang="tr-TR" dirty="0" smtClean="0"/>
          </a:p>
          <a:p>
            <a:pPr algn="just">
              <a:buFont typeface="Wingdings" pitchFamily="2" charset="2"/>
              <a:buChar char="v"/>
            </a:pPr>
            <a:r>
              <a:rPr lang="tr-TR" dirty="0" smtClean="0"/>
              <a:t>Bu büyüklüklerden birinde değişiklik yapılmak suretiyle, </a:t>
            </a:r>
            <a:r>
              <a:rPr lang="tr-TR" u="sng" dirty="0" smtClean="0"/>
              <a:t>ulusal gelir düzeyi denetim altında tutulmaya çalışılır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3. Ara Göstergeler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dirty="0" smtClean="0"/>
              <a:t>Ana göstergeler olarak adlandırılan değişkenlerin kontrolü, doğrudan Merkez Bankasının elinde değildir.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Ana göstergeler ancak dolaylı yollardan etkilenebilir. Bu durum, bütünüyle merkez bankalarının kontrolünde olan araçların seçimini gündeme getirmektedir.</a:t>
            </a:r>
          </a:p>
          <a:p>
            <a:pPr algn="just"/>
            <a:endParaRPr lang="tr-TR" dirty="0" smtClean="0"/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Rezerv para, parasal taban, merkez bankası parası,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Kısa vadeli faiz oranları.</a:t>
            </a:r>
          </a:p>
          <a:p>
            <a:pPr algn="just">
              <a:buFont typeface="Wingdings" pitchFamily="2" charset="2"/>
              <a:buChar char="Ø"/>
            </a:pPr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-428660" y="2214554"/>
            <a:ext cx="9429784" cy="1470025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/>
              <a:t>Para Politikasının Amaçları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 flipV="1">
            <a:off x="540544" y="4002880"/>
            <a:ext cx="8062912" cy="1712136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PARA POLİTİKASI AMAÇLARI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/>
          </a:bodyPr>
          <a:lstStyle/>
          <a:p>
            <a:pPr marL="578358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 smtClean="0"/>
              <a:t>Fiyat İstikrarı</a:t>
            </a:r>
          </a:p>
          <a:p>
            <a:pPr marL="578358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 smtClean="0"/>
              <a:t>Tam İstihdam</a:t>
            </a:r>
          </a:p>
          <a:p>
            <a:pPr marL="578358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 smtClean="0"/>
              <a:t>İktisadi Büyüme</a:t>
            </a:r>
          </a:p>
          <a:p>
            <a:pPr marL="578358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 smtClean="0"/>
              <a:t>Faiz İstikrarı</a:t>
            </a:r>
          </a:p>
          <a:p>
            <a:pPr marL="578358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 smtClean="0"/>
              <a:t>Finansal Piyasaların İstikrarı</a:t>
            </a:r>
          </a:p>
          <a:p>
            <a:pPr marL="578358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 smtClean="0"/>
              <a:t>Dış Ödemeler Dengesi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1. Fiyat İstikrarı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Para politikasının en temel amacı, fiyat düzeyindeki istikrarı sağlamaktır.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Bu anlamda, ekonomide </a:t>
            </a:r>
            <a:r>
              <a:rPr lang="tr-TR" dirty="0" err="1" smtClean="0"/>
              <a:t>deflasyonist</a:t>
            </a:r>
            <a:r>
              <a:rPr lang="tr-TR" dirty="0" smtClean="0"/>
              <a:t> ve enflasyonist eğilimlerin giderilmesinde, para politikası önemli bir iktisat politikası aracı olarak ön plana çıkmaktadır.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Bunun temel sebebi; </a:t>
            </a:r>
            <a:r>
              <a:rPr lang="tr-TR" dirty="0" smtClean="0">
                <a:solidFill>
                  <a:srgbClr val="FFFF00"/>
                </a:solidFill>
              </a:rPr>
              <a:t>fiyat istikrarsızlığının ekonomide yarattığı tahribattır</a:t>
            </a:r>
            <a:r>
              <a:rPr lang="tr-TR" dirty="0" smtClean="0"/>
              <a:t>.</a:t>
            </a:r>
          </a:p>
          <a:p>
            <a:pPr algn="just">
              <a:buFont typeface="Wingdings" pitchFamily="2" charset="2"/>
              <a:buChar char="Ø"/>
            </a:pPr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1. Fiyat İstikrarı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Peki fiyat istikrarı hangi fiyat düzeyinde sağlanacaktır?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Sıfır enflasyon durumunda fiyat istikrarı sağlanır mı?</a:t>
            </a:r>
          </a:p>
          <a:p>
            <a:pPr algn="just">
              <a:buFont typeface="Wingdings" pitchFamily="2" charset="2"/>
              <a:buChar char="Ø"/>
            </a:pPr>
            <a:endParaRPr lang="tr-T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1. Fiyat İstikrarı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Fiyatların hiç artmadığı durum sıfır enflasyon kavramı ile ifade edilir.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Sıfır enflasyonun en önemli sakıncası, ekonomide durgunluğa neden olabilir.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Her ekonominin kendi koşullarına uygun, sürdürülebilir (ılımlı) bir enflasyon  oranı makul karşılanabilir.</a:t>
            </a:r>
          </a:p>
          <a:p>
            <a:pPr algn="just">
              <a:buFont typeface="Wingdings" pitchFamily="2" charset="2"/>
              <a:buChar char="Ø"/>
            </a:pPr>
            <a:endParaRPr lang="tr-T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2. Tam İstihdam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214422"/>
            <a:ext cx="8858312" cy="5500726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Bir ekonomide işsizlik düzeyinin yüksek olması, sadece atıl işgücünün yüksek düzeyde olduğu anlamına gelmez.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İşsizlik ile diğer kaynakların da atıl kalmasıyla; hasıla daralması ve toplumsal refah kaybı sorunları ortaya çıkar.</a:t>
            </a:r>
          </a:p>
          <a:p>
            <a:pPr algn="just"/>
            <a:endParaRPr lang="tr-TR" dirty="0" smtClean="0"/>
          </a:p>
          <a:p>
            <a:pPr algn="just">
              <a:buFont typeface="Wingdings" pitchFamily="2" charset="2"/>
              <a:buChar char="Ø"/>
            </a:pPr>
            <a:endParaRPr lang="tr-T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3. İktisadi Büyüme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İktisadi büyüme trendinin istikrarlı bir düzeyde sürdürülmesi, elverişli finansman olanaklarının sağlanması ile birlikte, parasal genişleme oranının ılımlı bir düzeyde tutulmasını zorunlu kılar.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Para politikası uygulamaları ile iktisadi büyüme oranını etkilemek; ya faiz oranlarını etkilemek ya da ılımlı bir parasal genişleme trendini sürdürmek suretiyle mümkündür.</a:t>
            </a:r>
          </a:p>
          <a:p>
            <a:pPr algn="just"/>
            <a:endParaRPr lang="tr-TR" dirty="0" smtClean="0"/>
          </a:p>
          <a:p>
            <a:pPr algn="just"/>
            <a:endParaRPr lang="tr-TR" dirty="0" smtClean="0"/>
          </a:p>
          <a:p>
            <a:pPr algn="just">
              <a:buFont typeface="Wingdings" pitchFamily="2" charset="2"/>
              <a:buChar char="Ø"/>
            </a:pPr>
            <a:endParaRPr lang="tr-T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4. Faiz İstikrarı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dirty="0" smtClean="0"/>
              <a:t>Makro ekonomik istikrarın sağlanması </a:t>
            </a:r>
            <a:r>
              <a:rPr lang="tr-TR" dirty="0" smtClean="0"/>
              <a:t>açısından, </a:t>
            </a:r>
            <a:r>
              <a:rPr lang="tr-TR" dirty="0" smtClean="0"/>
              <a:t>faiz oranlarındaki dalgalanmaların önlenmesi kaçınılmaz bir zorunluluktur.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Faiz oranlarında gözlenen dalgalanmalar, belirsizlik ortamına yol açarak gelecekle ilgili sağlıklı planların yapılmasını güçleştirir.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Faizlerdeki aşırı iniş ve çıkışlar, bireylerin büyük ölçekte kâr etmesine ya da zarara uğramasına neden olabilir.</a:t>
            </a:r>
          </a:p>
          <a:p>
            <a:pPr algn="just"/>
            <a:endParaRPr lang="tr-TR" dirty="0" smtClean="0"/>
          </a:p>
          <a:p>
            <a:pPr algn="just">
              <a:buFont typeface="Wingdings" pitchFamily="2" charset="2"/>
              <a:buChar char="Ø"/>
            </a:pPr>
            <a:endParaRPr lang="tr-T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5. Finansal Piyasaların İstikrarı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Merkez bankaları finansal piyasalarda istikrarın sağlanmasına destek olmalıdırlar.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Bu anlamda, </a:t>
            </a:r>
            <a:r>
              <a:rPr lang="tr-TR" dirty="0" smtClean="0">
                <a:solidFill>
                  <a:srgbClr val="FFFF00"/>
                </a:solidFill>
              </a:rPr>
              <a:t>finansal paniklerin </a:t>
            </a:r>
            <a:r>
              <a:rPr lang="tr-TR" dirty="0" smtClean="0"/>
              <a:t>ortaya çıkmasını önlemeye çalışmalıdır.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>
                <a:solidFill>
                  <a:srgbClr val="FFFF00"/>
                </a:solidFill>
              </a:rPr>
              <a:t>Nakit sıkışıklığı </a:t>
            </a:r>
            <a:r>
              <a:rPr lang="tr-TR" dirty="0" smtClean="0"/>
              <a:t>sorunlarının giderilmesi amacıyla nihaî kredi mercii olma işlevinin gerektiğinde devreye sokulması, finansal paniklerin önlenmesi açısından çok önemli bir adımdır.</a:t>
            </a:r>
          </a:p>
          <a:p>
            <a:pPr algn="just">
              <a:buFont typeface="Wingdings" pitchFamily="2" charset="2"/>
              <a:buChar char="Ø"/>
            </a:pPr>
            <a:endParaRPr lang="tr-T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6. Dış Ödemeler Dengesi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715040"/>
          </a:xfrm>
        </p:spPr>
        <p:txBody>
          <a:bodyPr>
            <a:normAutofit/>
          </a:bodyPr>
          <a:lstStyle/>
          <a:p>
            <a:pPr algn="just"/>
            <a:r>
              <a:rPr lang="tr-TR" dirty="0" smtClean="0"/>
              <a:t>Uluslararası sermaye hareketlerinin yanı sıra, ticaret faaliyetlerinin GSMH içerisindeki oransal öneminin artması ile birlikte; dış ödemeler dengesinin sağlanması, iktisat politikasının öncelikleri arasında yer almaya başlamıştır.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Özellikle </a:t>
            </a:r>
            <a:r>
              <a:rPr lang="tr-TR" dirty="0" smtClean="0">
                <a:solidFill>
                  <a:srgbClr val="FFFF00"/>
                </a:solidFill>
              </a:rPr>
              <a:t>faiz oranlarındaki değişiklikler</a:t>
            </a:r>
            <a:r>
              <a:rPr lang="tr-TR" dirty="0" smtClean="0"/>
              <a:t>, sermaye hareketlerinin yönünü etkileyerek ödemeler dengesini belirler.</a:t>
            </a:r>
          </a:p>
          <a:p>
            <a:pPr algn="just">
              <a:buFont typeface="Wingdings" pitchFamily="2" charset="2"/>
              <a:buChar char="Ø"/>
            </a:pPr>
            <a:endParaRPr lang="tr-T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nlı">
  <a:themeElements>
    <a:clrScheme name="Canlı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anlı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Canlı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402</TotalTime>
  <Words>899</Words>
  <Application>Microsoft Office PowerPoint</Application>
  <PresentationFormat>Ekran Gösterisi (4:3)</PresentationFormat>
  <Paragraphs>131</Paragraphs>
  <Slides>26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26</vt:i4>
      </vt:variant>
    </vt:vector>
  </HeadingPairs>
  <TitlesOfParts>
    <vt:vector size="32" baseType="lpstr">
      <vt:lpstr>Calibri</vt:lpstr>
      <vt:lpstr>Century Gothic</vt:lpstr>
      <vt:lpstr>Verdana</vt:lpstr>
      <vt:lpstr>Wingdings</vt:lpstr>
      <vt:lpstr>Wingdings 2</vt:lpstr>
      <vt:lpstr>Canlı</vt:lpstr>
      <vt:lpstr>Merkez Bankasının Bağımsızlığı</vt:lpstr>
      <vt:lpstr>Bağımsızlık</vt:lpstr>
      <vt:lpstr>Bağımsızlık</vt:lpstr>
      <vt:lpstr>Para Politikasının Yürütülmesi ve Para Politikası Araçları</vt:lpstr>
      <vt:lpstr>Para Politikası</vt:lpstr>
      <vt:lpstr>Para Politikası</vt:lpstr>
      <vt:lpstr>Para Politikası</vt:lpstr>
      <vt:lpstr>Para Politikasının Etkinliğini Sağlayan Faktörler</vt:lpstr>
      <vt:lpstr>1. Kredi Talebinin Faiz Esnekliği</vt:lpstr>
      <vt:lpstr>2. Bankacılık Sektörünün Gelişmişlik Düzeyi</vt:lpstr>
      <vt:lpstr>3. Parasal Değişiklikler Karşısındaki Tepkiler</vt:lpstr>
      <vt:lpstr>Para Politikasının Göstergeleri</vt:lpstr>
      <vt:lpstr>Nihaî Hedefe Ulaşmak İçin Kullanılan Değişkenler</vt:lpstr>
      <vt:lpstr>1. Hedef Göstergeler</vt:lpstr>
      <vt:lpstr>2. Ana Göstergeler</vt:lpstr>
      <vt:lpstr>3. Ara Göstergeler</vt:lpstr>
      <vt:lpstr>Para Politikasının Amaçları</vt:lpstr>
      <vt:lpstr>PARA POLİTİKASI AMAÇLARI</vt:lpstr>
      <vt:lpstr>1. Fiyat İstikrarı</vt:lpstr>
      <vt:lpstr>1. Fiyat İstikrarı</vt:lpstr>
      <vt:lpstr>1. Fiyat İstikrarı</vt:lpstr>
      <vt:lpstr>2. Tam İstihdam</vt:lpstr>
      <vt:lpstr>3. İktisadi Büyüme</vt:lpstr>
      <vt:lpstr>4. Faiz İstikrarı</vt:lpstr>
      <vt:lpstr>5. Finansal Piyasaların İstikrarı</vt:lpstr>
      <vt:lpstr>6. Dış Ödemeler Dengesi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T.C.M.B.’nin Temel Amacı, Görev ve Yetkileri</dc:title>
  <dc:creator>SUBZERO</dc:creator>
  <cp:lastModifiedBy>imyo</cp:lastModifiedBy>
  <cp:revision>38</cp:revision>
  <dcterms:created xsi:type="dcterms:W3CDTF">2017-11-19T17:18:03Z</dcterms:created>
  <dcterms:modified xsi:type="dcterms:W3CDTF">2019-12-09T14:22:08Z</dcterms:modified>
</cp:coreProperties>
</file>