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333" r:id="rId3"/>
    <p:sldId id="334" r:id="rId4"/>
    <p:sldId id="335" r:id="rId5"/>
    <p:sldId id="328" r:id="rId6"/>
    <p:sldId id="329" r:id="rId7"/>
    <p:sldId id="338" r:id="rId8"/>
    <p:sldId id="336" r:id="rId9"/>
    <p:sldId id="330" r:id="rId10"/>
    <p:sldId id="332" r:id="rId11"/>
    <p:sldId id="340" r:id="rId12"/>
    <p:sldId id="337" r:id="rId13"/>
    <p:sldId id="354" r:id="rId14"/>
    <p:sldId id="341" r:id="rId15"/>
    <p:sldId id="339"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261" r:id="rId29"/>
    <p:sldId id="317" r:id="rId30"/>
    <p:sldId id="318" r:id="rId31"/>
    <p:sldId id="319" r:id="rId32"/>
    <p:sldId id="320" r:id="rId33"/>
    <p:sldId id="321" r:id="rId34"/>
    <p:sldId id="322" r:id="rId35"/>
    <p:sldId id="323" r:id="rId36"/>
    <p:sldId id="324" r:id="rId37"/>
    <p:sldId id="325" r:id="rId38"/>
    <p:sldId id="326" r:id="rId39"/>
    <p:sldId id="356" r:id="rId40"/>
    <p:sldId id="355" r:id="rId41"/>
    <p:sldId id="357" r:id="rId42"/>
    <p:sldId id="358" r:id="rId43"/>
    <p:sldId id="360" r:id="rId44"/>
    <p:sldId id="361"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07CBDC-929E-479D-B1D1-048399C5C732}" v="54" dt="2025-10-19T19:47:10.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532F6-5791-40F7-B074-4B899151DFA4}" type="datetimeFigureOut">
              <a:rPr lang="tr-TR" smtClean="0"/>
              <a:t>20.10.2025</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64751-7693-4420-8991-240A6E842DDA}" type="slidenum">
              <a:rPr lang="tr-TR" smtClean="0"/>
              <a:t>‹#›</a:t>
            </a:fld>
            <a:endParaRPr lang="tr-TR"/>
          </a:p>
        </p:txBody>
      </p:sp>
    </p:spTree>
    <p:extLst>
      <p:ext uri="{BB962C8B-B14F-4D97-AF65-F5344CB8AC3E}">
        <p14:creationId xmlns:p14="http://schemas.microsoft.com/office/powerpoint/2010/main" val="1621076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2B7A-90EE-3D33-AF3C-65C7AACADB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3C6C0885-5269-D6A3-15FA-B803E3E47B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8B79A527-CEBA-9275-DFBB-84E8A977350A}"/>
              </a:ext>
            </a:extLst>
          </p:cNvPr>
          <p:cNvSpPr>
            <a:spLocks noGrp="1"/>
          </p:cNvSpPr>
          <p:nvPr>
            <p:ph type="dt" sz="half" idx="10"/>
          </p:nvPr>
        </p:nvSpPr>
        <p:spPr/>
        <p:txBody>
          <a:bodyPr/>
          <a:lstStyle/>
          <a:p>
            <a:fld id="{3560B70A-53D6-4F62-8CA3-42BA5E41BB9C}" type="datetimeFigureOut">
              <a:rPr lang="tr-TR" smtClean="0"/>
              <a:t>20.10.2025</a:t>
            </a:fld>
            <a:endParaRPr lang="tr-TR"/>
          </a:p>
        </p:txBody>
      </p:sp>
      <p:sp>
        <p:nvSpPr>
          <p:cNvPr id="5" name="Footer Placeholder 4">
            <a:extLst>
              <a:ext uri="{FF2B5EF4-FFF2-40B4-BE49-F238E27FC236}">
                <a16:creationId xmlns:a16="http://schemas.microsoft.com/office/drawing/2014/main" id="{85E72D3C-4445-0122-049C-61E591A47717}"/>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7ECD83DF-821E-5EF2-B78D-F5026B5098F9}"/>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6389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E0A4-BBC7-5FBF-17FB-247DF01F757D}"/>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287DD921-E436-896A-C2EE-FEA1DFA376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47C20799-DA30-6351-4FD2-E7EC9CCF79FF}"/>
              </a:ext>
            </a:extLst>
          </p:cNvPr>
          <p:cNvSpPr>
            <a:spLocks noGrp="1"/>
          </p:cNvSpPr>
          <p:nvPr>
            <p:ph type="dt" sz="half" idx="10"/>
          </p:nvPr>
        </p:nvSpPr>
        <p:spPr/>
        <p:txBody>
          <a:bodyPr/>
          <a:lstStyle/>
          <a:p>
            <a:fld id="{3560B70A-53D6-4F62-8CA3-42BA5E41BB9C}" type="datetimeFigureOut">
              <a:rPr lang="tr-TR" smtClean="0"/>
              <a:t>20.10.2025</a:t>
            </a:fld>
            <a:endParaRPr lang="tr-TR"/>
          </a:p>
        </p:txBody>
      </p:sp>
      <p:sp>
        <p:nvSpPr>
          <p:cNvPr id="5" name="Footer Placeholder 4">
            <a:extLst>
              <a:ext uri="{FF2B5EF4-FFF2-40B4-BE49-F238E27FC236}">
                <a16:creationId xmlns:a16="http://schemas.microsoft.com/office/drawing/2014/main" id="{3E1B15DF-6F91-581E-0DA2-8452C389AB6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609046ED-482E-BE09-D9F0-41C6F1A6D1C2}"/>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119056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FCA2C6-F00D-BC61-2428-DD04602310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D6FA3959-52CD-0A82-8B5C-EF8D6F5804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EE7D260-8252-C4D7-79D2-6B49F748A15F}"/>
              </a:ext>
            </a:extLst>
          </p:cNvPr>
          <p:cNvSpPr>
            <a:spLocks noGrp="1"/>
          </p:cNvSpPr>
          <p:nvPr>
            <p:ph type="dt" sz="half" idx="10"/>
          </p:nvPr>
        </p:nvSpPr>
        <p:spPr/>
        <p:txBody>
          <a:bodyPr/>
          <a:lstStyle/>
          <a:p>
            <a:fld id="{3560B70A-53D6-4F62-8CA3-42BA5E41BB9C}" type="datetimeFigureOut">
              <a:rPr lang="tr-TR" smtClean="0"/>
              <a:t>20.10.2025</a:t>
            </a:fld>
            <a:endParaRPr lang="tr-TR"/>
          </a:p>
        </p:txBody>
      </p:sp>
      <p:sp>
        <p:nvSpPr>
          <p:cNvPr id="5" name="Footer Placeholder 4">
            <a:extLst>
              <a:ext uri="{FF2B5EF4-FFF2-40B4-BE49-F238E27FC236}">
                <a16:creationId xmlns:a16="http://schemas.microsoft.com/office/drawing/2014/main" id="{09D421E0-0219-C6FD-6836-F74AC67FAA5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ACAE53B5-F880-950A-9952-D62B474A74D5}"/>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185159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A399-D162-E0B9-587A-D2AAE2BCE93A}"/>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3277DBA8-71EE-EAC8-724F-AF589B0D51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3B794E2-EE6D-1607-9713-A18D63B59D0F}"/>
              </a:ext>
            </a:extLst>
          </p:cNvPr>
          <p:cNvSpPr>
            <a:spLocks noGrp="1"/>
          </p:cNvSpPr>
          <p:nvPr>
            <p:ph type="dt" sz="half" idx="10"/>
          </p:nvPr>
        </p:nvSpPr>
        <p:spPr/>
        <p:txBody>
          <a:bodyPr/>
          <a:lstStyle/>
          <a:p>
            <a:fld id="{3560B70A-53D6-4F62-8CA3-42BA5E41BB9C}" type="datetimeFigureOut">
              <a:rPr lang="tr-TR" smtClean="0"/>
              <a:t>20.10.2025</a:t>
            </a:fld>
            <a:endParaRPr lang="tr-TR"/>
          </a:p>
        </p:txBody>
      </p:sp>
      <p:sp>
        <p:nvSpPr>
          <p:cNvPr id="5" name="Footer Placeholder 4">
            <a:extLst>
              <a:ext uri="{FF2B5EF4-FFF2-40B4-BE49-F238E27FC236}">
                <a16:creationId xmlns:a16="http://schemas.microsoft.com/office/drawing/2014/main" id="{7CDE201D-2D7F-F159-DE4F-F86B2B796324}"/>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4E4E5852-ACAC-D527-9F0B-B206F257F3B6}"/>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254875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6E0B-A478-787A-63AC-34AB3FBD06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C2BFFE50-4B56-FC9F-9787-E8E9E876F8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EE6228-C1CD-EEF7-E072-2B5E3BB4CA6F}"/>
              </a:ext>
            </a:extLst>
          </p:cNvPr>
          <p:cNvSpPr>
            <a:spLocks noGrp="1"/>
          </p:cNvSpPr>
          <p:nvPr>
            <p:ph type="dt" sz="half" idx="10"/>
          </p:nvPr>
        </p:nvSpPr>
        <p:spPr/>
        <p:txBody>
          <a:bodyPr/>
          <a:lstStyle/>
          <a:p>
            <a:fld id="{3560B70A-53D6-4F62-8CA3-42BA5E41BB9C}" type="datetimeFigureOut">
              <a:rPr lang="tr-TR" smtClean="0"/>
              <a:t>20.10.2025</a:t>
            </a:fld>
            <a:endParaRPr lang="tr-TR"/>
          </a:p>
        </p:txBody>
      </p:sp>
      <p:sp>
        <p:nvSpPr>
          <p:cNvPr id="5" name="Footer Placeholder 4">
            <a:extLst>
              <a:ext uri="{FF2B5EF4-FFF2-40B4-BE49-F238E27FC236}">
                <a16:creationId xmlns:a16="http://schemas.microsoft.com/office/drawing/2014/main" id="{DE284052-6B63-3775-DDAB-DF575EC24D7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A6816D6F-DDC6-1D75-C22B-ADB8114A112A}"/>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408925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E46E-157E-2ABE-C330-4406178E84E3}"/>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0DB45223-4105-14E7-976A-71160252E1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642C19D5-F206-626F-E1D8-1FC0C0ECD1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72D88D7D-D9F7-1082-1E48-42212FD8F563}"/>
              </a:ext>
            </a:extLst>
          </p:cNvPr>
          <p:cNvSpPr>
            <a:spLocks noGrp="1"/>
          </p:cNvSpPr>
          <p:nvPr>
            <p:ph type="dt" sz="half" idx="10"/>
          </p:nvPr>
        </p:nvSpPr>
        <p:spPr/>
        <p:txBody>
          <a:bodyPr/>
          <a:lstStyle/>
          <a:p>
            <a:fld id="{3560B70A-53D6-4F62-8CA3-42BA5E41BB9C}" type="datetimeFigureOut">
              <a:rPr lang="tr-TR" smtClean="0"/>
              <a:t>20.10.2025</a:t>
            </a:fld>
            <a:endParaRPr lang="tr-TR"/>
          </a:p>
        </p:txBody>
      </p:sp>
      <p:sp>
        <p:nvSpPr>
          <p:cNvPr id="6" name="Footer Placeholder 5">
            <a:extLst>
              <a:ext uri="{FF2B5EF4-FFF2-40B4-BE49-F238E27FC236}">
                <a16:creationId xmlns:a16="http://schemas.microsoft.com/office/drawing/2014/main" id="{EF4A6394-507B-B4CC-9829-0E74A3A0D96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09FEAA4B-5B9E-EDFA-5416-5AD6B58C9527}"/>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278610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070B-FA18-F474-B5E9-1BDC7BC494E6}"/>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92C417A4-B6A6-B1AF-DA1A-B34FC97E7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E00E3A-F5CE-6B80-9BE2-3BB1CD6A87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74F683DA-F5D8-3DDE-E4DF-6B435B3E6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DE732B-A3CE-73B9-F3E4-F2DC5C51CE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4E07A186-2F80-2CAD-E7FD-AD12CADCC1AD}"/>
              </a:ext>
            </a:extLst>
          </p:cNvPr>
          <p:cNvSpPr>
            <a:spLocks noGrp="1"/>
          </p:cNvSpPr>
          <p:nvPr>
            <p:ph type="dt" sz="half" idx="10"/>
          </p:nvPr>
        </p:nvSpPr>
        <p:spPr/>
        <p:txBody>
          <a:bodyPr/>
          <a:lstStyle/>
          <a:p>
            <a:fld id="{3560B70A-53D6-4F62-8CA3-42BA5E41BB9C}" type="datetimeFigureOut">
              <a:rPr lang="tr-TR" smtClean="0"/>
              <a:t>20.10.2025</a:t>
            </a:fld>
            <a:endParaRPr lang="tr-TR"/>
          </a:p>
        </p:txBody>
      </p:sp>
      <p:sp>
        <p:nvSpPr>
          <p:cNvPr id="8" name="Footer Placeholder 7">
            <a:extLst>
              <a:ext uri="{FF2B5EF4-FFF2-40B4-BE49-F238E27FC236}">
                <a16:creationId xmlns:a16="http://schemas.microsoft.com/office/drawing/2014/main" id="{D68394FC-862F-6CE8-EDB3-D3E5E11AAF3D}"/>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8FB8DEFC-511C-A60F-1BEC-F1C20C6FC896}"/>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303903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D92F8-906C-9FAD-B00E-FCBB60E2182F}"/>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D2ED531A-EE3C-2A6A-2C52-12EA05E72A99}"/>
              </a:ext>
            </a:extLst>
          </p:cNvPr>
          <p:cNvSpPr>
            <a:spLocks noGrp="1"/>
          </p:cNvSpPr>
          <p:nvPr>
            <p:ph type="dt" sz="half" idx="10"/>
          </p:nvPr>
        </p:nvSpPr>
        <p:spPr/>
        <p:txBody>
          <a:bodyPr/>
          <a:lstStyle/>
          <a:p>
            <a:fld id="{3560B70A-53D6-4F62-8CA3-42BA5E41BB9C}" type="datetimeFigureOut">
              <a:rPr lang="tr-TR" smtClean="0"/>
              <a:t>20.10.2025</a:t>
            </a:fld>
            <a:endParaRPr lang="tr-TR"/>
          </a:p>
        </p:txBody>
      </p:sp>
      <p:sp>
        <p:nvSpPr>
          <p:cNvPr id="4" name="Footer Placeholder 3">
            <a:extLst>
              <a:ext uri="{FF2B5EF4-FFF2-40B4-BE49-F238E27FC236}">
                <a16:creationId xmlns:a16="http://schemas.microsoft.com/office/drawing/2014/main" id="{47C0C971-86DE-39C3-1FF9-63E83D56488D}"/>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9E1BD0B7-62E3-3E86-BBA6-0FBCC558F0F2}"/>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88906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BBB2B-91F5-8281-37A1-43C47DA9E8BD}"/>
              </a:ext>
            </a:extLst>
          </p:cNvPr>
          <p:cNvSpPr>
            <a:spLocks noGrp="1"/>
          </p:cNvSpPr>
          <p:nvPr>
            <p:ph type="dt" sz="half" idx="10"/>
          </p:nvPr>
        </p:nvSpPr>
        <p:spPr/>
        <p:txBody>
          <a:bodyPr/>
          <a:lstStyle/>
          <a:p>
            <a:fld id="{3560B70A-53D6-4F62-8CA3-42BA5E41BB9C}" type="datetimeFigureOut">
              <a:rPr lang="tr-TR" smtClean="0"/>
              <a:t>20.10.2025</a:t>
            </a:fld>
            <a:endParaRPr lang="tr-TR"/>
          </a:p>
        </p:txBody>
      </p:sp>
      <p:sp>
        <p:nvSpPr>
          <p:cNvPr id="3" name="Footer Placeholder 2">
            <a:extLst>
              <a:ext uri="{FF2B5EF4-FFF2-40B4-BE49-F238E27FC236}">
                <a16:creationId xmlns:a16="http://schemas.microsoft.com/office/drawing/2014/main" id="{9F32F49A-C869-4608-1D56-E9CB855A549E}"/>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AB82AA0E-54B0-18BE-B77A-28CC386E88BF}"/>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351079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5F3AE-174C-2962-94D1-15CF6EDEB2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DCCF4925-1469-FD6F-744D-EF5B1E48F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11E68B65-8B88-2E5E-B746-AD3A1AE03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78A391-62E2-13DD-6A56-ECECA5E7F81E}"/>
              </a:ext>
            </a:extLst>
          </p:cNvPr>
          <p:cNvSpPr>
            <a:spLocks noGrp="1"/>
          </p:cNvSpPr>
          <p:nvPr>
            <p:ph type="dt" sz="half" idx="10"/>
          </p:nvPr>
        </p:nvSpPr>
        <p:spPr/>
        <p:txBody>
          <a:bodyPr/>
          <a:lstStyle/>
          <a:p>
            <a:fld id="{3560B70A-53D6-4F62-8CA3-42BA5E41BB9C}" type="datetimeFigureOut">
              <a:rPr lang="tr-TR" smtClean="0"/>
              <a:t>20.10.2025</a:t>
            </a:fld>
            <a:endParaRPr lang="tr-TR"/>
          </a:p>
        </p:txBody>
      </p:sp>
      <p:sp>
        <p:nvSpPr>
          <p:cNvPr id="6" name="Footer Placeholder 5">
            <a:extLst>
              <a:ext uri="{FF2B5EF4-FFF2-40B4-BE49-F238E27FC236}">
                <a16:creationId xmlns:a16="http://schemas.microsoft.com/office/drawing/2014/main" id="{0B3D1B28-3814-75C1-0EF3-597DBF47F889}"/>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0F081641-E622-346A-0481-5C575E7040EB}"/>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38420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CFB5-5009-21B9-C268-A7D65B0301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998EE761-6D48-B500-65BA-951FEE1CB0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8896C29B-4579-089C-3A91-78CD47C1A0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9800D5-3060-EFE8-97B6-FAFFBD5635B5}"/>
              </a:ext>
            </a:extLst>
          </p:cNvPr>
          <p:cNvSpPr>
            <a:spLocks noGrp="1"/>
          </p:cNvSpPr>
          <p:nvPr>
            <p:ph type="dt" sz="half" idx="10"/>
          </p:nvPr>
        </p:nvSpPr>
        <p:spPr/>
        <p:txBody>
          <a:bodyPr/>
          <a:lstStyle/>
          <a:p>
            <a:fld id="{3560B70A-53D6-4F62-8CA3-42BA5E41BB9C}" type="datetimeFigureOut">
              <a:rPr lang="tr-TR" smtClean="0"/>
              <a:t>20.10.2025</a:t>
            </a:fld>
            <a:endParaRPr lang="tr-TR"/>
          </a:p>
        </p:txBody>
      </p:sp>
      <p:sp>
        <p:nvSpPr>
          <p:cNvPr id="6" name="Footer Placeholder 5">
            <a:extLst>
              <a:ext uri="{FF2B5EF4-FFF2-40B4-BE49-F238E27FC236}">
                <a16:creationId xmlns:a16="http://schemas.microsoft.com/office/drawing/2014/main" id="{4B857885-55F6-C599-D6F6-BDF1064436DE}"/>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51F55202-3784-C003-BD36-2356A99E60A4}"/>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1953529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D5DF32-CEE0-0EE1-88CB-A372186D27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B71ED64B-AD1D-C1A6-1C69-44B9299D90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D80DA815-8CEE-0619-CE01-8535A99CA4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60B70A-53D6-4F62-8CA3-42BA5E41BB9C}" type="datetimeFigureOut">
              <a:rPr lang="tr-TR" smtClean="0"/>
              <a:t>20.10.2025</a:t>
            </a:fld>
            <a:endParaRPr lang="tr-TR"/>
          </a:p>
        </p:txBody>
      </p:sp>
      <p:sp>
        <p:nvSpPr>
          <p:cNvPr id="5" name="Footer Placeholder 4">
            <a:extLst>
              <a:ext uri="{FF2B5EF4-FFF2-40B4-BE49-F238E27FC236}">
                <a16:creationId xmlns:a16="http://schemas.microsoft.com/office/drawing/2014/main" id="{39BE6903-4604-659A-11ED-9F9F765024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ide Number Placeholder 5">
            <a:extLst>
              <a:ext uri="{FF2B5EF4-FFF2-40B4-BE49-F238E27FC236}">
                <a16:creationId xmlns:a16="http://schemas.microsoft.com/office/drawing/2014/main" id="{D8DE3440-CFCD-D49D-3763-CCD582AF00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ED7773-E502-4D85-9418-14658806BF7A}" type="slidenum">
              <a:rPr lang="tr-TR" smtClean="0"/>
              <a:t>‹#›</a:t>
            </a:fld>
            <a:endParaRPr lang="tr-TR"/>
          </a:p>
        </p:txBody>
      </p:sp>
    </p:spTree>
    <p:extLst>
      <p:ext uri="{BB962C8B-B14F-4D97-AF65-F5344CB8AC3E}">
        <p14:creationId xmlns:p14="http://schemas.microsoft.com/office/powerpoint/2010/main" val="4006988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5">
            <a:extLst>
              <a:ext uri="{FF2B5EF4-FFF2-40B4-BE49-F238E27FC236}">
                <a16:creationId xmlns:a16="http://schemas.microsoft.com/office/drawing/2014/main" id="{3661F607-4C7B-D93F-82B3-B4840C35C3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E727E0E-05BD-481D-9FDE-F4831256218A}" type="slidenum">
              <a:rPr lang="en-US" altLang="tr-TR" sz="1200">
                <a:solidFill>
                  <a:srgbClr val="898989"/>
                </a:solidFill>
              </a:rPr>
              <a:pPr>
                <a:spcBef>
                  <a:spcPct val="0"/>
                </a:spcBef>
                <a:buFontTx/>
                <a:buNone/>
              </a:pPr>
              <a:t>1</a:t>
            </a:fld>
            <a:endParaRPr lang="en-US" altLang="tr-TR" sz="1200">
              <a:solidFill>
                <a:srgbClr val="898989"/>
              </a:solidFill>
            </a:endParaRPr>
          </a:p>
        </p:txBody>
      </p:sp>
      <p:sp>
        <p:nvSpPr>
          <p:cNvPr id="14338" name="Rectangle 2">
            <a:extLst>
              <a:ext uri="{FF2B5EF4-FFF2-40B4-BE49-F238E27FC236}">
                <a16:creationId xmlns:a16="http://schemas.microsoft.com/office/drawing/2014/main" id="{82EF3908-6C5C-A09B-8969-4D78D736192F}"/>
              </a:ext>
            </a:extLst>
          </p:cNvPr>
          <p:cNvSpPr>
            <a:spLocks noGrp="1"/>
          </p:cNvSpPr>
          <p:nvPr>
            <p:ph type="ctrTitle"/>
          </p:nvPr>
        </p:nvSpPr>
        <p:spPr>
          <a:xfrm>
            <a:off x="1919288" y="1757363"/>
            <a:ext cx="8139112" cy="1600200"/>
          </a:xfrm>
        </p:spPr>
        <p:txBody>
          <a:bodyPr>
            <a:normAutofit fontScale="90000"/>
          </a:bodyPr>
          <a:lstStyle/>
          <a:p>
            <a:pPr eaLnBrk="1" hangingPunct="1"/>
            <a:r>
              <a:rPr lang="tr-TR" altLang="tr-TR" sz="4800" b="1" dirty="0"/>
              <a:t>EEE241</a:t>
            </a:r>
            <a:br>
              <a:rPr lang="en-US" altLang="tr-TR" sz="4800" b="1" dirty="0"/>
            </a:br>
            <a:r>
              <a:rPr lang="tr-TR" altLang="tr-TR" sz="4800" b="1" dirty="0" err="1"/>
              <a:t>Digital</a:t>
            </a:r>
            <a:r>
              <a:rPr lang="tr-TR" altLang="tr-TR" sz="4800" b="1" dirty="0"/>
              <a:t> Design</a:t>
            </a:r>
            <a:br>
              <a:rPr lang="en-US" altLang="tr-TR" sz="4800" b="1" dirty="0"/>
            </a:br>
            <a:br>
              <a:rPr lang="en-US" altLang="tr-TR" sz="4800" b="1" dirty="0"/>
            </a:br>
            <a:r>
              <a:rPr lang="tr-TR" altLang="tr-TR" sz="2200" b="1" dirty="0"/>
              <a:t>Third Experiment</a:t>
            </a:r>
            <a:endParaRPr lang="en-US" altLang="tr-TR" sz="2200" b="1" dirty="0"/>
          </a:p>
        </p:txBody>
      </p:sp>
      <p:sp>
        <p:nvSpPr>
          <p:cNvPr id="3077" name="Rectangle 3">
            <a:extLst>
              <a:ext uri="{FF2B5EF4-FFF2-40B4-BE49-F238E27FC236}">
                <a16:creationId xmlns:a16="http://schemas.microsoft.com/office/drawing/2014/main" id="{C88B4856-6D47-8ED8-82C0-44DB6D251E5E}"/>
              </a:ext>
            </a:extLst>
          </p:cNvPr>
          <p:cNvSpPr>
            <a:spLocks noGrp="1" noChangeArrowheads="1"/>
          </p:cNvSpPr>
          <p:nvPr>
            <p:ph type="subTitle" idx="1"/>
          </p:nvPr>
        </p:nvSpPr>
        <p:spPr>
          <a:xfrm>
            <a:off x="2750344" y="3673475"/>
            <a:ext cx="6477000" cy="3048000"/>
          </a:xfrm>
        </p:spPr>
        <p:txBody>
          <a:bodyPr rtlCol="0">
            <a:normAutofit/>
          </a:bodyPr>
          <a:lstStyle/>
          <a:p>
            <a:pPr>
              <a:defRPr/>
            </a:pPr>
            <a:r>
              <a:rPr lang="tr-TR" b="1" dirty="0" err="1"/>
              <a:t>Resarch</a:t>
            </a:r>
            <a:r>
              <a:rPr lang="en-US" b="1" dirty="0"/>
              <a:t> </a:t>
            </a:r>
            <a:r>
              <a:rPr lang="tr-TR" b="1" dirty="0" err="1"/>
              <a:t>Ass</a:t>
            </a:r>
            <a:r>
              <a:rPr lang="en-US" b="1" dirty="0"/>
              <a:t>. </a:t>
            </a:r>
            <a:r>
              <a:rPr lang="tr-TR" b="1" dirty="0"/>
              <a:t>Ali HAZAR</a:t>
            </a:r>
          </a:p>
          <a:p>
            <a:pPr>
              <a:defRPr/>
            </a:pPr>
            <a:r>
              <a:rPr lang="en-US" dirty="0"/>
              <a:t>Department of</a:t>
            </a:r>
            <a:r>
              <a:rPr lang="tr-TR" dirty="0"/>
              <a:t> ELECTRICAL AND ELECTRONICS ENGINEERING</a:t>
            </a:r>
            <a:endParaRPr lang="en-US" dirty="0"/>
          </a:p>
          <a:p>
            <a:pPr>
              <a:defRPr/>
            </a:pPr>
            <a:r>
              <a:rPr lang="tr-TR" dirty="0"/>
              <a:t>Gaziantep </a:t>
            </a:r>
            <a:r>
              <a:rPr lang="en-US" dirty="0"/>
              <a:t>University</a:t>
            </a:r>
          </a:p>
          <a:p>
            <a:pPr>
              <a:defRPr/>
            </a:pP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24F66-946B-DA89-FA3A-D00CF496F20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51381A3-FEFE-349F-043D-BC2BC899F2B3}"/>
              </a:ext>
            </a:extLst>
          </p:cNvPr>
          <p:cNvPicPr>
            <a:picLocks noChangeAspect="1"/>
          </p:cNvPicPr>
          <p:nvPr/>
        </p:nvPicPr>
        <p:blipFill>
          <a:blip r:embed="rId2"/>
          <a:stretch>
            <a:fillRect/>
          </a:stretch>
        </p:blipFill>
        <p:spPr>
          <a:xfrm>
            <a:off x="2047403" y="880280"/>
            <a:ext cx="7420305" cy="4173207"/>
          </a:xfrm>
          <a:prstGeom prst="rect">
            <a:avLst/>
          </a:prstGeom>
        </p:spPr>
      </p:pic>
    </p:spTree>
    <p:extLst>
      <p:ext uri="{BB962C8B-B14F-4D97-AF65-F5344CB8AC3E}">
        <p14:creationId xmlns:p14="http://schemas.microsoft.com/office/powerpoint/2010/main" val="4148355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4E900-E1D4-2CC0-8589-2BB56784E8E0}"/>
              </a:ext>
            </a:extLst>
          </p:cNvPr>
          <p:cNvSpPr>
            <a:spLocks noGrp="1"/>
          </p:cNvSpPr>
          <p:nvPr>
            <p:ph idx="1"/>
          </p:nvPr>
        </p:nvSpPr>
        <p:spPr>
          <a:xfrm>
            <a:off x="651387" y="881728"/>
            <a:ext cx="10515600" cy="4351338"/>
          </a:xfrm>
        </p:spPr>
        <p:txBody>
          <a:bodyPr>
            <a:normAutofit/>
          </a:bodyPr>
          <a:lstStyle/>
          <a:p>
            <a:pPr marL="0" indent="0">
              <a:buNone/>
            </a:pPr>
            <a:r>
              <a:rPr lang="en-US" b="1" dirty="0">
                <a:solidFill>
                  <a:srgbClr val="C00000"/>
                </a:solidFill>
              </a:rPr>
              <a:t>1. Synthesizable Modules</a:t>
            </a:r>
          </a:p>
          <a:p>
            <a:r>
              <a:rPr lang="en-US" b="1" dirty="0"/>
              <a:t>Description:</a:t>
            </a:r>
            <a:br>
              <a:rPr lang="en-US" dirty="0"/>
            </a:br>
            <a:r>
              <a:rPr lang="en-US" dirty="0"/>
              <a:t>These modules define </a:t>
            </a:r>
            <a:r>
              <a:rPr lang="en-US" b="1" dirty="0"/>
              <a:t>how the actual hardware behaves</a:t>
            </a:r>
            <a:r>
              <a:rPr lang="en-US" dirty="0"/>
              <a:t>.</a:t>
            </a:r>
          </a:p>
          <a:p>
            <a:r>
              <a:rPr lang="en-US" b="1" dirty="0"/>
              <a:t>Purpose:</a:t>
            </a:r>
            <a:br>
              <a:rPr lang="en-US" dirty="0"/>
            </a:br>
            <a:r>
              <a:rPr lang="en-US" dirty="0"/>
              <a:t>Used to create circuits that can be </a:t>
            </a:r>
            <a:r>
              <a:rPr lang="en-US" b="1" dirty="0"/>
              <a:t>physically implemented (synthesized)</a:t>
            </a:r>
            <a:r>
              <a:rPr lang="en-US" dirty="0"/>
              <a:t> on FPGA or ASIC devices.</a:t>
            </a:r>
          </a:p>
          <a:p>
            <a:r>
              <a:rPr lang="en-US" b="1" dirty="0"/>
              <a:t>Example:</a:t>
            </a:r>
            <a:endParaRPr lang="tr-TR" b="1" dirty="0"/>
          </a:p>
          <a:p>
            <a:pPr marL="0" indent="0">
              <a:buNone/>
            </a:pPr>
            <a:r>
              <a:rPr lang="en-US" sz="1800" i="1" dirty="0"/>
              <a:t>module </a:t>
            </a:r>
            <a:r>
              <a:rPr lang="en-US" sz="1800" i="1" dirty="0" err="1"/>
              <a:t>and_gate</a:t>
            </a:r>
            <a:r>
              <a:rPr lang="en-US" sz="1800" i="1" dirty="0"/>
              <a:t> (input A, input B, output Y);</a:t>
            </a:r>
          </a:p>
          <a:p>
            <a:pPr marL="0" indent="0">
              <a:buNone/>
            </a:pPr>
            <a:r>
              <a:rPr lang="en-US" sz="1800" i="1" dirty="0"/>
              <a:t>  assign Y = A &amp; B;</a:t>
            </a:r>
          </a:p>
          <a:p>
            <a:pPr marL="0" indent="0">
              <a:buNone/>
            </a:pPr>
            <a:r>
              <a:rPr lang="en-US" sz="1800" i="1" dirty="0" err="1"/>
              <a:t>endmodule</a:t>
            </a:r>
            <a:endParaRPr lang="en-US" sz="1800" i="1" dirty="0"/>
          </a:p>
          <a:p>
            <a:endParaRPr lang="tr-TR" dirty="0"/>
          </a:p>
        </p:txBody>
      </p:sp>
    </p:spTree>
    <p:extLst>
      <p:ext uri="{BB962C8B-B14F-4D97-AF65-F5344CB8AC3E}">
        <p14:creationId xmlns:p14="http://schemas.microsoft.com/office/powerpoint/2010/main" val="789632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65F9FC-55D5-C327-DC8E-8B784CB637CE}"/>
              </a:ext>
            </a:extLst>
          </p:cNvPr>
          <p:cNvSpPr>
            <a:spLocks noGrp="1"/>
          </p:cNvSpPr>
          <p:nvPr>
            <p:ph idx="1"/>
          </p:nvPr>
        </p:nvSpPr>
        <p:spPr>
          <a:xfrm>
            <a:off x="838200" y="537598"/>
            <a:ext cx="10515600" cy="4351338"/>
          </a:xfrm>
        </p:spPr>
        <p:txBody>
          <a:bodyPr>
            <a:normAutofit fontScale="92500"/>
          </a:bodyPr>
          <a:lstStyle/>
          <a:p>
            <a:pPr marL="0" indent="0">
              <a:buNone/>
            </a:pPr>
            <a:r>
              <a:rPr lang="en-US" b="1" dirty="0">
                <a:solidFill>
                  <a:srgbClr val="C00000"/>
                </a:solidFill>
              </a:rPr>
              <a:t>2. Testbench (Test Environment / Test Setup)</a:t>
            </a:r>
          </a:p>
          <a:p>
            <a:pPr marL="0" indent="0">
              <a:buNone/>
            </a:pPr>
            <a:r>
              <a:rPr lang="en-US" b="1" dirty="0"/>
              <a:t>Description:</a:t>
            </a:r>
            <a:br>
              <a:rPr lang="en-US" dirty="0"/>
            </a:br>
            <a:r>
              <a:rPr lang="en-US" dirty="0"/>
              <a:t>These modules are used </a:t>
            </a:r>
            <a:r>
              <a:rPr lang="en-US" b="1" dirty="0"/>
              <a:t>only for simulation purposes</a:t>
            </a:r>
            <a:r>
              <a:rPr lang="en-US" dirty="0"/>
              <a:t>.</a:t>
            </a:r>
          </a:p>
          <a:p>
            <a:pPr marL="0" indent="0">
              <a:buNone/>
            </a:pPr>
            <a:r>
              <a:rPr lang="en-US" b="1" dirty="0"/>
              <a:t>Purpose:</a:t>
            </a:r>
            <a:br>
              <a:rPr lang="en-US" dirty="0"/>
            </a:br>
            <a:r>
              <a:rPr lang="en-US" dirty="0"/>
              <a:t>To </a:t>
            </a:r>
            <a:r>
              <a:rPr lang="en-US" b="1" dirty="0"/>
              <a:t>test whether the hardware works correctly</a:t>
            </a:r>
            <a:r>
              <a:rPr lang="en-US" dirty="0"/>
              <a:t>; they cannot be synthesized, meaning they cannot be implemented as real hardware.</a:t>
            </a:r>
          </a:p>
          <a:p>
            <a:pPr marL="0" indent="0">
              <a:buNone/>
            </a:pPr>
            <a:r>
              <a:rPr lang="en-US" b="1" dirty="0"/>
              <a:t>Characteristics:</a:t>
            </a:r>
            <a:endParaRPr lang="en-US" dirty="0"/>
          </a:p>
          <a:p>
            <a:pPr lvl="1"/>
            <a:r>
              <a:rPr lang="en-US" dirty="0"/>
              <a:t>Includes non-synthesizable commands such as </a:t>
            </a:r>
            <a:r>
              <a:rPr lang="en-US" b="1" dirty="0"/>
              <a:t>timing</a:t>
            </a:r>
            <a:r>
              <a:rPr lang="en-US" dirty="0"/>
              <a:t>, </a:t>
            </a:r>
            <a:r>
              <a:rPr lang="en-US" b="1" dirty="0"/>
              <a:t>delays</a:t>
            </a:r>
            <a:r>
              <a:rPr lang="en-US" dirty="0"/>
              <a:t> (like #10), or </a:t>
            </a:r>
            <a:r>
              <a:rPr lang="en-US" b="1" dirty="0"/>
              <a:t>random input generation</a:t>
            </a:r>
            <a:r>
              <a:rPr lang="en-US" dirty="0"/>
              <a:t>.</a:t>
            </a:r>
          </a:p>
          <a:p>
            <a:pPr lvl="1"/>
            <a:r>
              <a:rPr lang="en-US" b="1" dirty="0"/>
              <a:t>Stimulates and observes</a:t>
            </a:r>
            <a:r>
              <a:rPr lang="en-US" dirty="0"/>
              <a:t> the input/output signals to </a:t>
            </a:r>
            <a:r>
              <a:rPr lang="en-US" b="1" dirty="0"/>
              <a:t>verify</a:t>
            </a:r>
            <a:r>
              <a:rPr lang="en-US" dirty="0"/>
              <a:t> the synthesizable module.</a:t>
            </a:r>
          </a:p>
          <a:p>
            <a:endParaRPr lang="tr-TR" dirty="0"/>
          </a:p>
        </p:txBody>
      </p:sp>
    </p:spTree>
    <p:extLst>
      <p:ext uri="{BB962C8B-B14F-4D97-AF65-F5344CB8AC3E}">
        <p14:creationId xmlns:p14="http://schemas.microsoft.com/office/powerpoint/2010/main" val="3210514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67946-7AE4-1306-EF64-F16F4FB82A61}"/>
              </a:ext>
            </a:extLst>
          </p:cNvPr>
          <p:cNvSpPr>
            <a:spLocks noGrp="1"/>
          </p:cNvSpPr>
          <p:nvPr>
            <p:ph type="title"/>
          </p:nvPr>
        </p:nvSpPr>
        <p:spPr>
          <a:xfrm>
            <a:off x="1290484" y="2429899"/>
            <a:ext cx="3104535" cy="1325563"/>
          </a:xfrm>
        </p:spPr>
        <p:txBody>
          <a:bodyPr>
            <a:normAutofit fontScale="90000"/>
          </a:bodyPr>
          <a:lstStyle/>
          <a:p>
            <a:r>
              <a:rPr lang="tr-TR" dirty="0" err="1">
                <a:solidFill>
                  <a:srgbClr val="C00000"/>
                </a:solidFill>
              </a:rPr>
              <a:t>Common</a:t>
            </a:r>
            <a:r>
              <a:rPr lang="tr-TR" dirty="0">
                <a:solidFill>
                  <a:srgbClr val="C00000"/>
                </a:solidFill>
              </a:rPr>
              <a:t> </a:t>
            </a:r>
            <a:r>
              <a:rPr lang="tr-TR" dirty="0" err="1">
                <a:solidFill>
                  <a:srgbClr val="C00000"/>
                </a:solidFill>
              </a:rPr>
              <a:t>Non-Synthesizable</a:t>
            </a:r>
            <a:r>
              <a:rPr lang="tr-TR" dirty="0">
                <a:solidFill>
                  <a:srgbClr val="C00000"/>
                </a:solidFill>
              </a:rPr>
              <a:t> </a:t>
            </a:r>
            <a:r>
              <a:rPr lang="tr-TR" dirty="0" err="1">
                <a:solidFill>
                  <a:srgbClr val="C00000"/>
                </a:solidFill>
              </a:rPr>
              <a:t>Constructs</a:t>
            </a:r>
            <a:endParaRPr lang="tr-TR" dirty="0">
              <a:solidFill>
                <a:srgbClr val="C00000"/>
              </a:solidFill>
            </a:endParaRPr>
          </a:p>
        </p:txBody>
      </p:sp>
      <p:pic>
        <p:nvPicPr>
          <p:cNvPr id="5" name="Picture 4">
            <a:extLst>
              <a:ext uri="{FF2B5EF4-FFF2-40B4-BE49-F238E27FC236}">
                <a16:creationId xmlns:a16="http://schemas.microsoft.com/office/drawing/2014/main" id="{3587D9FB-361C-051A-B769-F1A510CA797D}"/>
              </a:ext>
            </a:extLst>
          </p:cNvPr>
          <p:cNvPicPr>
            <a:picLocks noChangeAspect="1"/>
          </p:cNvPicPr>
          <p:nvPr/>
        </p:nvPicPr>
        <p:blipFill>
          <a:blip r:embed="rId2"/>
          <a:stretch>
            <a:fillRect/>
          </a:stretch>
        </p:blipFill>
        <p:spPr>
          <a:xfrm>
            <a:off x="5016219" y="596775"/>
            <a:ext cx="6123729" cy="5664449"/>
          </a:xfrm>
          <a:prstGeom prst="rect">
            <a:avLst/>
          </a:prstGeom>
        </p:spPr>
      </p:pic>
    </p:spTree>
    <p:extLst>
      <p:ext uri="{BB962C8B-B14F-4D97-AF65-F5344CB8AC3E}">
        <p14:creationId xmlns:p14="http://schemas.microsoft.com/office/powerpoint/2010/main" val="276799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8DB92B-8B90-A375-18AE-62A10B311849}"/>
              </a:ext>
            </a:extLst>
          </p:cNvPr>
          <p:cNvSpPr>
            <a:spLocks noGrp="1"/>
          </p:cNvSpPr>
          <p:nvPr>
            <p:ph idx="1"/>
          </p:nvPr>
        </p:nvSpPr>
        <p:spPr>
          <a:xfrm>
            <a:off x="946355" y="616258"/>
            <a:ext cx="10515600" cy="4351338"/>
          </a:xfrm>
        </p:spPr>
        <p:txBody>
          <a:bodyPr>
            <a:normAutofit fontScale="40000" lnSpcReduction="20000"/>
          </a:bodyPr>
          <a:lstStyle/>
          <a:p>
            <a:pPr marL="0" indent="0">
              <a:buNone/>
            </a:pPr>
            <a:r>
              <a:rPr lang="tr-TR" dirty="0" err="1"/>
              <a:t>module</a:t>
            </a:r>
            <a:r>
              <a:rPr lang="tr-TR" dirty="0"/>
              <a:t> </a:t>
            </a:r>
            <a:r>
              <a:rPr lang="tr-TR" dirty="0" err="1"/>
              <a:t>testbench</a:t>
            </a:r>
            <a:r>
              <a:rPr lang="tr-TR" dirty="0"/>
              <a:t>;</a:t>
            </a:r>
          </a:p>
          <a:p>
            <a:pPr marL="0" indent="0">
              <a:buNone/>
            </a:pPr>
            <a:r>
              <a:rPr lang="tr-TR" dirty="0"/>
              <a:t> </a:t>
            </a:r>
            <a:r>
              <a:rPr lang="tr-TR" dirty="0" err="1"/>
              <a:t>reg</a:t>
            </a:r>
            <a:r>
              <a:rPr lang="tr-TR" dirty="0"/>
              <a:t> A, B;       // </a:t>
            </a:r>
            <a:r>
              <a:rPr lang="tr-TR" dirty="0" err="1"/>
              <a:t>Input</a:t>
            </a:r>
            <a:r>
              <a:rPr lang="tr-TR" dirty="0"/>
              <a:t> </a:t>
            </a:r>
            <a:r>
              <a:rPr lang="tr-TR" dirty="0" err="1"/>
              <a:t>Signals</a:t>
            </a:r>
            <a:endParaRPr lang="tr-TR" dirty="0"/>
          </a:p>
          <a:p>
            <a:pPr marL="0" indent="0">
              <a:buNone/>
            </a:pPr>
            <a:r>
              <a:rPr lang="tr-TR" dirty="0"/>
              <a:t> </a:t>
            </a:r>
            <a:r>
              <a:rPr lang="tr-TR" dirty="0" err="1"/>
              <a:t>wire</a:t>
            </a:r>
            <a:r>
              <a:rPr lang="tr-TR" dirty="0"/>
              <a:t> Y;         // </a:t>
            </a:r>
            <a:r>
              <a:rPr lang="tr-TR" dirty="0" err="1"/>
              <a:t>Output</a:t>
            </a:r>
            <a:endParaRPr lang="tr-TR" dirty="0"/>
          </a:p>
          <a:p>
            <a:endParaRPr lang="tr-TR" dirty="0"/>
          </a:p>
          <a:p>
            <a:pPr marL="0" indent="0">
              <a:buNone/>
            </a:pPr>
            <a:r>
              <a:rPr lang="en-US" dirty="0"/>
              <a:t>// Connecting the module to be tested (UUT: Unit Under Test)</a:t>
            </a:r>
          </a:p>
          <a:p>
            <a:pPr marL="0" indent="0">
              <a:buNone/>
            </a:pPr>
            <a:r>
              <a:rPr lang="tr-TR" dirty="0" err="1"/>
              <a:t>and_gate</a:t>
            </a:r>
            <a:r>
              <a:rPr lang="tr-TR" dirty="0"/>
              <a:t> </a:t>
            </a:r>
            <a:r>
              <a:rPr lang="tr-TR" dirty="0" err="1"/>
              <a:t>uut</a:t>
            </a:r>
            <a:r>
              <a:rPr lang="tr-TR" dirty="0"/>
              <a:t> (.A(A), .B(B), .Y(Y));</a:t>
            </a:r>
          </a:p>
          <a:p>
            <a:endParaRPr lang="tr-TR" dirty="0"/>
          </a:p>
          <a:p>
            <a:pPr marL="0" indent="0">
              <a:buNone/>
            </a:pPr>
            <a:r>
              <a:rPr lang="tr-TR" dirty="0"/>
              <a:t>  // Test</a:t>
            </a:r>
          </a:p>
          <a:p>
            <a:pPr marL="0" indent="0">
              <a:buNone/>
            </a:pPr>
            <a:r>
              <a:rPr lang="tr-TR" dirty="0"/>
              <a:t>  </a:t>
            </a:r>
            <a:r>
              <a:rPr lang="tr-TR" dirty="0" err="1"/>
              <a:t>initial</a:t>
            </a:r>
            <a:r>
              <a:rPr lang="tr-TR" dirty="0"/>
              <a:t> </a:t>
            </a:r>
            <a:r>
              <a:rPr lang="tr-TR" dirty="0" err="1"/>
              <a:t>begin</a:t>
            </a:r>
            <a:endParaRPr lang="tr-TR" dirty="0"/>
          </a:p>
          <a:p>
            <a:pPr marL="0" indent="0">
              <a:buNone/>
            </a:pPr>
            <a:r>
              <a:rPr lang="tr-TR" dirty="0"/>
              <a:t>    // </a:t>
            </a:r>
            <a:r>
              <a:rPr lang="tr-TR" dirty="0" err="1"/>
              <a:t>Initial</a:t>
            </a:r>
            <a:r>
              <a:rPr lang="tr-TR" dirty="0"/>
              <a:t> </a:t>
            </a:r>
            <a:r>
              <a:rPr lang="tr-TR" dirty="0" err="1"/>
              <a:t>values</a:t>
            </a:r>
            <a:endParaRPr lang="tr-TR" dirty="0"/>
          </a:p>
          <a:p>
            <a:pPr marL="0" indent="0">
              <a:buNone/>
            </a:pPr>
            <a:r>
              <a:rPr lang="tr-TR" dirty="0"/>
              <a:t>    A = 0; B = 0;</a:t>
            </a:r>
          </a:p>
          <a:p>
            <a:pPr marL="0" indent="0">
              <a:buNone/>
            </a:pPr>
            <a:r>
              <a:rPr lang="tr-TR" dirty="0"/>
              <a:t>    #10 A = 0; B = 1;</a:t>
            </a:r>
          </a:p>
          <a:p>
            <a:pPr marL="0" indent="0">
              <a:buNone/>
            </a:pPr>
            <a:r>
              <a:rPr lang="tr-TR" dirty="0"/>
              <a:t>    #10 A = 1; B = 0;</a:t>
            </a:r>
          </a:p>
          <a:p>
            <a:pPr marL="0" indent="0">
              <a:buNone/>
            </a:pPr>
            <a:r>
              <a:rPr lang="tr-TR" dirty="0"/>
              <a:t>    #10 A = 1; B = 1;</a:t>
            </a:r>
          </a:p>
          <a:p>
            <a:pPr marL="0" indent="0">
              <a:buNone/>
            </a:pPr>
            <a:r>
              <a:rPr lang="tr-TR" dirty="0"/>
              <a:t>    #10 $stop;   // stop </a:t>
            </a:r>
            <a:r>
              <a:rPr lang="tr-TR" dirty="0" err="1"/>
              <a:t>simulation</a:t>
            </a:r>
            <a:endParaRPr lang="tr-TR" dirty="0"/>
          </a:p>
          <a:p>
            <a:pPr marL="0" indent="0">
              <a:buNone/>
            </a:pPr>
            <a:r>
              <a:rPr lang="tr-TR" dirty="0"/>
              <a:t>  </a:t>
            </a:r>
            <a:r>
              <a:rPr lang="tr-TR" dirty="0" err="1"/>
              <a:t>end</a:t>
            </a:r>
            <a:endParaRPr lang="tr-TR" dirty="0"/>
          </a:p>
          <a:p>
            <a:pPr marL="0" indent="0">
              <a:buNone/>
            </a:pPr>
            <a:r>
              <a:rPr lang="tr-TR" dirty="0" err="1"/>
              <a:t>endmodule</a:t>
            </a:r>
            <a:endParaRPr lang="tr-TR" dirty="0"/>
          </a:p>
        </p:txBody>
      </p:sp>
    </p:spTree>
    <p:extLst>
      <p:ext uri="{BB962C8B-B14F-4D97-AF65-F5344CB8AC3E}">
        <p14:creationId xmlns:p14="http://schemas.microsoft.com/office/powerpoint/2010/main" val="363256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2243E0-34C2-5413-5287-A9D88D2196C5}"/>
              </a:ext>
            </a:extLst>
          </p:cNvPr>
          <p:cNvPicPr>
            <a:picLocks noChangeAspect="1"/>
          </p:cNvPicPr>
          <p:nvPr/>
        </p:nvPicPr>
        <p:blipFill>
          <a:blip r:embed="rId2"/>
          <a:stretch>
            <a:fillRect/>
          </a:stretch>
        </p:blipFill>
        <p:spPr>
          <a:xfrm>
            <a:off x="1005919" y="2313283"/>
            <a:ext cx="9506202" cy="3230144"/>
          </a:xfrm>
          <a:prstGeom prst="rect">
            <a:avLst/>
          </a:prstGeom>
        </p:spPr>
      </p:pic>
      <p:sp>
        <p:nvSpPr>
          <p:cNvPr id="6" name="Title 1">
            <a:extLst>
              <a:ext uri="{FF2B5EF4-FFF2-40B4-BE49-F238E27FC236}">
                <a16:creationId xmlns:a16="http://schemas.microsoft.com/office/drawing/2014/main" id="{88537C2D-83C5-78A2-450D-152F0835D45E}"/>
              </a:ext>
            </a:extLst>
          </p:cNvPr>
          <p:cNvSpPr>
            <a:spLocks noGrp="1"/>
          </p:cNvSpPr>
          <p:nvPr>
            <p:ph type="title"/>
          </p:nvPr>
        </p:nvSpPr>
        <p:spPr>
          <a:xfrm>
            <a:off x="641555" y="266802"/>
            <a:ext cx="10515600" cy="1325563"/>
          </a:xfrm>
        </p:spPr>
        <p:txBody>
          <a:bodyPr/>
          <a:lstStyle/>
          <a:p>
            <a:r>
              <a:rPr lang="tr-TR" dirty="0" err="1">
                <a:solidFill>
                  <a:srgbClr val="C00000"/>
                </a:solidFill>
              </a:rPr>
              <a:t>Summary</a:t>
            </a:r>
            <a:endParaRPr lang="tr-TR" dirty="0">
              <a:solidFill>
                <a:srgbClr val="C00000"/>
              </a:solidFill>
            </a:endParaRPr>
          </a:p>
        </p:txBody>
      </p:sp>
    </p:spTree>
    <p:extLst>
      <p:ext uri="{BB962C8B-B14F-4D97-AF65-F5344CB8AC3E}">
        <p14:creationId xmlns:p14="http://schemas.microsoft.com/office/powerpoint/2010/main" val="3243639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55820A-632C-C4B0-773F-66370A92D895}"/>
              </a:ext>
            </a:extLst>
          </p:cNvPr>
          <p:cNvPicPr>
            <a:picLocks noChangeAspect="1"/>
          </p:cNvPicPr>
          <p:nvPr/>
        </p:nvPicPr>
        <p:blipFill>
          <a:blip r:embed="rId2"/>
          <a:stretch>
            <a:fillRect/>
          </a:stretch>
        </p:blipFill>
        <p:spPr>
          <a:xfrm>
            <a:off x="0" y="306274"/>
            <a:ext cx="12192000" cy="6245451"/>
          </a:xfrm>
          <a:prstGeom prst="rect">
            <a:avLst/>
          </a:prstGeom>
        </p:spPr>
      </p:pic>
    </p:spTree>
    <p:extLst>
      <p:ext uri="{BB962C8B-B14F-4D97-AF65-F5344CB8AC3E}">
        <p14:creationId xmlns:p14="http://schemas.microsoft.com/office/powerpoint/2010/main" val="1592344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30EC2-6E3E-1AB6-DCE3-94A3925232B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CEC85F6-D14A-AF36-6DB7-DF49D694C695}"/>
              </a:ext>
            </a:extLst>
          </p:cNvPr>
          <p:cNvPicPr>
            <a:picLocks noChangeAspect="1"/>
          </p:cNvPicPr>
          <p:nvPr/>
        </p:nvPicPr>
        <p:blipFill>
          <a:blip r:embed="rId2"/>
          <a:stretch>
            <a:fillRect/>
          </a:stretch>
        </p:blipFill>
        <p:spPr>
          <a:xfrm>
            <a:off x="746595" y="0"/>
            <a:ext cx="10384178" cy="6858000"/>
          </a:xfrm>
          <a:prstGeom prst="rect">
            <a:avLst/>
          </a:prstGeom>
        </p:spPr>
      </p:pic>
    </p:spTree>
    <p:extLst>
      <p:ext uri="{BB962C8B-B14F-4D97-AF65-F5344CB8AC3E}">
        <p14:creationId xmlns:p14="http://schemas.microsoft.com/office/powerpoint/2010/main" val="3531902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38C71-D3A8-72BA-DC4D-0E13F30F201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A999060-29FA-A762-EFE8-EC803D597BA2}"/>
              </a:ext>
            </a:extLst>
          </p:cNvPr>
          <p:cNvPicPr>
            <a:picLocks noChangeAspect="1"/>
          </p:cNvPicPr>
          <p:nvPr/>
        </p:nvPicPr>
        <p:blipFill>
          <a:blip r:embed="rId2"/>
          <a:stretch>
            <a:fillRect/>
          </a:stretch>
        </p:blipFill>
        <p:spPr>
          <a:xfrm>
            <a:off x="716906" y="0"/>
            <a:ext cx="10758187" cy="6858000"/>
          </a:xfrm>
          <a:prstGeom prst="rect">
            <a:avLst/>
          </a:prstGeom>
        </p:spPr>
      </p:pic>
    </p:spTree>
    <p:extLst>
      <p:ext uri="{BB962C8B-B14F-4D97-AF65-F5344CB8AC3E}">
        <p14:creationId xmlns:p14="http://schemas.microsoft.com/office/powerpoint/2010/main" val="2637515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DCD30-F393-375B-2EB6-0DADB3F9FF73}"/>
              </a:ext>
            </a:extLst>
          </p:cNvPr>
          <p:cNvSpPr>
            <a:spLocks noGrp="1"/>
          </p:cNvSpPr>
          <p:nvPr>
            <p:ph type="title"/>
          </p:nvPr>
        </p:nvSpPr>
        <p:spPr>
          <a:xfrm>
            <a:off x="435078" y="409282"/>
            <a:ext cx="10515600" cy="1325563"/>
          </a:xfrm>
        </p:spPr>
        <p:txBody>
          <a:bodyPr>
            <a:normAutofit/>
          </a:bodyPr>
          <a:lstStyle/>
          <a:p>
            <a:r>
              <a:rPr lang="en-US" b="1" dirty="0">
                <a:solidFill>
                  <a:srgbClr val="C00000"/>
                </a:solidFill>
              </a:rPr>
              <a:t>Continuous Assignment Statements (</a:t>
            </a:r>
            <a:r>
              <a:rPr lang="en-US" b="1" dirty="0">
                <a:solidFill>
                  <a:srgbClr val="C00000"/>
                </a:solidFill>
                <a:latin typeface="Courier New" panose="02070309020205020404" pitchFamily="49" charset="0"/>
              </a:rPr>
              <a:t>assign</a:t>
            </a:r>
            <a:r>
              <a:rPr lang="en-US" b="1" dirty="0">
                <a:solidFill>
                  <a:srgbClr val="C00000"/>
                </a:solidFill>
              </a:rPr>
              <a:t>)</a:t>
            </a:r>
            <a:endParaRPr lang="tr-TR" dirty="0">
              <a:solidFill>
                <a:srgbClr val="C00000"/>
              </a:solidFill>
            </a:endParaRPr>
          </a:p>
        </p:txBody>
      </p:sp>
      <p:pic>
        <p:nvPicPr>
          <p:cNvPr id="5" name="Picture 4">
            <a:extLst>
              <a:ext uri="{FF2B5EF4-FFF2-40B4-BE49-F238E27FC236}">
                <a16:creationId xmlns:a16="http://schemas.microsoft.com/office/drawing/2014/main" id="{7545C038-E07A-679C-1322-F0411CBE5811}"/>
              </a:ext>
            </a:extLst>
          </p:cNvPr>
          <p:cNvPicPr>
            <a:picLocks noChangeAspect="1"/>
          </p:cNvPicPr>
          <p:nvPr/>
        </p:nvPicPr>
        <p:blipFill>
          <a:blip r:embed="rId2"/>
          <a:stretch>
            <a:fillRect/>
          </a:stretch>
        </p:blipFill>
        <p:spPr>
          <a:xfrm>
            <a:off x="366252" y="3060408"/>
            <a:ext cx="7145593" cy="3162741"/>
          </a:xfrm>
          <a:prstGeom prst="rect">
            <a:avLst/>
          </a:prstGeom>
        </p:spPr>
      </p:pic>
      <p:sp>
        <p:nvSpPr>
          <p:cNvPr id="7" name="TextBox 6">
            <a:extLst>
              <a:ext uri="{FF2B5EF4-FFF2-40B4-BE49-F238E27FC236}">
                <a16:creationId xmlns:a16="http://schemas.microsoft.com/office/drawing/2014/main" id="{1E9F6404-487B-5C3B-6198-2C1E2F2AD3A3}"/>
              </a:ext>
            </a:extLst>
          </p:cNvPr>
          <p:cNvSpPr txBox="1"/>
          <p:nvPr/>
        </p:nvSpPr>
        <p:spPr>
          <a:xfrm>
            <a:off x="435078" y="1734845"/>
            <a:ext cx="7381668" cy="1200329"/>
          </a:xfrm>
          <a:prstGeom prst="rect">
            <a:avLst/>
          </a:prstGeom>
          <a:noFill/>
        </p:spPr>
        <p:txBody>
          <a:bodyPr wrap="square">
            <a:spAutoFit/>
          </a:bodyPr>
          <a:lstStyle/>
          <a:p>
            <a:pPr>
              <a:buFont typeface="Arial" panose="020B0604020202020204" pitchFamily="34" charset="0"/>
              <a:buChar char="•"/>
            </a:pPr>
            <a:r>
              <a:rPr lang="en-US" dirty="0"/>
              <a:t>These statements are reevaluated anytime any of the inputs on the </a:t>
            </a:r>
            <a:r>
              <a:rPr lang="en-US" i="1" dirty="0"/>
              <a:t>right-hand side change.</a:t>
            </a:r>
          </a:p>
          <a:p>
            <a:pPr>
              <a:buFont typeface="Arial" panose="020B0604020202020204" pitchFamily="34" charset="0"/>
              <a:buChar char="•"/>
            </a:pPr>
            <a:r>
              <a:rPr lang="en-US" i="1" dirty="0"/>
              <a:t>Describes </a:t>
            </a:r>
            <a:r>
              <a:rPr lang="en-US" b="1" i="1" dirty="0"/>
              <a:t>only combinational logic</a:t>
            </a:r>
            <a:r>
              <a:rPr lang="en-US" i="1" dirty="0"/>
              <a:t>.</a:t>
            </a:r>
          </a:p>
          <a:p>
            <a:pPr>
              <a:buFont typeface="Arial" panose="020B0604020202020204" pitchFamily="34" charset="0"/>
              <a:buChar char="•"/>
            </a:pPr>
            <a:r>
              <a:rPr lang="en-US" i="1" dirty="0"/>
              <a:t>Ev</a:t>
            </a:r>
            <a:r>
              <a:rPr lang="en-US" dirty="0"/>
              <a:t>aluated </a:t>
            </a:r>
            <a:r>
              <a:rPr lang="en-US" b="1" dirty="0"/>
              <a:t>concurrently</a:t>
            </a:r>
            <a:r>
              <a:rPr lang="en-US" dirty="0"/>
              <a:t>.</a:t>
            </a:r>
          </a:p>
        </p:txBody>
      </p:sp>
      <p:sp>
        <p:nvSpPr>
          <p:cNvPr id="9" name="TextBox 8">
            <a:extLst>
              <a:ext uri="{FF2B5EF4-FFF2-40B4-BE49-F238E27FC236}">
                <a16:creationId xmlns:a16="http://schemas.microsoft.com/office/drawing/2014/main" id="{235FA76A-3157-42B0-9C28-FE7994A84D9F}"/>
              </a:ext>
            </a:extLst>
          </p:cNvPr>
          <p:cNvSpPr txBox="1"/>
          <p:nvPr/>
        </p:nvSpPr>
        <p:spPr>
          <a:xfrm>
            <a:off x="5896896" y="2166794"/>
            <a:ext cx="6096000" cy="830997"/>
          </a:xfrm>
          <a:prstGeom prst="rect">
            <a:avLst/>
          </a:prstGeom>
          <a:noFill/>
        </p:spPr>
        <p:txBody>
          <a:bodyPr wrap="square">
            <a:spAutoFit/>
          </a:bodyPr>
          <a:lstStyle/>
          <a:p>
            <a:r>
              <a:rPr lang="tr-TR" sz="1600" i="1" dirty="0" err="1"/>
              <a:t>module</a:t>
            </a:r>
            <a:r>
              <a:rPr lang="tr-TR" sz="1600" i="1" dirty="0"/>
              <a:t> </a:t>
            </a:r>
            <a:r>
              <a:rPr lang="tr-TR" sz="1600" i="1" dirty="0" err="1"/>
              <a:t>and_gate</a:t>
            </a:r>
            <a:r>
              <a:rPr lang="tr-TR" sz="1600" i="1" dirty="0"/>
              <a:t> (</a:t>
            </a:r>
            <a:r>
              <a:rPr lang="tr-TR" sz="1600" i="1" dirty="0" err="1"/>
              <a:t>input</a:t>
            </a:r>
            <a:r>
              <a:rPr lang="tr-TR" sz="1600" i="1" dirty="0"/>
              <a:t> A, </a:t>
            </a:r>
            <a:r>
              <a:rPr lang="tr-TR" sz="1600" i="1" dirty="0" err="1"/>
              <a:t>input</a:t>
            </a:r>
            <a:r>
              <a:rPr lang="tr-TR" sz="1600" i="1" dirty="0"/>
              <a:t> B, </a:t>
            </a:r>
            <a:r>
              <a:rPr lang="tr-TR" sz="1600" i="1" dirty="0" err="1"/>
              <a:t>output</a:t>
            </a:r>
            <a:r>
              <a:rPr lang="tr-TR" sz="1600" i="1" dirty="0"/>
              <a:t> Y);</a:t>
            </a:r>
          </a:p>
          <a:p>
            <a:r>
              <a:rPr lang="tr-TR" sz="1600" i="1" dirty="0"/>
              <a:t>  </a:t>
            </a:r>
            <a:r>
              <a:rPr lang="tr-TR" sz="1600" i="1" dirty="0" err="1"/>
              <a:t>assign</a:t>
            </a:r>
            <a:r>
              <a:rPr lang="tr-TR" sz="1600" i="1" dirty="0"/>
              <a:t> Y = A &amp; B;   // </a:t>
            </a:r>
            <a:r>
              <a:rPr lang="tr-TR" sz="1600" i="1" dirty="0" err="1"/>
              <a:t>continuous</a:t>
            </a:r>
            <a:r>
              <a:rPr lang="tr-TR" sz="1600" i="1" dirty="0"/>
              <a:t> </a:t>
            </a:r>
            <a:r>
              <a:rPr lang="tr-TR" sz="1600" i="1" dirty="0" err="1"/>
              <a:t>assignment</a:t>
            </a:r>
            <a:endParaRPr lang="tr-TR" sz="1600" i="1" dirty="0"/>
          </a:p>
          <a:p>
            <a:r>
              <a:rPr lang="tr-TR" sz="1600" i="1" dirty="0" err="1"/>
              <a:t>endmodule</a:t>
            </a:r>
            <a:endParaRPr lang="tr-TR" sz="1600" i="1" dirty="0"/>
          </a:p>
        </p:txBody>
      </p:sp>
    </p:spTree>
    <p:extLst>
      <p:ext uri="{BB962C8B-B14F-4D97-AF65-F5344CB8AC3E}">
        <p14:creationId xmlns:p14="http://schemas.microsoft.com/office/powerpoint/2010/main" val="1266175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950C9-F1A9-0941-FFEE-6C45207C623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24C58AC-B8B6-2956-AC05-66431AB4720C}"/>
              </a:ext>
            </a:extLst>
          </p:cNvPr>
          <p:cNvSpPr txBox="1"/>
          <p:nvPr/>
        </p:nvSpPr>
        <p:spPr>
          <a:xfrm>
            <a:off x="786579" y="1947239"/>
            <a:ext cx="10058401" cy="646331"/>
          </a:xfrm>
          <a:prstGeom prst="rect">
            <a:avLst/>
          </a:prstGeom>
          <a:noFill/>
        </p:spPr>
        <p:txBody>
          <a:bodyPr wrap="square">
            <a:spAutoFit/>
          </a:bodyPr>
          <a:lstStyle/>
          <a:p>
            <a:r>
              <a:rPr lang="en-US" b="1" dirty="0"/>
              <a:t>FPGA (Field Programmable Gate Array)</a:t>
            </a:r>
            <a:r>
              <a:rPr lang="en-US" dirty="0"/>
              <a:t> is an integrated circuit that allows </a:t>
            </a:r>
            <a:r>
              <a:rPr lang="en-US" b="1" dirty="0"/>
              <a:t>hardware-level programming</a:t>
            </a:r>
            <a:r>
              <a:rPr lang="en-US" dirty="0"/>
              <a:t> of digital logic circuits.</a:t>
            </a:r>
            <a:endParaRPr lang="tr-TR" dirty="0"/>
          </a:p>
        </p:txBody>
      </p:sp>
      <p:sp>
        <p:nvSpPr>
          <p:cNvPr id="6" name="TextBox 5">
            <a:extLst>
              <a:ext uri="{FF2B5EF4-FFF2-40B4-BE49-F238E27FC236}">
                <a16:creationId xmlns:a16="http://schemas.microsoft.com/office/drawing/2014/main" id="{4BA303CC-D7AF-D265-4A9F-A73DBA692331}"/>
              </a:ext>
            </a:extLst>
          </p:cNvPr>
          <p:cNvSpPr txBox="1"/>
          <p:nvPr/>
        </p:nvSpPr>
        <p:spPr>
          <a:xfrm>
            <a:off x="786579" y="818224"/>
            <a:ext cx="6096000" cy="707886"/>
          </a:xfrm>
          <a:prstGeom prst="rect">
            <a:avLst/>
          </a:prstGeom>
          <a:noFill/>
        </p:spPr>
        <p:txBody>
          <a:bodyPr wrap="square">
            <a:spAutoFit/>
          </a:bodyPr>
          <a:lstStyle/>
          <a:p>
            <a:r>
              <a:rPr lang="tr-TR" sz="4000" b="1" dirty="0">
                <a:solidFill>
                  <a:srgbClr val="C00000"/>
                </a:solidFill>
              </a:rPr>
              <a:t>FPGA</a:t>
            </a:r>
          </a:p>
        </p:txBody>
      </p:sp>
      <p:sp>
        <p:nvSpPr>
          <p:cNvPr id="8" name="TextBox 7">
            <a:extLst>
              <a:ext uri="{FF2B5EF4-FFF2-40B4-BE49-F238E27FC236}">
                <a16:creationId xmlns:a16="http://schemas.microsoft.com/office/drawing/2014/main" id="{5B53D58C-F54A-16A0-1C4E-E3C5C8CDC419}"/>
              </a:ext>
            </a:extLst>
          </p:cNvPr>
          <p:cNvSpPr txBox="1"/>
          <p:nvPr/>
        </p:nvSpPr>
        <p:spPr>
          <a:xfrm>
            <a:off x="786579" y="2782669"/>
            <a:ext cx="9822427" cy="646331"/>
          </a:xfrm>
          <a:prstGeom prst="rect">
            <a:avLst/>
          </a:prstGeom>
          <a:noFill/>
        </p:spPr>
        <p:txBody>
          <a:bodyPr wrap="square">
            <a:spAutoFit/>
          </a:bodyPr>
          <a:lstStyle/>
          <a:p>
            <a:r>
              <a:rPr lang="en-US" dirty="0"/>
              <a:t>An FPGA lets users define </a:t>
            </a:r>
            <a:r>
              <a:rPr lang="en-US" b="1" dirty="0"/>
              <a:t>logical functions</a:t>
            </a:r>
            <a:r>
              <a:rPr lang="en-US" dirty="0"/>
              <a:t> (like addition, comparison, counting, etc.) using a </a:t>
            </a:r>
            <a:r>
              <a:rPr lang="en-US" b="1" dirty="0"/>
              <a:t>Hardware Description Language (HDL)</a:t>
            </a:r>
            <a:r>
              <a:rPr lang="en-US" dirty="0"/>
              <a:t> — typically </a:t>
            </a:r>
            <a:r>
              <a:rPr lang="en-US" b="1" dirty="0"/>
              <a:t>VHDL</a:t>
            </a:r>
            <a:r>
              <a:rPr lang="en-US" dirty="0"/>
              <a:t> or </a:t>
            </a:r>
            <a:r>
              <a:rPr lang="en-US" b="1" dirty="0"/>
              <a:t>Verilog</a:t>
            </a:r>
            <a:r>
              <a:rPr lang="en-US" dirty="0"/>
              <a:t>.</a:t>
            </a:r>
            <a:endParaRPr lang="tr-TR" dirty="0"/>
          </a:p>
        </p:txBody>
      </p:sp>
    </p:spTree>
    <p:extLst>
      <p:ext uri="{BB962C8B-B14F-4D97-AF65-F5344CB8AC3E}">
        <p14:creationId xmlns:p14="http://schemas.microsoft.com/office/powerpoint/2010/main" val="1502114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27AE4-21A7-4540-73EE-4355D0B11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146372-1658-C916-3653-64FE6AC48BDB}"/>
              </a:ext>
            </a:extLst>
          </p:cNvPr>
          <p:cNvSpPr>
            <a:spLocks noGrp="1"/>
          </p:cNvSpPr>
          <p:nvPr>
            <p:ph type="title"/>
          </p:nvPr>
        </p:nvSpPr>
        <p:spPr>
          <a:xfrm>
            <a:off x="641555" y="266802"/>
            <a:ext cx="10515600" cy="1325563"/>
          </a:xfrm>
        </p:spPr>
        <p:txBody>
          <a:bodyPr/>
          <a:lstStyle/>
          <a:p>
            <a:r>
              <a:rPr lang="tr-TR" dirty="0" err="1">
                <a:solidFill>
                  <a:srgbClr val="C00000"/>
                </a:solidFill>
              </a:rPr>
              <a:t>always</a:t>
            </a:r>
            <a:r>
              <a:rPr lang="tr-TR" dirty="0">
                <a:solidFill>
                  <a:srgbClr val="C00000"/>
                </a:solidFill>
              </a:rPr>
              <a:t> </a:t>
            </a:r>
            <a:r>
              <a:rPr lang="tr-TR" dirty="0" err="1">
                <a:solidFill>
                  <a:srgbClr val="C00000"/>
                </a:solidFill>
              </a:rPr>
              <a:t>statement</a:t>
            </a:r>
            <a:endParaRPr lang="tr-TR" dirty="0">
              <a:solidFill>
                <a:srgbClr val="C00000"/>
              </a:solidFill>
            </a:endParaRPr>
          </a:p>
        </p:txBody>
      </p:sp>
      <p:sp>
        <p:nvSpPr>
          <p:cNvPr id="7" name="TextBox 6">
            <a:extLst>
              <a:ext uri="{FF2B5EF4-FFF2-40B4-BE49-F238E27FC236}">
                <a16:creationId xmlns:a16="http://schemas.microsoft.com/office/drawing/2014/main" id="{A99CE1FE-DC0D-71C3-323A-9E5A96F7CC33}"/>
              </a:ext>
            </a:extLst>
          </p:cNvPr>
          <p:cNvSpPr txBox="1"/>
          <p:nvPr/>
        </p:nvSpPr>
        <p:spPr>
          <a:xfrm>
            <a:off x="641555" y="1437515"/>
            <a:ext cx="9859296" cy="923330"/>
          </a:xfrm>
          <a:prstGeom prst="rect">
            <a:avLst/>
          </a:prstGeom>
          <a:noFill/>
        </p:spPr>
        <p:txBody>
          <a:bodyPr wrap="square">
            <a:spAutoFit/>
          </a:bodyPr>
          <a:lstStyle/>
          <a:p>
            <a:pPr>
              <a:buNone/>
            </a:pPr>
            <a:r>
              <a:rPr lang="en-US" dirty="0"/>
              <a:t>The always block describes behavioral logic that executes automatically when certain signals change. It’s used to model both sequential (clocked) and combinational logic, depending on the sensitivity list.</a:t>
            </a:r>
          </a:p>
        </p:txBody>
      </p:sp>
      <p:pic>
        <p:nvPicPr>
          <p:cNvPr id="4" name="Picture 3">
            <a:extLst>
              <a:ext uri="{FF2B5EF4-FFF2-40B4-BE49-F238E27FC236}">
                <a16:creationId xmlns:a16="http://schemas.microsoft.com/office/drawing/2014/main" id="{53F21CFC-D702-F6AF-1D78-9E1AA592E178}"/>
              </a:ext>
            </a:extLst>
          </p:cNvPr>
          <p:cNvPicPr>
            <a:picLocks noChangeAspect="1"/>
          </p:cNvPicPr>
          <p:nvPr/>
        </p:nvPicPr>
        <p:blipFill>
          <a:blip r:embed="rId2"/>
          <a:stretch>
            <a:fillRect/>
          </a:stretch>
        </p:blipFill>
        <p:spPr>
          <a:xfrm>
            <a:off x="789039" y="3695194"/>
            <a:ext cx="7192379" cy="2896004"/>
          </a:xfrm>
          <a:prstGeom prst="rect">
            <a:avLst/>
          </a:prstGeom>
        </p:spPr>
      </p:pic>
      <p:sp>
        <p:nvSpPr>
          <p:cNvPr id="8" name="TextBox 7">
            <a:extLst>
              <a:ext uri="{FF2B5EF4-FFF2-40B4-BE49-F238E27FC236}">
                <a16:creationId xmlns:a16="http://schemas.microsoft.com/office/drawing/2014/main" id="{2D258C54-1DBA-9112-7B94-C23F376C70AB}"/>
              </a:ext>
            </a:extLst>
          </p:cNvPr>
          <p:cNvSpPr txBox="1"/>
          <p:nvPr/>
        </p:nvSpPr>
        <p:spPr>
          <a:xfrm>
            <a:off x="789039" y="2360845"/>
            <a:ext cx="6096000" cy="1077218"/>
          </a:xfrm>
          <a:prstGeom prst="rect">
            <a:avLst/>
          </a:prstGeom>
          <a:noFill/>
        </p:spPr>
        <p:txBody>
          <a:bodyPr wrap="square">
            <a:spAutoFit/>
          </a:bodyPr>
          <a:lstStyle/>
          <a:p>
            <a:r>
              <a:rPr lang="tr-TR" sz="1600" i="1" dirty="0" err="1"/>
              <a:t>always</a:t>
            </a:r>
            <a:r>
              <a:rPr lang="tr-TR" sz="1600" i="1" dirty="0"/>
              <a:t> @(sensitivity_list)</a:t>
            </a:r>
          </a:p>
          <a:p>
            <a:r>
              <a:rPr lang="tr-TR" sz="1600" i="1" dirty="0" err="1"/>
              <a:t>begin</a:t>
            </a:r>
            <a:endParaRPr lang="tr-TR" sz="1600" i="1" dirty="0"/>
          </a:p>
          <a:p>
            <a:r>
              <a:rPr lang="tr-TR" sz="1600" i="1" dirty="0"/>
              <a:t>  // </a:t>
            </a:r>
            <a:r>
              <a:rPr lang="tr-TR" sz="1600" i="1" dirty="0" err="1"/>
              <a:t>statements</a:t>
            </a:r>
            <a:endParaRPr lang="tr-TR" sz="1600" i="1" dirty="0"/>
          </a:p>
          <a:p>
            <a:r>
              <a:rPr lang="tr-TR" sz="1600" i="1" dirty="0" err="1"/>
              <a:t>end</a:t>
            </a:r>
            <a:endParaRPr lang="tr-TR" sz="1600" i="1" dirty="0"/>
          </a:p>
        </p:txBody>
      </p:sp>
    </p:spTree>
    <p:extLst>
      <p:ext uri="{BB962C8B-B14F-4D97-AF65-F5344CB8AC3E}">
        <p14:creationId xmlns:p14="http://schemas.microsoft.com/office/powerpoint/2010/main" val="197030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486055-A675-1FB2-49E8-9EBDFC648007}"/>
              </a:ext>
            </a:extLst>
          </p:cNvPr>
          <p:cNvPicPr>
            <a:picLocks noChangeAspect="1"/>
          </p:cNvPicPr>
          <p:nvPr/>
        </p:nvPicPr>
        <p:blipFill>
          <a:blip r:embed="rId2"/>
          <a:stretch>
            <a:fillRect/>
          </a:stretch>
        </p:blipFill>
        <p:spPr>
          <a:xfrm>
            <a:off x="433047" y="2616729"/>
            <a:ext cx="7230484" cy="2686425"/>
          </a:xfrm>
          <a:prstGeom prst="rect">
            <a:avLst/>
          </a:prstGeom>
        </p:spPr>
      </p:pic>
      <p:pic>
        <p:nvPicPr>
          <p:cNvPr id="7" name="Picture 6">
            <a:extLst>
              <a:ext uri="{FF2B5EF4-FFF2-40B4-BE49-F238E27FC236}">
                <a16:creationId xmlns:a16="http://schemas.microsoft.com/office/drawing/2014/main" id="{0CA64C4E-3E45-76EF-6ED4-D082431B5CCD}"/>
              </a:ext>
            </a:extLst>
          </p:cNvPr>
          <p:cNvPicPr>
            <a:picLocks noChangeAspect="1"/>
          </p:cNvPicPr>
          <p:nvPr/>
        </p:nvPicPr>
        <p:blipFill>
          <a:blip r:embed="rId3"/>
          <a:stretch>
            <a:fillRect/>
          </a:stretch>
        </p:blipFill>
        <p:spPr>
          <a:xfrm>
            <a:off x="8479608" y="2752630"/>
            <a:ext cx="3629532" cy="1352739"/>
          </a:xfrm>
          <a:prstGeom prst="rect">
            <a:avLst/>
          </a:prstGeom>
        </p:spPr>
      </p:pic>
      <p:sp>
        <p:nvSpPr>
          <p:cNvPr id="9" name="TextBox 8">
            <a:extLst>
              <a:ext uri="{FF2B5EF4-FFF2-40B4-BE49-F238E27FC236}">
                <a16:creationId xmlns:a16="http://schemas.microsoft.com/office/drawing/2014/main" id="{E5BE9596-FA95-37DE-B314-56FAC712C05E}"/>
              </a:ext>
            </a:extLst>
          </p:cNvPr>
          <p:cNvSpPr txBox="1"/>
          <p:nvPr/>
        </p:nvSpPr>
        <p:spPr>
          <a:xfrm>
            <a:off x="641555" y="1643336"/>
            <a:ext cx="10766323" cy="646331"/>
          </a:xfrm>
          <a:prstGeom prst="rect">
            <a:avLst/>
          </a:prstGeom>
          <a:noFill/>
        </p:spPr>
        <p:txBody>
          <a:bodyPr wrap="square">
            <a:spAutoFit/>
          </a:bodyPr>
          <a:lstStyle/>
          <a:p>
            <a:r>
              <a:rPr lang="en-US" dirty="0"/>
              <a:t>The </a:t>
            </a:r>
            <a:r>
              <a:rPr lang="en-US" dirty="0">
                <a:latin typeface="Courier New" panose="02070309020205020404" pitchFamily="49" charset="0"/>
              </a:rPr>
              <a:t>always</a:t>
            </a:r>
            <a:r>
              <a:rPr lang="en-US" dirty="0"/>
              <a:t> block describes </a:t>
            </a:r>
            <a:r>
              <a:rPr lang="en-US" b="1" dirty="0"/>
              <a:t>behavioral logic</a:t>
            </a:r>
            <a:r>
              <a:rPr lang="en-US" dirty="0"/>
              <a:t> that executes automatically when certain signals change.</a:t>
            </a:r>
            <a:br>
              <a:rPr lang="en-US" dirty="0"/>
            </a:br>
            <a:r>
              <a:rPr lang="en-US" dirty="0"/>
              <a:t>It’s used to model </a:t>
            </a:r>
            <a:r>
              <a:rPr lang="en-US" b="1" dirty="0"/>
              <a:t>both sequential</a:t>
            </a:r>
            <a:r>
              <a:rPr lang="en-US" dirty="0"/>
              <a:t> (clocked) </a:t>
            </a:r>
            <a:r>
              <a:rPr lang="en-US" b="1" dirty="0"/>
              <a:t>and combinational</a:t>
            </a:r>
            <a:r>
              <a:rPr lang="en-US" dirty="0"/>
              <a:t> logic, depending on the sensitivity list.</a:t>
            </a:r>
            <a:endParaRPr lang="tr-TR" dirty="0"/>
          </a:p>
        </p:txBody>
      </p:sp>
      <p:sp>
        <p:nvSpPr>
          <p:cNvPr id="10" name="Title 1">
            <a:extLst>
              <a:ext uri="{FF2B5EF4-FFF2-40B4-BE49-F238E27FC236}">
                <a16:creationId xmlns:a16="http://schemas.microsoft.com/office/drawing/2014/main" id="{D99C824D-29D9-4D30-AAAF-9AA9F160B2F7}"/>
              </a:ext>
            </a:extLst>
          </p:cNvPr>
          <p:cNvSpPr>
            <a:spLocks noGrp="1"/>
          </p:cNvSpPr>
          <p:nvPr>
            <p:ph type="title"/>
          </p:nvPr>
        </p:nvSpPr>
        <p:spPr>
          <a:xfrm>
            <a:off x="641555" y="266802"/>
            <a:ext cx="10515600" cy="1325563"/>
          </a:xfrm>
        </p:spPr>
        <p:txBody>
          <a:bodyPr/>
          <a:lstStyle/>
          <a:p>
            <a:r>
              <a:rPr lang="tr-TR" dirty="0" err="1">
                <a:solidFill>
                  <a:srgbClr val="C00000"/>
                </a:solidFill>
              </a:rPr>
              <a:t>always</a:t>
            </a:r>
            <a:r>
              <a:rPr lang="tr-TR" dirty="0">
                <a:solidFill>
                  <a:srgbClr val="C00000"/>
                </a:solidFill>
              </a:rPr>
              <a:t> </a:t>
            </a:r>
            <a:r>
              <a:rPr lang="tr-TR" dirty="0" err="1">
                <a:solidFill>
                  <a:srgbClr val="C00000"/>
                </a:solidFill>
              </a:rPr>
              <a:t>statement</a:t>
            </a:r>
            <a:endParaRPr lang="tr-TR" dirty="0">
              <a:solidFill>
                <a:srgbClr val="C00000"/>
              </a:solidFill>
            </a:endParaRPr>
          </a:p>
        </p:txBody>
      </p:sp>
    </p:spTree>
    <p:extLst>
      <p:ext uri="{BB962C8B-B14F-4D97-AF65-F5344CB8AC3E}">
        <p14:creationId xmlns:p14="http://schemas.microsoft.com/office/powerpoint/2010/main" val="2432560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4A658A-7622-CC57-E7D4-E771010E5FF9}"/>
              </a:ext>
            </a:extLst>
          </p:cNvPr>
          <p:cNvPicPr>
            <a:picLocks noChangeAspect="1"/>
          </p:cNvPicPr>
          <p:nvPr/>
        </p:nvPicPr>
        <p:blipFill>
          <a:blip r:embed="rId2"/>
          <a:stretch>
            <a:fillRect/>
          </a:stretch>
        </p:blipFill>
        <p:spPr>
          <a:xfrm>
            <a:off x="4424516" y="384604"/>
            <a:ext cx="7391401" cy="6108271"/>
          </a:xfrm>
          <a:prstGeom prst="rect">
            <a:avLst/>
          </a:prstGeom>
        </p:spPr>
      </p:pic>
      <p:sp>
        <p:nvSpPr>
          <p:cNvPr id="8" name="Title 1">
            <a:extLst>
              <a:ext uri="{FF2B5EF4-FFF2-40B4-BE49-F238E27FC236}">
                <a16:creationId xmlns:a16="http://schemas.microsoft.com/office/drawing/2014/main" id="{9B69BF32-1DC1-71B6-BCDA-4C827E2B6754}"/>
              </a:ext>
            </a:extLst>
          </p:cNvPr>
          <p:cNvSpPr>
            <a:spLocks noGrp="1"/>
          </p:cNvSpPr>
          <p:nvPr>
            <p:ph type="title"/>
          </p:nvPr>
        </p:nvSpPr>
        <p:spPr>
          <a:xfrm>
            <a:off x="376083" y="2646208"/>
            <a:ext cx="10515600" cy="1325563"/>
          </a:xfrm>
        </p:spPr>
        <p:txBody>
          <a:bodyPr>
            <a:normAutofit fontScale="90000"/>
          </a:bodyPr>
          <a:lstStyle/>
          <a:p>
            <a:r>
              <a:rPr lang="tr-TR" dirty="0" err="1">
                <a:solidFill>
                  <a:srgbClr val="C00000"/>
                </a:solidFill>
              </a:rPr>
              <a:t>always</a:t>
            </a:r>
            <a:r>
              <a:rPr lang="tr-TR" dirty="0">
                <a:solidFill>
                  <a:srgbClr val="C00000"/>
                </a:solidFill>
              </a:rPr>
              <a:t> </a:t>
            </a:r>
            <a:r>
              <a:rPr lang="tr-TR" dirty="0" err="1">
                <a:solidFill>
                  <a:srgbClr val="C00000"/>
                </a:solidFill>
              </a:rPr>
              <a:t>statement</a:t>
            </a:r>
            <a:br>
              <a:rPr lang="tr-TR" dirty="0">
                <a:solidFill>
                  <a:srgbClr val="C00000"/>
                </a:solidFill>
              </a:rPr>
            </a:br>
            <a:r>
              <a:rPr lang="tr-TR" dirty="0" err="1">
                <a:solidFill>
                  <a:srgbClr val="C00000"/>
                </a:solidFill>
              </a:rPr>
              <a:t>vs</a:t>
            </a:r>
            <a:br>
              <a:rPr lang="tr-TR" dirty="0">
                <a:solidFill>
                  <a:srgbClr val="C00000"/>
                </a:solidFill>
              </a:rPr>
            </a:br>
            <a:r>
              <a:rPr lang="tr-TR" dirty="0" err="1">
                <a:solidFill>
                  <a:srgbClr val="C00000"/>
                </a:solidFill>
              </a:rPr>
              <a:t>assign</a:t>
            </a:r>
            <a:r>
              <a:rPr lang="tr-TR" dirty="0">
                <a:solidFill>
                  <a:srgbClr val="C00000"/>
                </a:solidFill>
              </a:rPr>
              <a:t> </a:t>
            </a:r>
            <a:r>
              <a:rPr lang="tr-TR" dirty="0" err="1">
                <a:solidFill>
                  <a:srgbClr val="C00000"/>
                </a:solidFill>
              </a:rPr>
              <a:t>statement</a:t>
            </a:r>
            <a:endParaRPr lang="tr-TR" dirty="0">
              <a:solidFill>
                <a:srgbClr val="C00000"/>
              </a:solidFill>
            </a:endParaRPr>
          </a:p>
        </p:txBody>
      </p:sp>
    </p:spTree>
    <p:extLst>
      <p:ext uri="{BB962C8B-B14F-4D97-AF65-F5344CB8AC3E}">
        <p14:creationId xmlns:p14="http://schemas.microsoft.com/office/powerpoint/2010/main" val="3190639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EB442B-ADC0-BFE8-7F59-2EA2EBB582CC}"/>
              </a:ext>
            </a:extLst>
          </p:cNvPr>
          <p:cNvSpPr>
            <a:spLocks noGrp="1"/>
          </p:cNvSpPr>
          <p:nvPr>
            <p:ph type="title"/>
          </p:nvPr>
        </p:nvSpPr>
        <p:spPr>
          <a:xfrm>
            <a:off x="641555" y="266802"/>
            <a:ext cx="10515600" cy="1325563"/>
          </a:xfrm>
        </p:spPr>
        <p:txBody>
          <a:bodyPr/>
          <a:lstStyle/>
          <a:p>
            <a:r>
              <a:rPr lang="tr-TR" dirty="0" err="1">
                <a:solidFill>
                  <a:srgbClr val="C00000"/>
                </a:solidFill>
              </a:rPr>
              <a:t>Implement</a:t>
            </a:r>
            <a:r>
              <a:rPr lang="tr-TR" dirty="0">
                <a:solidFill>
                  <a:srgbClr val="C00000"/>
                </a:solidFill>
              </a:rPr>
              <a:t> </a:t>
            </a:r>
            <a:r>
              <a:rPr lang="tr-TR" dirty="0" err="1">
                <a:solidFill>
                  <a:srgbClr val="C00000"/>
                </a:solidFill>
              </a:rPr>
              <a:t>assign</a:t>
            </a:r>
            <a:r>
              <a:rPr lang="tr-TR" dirty="0">
                <a:solidFill>
                  <a:srgbClr val="C00000"/>
                </a:solidFill>
              </a:rPr>
              <a:t> </a:t>
            </a:r>
            <a:r>
              <a:rPr lang="tr-TR" dirty="0" err="1">
                <a:solidFill>
                  <a:srgbClr val="C00000"/>
                </a:solidFill>
              </a:rPr>
              <a:t>and</a:t>
            </a:r>
            <a:r>
              <a:rPr lang="tr-TR" dirty="0">
                <a:solidFill>
                  <a:srgbClr val="C00000"/>
                </a:solidFill>
              </a:rPr>
              <a:t> </a:t>
            </a:r>
            <a:r>
              <a:rPr lang="tr-TR" dirty="0" err="1">
                <a:solidFill>
                  <a:srgbClr val="C00000"/>
                </a:solidFill>
              </a:rPr>
              <a:t>always</a:t>
            </a:r>
            <a:r>
              <a:rPr lang="tr-TR" dirty="0">
                <a:solidFill>
                  <a:srgbClr val="C00000"/>
                </a:solidFill>
              </a:rPr>
              <a:t> </a:t>
            </a:r>
            <a:r>
              <a:rPr lang="tr-TR" dirty="0" err="1">
                <a:solidFill>
                  <a:srgbClr val="C00000"/>
                </a:solidFill>
              </a:rPr>
              <a:t>statements</a:t>
            </a:r>
            <a:endParaRPr lang="tr-TR" dirty="0">
              <a:solidFill>
                <a:srgbClr val="C00000"/>
              </a:solidFill>
            </a:endParaRPr>
          </a:p>
        </p:txBody>
      </p:sp>
      <p:sp>
        <p:nvSpPr>
          <p:cNvPr id="6" name="TextBox 5">
            <a:extLst>
              <a:ext uri="{FF2B5EF4-FFF2-40B4-BE49-F238E27FC236}">
                <a16:creationId xmlns:a16="http://schemas.microsoft.com/office/drawing/2014/main" id="{AC06F787-9294-0250-E0E0-3ABEFCE8D4D2}"/>
              </a:ext>
            </a:extLst>
          </p:cNvPr>
          <p:cNvSpPr txBox="1"/>
          <p:nvPr/>
        </p:nvSpPr>
        <p:spPr>
          <a:xfrm>
            <a:off x="5240593" y="1591904"/>
            <a:ext cx="1720646" cy="584775"/>
          </a:xfrm>
          <a:prstGeom prst="rect">
            <a:avLst/>
          </a:prstGeom>
          <a:noFill/>
        </p:spPr>
        <p:txBody>
          <a:bodyPr wrap="square">
            <a:spAutoFit/>
          </a:bodyPr>
          <a:lstStyle/>
          <a:p>
            <a:pPr>
              <a:buNone/>
            </a:pPr>
            <a:r>
              <a:rPr lang="tr-TR" sz="3200" dirty="0"/>
              <a:t>Y=A&amp;B</a:t>
            </a:r>
            <a:endParaRPr lang="en-US" sz="3200" dirty="0"/>
          </a:p>
        </p:txBody>
      </p:sp>
      <p:sp>
        <p:nvSpPr>
          <p:cNvPr id="8" name="TextBox 7">
            <a:extLst>
              <a:ext uri="{FF2B5EF4-FFF2-40B4-BE49-F238E27FC236}">
                <a16:creationId xmlns:a16="http://schemas.microsoft.com/office/drawing/2014/main" id="{FBDAB3CB-73EF-45D9-1DAE-C6B67788F7BE}"/>
              </a:ext>
            </a:extLst>
          </p:cNvPr>
          <p:cNvSpPr txBox="1"/>
          <p:nvPr/>
        </p:nvSpPr>
        <p:spPr>
          <a:xfrm>
            <a:off x="491613" y="3458948"/>
            <a:ext cx="6096000" cy="1569660"/>
          </a:xfrm>
          <a:prstGeom prst="rect">
            <a:avLst/>
          </a:prstGeom>
          <a:noFill/>
        </p:spPr>
        <p:txBody>
          <a:bodyPr wrap="square">
            <a:spAutoFit/>
          </a:bodyPr>
          <a:lstStyle/>
          <a:p>
            <a:r>
              <a:rPr lang="tr-TR" sz="2400" dirty="0" err="1"/>
              <a:t>module</a:t>
            </a:r>
            <a:r>
              <a:rPr lang="tr-TR" sz="2400" dirty="0"/>
              <a:t> </a:t>
            </a:r>
            <a:r>
              <a:rPr lang="tr-TR" sz="2400" dirty="0" err="1"/>
              <a:t>and_gate_assign</a:t>
            </a:r>
            <a:r>
              <a:rPr lang="tr-TR" sz="2400" dirty="0"/>
              <a:t> (</a:t>
            </a:r>
            <a:r>
              <a:rPr lang="tr-TR" sz="2400" dirty="0" err="1"/>
              <a:t>input</a:t>
            </a:r>
            <a:r>
              <a:rPr lang="tr-TR" sz="2400" dirty="0"/>
              <a:t> A, </a:t>
            </a:r>
            <a:r>
              <a:rPr lang="tr-TR" sz="2400" dirty="0" err="1"/>
              <a:t>input</a:t>
            </a:r>
            <a:r>
              <a:rPr lang="tr-TR" sz="2400" dirty="0"/>
              <a:t> B, </a:t>
            </a:r>
            <a:r>
              <a:rPr lang="tr-TR" sz="2400" dirty="0" err="1"/>
              <a:t>output</a:t>
            </a:r>
            <a:r>
              <a:rPr lang="tr-TR" sz="2400" dirty="0"/>
              <a:t> Y);</a:t>
            </a:r>
          </a:p>
          <a:p>
            <a:r>
              <a:rPr lang="tr-TR" sz="2400" dirty="0"/>
              <a:t>  </a:t>
            </a:r>
            <a:r>
              <a:rPr lang="tr-TR" sz="2400" dirty="0" err="1"/>
              <a:t>assign</a:t>
            </a:r>
            <a:r>
              <a:rPr lang="tr-TR" sz="2400" dirty="0"/>
              <a:t> Y = A &amp; B;</a:t>
            </a:r>
          </a:p>
          <a:p>
            <a:r>
              <a:rPr lang="tr-TR" sz="2400" dirty="0" err="1"/>
              <a:t>endmodule</a:t>
            </a:r>
            <a:endParaRPr lang="tr-TR" sz="2400" dirty="0"/>
          </a:p>
        </p:txBody>
      </p:sp>
      <p:sp>
        <p:nvSpPr>
          <p:cNvPr id="10" name="TextBox 9">
            <a:extLst>
              <a:ext uri="{FF2B5EF4-FFF2-40B4-BE49-F238E27FC236}">
                <a16:creationId xmlns:a16="http://schemas.microsoft.com/office/drawing/2014/main" id="{39BE241C-66CB-BD78-0FD2-A9CA5C418CEC}"/>
              </a:ext>
            </a:extLst>
          </p:cNvPr>
          <p:cNvSpPr txBox="1"/>
          <p:nvPr/>
        </p:nvSpPr>
        <p:spPr>
          <a:xfrm>
            <a:off x="491613" y="2813389"/>
            <a:ext cx="6096000" cy="523220"/>
          </a:xfrm>
          <a:prstGeom prst="rect">
            <a:avLst/>
          </a:prstGeom>
          <a:noFill/>
        </p:spPr>
        <p:txBody>
          <a:bodyPr wrap="square">
            <a:spAutoFit/>
          </a:bodyPr>
          <a:lstStyle/>
          <a:p>
            <a:r>
              <a:rPr lang="tr-TR" sz="2800" dirty="0" err="1">
                <a:solidFill>
                  <a:srgbClr val="C00000"/>
                </a:solidFill>
              </a:rPr>
              <a:t>assign</a:t>
            </a:r>
            <a:endParaRPr lang="tr-TR" sz="2800" dirty="0"/>
          </a:p>
        </p:txBody>
      </p:sp>
      <p:sp>
        <p:nvSpPr>
          <p:cNvPr id="12" name="TextBox 11">
            <a:extLst>
              <a:ext uri="{FF2B5EF4-FFF2-40B4-BE49-F238E27FC236}">
                <a16:creationId xmlns:a16="http://schemas.microsoft.com/office/drawing/2014/main" id="{721E2F3F-66E1-8368-4CB7-82412FDCB309}"/>
              </a:ext>
            </a:extLst>
          </p:cNvPr>
          <p:cNvSpPr txBox="1"/>
          <p:nvPr/>
        </p:nvSpPr>
        <p:spPr>
          <a:xfrm>
            <a:off x="6282813" y="2813389"/>
            <a:ext cx="6096000" cy="523220"/>
          </a:xfrm>
          <a:prstGeom prst="rect">
            <a:avLst/>
          </a:prstGeom>
          <a:noFill/>
        </p:spPr>
        <p:txBody>
          <a:bodyPr wrap="square">
            <a:spAutoFit/>
          </a:bodyPr>
          <a:lstStyle/>
          <a:p>
            <a:r>
              <a:rPr lang="tr-TR" sz="2800" dirty="0" err="1">
                <a:solidFill>
                  <a:srgbClr val="C00000"/>
                </a:solidFill>
              </a:rPr>
              <a:t>always</a:t>
            </a:r>
            <a:endParaRPr lang="tr-TR" sz="2800" dirty="0"/>
          </a:p>
        </p:txBody>
      </p:sp>
      <p:sp>
        <p:nvSpPr>
          <p:cNvPr id="14" name="TextBox 13">
            <a:extLst>
              <a:ext uri="{FF2B5EF4-FFF2-40B4-BE49-F238E27FC236}">
                <a16:creationId xmlns:a16="http://schemas.microsoft.com/office/drawing/2014/main" id="{06B5684B-6B92-A87B-9C8D-962813FDF265}"/>
              </a:ext>
            </a:extLst>
          </p:cNvPr>
          <p:cNvSpPr txBox="1"/>
          <p:nvPr/>
        </p:nvSpPr>
        <p:spPr>
          <a:xfrm>
            <a:off x="6282813" y="3274593"/>
            <a:ext cx="6189406" cy="2308324"/>
          </a:xfrm>
          <a:prstGeom prst="rect">
            <a:avLst/>
          </a:prstGeom>
          <a:noFill/>
        </p:spPr>
        <p:txBody>
          <a:bodyPr wrap="square">
            <a:spAutoFit/>
          </a:bodyPr>
          <a:lstStyle/>
          <a:p>
            <a:r>
              <a:rPr lang="tr-TR" sz="2400" dirty="0" err="1"/>
              <a:t>module</a:t>
            </a:r>
            <a:r>
              <a:rPr lang="tr-TR" sz="2400" dirty="0"/>
              <a:t> </a:t>
            </a:r>
            <a:r>
              <a:rPr lang="tr-TR" sz="2400" dirty="0" err="1"/>
              <a:t>and_gate_always</a:t>
            </a:r>
            <a:r>
              <a:rPr lang="tr-TR" sz="2400" dirty="0"/>
              <a:t> (</a:t>
            </a:r>
            <a:r>
              <a:rPr lang="tr-TR" sz="2400" dirty="0" err="1"/>
              <a:t>input</a:t>
            </a:r>
            <a:r>
              <a:rPr lang="tr-TR" sz="2400" dirty="0"/>
              <a:t> A, </a:t>
            </a:r>
            <a:r>
              <a:rPr lang="tr-TR" sz="2400" dirty="0" err="1"/>
              <a:t>input</a:t>
            </a:r>
            <a:r>
              <a:rPr lang="tr-TR" sz="2400" dirty="0"/>
              <a:t> B, </a:t>
            </a:r>
            <a:r>
              <a:rPr lang="tr-TR" sz="2400" dirty="0" err="1"/>
              <a:t>output</a:t>
            </a:r>
            <a:r>
              <a:rPr lang="tr-TR" sz="2400" dirty="0"/>
              <a:t> </a:t>
            </a:r>
            <a:r>
              <a:rPr lang="tr-TR" sz="2400" dirty="0" err="1"/>
              <a:t>reg</a:t>
            </a:r>
            <a:r>
              <a:rPr lang="tr-TR" sz="2400" dirty="0"/>
              <a:t> Y);</a:t>
            </a:r>
          </a:p>
          <a:p>
            <a:r>
              <a:rPr lang="tr-TR" sz="2400" dirty="0"/>
              <a:t>  </a:t>
            </a:r>
            <a:r>
              <a:rPr lang="tr-TR" sz="2400" dirty="0" err="1"/>
              <a:t>always</a:t>
            </a:r>
            <a:r>
              <a:rPr lang="tr-TR" sz="2400" dirty="0"/>
              <a:t> @(*) </a:t>
            </a:r>
            <a:r>
              <a:rPr lang="tr-TR" sz="2400" dirty="0" err="1"/>
              <a:t>begin</a:t>
            </a:r>
            <a:endParaRPr lang="tr-TR" sz="2400" dirty="0"/>
          </a:p>
          <a:p>
            <a:r>
              <a:rPr lang="tr-TR" sz="2400" dirty="0"/>
              <a:t>    Y = A &amp; B;</a:t>
            </a:r>
          </a:p>
          <a:p>
            <a:r>
              <a:rPr lang="tr-TR" sz="2400" dirty="0"/>
              <a:t>  </a:t>
            </a:r>
            <a:r>
              <a:rPr lang="tr-TR" sz="2400" dirty="0" err="1"/>
              <a:t>end</a:t>
            </a:r>
            <a:endParaRPr lang="tr-TR" sz="2400" dirty="0"/>
          </a:p>
          <a:p>
            <a:r>
              <a:rPr lang="tr-TR" sz="2400" dirty="0" err="1"/>
              <a:t>endmodule</a:t>
            </a:r>
            <a:endParaRPr lang="tr-TR" sz="2400" dirty="0"/>
          </a:p>
        </p:txBody>
      </p:sp>
    </p:spTree>
    <p:extLst>
      <p:ext uri="{BB962C8B-B14F-4D97-AF65-F5344CB8AC3E}">
        <p14:creationId xmlns:p14="http://schemas.microsoft.com/office/powerpoint/2010/main" val="2804758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715BCB-A7E5-9350-D6F8-D4F4CF301884}"/>
              </a:ext>
            </a:extLst>
          </p:cNvPr>
          <p:cNvPicPr>
            <a:picLocks noChangeAspect="1"/>
          </p:cNvPicPr>
          <p:nvPr/>
        </p:nvPicPr>
        <p:blipFill>
          <a:blip r:embed="rId2"/>
          <a:stretch>
            <a:fillRect/>
          </a:stretch>
        </p:blipFill>
        <p:spPr>
          <a:xfrm>
            <a:off x="0" y="178172"/>
            <a:ext cx="12192000" cy="4728125"/>
          </a:xfrm>
          <a:prstGeom prst="rect">
            <a:avLst/>
          </a:prstGeom>
        </p:spPr>
      </p:pic>
      <p:sp>
        <p:nvSpPr>
          <p:cNvPr id="9" name="TextBox 8">
            <a:extLst>
              <a:ext uri="{FF2B5EF4-FFF2-40B4-BE49-F238E27FC236}">
                <a16:creationId xmlns:a16="http://schemas.microsoft.com/office/drawing/2014/main" id="{40B00F21-D282-9025-E0BD-BE1AB20CCAFC}"/>
              </a:ext>
            </a:extLst>
          </p:cNvPr>
          <p:cNvSpPr txBox="1"/>
          <p:nvPr/>
        </p:nvSpPr>
        <p:spPr>
          <a:xfrm>
            <a:off x="511278" y="5419721"/>
            <a:ext cx="9704438" cy="830997"/>
          </a:xfrm>
          <a:prstGeom prst="rect">
            <a:avLst/>
          </a:prstGeom>
          <a:noFill/>
        </p:spPr>
        <p:txBody>
          <a:bodyPr wrap="square">
            <a:spAutoFit/>
          </a:bodyPr>
          <a:lstStyle/>
          <a:p>
            <a:r>
              <a:rPr lang="tr-TR" sz="2400" dirty="0" err="1"/>
              <a:t>Verilog</a:t>
            </a:r>
            <a:r>
              <a:rPr lang="tr-TR" sz="2400" dirty="0"/>
              <a:t> is not a </a:t>
            </a:r>
            <a:r>
              <a:rPr lang="tr-TR" sz="2400" dirty="0" err="1"/>
              <a:t>programming</a:t>
            </a:r>
            <a:r>
              <a:rPr lang="tr-TR" sz="2400" dirty="0"/>
              <a:t> </a:t>
            </a:r>
            <a:r>
              <a:rPr lang="tr-TR" sz="2400" dirty="0" err="1"/>
              <a:t>language</a:t>
            </a:r>
            <a:r>
              <a:rPr lang="tr-TR" sz="2400" dirty="0"/>
              <a:t>. </a:t>
            </a:r>
            <a:r>
              <a:rPr lang="tr-TR" sz="2400" dirty="0" err="1"/>
              <a:t>It</a:t>
            </a:r>
            <a:r>
              <a:rPr lang="tr-TR" sz="2400" dirty="0"/>
              <a:t> is a </a:t>
            </a:r>
            <a:r>
              <a:rPr lang="tr-TR" sz="2400" dirty="0" err="1"/>
              <a:t>harware</a:t>
            </a:r>
            <a:r>
              <a:rPr lang="tr-TR" sz="2400" dirty="0"/>
              <a:t> </a:t>
            </a:r>
            <a:r>
              <a:rPr lang="tr-TR" sz="2400" dirty="0" err="1"/>
              <a:t>description</a:t>
            </a:r>
            <a:r>
              <a:rPr lang="tr-TR" sz="2400" dirty="0"/>
              <a:t> </a:t>
            </a:r>
            <a:r>
              <a:rPr lang="tr-TR" sz="2400" dirty="0" err="1"/>
              <a:t>language</a:t>
            </a:r>
            <a:r>
              <a:rPr lang="tr-TR" sz="2400" dirty="0"/>
              <a:t>.</a:t>
            </a:r>
          </a:p>
        </p:txBody>
      </p:sp>
    </p:spTree>
    <p:extLst>
      <p:ext uri="{BB962C8B-B14F-4D97-AF65-F5344CB8AC3E}">
        <p14:creationId xmlns:p14="http://schemas.microsoft.com/office/powerpoint/2010/main" val="2914535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73CA94-CB38-E3A0-509A-93C32774A276}"/>
              </a:ext>
            </a:extLst>
          </p:cNvPr>
          <p:cNvPicPr>
            <a:picLocks noChangeAspect="1"/>
          </p:cNvPicPr>
          <p:nvPr/>
        </p:nvPicPr>
        <p:blipFill>
          <a:blip r:embed="rId2"/>
          <a:stretch>
            <a:fillRect/>
          </a:stretch>
        </p:blipFill>
        <p:spPr>
          <a:xfrm>
            <a:off x="0" y="604207"/>
            <a:ext cx="12192000" cy="5649585"/>
          </a:xfrm>
          <a:prstGeom prst="rect">
            <a:avLst/>
          </a:prstGeom>
        </p:spPr>
      </p:pic>
    </p:spTree>
    <p:extLst>
      <p:ext uri="{BB962C8B-B14F-4D97-AF65-F5344CB8AC3E}">
        <p14:creationId xmlns:p14="http://schemas.microsoft.com/office/powerpoint/2010/main" val="1770982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8EA2FA-4D08-C195-D257-B07BCD728E1D}"/>
              </a:ext>
            </a:extLst>
          </p:cNvPr>
          <p:cNvPicPr>
            <a:picLocks noChangeAspect="1"/>
          </p:cNvPicPr>
          <p:nvPr/>
        </p:nvPicPr>
        <p:blipFill>
          <a:blip r:embed="rId2"/>
          <a:stretch>
            <a:fillRect/>
          </a:stretch>
        </p:blipFill>
        <p:spPr>
          <a:xfrm>
            <a:off x="1408166" y="1543257"/>
            <a:ext cx="8712609" cy="3437189"/>
          </a:xfrm>
          <a:prstGeom prst="rect">
            <a:avLst/>
          </a:prstGeom>
        </p:spPr>
      </p:pic>
      <p:sp>
        <p:nvSpPr>
          <p:cNvPr id="6" name="Title 1">
            <a:extLst>
              <a:ext uri="{FF2B5EF4-FFF2-40B4-BE49-F238E27FC236}">
                <a16:creationId xmlns:a16="http://schemas.microsoft.com/office/drawing/2014/main" id="{A9A6E53A-5898-4EAB-D2A5-A34929CA24EF}"/>
              </a:ext>
            </a:extLst>
          </p:cNvPr>
          <p:cNvSpPr>
            <a:spLocks noGrp="1"/>
          </p:cNvSpPr>
          <p:nvPr>
            <p:ph type="title"/>
          </p:nvPr>
        </p:nvSpPr>
        <p:spPr>
          <a:xfrm>
            <a:off x="671052" y="384842"/>
            <a:ext cx="10515600" cy="1325563"/>
          </a:xfrm>
        </p:spPr>
        <p:txBody>
          <a:bodyPr/>
          <a:lstStyle/>
          <a:p>
            <a:r>
              <a:rPr lang="tr-TR" dirty="0" err="1">
                <a:solidFill>
                  <a:srgbClr val="C00000"/>
                </a:solidFill>
              </a:rPr>
              <a:t>wire</a:t>
            </a:r>
            <a:r>
              <a:rPr lang="tr-TR" dirty="0">
                <a:solidFill>
                  <a:srgbClr val="C00000"/>
                </a:solidFill>
              </a:rPr>
              <a:t> </a:t>
            </a:r>
            <a:r>
              <a:rPr lang="tr-TR" dirty="0" err="1">
                <a:solidFill>
                  <a:srgbClr val="C00000"/>
                </a:solidFill>
              </a:rPr>
              <a:t>vs</a:t>
            </a:r>
            <a:r>
              <a:rPr lang="tr-TR" dirty="0">
                <a:solidFill>
                  <a:srgbClr val="C00000"/>
                </a:solidFill>
              </a:rPr>
              <a:t> </a:t>
            </a:r>
            <a:r>
              <a:rPr lang="tr-TR" dirty="0" err="1">
                <a:solidFill>
                  <a:srgbClr val="C00000"/>
                </a:solidFill>
              </a:rPr>
              <a:t>reg</a:t>
            </a:r>
            <a:endParaRPr lang="tr-TR" dirty="0">
              <a:solidFill>
                <a:srgbClr val="C00000"/>
              </a:solidFill>
            </a:endParaRPr>
          </a:p>
        </p:txBody>
      </p:sp>
      <p:sp>
        <p:nvSpPr>
          <p:cNvPr id="8" name="TextBox 7">
            <a:extLst>
              <a:ext uri="{FF2B5EF4-FFF2-40B4-BE49-F238E27FC236}">
                <a16:creationId xmlns:a16="http://schemas.microsoft.com/office/drawing/2014/main" id="{447144CF-A7DE-B533-CD06-9FF5B14178EB}"/>
              </a:ext>
            </a:extLst>
          </p:cNvPr>
          <p:cNvSpPr txBox="1"/>
          <p:nvPr/>
        </p:nvSpPr>
        <p:spPr>
          <a:xfrm>
            <a:off x="6479458" y="5141874"/>
            <a:ext cx="6096000" cy="1200329"/>
          </a:xfrm>
          <a:prstGeom prst="rect">
            <a:avLst/>
          </a:prstGeom>
          <a:noFill/>
        </p:spPr>
        <p:txBody>
          <a:bodyPr wrap="square">
            <a:spAutoFit/>
          </a:bodyPr>
          <a:lstStyle/>
          <a:p>
            <a:r>
              <a:rPr lang="tr-TR" dirty="0" err="1"/>
              <a:t>reg</a:t>
            </a:r>
            <a:r>
              <a:rPr lang="tr-TR" dirty="0"/>
              <a:t> Y;</a:t>
            </a:r>
          </a:p>
          <a:p>
            <a:r>
              <a:rPr lang="tr-TR" dirty="0" err="1"/>
              <a:t>always</a:t>
            </a:r>
            <a:r>
              <a:rPr lang="tr-TR" dirty="0"/>
              <a:t> @(*) </a:t>
            </a:r>
            <a:r>
              <a:rPr lang="tr-TR" dirty="0" err="1"/>
              <a:t>begin</a:t>
            </a:r>
            <a:endParaRPr lang="tr-TR" dirty="0"/>
          </a:p>
          <a:p>
            <a:r>
              <a:rPr lang="tr-TR" dirty="0"/>
              <a:t>  Y = A &amp; B;</a:t>
            </a:r>
          </a:p>
          <a:p>
            <a:r>
              <a:rPr lang="tr-TR" dirty="0" err="1"/>
              <a:t>end</a:t>
            </a:r>
            <a:endParaRPr lang="tr-TR" dirty="0"/>
          </a:p>
        </p:txBody>
      </p:sp>
      <p:sp>
        <p:nvSpPr>
          <p:cNvPr id="10" name="TextBox 9">
            <a:extLst>
              <a:ext uri="{FF2B5EF4-FFF2-40B4-BE49-F238E27FC236}">
                <a16:creationId xmlns:a16="http://schemas.microsoft.com/office/drawing/2014/main" id="{8E9E6564-E079-6B50-ECE1-E1116F73F72E}"/>
              </a:ext>
            </a:extLst>
          </p:cNvPr>
          <p:cNvSpPr txBox="1"/>
          <p:nvPr/>
        </p:nvSpPr>
        <p:spPr>
          <a:xfrm>
            <a:off x="2249130" y="5314743"/>
            <a:ext cx="6287728" cy="646331"/>
          </a:xfrm>
          <a:prstGeom prst="rect">
            <a:avLst/>
          </a:prstGeom>
          <a:noFill/>
        </p:spPr>
        <p:txBody>
          <a:bodyPr wrap="square">
            <a:spAutoFit/>
          </a:bodyPr>
          <a:lstStyle/>
          <a:p>
            <a:r>
              <a:rPr lang="tr-TR" dirty="0" err="1"/>
              <a:t>wire</a:t>
            </a:r>
            <a:r>
              <a:rPr lang="tr-TR" dirty="0"/>
              <a:t> Y;</a:t>
            </a:r>
          </a:p>
          <a:p>
            <a:r>
              <a:rPr lang="tr-TR" dirty="0" err="1"/>
              <a:t>assign</a:t>
            </a:r>
            <a:r>
              <a:rPr lang="tr-TR" dirty="0"/>
              <a:t> Y = A &amp; B;</a:t>
            </a:r>
          </a:p>
        </p:txBody>
      </p:sp>
    </p:spTree>
    <p:extLst>
      <p:ext uri="{BB962C8B-B14F-4D97-AF65-F5344CB8AC3E}">
        <p14:creationId xmlns:p14="http://schemas.microsoft.com/office/powerpoint/2010/main" val="3204164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1E5C79-EE9B-ECB6-EBE0-F5B110410DDD}"/>
              </a:ext>
            </a:extLst>
          </p:cNvPr>
          <p:cNvSpPr>
            <a:spLocks noGrp="1"/>
          </p:cNvSpPr>
          <p:nvPr>
            <p:ph type="title"/>
          </p:nvPr>
        </p:nvSpPr>
        <p:spPr>
          <a:xfrm>
            <a:off x="3581399" y="2361074"/>
            <a:ext cx="6064046" cy="1325563"/>
          </a:xfrm>
        </p:spPr>
        <p:txBody>
          <a:bodyPr>
            <a:noAutofit/>
          </a:bodyPr>
          <a:lstStyle/>
          <a:p>
            <a:r>
              <a:rPr lang="tr-TR" sz="5400" b="1" dirty="0" err="1">
                <a:solidFill>
                  <a:srgbClr val="C00000"/>
                </a:solidFill>
              </a:rPr>
              <a:t>Creating</a:t>
            </a:r>
            <a:r>
              <a:rPr lang="tr-TR" sz="5400" b="1" dirty="0">
                <a:solidFill>
                  <a:srgbClr val="C00000"/>
                </a:solidFill>
              </a:rPr>
              <a:t> a Project </a:t>
            </a:r>
            <a:endParaRPr lang="en-US" sz="5400" b="1" dirty="0">
              <a:solidFill>
                <a:srgbClr val="C00000"/>
              </a:solidFill>
            </a:endParaRPr>
          </a:p>
        </p:txBody>
      </p:sp>
    </p:spTree>
    <p:extLst>
      <p:ext uri="{BB962C8B-B14F-4D97-AF65-F5344CB8AC3E}">
        <p14:creationId xmlns:p14="http://schemas.microsoft.com/office/powerpoint/2010/main" val="695607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AA9C2-4DF3-A2E5-C44F-9B608AF86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D3498-8275-BDCF-F879-03543A18B7E0}"/>
              </a:ext>
            </a:extLst>
          </p:cNvPr>
          <p:cNvSpPr>
            <a:spLocks noGrp="1"/>
          </p:cNvSpPr>
          <p:nvPr>
            <p:ph type="title"/>
          </p:nvPr>
        </p:nvSpPr>
        <p:spPr>
          <a:xfrm>
            <a:off x="553720" y="159507"/>
            <a:ext cx="9407014" cy="892944"/>
          </a:xfrm>
        </p:spPr>
        <p:txBody>
          <a:bodyPr/>
          <a:lstStyle/>
          <a:p>
            <a:r>
              <a:rPr lang="tr-TR" dirty="0" err="1">
                <a:solidFill>
                  <a:srgbClr val="C00000"/>
                </a:solidFill>
              </a:rPr>
              <a:t>Creating</a:t>
            </a:r>
            <a:r>
              <a:rPr lang="tr-TR" dirty="0">
                <a:solidFill>
                  <a:srgbClr val="C00000"/>
                </a:solidFill>
              </a:rPr>
              <a:t> a Project </a:t>
            </a:r>
            <a:endParaRPr lang="en-US" b="1" dirty="0">
              <a:solidFill>
                <a:srgbClr val="C00000"/>
              </a:solidFill>
            </a:endParaRPr>
          </a:p>
        </p:txBody>
      </p:sp>
      <p:sp>
        <p:nvSpPr>
          <p:cNvPr id="4" name="Content Placeholder 3">
            <a:extLst>
              <a:ext uri="{FF2B5EF4-FFF2-40B4-BE49-F238E27FC236}">
                <a16:creationId xmlns:a16="http://schemas.microsoft.com/office/drawing/2014/main" id="{850F1C73-B62C-15C3-55B1-6307DE86A37E}"/>
              </a:ext>
            </a:extLst>
          </p:cNvPr>
          <p:cNvSpPr>
            <a:spLocks noGrp="1"/>
          </p:cNvSpPr>
          <p:nvPr>
            <p:ph idx="1"/>
          </p:nvPr>
        </p:nvSpPr>
        <p:spPr>
          <a:xfrm>
            <a:off x="553720" y="1165225"/>
            <a:ext cx="10515600" cy="4351338"/>
          </a:xfrm>
        </p:spPr>
        <p:txBody>
          <a:bodyPr/>
          <a:lstStyle/>
          <a:p>
            <a:pPr marL="0" indent="0">
              <a:buNone/>
            </a:pPr>
            <a:r>
              <a:rPr lang="en-US" dirty="0"/>
              <a:t>You start ISE </a:t>
            </a:r>
            <a:r>
              <a:rPr lang="en-US" dirty="0" err="1"/>
              <a:t>WebPACK</a:t>
            </a:r>
            <a:r>
              <a:rPr lang="en-US" dirty="0"/>
              <a:t> by double-clicking the icon on the desktop. This will bring up an ISE Project Navigator window like the following one.</a:t>
            </a:r>
            <a:endParaRPr lang="tr-TR" dirty="0"/>
          </a:p>
        </p:txBody>
      </p:sp>
      <p:pic>
        <p:nvPicPr>
          <p:cNvPr id="7" name="Picture 6">
            <a:extLst>
              <a:ext uri="{FF2B5EF4-FFF2-40B4-BE49-F238E27FC236}">
                <a16:creationId xmlns:a16="http://schemas.microsoft.com/office/drawing/2014/main" id="{14DFBB3E-D7BA-C3F6-5290-787F4800E86B}"/>
              </a:ext>
            </a:extLst>
          </p:cNvPr>
          <p:cNvPicPr>
            <a:picLocks noChangeAspect="1"/>
          </p:cNvPicPr>
          <p:nvPr/>
        </p:nvPicPr>
        <p:blipFill>
          <a:blip r:embed="rId2"/>
          <a:stretch>
            <a:fillRect/>
          </a:stretch>
        </p:blipFill>
        <p:spPr>
          <a:xfrm>
            <a:off x="854648" y="2438399"/>
            <a:ext cx="6079491" cy="4174357"/>
          </a:xfrm>
          <a:prstGeom prst="rect">
            <a:avLst/>
          </a:prstGeom>
        </p:spPr>
      </p:pic>
    </p:spTree>
    <p:extLst>
      <p:ext uri="{BB962C8B-B14F-4D97-AF65-F5344CB8AC3E}">
        <p14:creationId xmlns:p14="http://schemas.microsoft.com/office/powerpoint/2010/main" val="967109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AAD1F-BF14-27C9-601F-752619EDA3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0A4D3F-682C-73BF-AE83-93EEB0821457}"/>
              </a:ext>
            </a:extLst>
          </p:cNvPr>
          <p:cNvSpPr>
            <a:spLocks noGrp="1"/>
          </p:cNvSpPr>
          <p:nvPr>
            <p:ph type="title"/>
          </p:nvPr>
        </p:nvSpPr>
        <p:spPr>
          <a:xfrm>
            <a:off x="838200" y="73342"/>
            <a:ext cx="10515600" cy="1325563"/>
          </a:xfrm>
        </p:spPr>
        <p:txBody>
          <a:bodyPr/>
          <a:lstStyle/>
          <a:p>
            <a:r>
              <a:rPr lang="tr-TR" dirty="0" err="1">
                <a:solidFill>
                  <a:srgbClr val="C00000"/>
                </a:solidFill>
              </a:rPr>
              <a:t>Creating</a:t>
            </a:r>
            <a:r>
              <a:rPr lang="tr-TR" dirty="0">
                <a:solidFill>
                  <a:srgbClr val="C00000"/>
                </a:solidFill>
              </a:rPr>
              <a:t> a Project </a:t>
            </a:r>
            <a:endParaRPr lang="en-US" b="1" dirty="0">
              <a:solidFill>
                <a:srgbClr val="C00000"/>
              </a:solidFill>
            </a:endParaRPr>
          </a:p>
        </p:txBody>
      </p:sp>
      <p:sp>
        <p:nvSpPr>
          <p:cNvPr id="4" name="Content Placeholder 3">
            <a:extLst>
              <a:ext uri="{FF2B5EF4-FFF2-40B4-BE49-F238E27FC236}">
                <a16:creationId xmlns:a16="http://schemas.microsoft.com/office/drawing/2014/main" id="{622F3AE1-4293-D61B-69CE-75A2E755027D}"/>
              </a:ext>
            </a:extLst>
          </p:cNvPr>
          <p:cNvSpPr>
            <a:spLocks noGrp="1"/>
          </p:cNvSpPr>
          <p:nvPr>
            <p:ph idx="1"/>
          </p:nvPr>
        </p:nvSpPr>
        <p:spPr>
          <a:xfrm>
            <a:off x="553720" y="1165225"/>
            <a:ext cx="10515600" cy="4351338"/>
          </a:xfrm>
        </p:spPr>
        <p:txBody>
          <a:bodyPr/>
          <a:lstStyle/>
          <a:p>
            <a:pPr marL="0" indent="0">
              <a:buNone/>
            </a:pPr>
            <a:r>
              <a:rPr lang="en-US" dirty="0"/>
              <a:t>To create your project, click on the New Project... button in the Navigator window. </a:t>
            </a:r>
            <a:endParaRPr lang="tr-TR" dirty="0"/>
          </a:p>
        </p:txBody>
      </p:sp>
      <p:pic>
        <p:nvPicPr>
          <p:cNvPr id="5" name="Picture 4">
            <a:extLst>
              <a:ext uri="{FF2B5EF4-FFF2-40B4-BE49-F238E27FC236}">
                <a16:creationId xmlns:a16="http://schemas.microsoft.com/office/drawing/2014/main" id="{A1CB1A87-1E36-D892-2E89-8378DF30AE72}"/>
              </a:ext>
            </a:extLst>
          </p:cNvPr>
          <p:cNvPicPr>
            <a:picLocks noChangeAspect="1"/>
          </p:cNvPicPr>
          <p:nvPr/>
        </p:nvPicPr>
        <p:blipFill>
          <a:blip r:embed="rId2"/>
          <a:stretch>
            <a:fillRect/>
          </a:stretch>
        </p:blipFill>
        <p:spPr>
          <a:xfrm>
            <a:off x="838200" y="2221886"/>
            <a:ext cx="6039693" cy="2686425"/>
          </a:xfrm>
          <a:prstGeom prst="rect">
            <a:avLst/>
          </a:prstGeom>
        </p:spPr>
      </p:pic>
    </p:spTree>
    <p:extLst>
      <p:ext uri="{BB962C8B-B14F-4D97-AF65-F5344CB8AC3E}">
        <p14:creationId xmlns:p14="http://schemas.microsoft.com/office/powerpoint/2010/main" val="259603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1576-6F8D-85C6-B5E2-036FF5B74B4B}"/>
              </a:ext>
            </a:extLst>
          </p:cNvPr>
          <p:cNvSpPr>
            <a:spLocks noGrp="1"/>
          </p:cNvSpPr>
          <p:nvPr>
            <p:ph type="title"/>
          </p:nvPr>
        </p:nvSpPr>
        <p:spPr>
          <a:xfrm>
            <a:off x="759542" y="779360"/>
            <a:ext cx="10515600" cy="915783"/>
          </a:xfrm>
        </p:spPr>
        <p:txBody>
          <a:bodyPr>
            <a:normAutofit/>
          </a:bodyPr>
          <a:lstStyle/>
          <a:p>
            <a:r>
              <a:rPr lang="en-US" sz="4000" b="1" dirty="0">
                <a:solidFill>
                  <a:srgbClr val="C00000"/>
                </a:solidFill>
              </a:rPr>
              <a:t>FPGA Design Flow</a:t>
            </a:r>
            <a:endParaRPr lang="tr-TR" sz="4000" dirty="0">
              <a:solidFill>
                <a:srgbClr val="C00000"/>
              </a:solidFill>
            </a:endParaRPr>
          </a:p>
        </p:txBody>
      </p:sp>
      <p:sp>
        <p:nvSpPr>
          <p:cNvPr id="3" name="Content Placeholder 2">
            <a:extLst>
              <a:ext uri="{FF2B5EF4-FFF2-40B4-BE49-F238E27FC236}">
                <a16:creationId xmlns:a16="http://schemas.microsoft.com/office/drawing/2014/main" id="{73DD8D04-F4B6-EB98-0EBF-5983DCD8E291}"/>
              </a:ext>
            </a:extLst>
          </p:cNvPr>
          <p:cNvSpPr>
            <a:spLocks noGrp="1"/>
          </p:cNvSpPr>
          <p:nvPr>
            <p:ph idx="1"/>
          </p:nvPr>
        </p:nvSpPr>
        <p:spPr/>
        <p:txBody>
          <a:bodyPr/>
          <a:lstStyle/>
          <a:p>
            <a:pPr marL="0" indent="0">
              <a:buNone/>
            </a:pPr>
            <a:r>
              <a:rPr lang="tr-TR" b="1" dirty="0"/>
              <a:t>1)</a:t>
            </a:r>
            <a:r>
              <a:rPr lang="en-US" b="1" dirty="0"/>
              <a:t>Design Entry:</a:t>
            </a:r>
            <a:r>
              <a:rPr lang="en-US" dirty="0"/>
              <a:t> Write the logic in Verilog or VHDL.</a:t>
            </a:r>
          </a:p>
          <a:p>
            <a:pPr marL="0" indent="0">
              <a:buNone/>
            </a:pPr>
            <a:r>
              <a:rPr lang="tr-TR" b="1" dirty="0"/>
              <a:t>2)</a:t>
            </a:r>
            <a:r>
              <a:rPr lang="en-US" b="1" dirty="0"/>
              <a:t>Synthesis:</a:t>
            </a:r>
            <a:r>
              <a:rPr lang="en-US" dirty="0"/>
              <a:t> The HDL code is converted into logic gates.</a:t>
            </a:r>
          </a:p>
          <a:p>
            <a:pPr marL="0" indent="0">
              <a:buNone/>
            </a:pPr>
            <a:r>
              <a:rPr lang="tr-TR" b="1" dirty="0"/>
              <a:t>3)</a:t>
            </a:r>
            <a:r>
              <a:rPr lang="en-US" b="1" dirty="0"/>
              <a:t>Place &amp; Route:</a:t>
            </a:r>
            <a:r>
              <a:rPr lang="en-US" dirty="0"/>
              <a:t> The synthesized logic is mapped onto FPGA resources.</a:t>
            </a:r>
          </a:p>
          <a:p>
            <a:pPr marL="0" indent="0">
              <a:buNone/>
            </a:pPr>
            <a:r>
              <a:rPr lang="tr-TR" b="1" dirty="0"/>
              <a:t>4)</a:t>
            </a:r>
            <a:r>
              <a:rPr lang="en-US" b="1" dirty="0"/>
              <a:t>Bitstream Generation:</a:t>
            </a:r>
            <a:r>
              <a:rPr lang="en-US" dirty="0"/>
              <a:t> A configuration file (.bit) is created.</a:t>
            </a:r>
          </a:p>
          <a:p>
            <a:pPr marL="0" indent="0">
              <a:buNone/>
            </a:pPr>
            <a:r>
              <a:rPr lang="tr-TR" b="1" dirty="0"/>
              <a:t>5)</a:t>
            </a:r>
            <a:r>
              <a:rPr lang="en-US" b="1" dirty="0"/>
              <a:t>Programming the FPGA:</a:t>
            </a:r>
            <a:r>
              <a:rPr lang="en-US" dirty="0"/>
              <a:t> The bitstream is uploaded to the FPGA to activate the circuit.</a:t>
            </a:r>
          </a:p>
          <a:p>
            <a:endParaRPr lang="tr-TR" dirty="0"/>
          </a:p>
        </p:txBody>
      </p:sp>
    </p:spTree>
    <p:extLst>
      <p:ext uri="{BB962C8B-B14F-4D97-AF65-F5344CB8AC3E}">
        <p14:creationId xmlns:p14="http://schemas.microsoft.com/office/powerpoint/2010/main" val="1380779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288CA-BD59-A5C4-F0CA-ED66F80A4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73BD4A-515C-90EC-584A-64A73B3C7AAC}"/>
              </a:ext>
            </a:extLst>
          </p:cNvPr>
          <p:cNvSpPr>
            <a:spLocks noGrp="1"/>
          </p:cNvSpPr>
          <p:nvPr>
            <p:ph type="title"/>
          </p:nvPr>
        </p:nvSpPr>
        <p:spPr>
          <a:xfrm>
            <a:off x="838200" y="73342"/>
            <a:ext cx="10515600" cy="1325563"/>
          </a:xfrm>
        </p:spPr>
        <p:txBody>
          <a:bodyPr/>
          <a:lstStyle/>
          <a:p>
            <a:r>
              <a:rPr lang="tr-TR" dirty="0" err="1">
                <a:solidFill>
                  <a:srgbClr val="C00000"/>
                </a:solidFill>
              </a:rPr>
              <a:t>Creating</a:t>
            </a:r>
            <a:r>
              <a:rPr lang="tr-TR" dirty="0">
                <a:solidFill>
                  <a:srgbClr val="C00000"/>
                </a:solidFill>
              </a:rPr>
              <a:t> a Project </a:t>
            </a:r>
            <a:endParaRPr lang="en-US" b="1" dirty="0">
              <a:solidFill>
                <a:srgbClr val="C00000"/>
              </a:solidFill>
            </a:endParaRPr>
          </a:p>
        </p:txBody>
      </p:sp>
      <p:sp>
        <p:nvSpPr>
          <p:cNvPr id="4" name="Content Placeholder 3">
            <a:extLst>
              <a:ext uri="{FF2B5EF4-FFF2-40B4-BE49-F238E27FC236}">
                <a16:creationId xmlns:a16="http://schemas.microsoft.com/office/drawing/2014/main" id="{6603A6D8-A172-0AF0-BA89-41E7C2302952}"/>
              </a:ext>
            </a:extLst>
          </p:cNvPr>
          <p:cNvSpPr>
            <a:spLocks noGrp="1"/>
          </p:cNvSpPr>
          <p:nvPr>
            <p:ph idx="1"/>
          </p:nvPr>
        </p:nvSpPr>
        <p:spPr>
          <a:xfrm>
            <a:off x="553720" y="1165225"/>
            <a:ext cx="10515600" cy="4351338"/>
          </a:xfrm>
        </p:spPr>
        <p:txBody>
          <a:bodyPr/>
          <a:lstStyle/>
          <a:p>
            <a:pPr marL="0" indent="0">
              <a:buNone/>
            </a:pPr>
            <a:r>
              <a:rPr lang="en-US" dirty="0"/>
              <a:t>This will bring up the New Project Wizard. The first thing to do is select a location for your project. </a:t>
            </a:r>
            <a:endParaRPr lang="tr-TR" dirty="0"/>
          </a:p>
        </p:txBody>
      </p:sp>
      <p:pic>
        <p:nvPicPr>
          <p:cNvPr id="8" name="Picture 7">
            <a:extLst>
              <a:ext uri="{FF2B5EF4-FFF2-40B4-BE49-F238E27FC236}">
                <a16:creationId xmlns:a16="http://schemas.microsoft.com/office/drawing/2014/main" id="{551B0E21-CC0E-96F0-FB2F-C87D0056C2F7}"/>
              </a:ext>
            </a:extLst>
          </p:cNvPr>
          <p:cNvPicPr>
            <a:picLocks noChangeAspect="1"/>
          </p:cNvPicPr>
          <p:nvPr/>
        </p:nvPicPr>
        <p:blipFill>
          <a:blip r:embed="rId2"/>
          <a:stretch>
            <a:fillRect/>
          </a:stretch>
        </p:blipFill>
        <p:spPr>
          <a:xfrm>
            <a:off x="553720" y="2217334"/>
            <a:ext cx="5598668" cy="4391112"/>
          </a:xfrm>
          <a:prstGeom prst="rect">
            <a:avLst/>
          </a:prstGeom>
        </p:spPr>
      </p:pic>
      <p:sp>
        <p:nvSpPr>
          <p:cNvPr id="10" name="TextBox 9">
            <a:extLst>
              <a:ext uri="{FF2B5EF4-FFF2-40B4-BE49-F238E27FC236}">
                <a16:creationId xmlns:a16="http://schemas.microsoft.com/office/drawing/2014/main" id="{5087372C-5A96-35D5-C9F3-5BAA5BCE0922}"/>
              </a:ext>
            </a:extLst>
          </p:cNvPr>
          <p:cNvSpPr txBox="1"/>
          <p:nvPr/>
        </p:nvSpPr>
        <p:spPr>
          <a:xfrm>
            <a:off x="6408553" y="2302498"/>
            <a:ext cx="5719251" cy="2677656"/>
          </a:xfrm>
          <a:prstGeom prst="rect">
            <a:avLst/>
          </a:prstGeom>
          <a:noFill/>
        </p:spPr>
        <p:txBody>
          <a:bodyPr wrap="square">
            <a:spAutoFit/>
          </a:bodyPr>
          <a:lstStyle/>
          <a:p>
            <a:r>
              <a:rPr lang="en-US" sz="2800" dirty="0"/>
              <a:t>Then type in a name for the project. Notice how the project name is added to the end of the location you set previously. A folder with this name will be created there. Then click on the Next button.</a:t>
            </a:r>
            <a:endParaRPr lang="tr-TR" sz="2800" dirty="0"/>
          </a:p>
        </p:txBody>
      </p:sp>
    </p:spTree>
    <p:extLst>
      <p:ext uri="{BB962C8B-B14F-4D97-AF65-F5344CB8AC3E}">
        <p14:creationId xmlns:p14="http://schemas.microsoft.com/office/powerpoint/2010/main" val="3425479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07F46-F37E-E379-EE72-D64AA9279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10E84-49E8-0919-B4C0-2CB6919AE4F1}"/>
              </a:ext>
            </a:extLst>
          </p:cNvPr>
          <p:cNvSpPr>
            <a:spLocks noGrp="1"/>
          </p:cNvSpPr>
          <p:nvPr>
            <p:ph type="title"/>
          </p:nvPr>
        </p:nvSpPr>
        <p:spPr>
          <a:xfrm>
            <a:off x="838200" y="73342"/>
            <a:ext cx="10515600" cy="1325563"/>
          </a:xfrm>
        </p:spPr>
        <p:txBody>
          <a:bodyPr/>
          <a:lstStyle/>
          <a:p>
            <a:r>
              <a:rPr lang="tr-TR" dirty="0" err="1">
                <a:solidFill>
                  <a:srgbClr val="C00000"/>
                </a:solidFill>
              </a:rPr>
              <a:t>Creating</a:t>
            </a:r>
            <a:r>
              <a:rPr lang="tr-TR" dirty="0">
                <a:solidFill>
                  <a:srgbClr val="C00000"/>
                </a:solidFill>
              </a:rPr>
              <a:t> a Project </a:t>
            </a:r>
            <a:endParaRPr lang="en-US" b="1" dirty="0">
              <a:solidFill>
                <a:srgbClr val="C00000"/>
              </a:solidFill>
            </a:endParaRPr>
          </a:p>
        </p:txBody>
      </p:sp>
      <p:sp>
        <p:nvSpPr>
          <p:cNvPr id="4" name="Content Placeholder 3">
            <a:extLst>
              <a:ext uri="{FF2B5EF4-FFF2-40B4-BE49-F238E27FC236}">
                <a16:creationId xmlns:a16="http://schemas.microsoft.com/office/drawing/2014/main" id="{4C13413B-78DD-ACB0-2894-A15F5466131E}"/>
              </a:ext>
            </a:extLst>
          </p:cNvPr>
          <p:cNvSpPr>
            <a:spLocks noGrp="1"/>
          </p:cNvSpPr>
          <p:nvPr>
            <p:ph idx="1"/>
          </p:nvPr>
        </p:nvSpPr>
        <p:spPr>
          <a:xfrm>
            <a:off x="553720" y="1165225"/>
            <a:ext cx="10515600" cy="4351338"/>
          </a:xfrm>
        </p:spPr>
        <p:txBody>
          <a:bodyPr/>
          <a:lstStyle/>
          <a:p>
            <a:pPr marL="0" indent="0">
              <a:buNone/>
            </a:pPr>
            <a:r>
              <a:rPr lang="en-US" dirty="0"/>
              <a:t>The next screen that appears is used to select the type of FPGA you want to use for your design. </a:t>
            </a:r>
            <a:endParaRPr lang="tr-TR" dirty="0"/>
          </a:p>
        </p:txBody>
      </p:sp>
      <p:pic>
        <p:nvPicPr>
          <p:cNvPr id="5" name="Picture 4">
            <a:extLst>
              <a:ext uri="{FF2B5EF4-FFF2-40B4-BE49-F238E27FC236}">
                <a16:creationId xmlns:a16="http://schemas.microsoft.com/office/drawing/2014/main" id="{6AF1A280-E174-9826-0344-973FA7CDA887}"/>
              </a:ext>
            </a:extLst>
          </p:cNvPr>
          <p:cNvPicPr>
            <a:picLocks noChangeAspect="1"/>
          </p:cNvPicPr>
          <p:nvPr/>
        </p:nvPicPr>
        <p:blipFill>
          <a:blip r:embed="rId2"/>
          <a:stretch>
            <a:fillRect/>
          </a:stretch>
        </p:blipFill>
        <p:spPr>
          <a:xfrm>
            <a:off x="838200" y="1953124"/>
            <a:ext cx="6181237" cy="4655322"/>
          </a:xfrm>
          <a:prstGeom prst="rect">
            <a:avLst/>
          </a:prstGeom>
        </p:spPr>
      </p:pic>
      <p:sp>
        <p:nvSpPr>
          <p:cNvPr id="7" name="TextBox 6">
            <a:extLst>
              <a:ext uri="{FF2B5EF4-FFF2-40B4-BE49-F238E27FC236}">
                <a16:creationId xmlns:a16="http://schemas.microsoft.com/office/drawing/2014/main" id="{EAD96EC0-0834-0A82-0B8E-F307EA7769A4}"/>
              </a:ext>
            </a:extLst>
          </p:cNvPr>
          <p:cNvSpPr txBox="1"/>
          <p:nvPr/>
        </p:nvSpPr>
        <p:spPr>
          <a:xfrm>
            <a:off x="7303917" y="2228671"/>
            <a:ext cx="4507832" cy="3108543"/>
          </a:xfrm>
          <a:prstGeom prst="rect">
            <a:avLst/>
          </a:prstGeom>
          <a:noFill/>
        </p:spPr>
        <p:txBody>
          <a:bodyPr wrap="square">
            <a:spAutoFit/>
          </a:bodyPr>
          <a:lstStyle/>
          <a:p>
            <a:r>
              <a:rPr lang="en-US" sz="2800" dirty="0"/>
              <a:t>Set the </a:t>
            </a:r>
            <a:r>
              <a:rPr lang="en-US" sz="2800" b="1" dirty="0"/>
              <a:t>Family, Device, Package and Speed </a:t>
            </a:r>
            <a:r>
              <a:rPr lang="en-US" sz="2800" dirty="0"/>
              <a:t>fields as shown in the screenshot below. (This sets up your design for the particular FPGA used on the ATLYS board.) </a:t>
            </a:r>
            <a:endParaRPr lang="tr-TR" sz="2800" dirty="0"/>
          </a:p>
        </p:txBody>
      </p:sp>
    </p:spTree>
    <p:extLst>
      <p:ext uri="{BB962C8B-B14F-4D97-AF65-F5344CB8AC3E}">
        <p14:creationId xmlns:p14="http://schemas.microsoft.com/office/powerpoint/2010/main" val="964448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91885-1238-73B1-BE07-0C03055C0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5074C1-24D0-4393-C8EB-8829E76EFFB9}"/>
              </a:ext>
            </a:extLst>
          </p:cNvPr>
          <p:cNvSpPr>
            <a:spLocks noGrp="1"/>
          </p:cNvSpPr>
          <p:nvPr>
            <p:ph type="title"/>
          </p:nvPr>
        </p:nvSpPr>
        <p:spPr>
          <a:xfrm>
            <a:off x="838200" y="73342"/>
            <a:ext cx="10515600" cy="1325563"/>
          </a:xfrm>
        </p:spPr>
        <p:txBody>
          <a:bodyPr/>
          <a:lstStyle/>
          <a:p>
            <a:r>
              <a:rPr lang="tr-TR" dirty="0" err="1">
                <a:solidFill>
                  <a:srgbClr val="C00000"/>
                </a:solidFill>
              </a:rPr>
              <a:t>Creating</a:t>
            </a:r>
            <a:r>
              <a:rPr lang="tr-TR" dirty="0">
                <a:solidFill>
                  <a:srgbClr val="C00000"/>
                </a:solidFill>
              </a:rPr>
              <a:t> a Project </a:t>
            </a:r>
            <a:endParaRPr lang="en-US" b="1" dirty="0">
              <a:solidFill>
                <a:srgbClr val="C00000"/>
              </a:solidFill>
            </a:endParaRPr>
          </a:p>
        </p:txBody>
      </p:sp>
      <p:sp>
        <p:nvSpPr>
          <p:cNvPr id="4" name="Content Placeholder 3">
            <a:extLst>
              <a:ext uri="{FF2B5EF4-FFF2-40B4-BE49-F238E27FC236}">
                <a16:creationId xmlns:a16="http://schemas.microsoft.com/office/drawing/2014/main" id="{31CE93D1-9DAB-AF39-CB34-9AE33E26D96E}"/>
              </a:ext>
            </a:extLst>
          </p:cNvPr>
          <p:cNvSpPr>
            <a:spLocks noGrp="1"/>
          </p:cNvSpPr>
          <p:nvPr>
            <p:ph idx="1"/>
          </p:nvPr>
        </p:nvSpPr>
        <p:spPr>
          <a:xfrm>
            <a:off x="553720" y="1165225"/>
            <a:ext cx="10515600" cy="4351338"/>
          </a:xfrm>
        </p:spPr>
        <p:txBody>
          <a:bodyPr/>
          <a:lstStyle/>
          <a:p>
            <a:pPr marL="0" indent="0">
              <a:buNone/>
            </a:pPr>
            <a:r>
              <a:rPr lang="en-US" dirty="0"/>
              <a:t>Now you'll get a summary of the information you've entered about your project. Click on the Finish button and your new project will appear in the Navigator window.</a:t>
            </a:r>
            <a:endParaRPr lang="tr-TR" dirty="0"/>
          </a:p>
        </p:txBody>
      </p:sp>
      <p:pic>
        <p:nvPicPr>
          <p:cNvPr id="6" name="Picture 5">
            <a:extLst>
              <a:ext uri="{FF2B5EF4-FFF2-40B4-BE49-F238E27FC236}">
                <a16:creationId xmlns:a16="http://schemas.microsoft.com/office/drawing/2014/main" id="{C0DF4428-756D-49BC-A8C1-222BA6F9C28D}"/>
              </a:ext>
            </a:extLst>
          </p:cNvPr>
          <p:cNvPicPr>
            <a:picLocks noChangeAspect="1"/>
          </p:cNvPicPr>
          <p:nvPr/>
        </p:nvPicPr>
        <p:blipFill>
          <a:blip r:embed="rId2"/>
          <a:stretch>
            <a:fillRect/>
          </a:stretch>
        </p:blipFill>
        <p:spPr>
          <a:xfrm>
            <a:off x="1122680" y="2490788"/>
            <a:ext cx="5386137" cy="4275836"/>
          </a:xfrm>
          <a:prstGeom prst="rect">
            <a:avLst/>
          </a:prstGeom>
        </p:spPr>
      </p:pic>
    </p:spTree>
    <p:extLst>
      <p:ext uri="{BB962C8B-B14F-4D97-AF65-F5344CB8AC3E}">
        <p14:creationId xmlns:p14="http://schemas.microsoft.com/office/powerpoint/2010/main" val="2211079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640D7-D35B-2C72-CBBA-F445C72992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A8BE0-7651-ACFD-5C0E-2D3C5B626C9E}"/>
              </a:ext>
            </a:extLst>
          </p:cNvPr>
          <p:cNvSpPr>
            <a:spLocks noGrp="1"/>
          </p:cNvSpPr>
          <p:nvPr>
            <p:ph type="title"/>
          </p:nvPr>
        </p:nvSpPr>
        <p:spPr>
          <a:xfrm>
            <a:off x="838200" y="73342"/>
            <a:ext cx="10515600" cy="1325563"/>
          </a:xfrm>
        </p:spPr>
        <p:txBody>
          <a:bodyPr/>
          <a:lstStyle/>
          <a:p>
            <a:r>
              <a:rPr lang="tr-TR" dirty="0" err="1">
                <a:solidFill>
                  <a:srgbClr val="C00000"/>
                </a:solidFill>
              </a:rPr>
              <a:t>Creating</a:t>
            </a:r>
            <a:r>
              <a:rPr lang="tr-TR" dirty="0">
                <a:solidFill>
                  <a:srgbClr val="C00000"/>
                </a:solidFill>
              </a:rPr>
              <a:t> a Project </a:t>
            </a:r>
            <a:endParaRPr lang="en-US" b="1" dirty="0">
              <a:solidFill>
                <a:srgbClr val="C00000"/>
              </a:solidFill>
            </a:endParaRPr>
          </a:p>
        </p:txBody>
      </p:sp>
      <p:sp>
        <p:nvSpPr>
          <p:cNvPr id="4" name="Content Placeholder 3">
            <a:extLst>
              <a:ext uri="{FF2B5EF4-FFF2-40B4-BE49-F238E27FC236}">
                <a16:creationId xmlns:a16="http://schemas.microsoft.com/office/drawing/2014/main" id="{A261DB47-F3A0-5216-C17C-C3B4D4C69611}"/>
              </a:ext>
            </a:extLst>
          </p:cNvPr>
          <p:cNvSpPr>
            <a:spLocks noGrp="1"/>
          </p:cNvSpPr>
          <p:nvPr>
            <p:ph idx="1"/>
          </p:nvPr>
        </p:nvSpPr>
        <p:spPr>
          <a:xfrm>
            <a:off x="553720" y="1165225"/>
            <a:ext cx="10515600" cy="4351338"/>
          </a:xfrm>
        </p:spPr>
        <p:txBody>
          <a:bodyPr/>
          <a:lstStyle/>
          <a:p>
            <a:pPr marL="0" indent="0">
              <a:buNone/>
            </a:pPr>
            <a:r>
              <a:rPr lang="en-US" dirty="0"/>
              <a:t>At this point, your project exists, but it doesn't do anything. It's time to enter the source information that describes how your digital circuit works.</a:t>
            </a:r>
            <a:endParaRPr lang="tr-TR" dirty="0"/>
          </a:p>
        </p:txBody>
      </p:sp>
      <p:pic>
        <p:nvPicPr>
          <p:cNvPr id="5" name="Picture 4">
            <a:extLst>
              <a:ext uri="{FF2B5EF4-FFF2-40B4-BE49-F238E27FC236}">
                <a16:creationId xmlns:a16="http://schemas.microsoft.com/office/drawing/2014/main" id="{6B0C5143-E9D1-267A-C936-F037900018C3}"/>
              </a:ext>
            </a:extLst>
          </p:cNvPr>
          <p:cNvPicPr>
            <a:picLocks noChangeAspect="1"/>
          </p:cNvPicPr>
          <p:nvPr/>
        </p:nvPicPr>
        <p:blipFill>
          <a:blip r:embed="rId2"/>
          <a:stretch>
            <a:fillRect/>
          </a:stretch>
        </p:blipFill>
        <p:spPr>
          <a:xfrm>
            <a:off x="553720" y="2490788"/>
            <a:ext cx="6754168" cy="3972479"/>
          </a:xfrm>
          <a:prstGeom prst="rect">
            <a:avLst/>
          </a:prstGeom>
        </p:spPr>
      </p:pic>
      <p:sp>
        <p:nvSpPr>
          <p:cNvPr id="8" name="TextBox 7">
            <a:extLst>
              <a:ext uri="{FF2B5EF4-FFF2-40B4-BE49-F238E27FC236}">
                <a16:creationId xmlns:a16="http://schemas.microsoft.com/office/drawing/2014/main" id="{3F3CAA31-8509-242D-8123-A51A931ED501}"/>
              </a:ext>
            </a:extLst>
          </p:cNvPr>
          <p:cNvSpPr txBox="1"/>
          <p:nvPr/>
        </p:nvSpPr>
        <p:spPr>
          <a:xfrm>
            <a:off x="7764370" y="2330245"/>
            <a:ext cx="3873910" cy="3970318"/>
          </a:xfrm>
          <a:prstGeom prst="rect">
            <a:avLst/>
          </a:prstGeom>
          <a:noFill/>
        </p:spPr>
        <p:txBody>
          <a:bodyPr wrap="square">
            <a:spAutoFit/>
          </a:bodyPr>
          <a:lstStyle/>
          <a:p>
            <a:r>
              <a:rPr lang="en-US" sz="2800" dirty="0"/>
              <a:t>In the Navigator window, right-click on the FPGA identifier (xc6slx45-3csg324 in this design) in the Hierarchy pane and select New Source... from the drop-down menu.</a:t>
            </a:r>
            <a:endParaRPr lang="tr-TR" sz="2800" dirty="0"/>
          </a:p>
        </p:txBody>
      </p:sp>
    </p:spTree>
    <p:extLst>
      <p:ext uri="{BB962C8B-B14F-4D97-AF65-F5344CB8AC3E}">
        <p14:creationId xmlns:p14="http://schemas.microsoft.com/office/powerpoint/2010/main" val="3948493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B5DB8-3471-22AF-478A-C7CDCD8D9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C51294-0893-8854-D0C0-07C5E55B9CC5}"/>
              </a:ext>
            </a:extLst>
          </p:cNvPr>
          <p:cNvSpPr>
            <a:spLocks noGrp="1"/>
          </p:cNvSpPr>
          <p:nvPr>
            <p:ph type="title"/>
          </p:nvPr>
        </p:nvSpPr>
        <p:spPr>
          <a:xfrm>
            <a:off x="838200" y="73342"/>
            <a:ext cx="10515600" cy="1325563"/>
          </a:xfrm>
        </p:spPr>
        <p:txBody>
          <a:bodyPr/>
          <a:lstStyle/>
          <a:p>
            <a:r>
              <a:rPr lang="tr-TR" dirty="0" err="1">
                <a:solidFill>
                  <a:srgbClr val="C00000"/>
                </a:solidFill>
              </a:rPr>
              <a:t>Creating</a:t>
            </a:r>
            <a:r>
              <a:rPr lang="tr-TR" dirty="0">
                <a:solidFill>
                  <a:srgbClr val="C00000"/>
                </a:solidFill>
              </a:rPr>
              <a:t> a Project </a:t>
            </a:r>
            <a:endParaRPr lang="en-US" b="1" dirty="0">
              <a:solidFill>
                <a:srgbClr val="C00000"/>
              </a:solidFill>
            </a:endParaRPr>
          </a:p>
        </p:txBody>
      </p:sp>
      <p:sp>
        <p:nvSpPr>
          <p:cNvPr id="4" name="Content Placeholder 3">
            <a:extLst>
              <a:ext uri="{FF2B5EF4-FFF2-40B4-BE49-F238E27FC236}">
                <a16:creationId xmlns:a16="http://schemas.microsoft.com/office/drawing/2014/main" id="{477F7354-EBB8-AD39-3499-451D1AC32908}"/>
              </a:ext>
            </a:extLst>
          </p:cNvPr>
          <p:cNvSpPr>
            <a:spLocks noGrp="1"/>
          </p:cNvSpPr>
          <p:nvPr>
            <p:ph idx="1"/>
          </p:nvPr>
        </p:nvSpPr>
        <p:spPr>
          <a:xfrm>
            <a:off x="553720" y="1165225"/>
            <a:ext cx="10515600" cy="4351338"/>
          </a:xfrm>
        </p:spPr>
        <p:txBody>
          <a:bodyPr/>
          <a:lstStyle/>
          <a:p>
            <a:pPr marL="0" indent="0">
              <a:buNone/>
            </a:pPr>
            <a:r>
              <a:rPr lang="en-US" dirty="0"/>
              <a:t>The New Source Wizard window appears. Here, you can select how you want to describe your design. Select Verilog Module from the list of source types.. </a:t>
            </a:r>
            <a:endParaRPr lang="tr-TR" dirty="0"/>
          </a:p>
        </p:txBody>
      </p:sp>
      <p:sp>
        <p:nvSpPr>
          <p:cNvPr id="8" name="TextBox 7">
            <a:extLst>
              <a:ext uri="{FF2B5EF4-FFF2-40B4-BE49-F238E27FC236}">
                <a16:creationId xmlns:a16="http://schemas.microsoft.com/office/drawing/2014/main" id="{C4F9CFAC-A984-1FC1-62D8-E58AE297839F}"/>
              </a:ext>
            </a:extLst>
          </p:cNvPr>
          <p:cNvSpPr txBox="1"/>
          <p:nvPr/>
        </p:nvSpPr>
        <p:spPr>
          <a:xfrm>
            <a:off x="7723160" y="3195935"/>
            <a:ext cx="3048000" cy="2246769"/>
          </a:xfrm>
          <a:prstGeom prst="rect">
            <a:avLst/>
          </a:prstGeom>
          <a:noFill/>
        </p:spPr>
        <p:txBody>
          <a:bodyPr wrap="square">
            <a:spAutoFit/>
          </a:bodyPr>
          <a:lstStyle/>
          <a:p>
            <a:r>
              <a:rPr lang="en-US" sz="2800" dirty="0"/>
              <a:t>Then type a name for the Verilog source file. Then click on the Next button</a:t>
            </a:r>
            <a:endParaRPr lang="tr-TR" sz="2800" dirty="0"/>
          </a:p>
        </p:txBody>
      </p:sp>
      <p:pic>
        <p:nvPicPr>
          <p:cNvPr id="6" name="Picture 5">
            <a:extLst>
              <a:ext uri="{FF2B5EF4-FFF2-40B4-BE49-F238E27FC236}">
                <a16:creationId xmlns:a16="http://schemas.microsoft.com/office/drawing/2014/main" id="{23C64375-CC54-0E72-A5B4-C7DBBD7CCC60}"/>
              </a:ext>
            </a:extLst>
          </p:cNvPr>
          <p:cNvPicPr>
            <a:picLocks noChangeAspect="1"/>
          </p:cNvPicPr>
          <p:nvPr/>
        </p:nvPicPr>
        <p:blipFill>
          <a:blip r:embed="rId2"/>
          <a:stretch>
            <a:fillRect/>
          </a:stretch>
        </p:blipFill>
        <p:spPr>
          <a:xfrm>
            <a:off x="1122680" y="2490788"/>
            <a:ext cx="5839640" cy="4191585"/>
          </a:xfrm>
          <a:prstGeom prst="rect">
            <a:avLst/>
          </a:prstGeom>
        </p:spPr>
      </p:pic>
    </p:spTree>
    <p:extLst>
      <p:ext uri="{BB962C8B-B14F-4D97-AF65-F5344CB8AC3E}">
        <p14:creationId xmlns:p14="http://schemas.microsoft.com/office/powerpoint/2010/main" val="234681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70EEE-48FC-1739-5F27-9592974EE6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678DE2-DD92-FEBA-23FB-D63388D80D77}"/>
              </a:ext>
            </a:extLst>
          </p:cNvPr>
          <p:cNvSpPr>
            <a:spLocks noGrp="1"/>
          </p:cNvSpPr>
          <p:nvPr>
            <p:ph type="title"/>
          </p:nvPr>
        </p:nvSpPr>
        <p:spPr>
          <a:xfrm>
            <a:off x="838200" y="73342"/>
            <a:ext cx="10515600" cy="1325563"/>
          </a:xfrm>
        </p:spPr>
        <p:txBody>
          <a:bodyPr/>
          <a:lstStyle/>
          <a:p>
            <a:r>
              <a:rPr lang="tr-TR" dirty="0" err="1">
                <a:solidFill>
                  <a:srgbClr val="C00000"/>
                </a:solidFill>
              </a:rPr>
              <a:t>Creating</a:t>
            </a:r>
            <a:r>
              <a:rPr lang="tr-TR" dirty="0">
                <a:solidFill>
                  <a:srgbClr val="C00000"/>
                </a:solidFill>
              </a:rPr>
              <a:t> a Project </a:t>
            </a:r>
            <a:endParaRPr lang="en-US" b="1" dirty="0">
              <a:solidFill>
                <a:srgbClr val="C00000"/>
              </a:solidFill>
            </a:endParaRPr>
          </a:p>
        </p:txBody>
      </p:sp>
      <p:sp>
        <p:nvSpPr>
          <p:cNvPr id="4" name="Content Placeholder 3">
            <a:extLst>
              <a:ext uri="{FF2B5EF4-FFF2-40B4-BE49-F238E27FC236}">
                <a16:creationId xmlns:a16="http://schemas.microsoft.com/office/drawing/2014/main" id="{8E53F615-7142-F97B-E8BA-D91F2060FB90}"/>
              </a:ext>
            </a:extLst>
          </p:cNvPr>
          <p:cNvSpPr>
            <a:spLocks noGrp="1"/>
          </p:cNvSpPr>
          <p:nvPr>
            <p:ph idx="1"/>
          </p:nvPr>
        </p:nvSpPr>
        <p:spPr>
          <a:xfrm>
            <a:off x="553720" y="1165225"/>
            <a:ext cx="10515600" cy="4351338"/>
          </a:xfrm>
        </p:spPr>
        <p:txBody>
          <a:bodyPr/>
          <a:lstStyle/>
          <a:p>
            <a:pPr marL="0" indent="0">
              <a:buNone/>
            </a:pPr>
            <a:r>
              <a:rPr lang="en-US" dirty="0"/>
              <a:t>The next window that appears lets you define the input and output ports for your design.. </a:t>
            </a:r>
            <a:endParaRPr lang="tr-TR" dirty="0"/>
          </a:p>
        </p:txBody>
      </p:sp>
      <p:sp>
        <p:nvSpPr>
          <p:cNvPr id="8" name="TextBox 7">
            <a:extLst>
              <a:ext uri="{FF2B5EF4-FFF2-40B4-BE49-F238E27FC236}">
                <a16:creationId xmlns:a16="http://schemas.microsoft.com/office/drawing/2014/main" id="{AB3C37F5-9941-CE1D-1410-EB491ADB00E4}"/>
              </a:ext>
            </a:extLst>
          </p:cNvPr>
          <p:cNvSpPr txBox="1"/>
          <p:nvPr/>
        </p:nvSpPr>
        <p:spPr>
          <a:xfrm>
            <a:off x="7207340" y="2334159"/>
            <a:ext cx="3048000" cy="3970318"/>
          </a:xfrm>
          <a:prstGeom prst="rect">
            <a:avLst/>
          </a:prstGeom>
          <a:noFill/>
        </p:spPr>
        <p:txBody>
          <a:bodyPr wrap="square">
            <a:spAutoFit/>
          </a:bodyPr>
          <a:lstStyle/>
          <a:p>
            <a:r>
              <a:rPr lang="en-US" sz="2800" dirty="0"/>
              <a:t>Type “A” into the first Port Name field. This will be the first input for an AND gate. Type “B” into the second Port Name field. This will be the second input</a:t>
            </a:r>
            <a:endParaRPr lang="tr-TR" sz="2800" dirty="0"/>
          </a:p>
        </p:txBody>
      </p:sp>
      <p:pic>
        <p:nvPicPr>
          <p:cNvPr id="5" name="Picture 4">
            <a:extLst>
              <a:ext uri="{FF2B5EF4-FFF2-40B4-BE49-F238E27FC236}">
                <a16:creationId xmlns:a16="http://schemas.microsoft.com/office/drawing/2014/main" id="{5B1408C4-8ED3-0B58-8766-25A21822FC39}"/>
              </a:ext>
            </a:extLst>
          </p:cNvPr>
          <p:cNvPicPr>
            <a:picLocks noChangeAspect="1"/>
          </p:cNvPicPr>
          <p:nvPr/>
        </p:nvPicPr>
        <p:blipFill>
          <a:blip r:embed="rId2"/>
          <a:stretch>
            <a:fillRect/>
          </a:stretch>
        </p:blipFill>
        <p:spPr>
          <a:xfrm>
            <a:off x="553720" y="2331124"/>
            <a:ext cx="5982535" cy="4277322"/>
          </a:xfrm>
          <a:prstGeom prst="rect">
            <a:avLst/>
          </a:prstGeom>
        </p:spPr>
      </p:pic>
    </p:spTree>
    <p:extLst>
      <p:ext uri="{BB962C8B-B14F-4D97-AF65-F5344CB8AC3E}">
        <p14:creationId xmlns:p14="http://schemas.microsoft.com/office/powerpoint/2010/main" val="852914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92ED0-529A-3D54-6602-AC2D3154AD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307471-AF9C-FA9E-0EE5-CBEC33882DE6}"/>
              </a:ext>
            </a:extLst>
          </p:cNvPr>
          <p:cNvSpPr>
            <a:spLocks noGrp="1"/>
          </p:cNvSpPr>
          <p:nvPr>
            <p:ph type="title"/>
          </p:nvPr>
        </p:nvSpPr>
        <p:spPr>
          <a:xfrm>
            <a:off x="838200" y="73342"/>
            <a:ext cx="10515600" cy="1325563"/>
          </a:xfrm>
        </p:spPr>
        <p:txBody>
          <a:bodyPr/>
          <a:lstStyle/>
          <a:p>
            <a:r>
              <a:rPr lang="tr-TR" dirty="0" err="1">
                <a:solidFill>
                  <a:srgbClr val="C00000"/>
                </a:solidFill>
              </a:rPr>
              <a:t>Creating</a:t>
            </a:r>
            <a:r>
              <a:rPr lang="tr-TR" dirty="0">
                <a:solidFill>
                  <a:srgbClr val="C00000"/>
                </a:solidFill>
              </a:rPr>
              <a:t> a Project </a:t>
            </a:r>
            <a:endParaRPr lang="en-US" b="1" dirty="0">
              <a:solidFill>
                <a:srgbClr val="C00000"/>
              </a:solidFill>
            </a:endParaRPr>
          </a:p>
        </p:txBody>
      </p:sp>
      <p:sp>
        <p:nvSpPr>
          <p:cNvPr id="8" name="TextBox 7">
            <a:extLst>
              <a:ext uri="{FF2B5EF4-FFF2-40B4-BE49-F238E27FC236}">
                <a16:creationId xmlns:a16="http://schemas.microsoft.com/office/drawing/2014/main" id="{D089087F-B556-2A42-B9DD-FA8A97D259E1}"/>
              </a:ext>
            </a:extLst>
          </p:cNvPr>
          <p:cNvSpPr txBox="1"/>
          <p:nvPr/>
        </p:nvSpPr>
        <p:spPr>
          <a:xfrm>
            <a:off x="7207340" y="2334159"/>
            <a:ext cx="3048000" cy="3539430"/>
          </a:xfrm>
          <a:prstGeom prst="rect">
            <a:avLst/>
          </a:prstGeom>
          <a:noFill/>
        </p:spPr>
        <p:txBody>
          <a:bodyPr wrap="square">
            <a:spAutoFit/>
          </a:bodyPr>
          <a:lstStyle/>
          <a:p>
            <a:r>
              <a:rPr lang="en-US" sz="2800" dirty="0"/>
              <a:t>Then you have to add a third signal named “C”. This will be the output of the AND gate. Don’t forget to choose its direction as out.</a:t>
            </a:r>
            <a:endParaRPr lang="tr-TR" sz="2800" dirty="0"/>
          </a:p>
        </p:txBody>
      </p:sp>
      <p:pic>
        <p:nvPicPr>
          <p:cNvPr id="5" name="Picture 4">
            <a:extLst>
              <a:ext uri="{FF2B5EF4-FFF2-40B4-BE49-F238E27FC236}">
                <a16:creationId xmlns:a16="http://schemas.microsoft.com/office/drawing/2014/main" id="{ED09CB30-D879-7046-46AC-AA28133BA3A7}"/>
              </a:ext>
            </a:extLst>
          </p:cNvPr>
          <p:cNvPicPr>
            <a:picLocks noChangeAspect="1"/>
          </p:cNvPicPr>
          <p:nvPr/>
        </p:nvPicPr>
        <p:blipFill>
          <a:blip r:embed="rId2"/>
          <a:stretch>
            <a:fillRect/>
          </a:stretch>
        </p:blipFill>
        <p:spPr>
          <a:xfrm>
            <a:off x="586122" y="2092444"/>
            <a:ext cx="5982535" cy="4277322"/>
          </a:xfrm>
          <a:prstGeom prst="rect">
            <a:avLst/>
          </a:prstGeom>
        </p:spPr>
      </p:pic>
    </p:spTree>
    <p:extLst>
      <p:ext uri="{BB962C8B-B14F-4D97-AF65-F5344CB8AC3E}">
        <p14:creationId xmlns:p14="http://schemas.microsoft.com/office/powerpoint/2010/main" val="857091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E419F-6F29-C603-ACC0-88EBC25E2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7DB66-DC03-B9BF-79FC-D79BA443955D}"/>
              </a:ext>
            </a:extLst>
          </p:cNvPr>
          <p:cNvSpPr>
            <a:spLocks noGrp="1"/>
          </p:cNvSpPr>
          <p:nvPr>
            <p:ph type="title"/>
          </p:nvPr>
        </p:nvSpPr>
        <p:spPr>
          <a:xfrm>
            <a:off x="838200" y="73342"/>
            <a:ext cx="10515600" cy="1325563"/>
          </a:xfrm>
        </p:spPr>
        <p:txBody>
          <a:bodyPr/>
          <a:lstStyle/>
          <a:p>
            <a:r>
              <a:rPr lang="tr-TR" dirty="0" err="1">
                <a:solidFill>
                  <a:srgbClr val="C00000"/>
                </a:solidFill>
              </a:rPr>
              <a:t>Creating</a:t>
            </a:r>
            <a:r>
              <a:rPr lang="tr-TR" dirty="0">
                <a:solidFill>
                  <a:srgbClr val="C00000"/>
                </a:solidFill>
              </a:rPr>
              <a:t> a Project </a:t>
            </a:r>
            <a:endParaRPr lang="en-US" b="1" dirty="0">
              <a:solidFill>
                <a:srgbClr val="C00000"/>
              </a:solidFill>
            </a:endParaRPr>
          </a:p>
        </p:txBody>
      </p:sp>
      <p:sp>
        <p:nvSpPr>
          <p:cNvPr id="8" name="TextBox 7">
            <a:extLst>
              <a:ext uri="{FF2B5EF4-FFF2-40B4-BE49-F238E27FC236}">
                <a16:creationId xmlns:a16="http://schemas.microsoft.com/office/drawing/2014/main" id="{0EC74E90-8922-06B5-0907-0CF09165ACEF}"/>
              </a:ext>
            </a:extLst>
          </p:cNvPr>
          <p:cNvSpPr txBox="1"/>
          <p:nvPr/>
        </p:nvSpPr>
        <p:spPr>
          <a:xfrm>
            <a:off x="7552694" y="2408020"/>
            <a:ext cx="3048000" cy="3108543"/>
          </a:xfrm>
          <a:prstGeom prst="rect">
            <a:avLst/>
          </a:prstGeom>
          <a:noFill/>
        </p:spPr>
        <p:txBody>
          <a:bodyPr wrap="square">
            <a:spAutoFit/>
          </a:bodyPr>
          <a:lstStyle/>
          <a:p>
            <a:r>
              <a:rPr lang="en-US" sz="2800" dirty="0"/>
              <a:t>Now you should see the contents of your Verilog module in the Navigator workspace pane to the right. </a:t>
            </a:r>
            <a:endParaRPr lang="tr-TR" sz="2800" dirty="0"/>
          </a:p>
        </p:txBody>
      </p:sp>
      <p:pic>
        <p:nvPicPr>
          <p:cNvPr id="4" name="Picture 3">
            <a:extLst>
              <a:ext uri="{FF2B5EF4-FFF2-40B4-BE49-F238E27FC236}">
                <a16:creationId xmlns:a16="http://schemas.microsoft.com/office/drawing/2014/main" id="{FCA14636-ED98-AD64-DC0F-C3E80A7098B8}"/>
              </a:ext>
            </a:extLst>
          </p:cNvPr>
          <p:cNvPicPr>
            <a:picLocks noChangeAspect="1"/>
          </p:cNvPicPr>
          <p:nvPr/>
        </p:nvPicPr>
        <p:blipFill>
          <a:blip r:embed="rId2"/>
          <a:stretch>
            <a:fillRect/>
          </a:stretch>
        </p:blipFill>
        <p:spPr>
          <a:xfrm>
            <a:off x="263216" y="2522503"/>
            <a:ext cx="6820852" cy="3162741"/>
          </a:xfrm>
          <a:prstGeom prst="rect">
            <a:avLst/>
          </a:prstGeom>
        </p:spPr>
      </p:pic>
      <p:sp>
        <p:nvSpPr>
          <p:cNvPr id="9" name="Content Placeholder 3">
            <a:extLst>
              <a:ext uri="{FF2B5EF4-FFF2-40B4-BE49-F238E27FC236}">
                <a16:creationId xmlns:a16="http://schemas.microsoft.com/office/drawing/2014/main" id="{D3FC7D27-68C8-1A52-8D43-753FB291049F}"/>
              </a:ext>
            </a:extLst>
          </p:cNvPr>
          <p:cNvSpPr>
            <a:spLocks noGrp="1"/>
          </p:cNvSpPr>
          <p:nvPr>
            <p:ph idx="1"/>
          </p:nvPr>
        </p:nvSpPr>
        <p:spPr>
          <a:xfrm>
            <a:off x="553720" y="1165225"/>
            <a:ext cx="10515600" cy="4351338"/>
          </a:xfrm>
        </p:spPr>
        <p:txBody>
          <a:bodyPr/>
          <a:lstStyle/>
          <a:p>
            <a:pPr marL="0" indent="0">
              <a:buNone/>
            </a:pPr>
            <a:r>
              <a:rPr lang="en-US" dirty="0"/>
              <a:t>That's all the inputs and outputs you need. Click on the Next button and you'll get a summary of your Verilog module. Click on the Finish button to complete the module. </a:t>
            </a:r>
            <a:endParaRPr lang="tr-TR" dirty="0"/>
          </a:p>
        </p:txBody>
      </p:sp>
    </p:spTree>
    <p:extLst>
      <p:ext uri="{BB962C8B-B14F-4D97-AF65-F5344CB8AC3E}">
        <p14:creationId xmlns:p14="http://schemas.microsoft.com/office/powerpoint/2010/main" val="3126810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C8CD4-7FD7-F23E-7BDC-ABB2507A5A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8EC860-7932-81B8-FC5F-D5BD357C0E77}"/>
              </a:ext>
            </a:extLst>
          </p:cNvPr>
          <p:cNvSpPr>
            <a:spLocks noGrp="1"/>
          </p:cNvSpPr>
          <p:nvPr>
            <p:ph type="title"/>
          </p:nvPr>
        </p:nvSpPr>
        <p:spPr>
          <a:xfrm>
            <a:off x="838200" y="73342"/>
            <a:ext cx="10515600" cy="1325563"/>
          </a:xfrm>
        </p:spPr>
        <p:txBody>
          <a:bodyPr/>
          <a:lstStyle/>
          <a:p>
            <a:r>
              <a:rPr lang="tr-TR" dirty="0" err="1">
                <a:solidFill>
                  <a:srgbClr val="C00000"/>
                </a:solidFill>
              </a:rPr>
              <a:t>Creating</a:t>
            </a:r>
            <a:r>
              <a:rPr lang="tr-TR" dirty="0">
                <a:solidFill>
                  <a:srgbClr val="C00000"/>
                </a:solidFill>
              </a:rPr>
              <a:t> a Project </a:t>
            </a:r>
            <a:endParaRPr lang="en-US" b="1" dirty="0">
              <a:solidFill>
                <a:srgbClr val="C00000"/>
              </a:solidFill>
            </a:endParaRPr>
          </a:p>
        </p:txBody>
      </p:sp>
      <p:sp>
        <p:nvSpPr>
          <p:cNvPr id="9" name="Content Placeholder 3">
            <a:extLst>
              <a:ext uri="{FF2B5EF4-FFF2-40B4-BE49-F238E27FC236}">
                <a16:creationId xmlns:a16="http://schemas.microsoft.com/office/drawing/2014/main" id="{38877154-C83E-0C8D-F0D6-930558E5757E}"/>
              </a:ext>
            </a:extLst>
          </p:cNvPr>
          <p:cNvSpPr>
            <a:spLocks noGrp="1"/>
          </p:cNvSpPr>
          <p:nvPr>
            <p:ph idx="1"/>
          </p:nvPr>
        </p:nvSpPr>
        <p:spPr>
          <a:xfrm>
            <a:off x="553720" y="1165225"/>
            <a:ext cx="10515600" cy="4351338"/>
          </a:xfrm>
        </p:spPr>
        <p:txBody>
          <a:bodyPr/>
          <a:lstStyle/>
          <a:p>
            <a:pPr marL="0" indent="0">
              <a:buNone/>
            </a:pPr>
            <a:r>
              <a:rPr lang="en-US" dirty="0"/>
              <a:t>Now we have inputs and output, but we haven’t described what our circuit will do. We have to tell the synthesizer that our two inputs will be of an AND gate, and output signal “C” will be the output of the AND gate. Here is the Verilog code to do that:</a:t>
            </a:r>
            <a:endParaRPr lang="tr-TR" dirty="0"/>
          </a:p>
        </p:txBody>
      </p:sp>
      <p:sp>
        <p:nvSpPr>
          <p:cNvPr id="5" name="TextBox 4">
            <a:extLst>
              <a:ext uri="{FF2B5EF4-FFF2-40B4-BE49-F238E27FC236}">
                <a16:creationId xmlns:a16="http://schemas.microsoft.com/office/drawing/2014/main" id="{B01E1D7C-946A-604C-9728-3C33235943DC}"/>
              </a:ext>
            </a:extLst>
          </p:cNvPr>
          <p:cNvSpPr txBox="1"/>
          <p:nvPr/>
        </p:nvSpPr>
        <p:spPr>
          <a:xfrm>
            <a:off x="838200" y="3340894"/>
            <a:ext cx="6096000" cy="2585323"/>
          </a:xfrm>
          <a:prstGeom prst="rect">
            <a:avLst/>
          </a:prstGeom>
          <a:noFill/>
        </p:spPr>
        <p:txBody>
          <a:bodyPr wrap="square">
            <a:spAutoFit/>
          </a:bodyPr>
          <a:lstStyle/>
          <a:p>
            <a:r>
              <a:rPr lang="en-US" dirty="0"/>
              <a:t>module </a:t>
            </a:r>
            <a:r>
              <a:rPr lang="en-US" dirty="0" err="1"/>
              <a:t>andgate</a:t>
            </a:r>
            <a:r>
              <a:rPr lang="en-US" dirty="0"/>
              <a:t>( </a:t>
            </a:r>
            <a:endParaRPr lang="tr-TR" dirty="0"/>
          </a:p>
          <a:p>
            <a:r>
              <a:rPr lang="en-US" dirty="0"/>
              <a:t>input A,</a:t>
            </a:r>
            <a:endParaRPr lang="tr-TR" dirty="0"/>
          </a:p>
          <a:p>
            <a:r>
              <a:rPr lang="en-US" dirty="0"/>
              <a:t> input B, </a:t>
            </a:r>
            <a:endParaRPr lang="tr-TR" dirty="0"/>
          </a:p>
          <a:p>
            <a:r>
              <a:rPr lang="en-US" dirty="0"/>
              <a:t>output C</a:t>
            </a:r>
            <a:endParaRPr lang="tr-TR" dirty="0"/>
          </a:p>
          <a:p>
            <a:r>
              <a:rPr lang="en-US" dirty="0"/>
              <a:t> );</a:t>
            </a:r>
            <a:endParaRPr lang="tr-TR" dirty="0"/>
          </a:p>
          <a:p>
            <a:endParaRPr lang="tr-TR" dirty="0"/>
          </a:p>
          <a:p>
            <a:r>
              <a:rPr lang="en-US" dirty="0"/>
              <a:t> and(C, A, B); </a:t>
            </a:r>
            <a:endParaRPr lang="tr-TR" dirty="0"/>
          </a:p>
          <a:p>
            <a:endParaRPr lang="tr-TR" dirty="0"/>
          </a:p>
          <a:p>
            <a:r>
              <a:rPr lang="en-US" dirty="0" err="1"/>
              <a:t>endmodule</a:t>
            </a:r>
            <a:r>
              <a:rPr lang="en-US" dirty="0"/>
              <a:t> </a:t>
            </a:r>
            <a:endParaRPr lang="tr-TR" dirty="0"/>
          </a:p>
        </p:txBody>
      </p:sp>
    </p:spTree>
    <p:extLst>
      <p:ext uri="{BB962C8B-B14F-4D97-AF65-F5344CB8AC3E}">
        <p14:creationId xmlns:p14="http://schemas.microsoft.com/office/powerpoint/2010/main" val="1223831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2436A-CF02-48C4-24AE-CCBB35D29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B6755-D93C-1FF5-ECC2-D29083E09086}"/>
              </a:ext>
            </a:extLst>
          </p:cNvPr>
          <p:cNvSpPr>
            <a:spLocks noGrp="1"/>
          </p:cNvSpPr>
          <p:nvPr>
            <p:ph type="title"/>
          </p:nvPr>
        </p:nvSpPr>
        <p:spPr>
          <a:xfrm>
            <a:off x="838200" y="73342"/>
            <a:ext cx="10515600" cy="1325563"/>
          </a:xfrm>
        </p:spPr>
        <p:txBody>
          <a:bodyPr/>
          <a:lstStyle/>
          <a:p>
            <a:r>
              <a:rPr lang="tr-TR" dirty="0" err="1">
                <a:solidFill>
                  <a:srgbClr val="C00000"/>
                </a:solidFill>
              </a:rPr>
              <a:t>Synthesize</a:t>
            </a:r>
            <a:r>
              <a:rPr lang="tr-TR" dirty="0">
                <a:solidFill>
                  <a:srgbClr val="C00000"/>
                </a:solidFill>
              </a:rPr>
              <a:t> </a:t>
            </a:r>
            <a:endParaRPr lang="en-US" b="1" dirty="0">
              <a:solidFill>
                <a:srgbClr val="C00000"/>
              </a:solidFill>
            </a:endParaRPr>
          </a:p>
        </p:txBody>
      </p:sp>
      <p:sp>
        <p:nvSpPr>
          <p:cNvPr id="9" name="Content Placeholder 3">
            <a:extLst>
              <a:ext uri="{FF2B5EF4-FFF2-40B4-BE49-F238E27FC236}">
                <a16:creationId xmlns:a16="http://schemas.microsoft.com/office/drawing/2014/main" id="{21692531-30D8-6015-40C1-DF6E906FB4AC}"/>
              </a:ext>
            </a:extLst>
          </p:cNvPr>
          <p:cNvSpPr>
            <a:spLocks noGrp="1"/>
          </p:cNvSpPr>
          <p:nvPr>
            <p:ph idx="1"/>
          </p:nvPr>
        </p:nvSpPr>
        <p:spPr>
          <a:xfrm>
            <a:off x="553720" y="1165225"/>
            <a:ext cx="10515600" cy="4351338"/>
          </a:xfrm>
        </p:spPr>
        <p:txBody>
          <a:bodyPr/>
          <a:lstStyle/>
          <a:p>
            <a:pPr marL="0" indent="0">
              <a:buNone/>
            </a:pPr>
            <a:r>
              <a:rPr lang="en-US" dirty="0"/>
              <a:t>To run the synthesizer, left-click on the icon of your Verilog module in the Hierarchy pane. Once you do that, you should see a list possible operations appear in the Process pane. Double-click the Synthesize – XST process icon to start the Verilog synthesizer.</a:t>
            </a:r>
            <a:endParaRPr lang="tr-TR" dirty="0"/>
          </a:p>
        </p:txBody>
      </p:sp>
      <p:pic>
        <p:nvPicPr>
          <p:cNvPr id="4" name="Picture 3">
            <a:extLst>
              <a:ext uri="{FF2B5EF4-FFF2-40B4-BE49-F238E27FC236}">
                <a16:creationId xmlns:a16="http://schemas.microsoft.com/office/drawing/2014/main" id="{0BD9B7A4-13FC-D671-468C-75734AF70406}"/>
              </a:ext>
            </a:extLst>
          </p:cNvPr>
          <p:cNvPicPr>
            <a:picLocks noChangeAspect="1"/>
          </p:cNvPicPr>
          <p:nvPr/>
        </p:nvPicPr>
        <p:blipFill>
          <a:blip r:embed="rId2"/>
          <a:stretch>
            <a:fillRect/>
          </a:stretch>
        </p:blipFill>
        <p:spPr>
          <a:xfrm>
            <a:off x="914444" y="3249454"/>
            <a:ext cx="2619741" cy="2953162"/>
          </a:xfrm>
          <a:prstGeom prst="rect">
            <a:avLst/>
          </a:prstGeom>
        </p:spPr>
      </p:pic>
      <p:sp>
        <p:nvSpPr>
          <p:cNvPr id="10" name="TextBox 9">
            <a:extLst>
              <a:ext uri="{FF2B5EF4-FFF2-40B4-BE49-F238E27FC236}">
                <a16:creationId xmlns:a16="http://schemas.microsoft.com/office/drawing/2014/main" id="{BBEC635F-B644-EC89-D859-98A2A576822B}"/>
              </a:ext>
            </a:extLst>
          </p:cNvPr>
          <p:cNvSpPr txBox="1"/>
          <p:nvPr/>
        </p:nvSpPr>
        <p:spPr>
          <a:xfrm>
            <a:off x="4253752" y="4356703"/>
            <a:ext cx="6096000" cy="954107"/>
          </a:xfrm>
          <a:prstGeom prst="rect">
            <a:avLst/>
          </a:prstGeom>
          <a:noFill/>
        </p:spPr>
        <p:txBody>
          <a:bodyPr wrap="square">
            <a:spAutoFit/>
          </a:bodyPr>
          <a:lstStyle/>
          <a:p>
            <a:r>
              <a:rPr lang="en-US" sz="2800" dirty="0"/>
              <a:t>Now you should see the synthesis completed successfully. </a:t>
            </a:r>
            <a:endParaRPr lang="tr-TR" sz="2800" dirty="0"/>
          </a:p>
        </p:txBody>
      </p:sp>
    </p:spTree>
    <p:extLst>
      <p:ext uri="{BB962C8B-B14F-4D97-AF65-F5344CB8AC3E}">
        <p14:creationId xmlns:p14="http://schemas.microsoft.com/office/powerpoint/2010/main" val="197477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DCDAC-C48E-C908-1479-E8406554CF6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3D7BDF6-8DEC-7499-37AD-8E4134DDB0B0}"/>
              </a:ext>
            </a:extLst>
          </p:cNvPr>
          <p:cNvSpPr txBox="1"/>
          <p:nvPr/>
        </p:nvSpPr>
        <p:spPr>
          <a:xfrm>
            <a:off x="786579" y="1947239"/>
            <a:ext cx="10432027" cy="646331"/>
          </a:xfrm>
          <a:prstGeom prst="rect">
            <a:avLst/>
          </a:prstGeom>
          <a:noFill/>
        </p:spPr>
        <p:txBody>
          <a:bodyPr wrap="square">
            <a:spAutoFit/>
          </a:bodyPr>
          <a:lstStyle/>
          <a:p>
            <a:r>
              <a:rPr lang="en-US" dirty="0"/>
              <a:t>Verilog is a </a:t>
            </a:r>
            <a:r>
              <a:rPr lang="en-US" b="1" dirty="0"/>
              <a:t>Hardware Description Language (HDL)</a:t>
            </a:r>
            <a:r>
              <a:rPr lang="en-US" dirty="0"/>
              <a:t>. It is used to describe the structure and behavior of the hardware. The final product of a Verilog program is the generated hardware circuit.</a:t>
            </a:r>
            <a:endParaRPr lang="tr-TR" dirty="0"/>
          </a:p>
        </p:txBody>
      </p:sp>
      <p:sp>
        <p:nvSpPr>
          <p:cNvPr id="6" name="TextBox 5">
            <a:extLst>
              <a:ext uri="{FF2B5EF4-FFF2-40B4-BE49-F238E27FC236}">
                <a16:creationId xmlns:a16="http://schemas.microsoft.com/office/drawing/2014/main" id="{4E04EEF0-B07D-B884-CA0B-ECB111E472FC}"/>
              </a:ext>
            </a:extLst>
          </p:cNvPr>
          <p:cNvSpPr txBox="1"/>
          <p:nvPr/>
        </p:nvSpPr>
        <p:spPr>
          <a:xfrm>
            <a:off x="786579" y="818224"/>
            <a:ext cx="6096000" cy="707886"/>
          </a:xfrm>
          <a:prstGeom prst="rect">
            <a:avLst/>
          </a:prstGeom>
          <a:noFill/>
        </p:spPr>
        <p:txBody>
          <a:bodyPr wrap="square">
            <a:spAutoFit/>
          </a:bodyPr>
          <a:lstStyle/>
          <a:p>
            <a:r>
              <a:rPr lang="tr-TR" sz="4000" b="1" dirty="0" err="1">
                <a:solidFill>
                  <a:srgbClr val="C00000"/>
                </a:solidFill>
              </a:rPr>
              <a:t>Verilog</a:t>
            </a:r>
            <a:endParaRPr lang="tr-TR" sz="4000" b="1" dirty="0">
              <a:solidFill>
                <a:srgbClr val="C00000"/>
              </a:solidFill>
            </a:endParaRPr>
          </a:p>
        </p:txBody>
      </p:sp>
    </p:spTree>
    <p:extLst>
      <p:ext uri="{BB962C8B-B14F-4D97-AF65-F5344CB8AC3E}">
        <p14:creationId xmlns:p14="http://schemas.microsoft.com/office/powerpoint/2010/main" val="3776202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5CE42-E262-48C8-C1CF-0F5AF344906F}"/>
              </a:ext>
            </a:extLst>
          </p:cNvPr>
          <p:cNvSpPr>
            <a:spLocks noGrp="1"/>
          </p:cNvSpPr>
          <p:nvPr>
            <p:ph idx="1"/>
          </p:nvPr>
        </p:nvSpPr>
        <p:spPr/>
        <p:txBody>
          <a:bodyPr/>
          <a:lstStyle/>
          <a:p>
            <a:r>
              <a:rPr lang="tr-TR" dirty="0" err="1"/>
              <a:t>To</a:t>
            </a:r>
            <a:r>
              <a:rPr lang="tr-TR" dirty="0"/>
              <a:t> </a:t>
            </a:r>
            <a:r>
              <a:rPr lang="tr-TR" dirty="0" err="1"/>
              <a:t>see</a:t>
            </a:r>
            <a:r>
              <a:rPr lang="tr-TR" dirty="0"/>
              <a:t> </a:t>
            </a:r>
            <a:r>
              <a:rPr lang="tr-TR" dirty="0" err="1"/>
              <a:t>schematic</a:t>
            </a:r>
            <a:r>
              <a:rPr lang="tr-TR" dirty="0"/>
              <a:t> of </a:t>
            </a:r>
            <a:r>
              <a:rPr lang="tr-TR" dirty="0" err="1"/>
              <a:t>the</a:t>
            </a:r>
            <a:r>
              <a:rPr lang="tr-TR" dirty="0"/>
              <a:t> </a:t>
            </a:r>
            <a:r>
              <a:rPr lang="tr-TR" dirty="0" err="1"/>
              <a:t>circuit</a:t>
            </a:r>
            <a:r>
              <a:rPr lang="tr-TR" dirty="0"/>
              <a:t> d</a:t>
            </a:r>
            <a:r>
              <a:rPr lang="en-US" dirty="0" err="1"/>
              <a:t>ouble</a:t>
            </a:r>
            <a:r>
              <a:rPr lang="en-US" dirty="0"/>
              <a:t>-click the </a:t>
            </a:r>
            <a:r>
              <a:rPr lang="tr-TR" dirty="0" err="1"/>
              <a:t>View</a:t>
            </a:r>
            <a:r>
              <a:rPr lang="en-US" dirty="0"/>
              <a:t> – XST process icon</a:t>
            </a:r>
            <a:endParaRPr lang="tr-TR" dirty="0"/>
          </a:p>
        </p:txBody>
      </p:sp>
      <p:sp>
        <p:nvSpPr>
          <p:cNvPr id="4" name="Title 1">
            <a:extLst>
              <a:ext uri="{FF2B5EF4-FFF2-40B4-BE49-F238E27FC236}">
                <a16:creationId xmlns:a16="http://schemas.microsoft.com/office/drawing/2014/main" id="{BD4C16BE-0417-B05E-3706-368FD3AB28A9}"/>
              </a:ext>
            </a:extLst>
          </p:cNvPr>
          <p:cNvSpPr>
            <a:spLocks noGrp="1"/>
          </p:cNvSpPr>
          <p:nvPr>
            <p:ph type="title"/>
          </p:nvPr>
        </p:nvSpPr>
        <p:spPr>
          <a:xfrm>
            <a:off x="838200" y="365125"/>
            <a:ext cx="10515600" cy="1325563"/>
          </a:xfrm>
        </p:spPr>
        <p:txBody>
          <a:bodyPr/>
          <a:lstStyle/>
          <a:p>
            <a:r>
              <a:rPr lang="tr-TR" dirty="0" err="1">
                <a:solidFill>
                  <a:srgbClr val="C00000"/>
                </a:solidFill>
              </a:rPr>
              <a:t>Synthesize</a:t>
            </a:r>
            <a:r>
              <a:rPr lang="tr-TR" dirty="0">
                <a:solidFill>
                  <a:srgbClr val="C00000"/>
                </a:solidFill>
              </a:rPr>
              <a:t> </a:t>
            </a:r>
            <a:endParaRPr lang="en-US" b="1" dirty="0">
              <a:solidFill>
                <a:srgbClr val="C00000"/>
              </a:solidFill>
            </a:endParaRPr>
          </a:p>
        </p:txBody>
      </p:sp>
      <p:pic>
        <p:nvPicPr>
          <p:cNvPr id="5" name="Picture 4">
            <a:extLst>
              <a:ext uri="{FF2B5EF4-FFF2-40B4-BE49-F238E27FC236}">
                <a16:creationId xmlns:a16="http://schemas.microsoft.com/office/drawing/2014/main" id="{23B9F09F-50CC-8F64-C7C3-3266BCBB79E2}"/>
              </a:ext>
            </a:extLst>
          </p:cNvPr>
          <p:cNvPicPr>
            <a:picLocks noChangeAspect="1"/>
          </p:cNvPicPr>
          <p:nvPr/>
        </p:nvPicPr>
        <p:blipFill>
          <a:blip r:embed="rId2"/>
          <a:stretch>
            <a:fillRect/>
          </a:stretch>
        </p:blipFill>
        <p:spPr>
          <a:xfrm>
            <a:off x="1238909" y="3023312"/>
            <a:ext cx="2619741" cy="2953162"/>
          </a:xfrm>
          <a:prstGeom prst="rect">
            <a:avLst/>
          </a:prstGeom>
        </p:spPr>
      </p:pic>
    </p:spTree>
    <p:extLst>
      <p:ext uri="{BB962C8B-B14F-4D97-AF65-F5344CB8AC3E}">
        <p14:creationId xmlns:p14="http://schemas.microsoft.com/office/powerpoint/2010/main" val="2066429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F7E5DC-8E02-C3B0-846E-DC64F092A49C}"/>
              </a:ext>
            </a:extLst>
          </p:cNvPr>
          <p:cNvPicPr>
            <a:picLocks noChangeAspect="1"/>
          </p:cNvPicPr>
          <p:nvPr/>
        </p:nvPicPr>
        <p:blipFill>
          <a:blip r:embed="rId2"/>
          <a:stretch>
            <a:fillRect/>
          </a:stretch>
        </p:blipFill>
        <p:spPr>
          <a:xfrm>
            <a:off x="417871" y="1843947"/>
            <a:ext cx="11513574" cy="4648928"/>
          </a:xfrm>
          <a:prstGeom prst="rect">
            <a:avLst/>
          </a:prstGeom>
        </p:spPr>
      </p:pic>
      <p:sp>
        <p:nvSpPr>
          <p:cNvPr id="6" name="Title 1">
            <a:extLst>
              <a:ext uri="{FF2B5EF4-FFF2-40B4-BE49-F238E27FC236}">
                <a16:creationId xmlns:a16="http://schemas.microsoft.com/office/drawing/2014/main" id="{4DA3B1F4-FAFD-CD5E-E834-F96AA0222F76}"/>
              </a:ext>
            </a:extLst>
          </p:cNvPr>
          <p:cNvSpPr>
            <a:spLocks noGrp="1"/>
          </p:cNvSpPr>
          <p:nvPr>
            <p:ph type="title"/>
          </p:nvPr>
        </p:nvSpPr>
        <p:spPr>
          <a:xfrm>
            <a:off x="838200" y="365125"/>
            <a:ext cx="10515600" cy="1325563"/>
          </a:xfrm>
        </p:spPr>
        <p:txBody>
          <a:bodyPr/>
          <a:lstStyle/>
          <a:p>
            <a:r>
              <a:rPr lang="tr-TR" dirty="0" err="1">
                <a:solidFill>
                  <a:srgbClr val="C00000"/>
                </a:solidFill>
              </a:rPr>
              <a:t>Synthesize</a:t>
            </a:r>
            <a:r>
              <a:rPr lang="tr-TR" dirty="0">
                <a:solidFill>
                  <a:srgbClr val="C00000"/>
                </a:solidFill>
              </a:rPr>
              <a:t> </a:t>
            </a:r>
            <a:endParaRPr lang="en-US" b="1" dirty="0">
              <a:solidFill>
                <a:srgbClr val="C00000"/>
              </a:solidFill>
            </a:endParaRPr>
          </a:p>
        </p:txBody>
      </p:sp>
    </p:spTree>
    <p:extLst>
      <p:ext uri="{BB962C8B-B14F-4D97-AF65-F5344CB8AC3E}">
        <p14:creationId xmlns:p14="http://schemas.microsoft.com/office/powerpoint/2010/main" val="1879146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7CB98-1058-C1C6-7DCD-33A04604B33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68438F4-4C1B-D153-B5AB-7CC8F9F2F9AC}"/>
              </a:ext>
            </a:extLst>
          </p:cNvPr>
          <p:cNvSpPr>
            <a:spLocks noGrp="1"/>
          </p:cNvSpPr>
          <p:nvPr>
            <p:ph type="title"/>
          </p:nvPr>
        </p:nvSpPr>
        <p:spPr>
          <a:xfrm>
            <a:off x="838200" y="365125"/>
            <a:ext cx="10515600" cy="1325563"/>
          </a:xfrm>
        </p:spPr>
        <p:txBody>
          <a:bodyPr/>
          <a:lstStyle/>
          <a:p>
            <a:r>
              <a:rPr lang="tr-TR" dirty="0" err="1">
                <a:solidFill>
                  <a:srgbClr val="C00000"/>
                </a:solidFill>
              </a:rPr>
              <a:t>Synthesize</a:t>
            </a:r>
            <a:r>
              <a:rPr lang="tr-TR" dirty="0">
                <a:solidFill>
                  <a:srgbClr val="C00000"/>
                </a:solidFill>
              </a:rPr>
              <a:t> </a:t>
            </a:r>
            <a:endParaRPr lang="en-US" b="1" dirty="0">
              <a:solidFill>
                <a:srgbClr val="C00000"/>
              </a:solidFill>
            </a:endParaRPr>
          </a:p>
        </p:txBody>
      </p:sp>
      <p:pic>
        <p:nvPicPr>
          <p:cNvPr id="3" name="Picture 2">
            <a:extLst>
              <a:ext uri="{FF2B5EF4-FFF2-40B4-BE49-F238E27FC236}">
                <a16:creationId xmlns:a16="http://schemas.microsoft.com/office/drawing/2014/main" id="{91376A1F-1271-CBAA-D488-CC6691ECB5B6}"/>
              </a:ext>
            </a:extLst>
          </p:cNvPr>
          <p:cNvPicPr>
            <a:picLocks noChangeAspect="1"/>
          </p:cNvPicPr>
          <p:nvPr/>
        </p:nvPicPr>
        <p:blipFill>
          <a:blip r:embed="rId2"/>
          <a:stretch>
            <a:fillRect/>
          </a:stretch>
        </p:blipFill>
        <p:spPr>
          <a:xfrm>
            <a:off x="914400" y="1499961"/>
            <a:ext cx="10078065" cy="4605328"/>
          </a:xfrm>
          <a:prstGeom prst="rect">
            <a:avLst/>
          </a:prstGeom>
        </p:spPr>
      </p:pic>
    </p:spTree>
    <p:extLst>
      <p:ext uri="{BB962C8B-B14F-4D97-AF65-F5344CB8AC3E}">
        <p14:creationId xmlns:p14="http://schemas.microsoft.com/office/powerpoint/2010/main" val="451465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E5DBB-60B3-ED33-290B-E08D536B1EF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5AF5AB3-740A-E602-F6FE-25A140F2E376}"/>
              </a:ext>
            </a:extLst>
          </p:cNvPr>
          <p:cNvSpPr>
            <a:spLocks noGrp="1"/>
          </p:cNvSpPr>
          <p:nvPr>
            <p:ph type="title"/>
          </p:nvPr>
        </p:nvSpPr>
        <p:spPr>
          <a:xfrm>
            <a:off x="838200" y="365125"/>
            <a:ext cx="10515600" cy="1325563"/>
          </a:xfrm>
        </p:spPr>
        <p:txBody>
          <a:bodyPr/>
          <a:lstStyle/>
          <a:p>
            <a:r>
              <a:rPr lang="tr-TR" dirty="0">
                <a:solidFill>
                  <a:srgbClr val="C00000"/>
                </a:solidFill>
              </a:rPr>
              <a:t>TASK 1) </a:t>
            </a:r>
            <a:endParaRPr lang="en-US" b="1" dirty="0">
              <a:solidFill>
                <a:srgbClr val="C00000"/>
              </a:solidFill>
            </a:endParaRPr>
          </a:p>
        </p:txBody>
      </p:sp>
      <p:sp>
        <p:nvSpPr>
          <p:cNvPr id="4" name="TextBox 3">
            <a:extLst>
              <a:ext uri="{FF2B5EF4-FFF2-40B4-BE49-F238E27FC236}">
                <a16:creationId xmlns:a16="http://schemas.microsoft.com/office/drawing/2014/main" id="{2A474858-28F8-7E8D-D593-E038A8FA14F7}"/>
              </a:ext>
            </a:extLst>
          </p:cNvPr>
          <p:cNvSpPr txBox="1"/>
          <p:nvPr/>
        </p:nvSpPr>
        <p:spPr>
          <a:xfrm>
            <a:off x="1032387" y="1510039"/>
            <a:ext cx="6096000" cy="4401205"/>
          </a:xfrm>
          <a:prstGeom prst="rect">
            <a:avLst/>
          </a:prstGeom>
          <a:noFill/>
        </p:spPr>
        <p:txBody>
          <a:bodyPr wrap="square">
            <a:spAutoFit/>
          </a:bodyPr>
          <a:lstStyle/>
          <a:p>
            <a:r>
              <a:rPr lang="tr-TR" sz="1400" dirty="0" err="1"/>
              <a:t>module</a:t>
            </a:r>
            <a:r>
              <a:rPr lang="tr-TR" sz="1400" dirty="0"/>
              <a:t> e1(</a:t>
            </a:r>
          </a:p>
          <a:p>
            <a:r>
              <a:rPr lang="tr-TR" sz="1400" dirty="0"/>
              <a:t>    </a:t>
            </a:r>
            <a:r>
              <a:rPr lang="tr-TR" sz="1400" dirty="0" err="1"/>
              <a:t>input</a:t>
            </a:r>
            <a:r>
              <a:rPr lang="tr-TR" sz="1400" dirty="0"/>
              <a:t> A,</a:t>
            </a:r>
          </a:p>
          <a:p>
            <a:r>
              <a:rPr lang="tr-TR" sz="1400" dirty="0"/>
              <a:t>    </a:t>
            </a:r>
            <a:r>
              <a:rPr lang="tr-TR" sz="1400" dirty="0" err="1"/>
              <a:t>input</a:t>
            </a:r>
            <a:r>
              <a:rPr lang="tr-TR" sz="1400" dirty="0"/>
              <a:t> B,</a:t>
            </a:r>
          </a:p>
          <a:p>
            <a:r>
              <a:rPr lang="tr-TR" sz="1400" dirty="0"/>
              <a:t>    </a:t>
            </a:r>
            <a:r>
              <a:rPr lang="tr-TR" sz="1400" dirty="0" err="1"/>
              <a:t>input</a:t>
            </a:r>
            <a:r>
              <a:rPr lang="tr-TR" sz="1400" dirty="0"/>
              <a:t> C,</a:t>
            </a:r>
          </a:p>
          <a:p>
            <a:r>
              <a:rPr lang="tr-TR" sz="1400" dirty="0"/>
              <a:t>    </a:t>
            </a:r>
            <a:r>
              <a:rPr lang="tr-TR" sz="1400" dirty="0" err="1"/>
              <a:t>input</a:t>
            </a:r>
            <a:r>
              <a:rPr lang="tr-TR" sz="1400" dirty="0"/>
              <a:t> D,</a:t>
            </a:r>
          </a:p>
          <a:p>
            <a:r>
              <a:rPr lang="tr-TR" sz="1400" dirty="0"/>
              <a:t>    </a:t>
            </a:r>
            <a:r>
              <a:rPr lang="tr-TR" sz="1400" dirty="0" err="1"/>
              <a:t>input</a:t>
            </a:r>
            <a:r>
              <a:rPr lang="tr-TR" sz="1400" dirty="0"/>
              <a:t> E,</a:t>
            </a:r>
          </a:p>
          <a:p>
            <a:r>
              <a:rPr lang="tr-TR" sz="1400" dirty="0"/>
              <a:t>    </a:t>
            </a:r>
            <a:r>
              <a:rPr lang="tr-TR" sz="1400" dirty="0" err="1"/>
              <a:t>input</a:t>
            </a:r>
            <a:r>
              <a:rPr lang="tr-TR" sz="1400" dirty="0"/>
              <a:t> F,</a:t>
            </a:r>
          </a:p>
          <a:p>
            <a:r>
              <a:rPr lang="tr-TR" sz="1400" dirty="0"/>
              <a:t>    </a:t>
            </a:r>
            <a:r>
              <a:rPr lang="tr-TR" sz="1400" dirty="0" err="1"/>
              <a:t>input</a:t>
            </a:r>
            <a:r>
              <a:rPr lang="tr-TR" sz="1400" dirty="0"/>
              <a:t> G,</a:t>
            </a:r>
          </a:p>
          <a:p>
            <a:r>
              <a:rPr lang="tr-TR" sz="1400" dirty="0"/>
              <a:t>    </a:t>
            </a:r>
            <a:r>
              <a:rPr lang="tr-TR" sz="1400" dirty="0" err="1"/>
              <a:t>input</a:t>
            </a:r>
            <a:r>
              <a:rPr lang="tr-TR" sz="1400" dirty="0"/>
              <a:t> H,</a:t>
            </a:r>
          </a:p>
          <a:p>
            <a:r>
              <a:rPr lang="tr-TR" sz="1400" dirty="0"/>
              <a:t>    </a:t>
            </a:r>
            <a:r>
              <a:rPr lang="tr-TR" sz="1400" dirty="0" err="1"/>
              <a:t>input</a:t>
            </a:r>
            <a:r>
              <a:rPr lang="tr-TR" sz="1400" dirty="0"/>
              <a:t> I,</a:t>
            </a:r>
          </a:p>
          <a:p>
            <a:r>
              <a:rPr lang="tr-TR" sz="1400" dirty="0"/>
              <a:t>    </a:t>
            </a:r>
            <a:r>
              <a:rPr lang="tr-TR" sz="1400" dirty="0" err="1"/>
              <a:t>output</a:t>
            </a:r>
            <a:r>
              <a:rPr lang="tr-TR" sz="1400" dirty="0"/>
              <a:t> X,</a:t>
            </a:r>
          </a:p>
          <a:p>
            <a:r>
              <a:rPr lang="tr-TR" sz="1400" dirty="0"/>
              <a:t>    </a:t>
            </a:r>
            <a:r>
              <a:rPr lang="tr-TR" sz="1400" dirty="0" err="1"/>
              <a:t>output</a:t>
            </a:r>
            <a:r>
              <a:rPr lang="tr-TR" sz="1400" dirty="0"/>
              <a:t> Y,</a:t>
            </a:r>
          </a:p>
          <a:p>
            <a:r>
              <a:rPr lang="tr-TR" sz="1400" dirty="0"/>
              <a:t>    </a:t>
            </a:r>
            <a:r>
              <a:rPr lang="tr-TR" sz="1400" dirty="0" err="1"/>
              <a:t>output</a:t>
            </a:r>
            <a:r>
              <a:rPr lang="tr-TR" sz="1400" dirty="0"/>
              <a:t> Z</a:t>
            </a:r>
          </a:p>
          <a:p>
            <a:r>
              <a:rPr lang="tr-TR" sz="1400" dirty="0"/>
              <a:t>);</a:t>
            </a:r>
          </a:p>
          <a:p>
            <a:endParaRPr lang="tr-TR" sz="1400" dirty="0"/>
          </a:p>
          <a:p>
            <a:r>
              <a:rPr lang="tr-TR" sz="1400" dirty="0" err="1"/>
              <a:t>and</a:t>
            </a:r>
            <a:r>
              <a:rPr lang="tr-TR" sz="1400" dirty="0"/>
              <a:t> (X, A, B);</a:t>
            </a:r>
          </a:p>
          <a:p>
            <a:r>
              <a:rPr lang="tr-TR" sz="1400" dirty="0" err="1"/>
              <a:t>nand</a:t>
            </a:r>
            <a:r>
              <a:rPr lang="tr-TR" sz="1400" dirty="0"/>
              <a:t> (Y, C, D, E);</a:t>
            </a:r>
          </a:p>
          <a:p>
            <a:r>
              <a:rPr lang="tr-TR" sz="1400" dirty="0" err="1"/>
              <a:t>or</a:t>
            </a:r>
            <a:r>
              <a:rPr lang="tr-TR" sz="1400" dirty="0"/>
              <a:t> (Z, F, G, H, I);</a:t>
            </a:r>
          </a:p>
          <a:p>
            <a:endParaRPr lang="tr-TR" sz="1400" dirty="0"/>
          </a:p>
          <a:p>
            <a:r>
              <a:rPr lang="tr-TR" sz="1400" dirty="0" err="1"/>
              <a:t>endmodule</a:t>
            </a:r>
            <a:endParaRPr lang="tr-TR" sz="1400" dirty="0"/>
          </a:p>
        </p:txBody>
      </p:sp>
      <p:pic>
        <p:nvPicPr>
          <p:cNvPr id="7" name="Picture 6">
            <a:extLst>
              <a:ext uri="{FF2B5EF4-FFF2-40B4-BE49-F238E27FC236}">
                <a16:creationId xmlns:a16="http://schemas.microsoft.com/office/drawing/2014/main" id="{A590F965-74D3-0632-5F5E-5D8E018B9585}"/>
              </a:ext>
            </a:extLst>
          </p:cNvPr>
          <p:cNvPicPr>
            <a:picLocks noChangeAspect="1"/>
          </p:cNvPicPr>
          <p:nvPr/>
        </p:nvPicPr>
        <p:blipFill>
          <a:blip r:embed="rId2"/>
          <a:stretch>
            <a:fillRect/>
          </a:stretch>
        </p:blipFill>
        <p:spPr>
          <a:xfrm>
            <a:off x="2998634" y="508721"/>
            <a:ext cx="7335274" cy="1038370"/>
          </a:xfrm>
          <a:prstGeom prst="rect">
            <a:avLst/>
          </a:prstGeom>
        </p:spPr>
      </p:pic>
    </p:spTree>
    <p:extLst>
      <p:ext uri="{BB962C8B-B14F-4D97-AF65-F5344CB8AC3E}">
        <p14:creationId xmlns:p14="http://schemas.microsoft.com/office/powerpoint/2010/main" val="1634739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EA620-D4EC-7FDA-7A9C-FAF0843C5BF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AFD3561-01B2-88ED-99B3-E6856337197D}"/>
              </a:ext>
            </a:extLst>
          </p:cNvPr>
          <p:cNvSpPr>
            <a:spLocks noGrp="1"/>
          </p:cNvSpPr>
          <p:nvPr>
            <p:ph type="title"/>
          </p:nvPr>
        </p:nvSpPr>
        <p:spPr>
          <a:xfrm>
            <a:off x="838200" y="365125"/>
            <a:ext cx="10515600" cy="1325563"/>
          </a:xfrm>
        </p:spPr>
        <p:txBody>
          <a:bodyPr/>
          <a:lstStyle/>
          <a:p>
            <a:r>
              <a:rPr lang="tr-TR" b="1" dirty="0">
                <a:solidFill>
                  <a:srgbClr val="C00000"/>
                </a:solidFill>
              </a:rPr>
              <a:t>TASK 2)</a:t>
            </a:r>
            <a:endParaRPr lang="en-US" b="1" dirty="0">
              <a:solidFill>
                <a:srgbClr val="C00000"/>
              </a:solidFill>
            </a:endParaRPr>
          </a:p>
        </p:txBody>
      </p:sp>
      <p:sp>
        <p:nvSpPr>
          <p:cNvPr id="4" name="TextBox 3">
            <a:extLst>
              <a:ext uri="{FF2B5EF4-FFF2-40B4-BE49-F238E27FC236}">
                <a16:creationId xmlns:a16="http://schemas.microsoft.com/office/drawing/2014/main" id="{8697B911-EAC6-EB2C-ED23-DB756DF27B84}"/>
              </a:ext>
            </a:extLst>
          </p:cNvPr>
          <p:cNvSpPr txBox="1"/>
          <p:nvPr/>
        </p:nvSpPr>
        <p:spPr>
          <a:xfrm>
            <a:off x="1032387" y="1510039"/>
            <a:ext cx="6096000" cy="4247317"/>
          </a:xfrm>
          <a:prstGeom prst="rect">
            <a:avLst/>
          </a:prstGeom>
          <a:noFill/>
        </p:spPr>
        <p:txBody>
          <a:bodyPr wrap="square">
            <a:spAutoFit/>
          </a:bodyPr>
          <a:lstStyle/>
          <a:p>
            <a:r>
              <a:rPr lang="tr-TR" dirty="0"/>
              <a:t> </a:t>
            </a:r>
          </a:p>
          <a:p>
            <a:r>
              <a:rPr lang="tr-TR" dirty="0" err="1"/>
              <a:t>module</a:t>
            </a:r>
            <a:r>
              <a:rPr lang="tr-TR" dirty="0"/>
              <a:t> e2(</a:t>
            </a:r>
          </a:p>
          <a:p>
            <a:r>
              <a:rPr lang="tr-TR" dirty="0"/>
              <a:t>    </a:t>
            </a:r>
            <a:r>
              <a:rPr lang="tr-TR" dirty="0" err="1"/>
              <a:t>input</a:t>
            </a:r>
            <a:r>
              <a:rPr lang="tr-TR" dirty="0"/>
              <a:t> A,</a:t>
            </a:r>
          </a:p>
          <a:p>
            <a:r>
              <a:rPr lang="tr-TR" dirty="0"/>
              <a:t>    </a:t>
            </a:r>
            <a:r>
              <a:rPr lang="tr-TR" dirty="0" err="1"/>
              <a:t>input</a:t>
            </a:r>
            <a:r>
              <a:rPr lang="tr-TR" dirty="0"/>
              <a:t> B,</a:t>
            </a:r>
          </a:p>
          <a:p>
            <a:r>
              <a:rPr lang="tr-TR" dirty="0"/>
              <a:t>    </a:t>
            </a:r>
            <a:r>
              <a:rPr lang="tr-TR" dirty="0" err="1"/>
              <a:t>input</a:t>
            </a:r>
            <a:r>
              <a:rPr lang="tr-TR" dirty="0"/>
              <a:t> C,</a:t>
            </a:r>
          </a:p>
          <a:p>
            <a:r>
              <a:rPr lang="tr-TR" dirty="0"/>
              <a:t>    </a:t>
            </a:r>
            <a:r>
              <a:rPr lang="tr-TR" dirty="0" err="1"/>
              <a:t>input</a:t>
            </a:r>
            <a:r>
              <a:rPr lang="tr-TR" dirty="0"/>
              <a:t> D,</a:t>
            </a:r>
          </a:p>
          <a:p>
            <a:r>
              <a:rPr lang="tr-TR" dirty="0"/>
              <a:t>    </a:t>
            </a:r>
            <a:r>
              <a:rPr lang="tr-TR" dirty="0" err="1"/>
              <a:t>output</a:t>
            </a:r>
            <a:r>
              <a:rPr lang="tr-TR" dirty="0"/>
              <a:t> E</a:t>
            </a:r>
          </a:p>
          <a:p>
            <a:r>
              <a:rPr lang="tr-TR" dirty="0"/>
              <a:t>);</a:t>
            </a:r>
          </a:p>
          <a:p>
            <a:r>
              <a:rPr lang="tr-TR" dirty="0"/>
              <a:t>    </a:t>
            </a:r>
            <a:r>
              <a:rPr lang="tr-TR" dirty="0" err="1"/>
              <a:t>wire</a:t>
            </a:r>
            <a:r>
              <a:rPr lang="tr-TR" dirty="0"/>
              <a:t> X, Y;</a:t>
            </a:r>
          </a:p>
          <a:p>
            <a:r>
              <a:rPr lang="tr-TR" dirty="0"/>
              <a:t> </a:t>
            </a:r>
          </a:p>
          <a:p>
            <a:r>
              <a:rPr lang="tr-TR" dirty="0"/>
              <a:t>    </a:t>
            </a:r>
            <a:r>
              <a:rPr lang="tr-TR" dirty="0" err="1"/>
              <a:t>and</a:t>
            </a:r>
            <a:r>
              <a:rPr lang="tr-TR" dirty="0"/>
              <a:t> (X, A, B);</a:t>
            </a:r>
          </a:p>
          <a:p>
            <a:r>
              <a:rPr lang="tr-TR" dirty="0"/>
              <a:t>    </a:t>
            </a:r>
            <a:r>
              <a:rPr lang="tr-TR" dirty="0" err="1"/>
              <a:t>or</a:t>
            </a:r>
            <a:r>
              <a:rPr lang="tr-TR" dirty="0"/>
              <a:t> (Y, C, D);</a:t>
            </a:r>
          </a:p>
          <a:p>
            <a:r>
              <a:rPr lang="tr-TR" dirty="0"/>
              <a:t>    </a:t>
            </a:r>
            <a:r>
              <a:rPr lang="tr-TR" dirty="0" err="1"/>
              <a:t>nand</a:t>
            </a:r>
            <a:r>
              <a:rPr lang="tr-TR" dirty="0"/>
              <a:t> (E, X, Y);</a:t>
            </a:r>
          </a:p>
          <a:p>
            <a:r>
              <a:rPr lang="tr-TR" dirty="0"/>
              <a:t> </a:t>
            </a:r>
          </a:p>
          <a:p>
            <a:r>
              <a:rPr lang="tr-TR" dirty="0" err="1"/>
              <a:t>endmodule</a:t>
            </a:r>
            <a:endParaRPr lang="tr-TR" dirty="0"/>
          </a:p>
        </p:txBody>
      </p:sp>
      <p:pic>
        <p:nvPicPr>
          <p:cNvPr id="3" name="Picture 2">
            <a:extLst>
              <a:ext uri="{FF2B5EF4-FFF2-40B4-BE49-F238E27FC236}">
                <a16:creationId xmlns:a16="http://schemas.microsoft.com/office/drawing/2014/main" id="{5805CE40-27A2-9CD3-AE02-58B3BDEDF58A}"/>
              </a:ext>
            </a:extLst>
          </p:cNvPr>
          <p:cNvPicPr>
            <a:picLocks noChangeAspect="1"/>
          </p:cNvPicPr>
          <p:nvPr/>
        </p:nvPicPr>
        <p:blipFill>
          <a:blip r:embed="rId2"/>
          <a:stretch>
            <a:fillRect/>
          </a:stretch>
        </p:blipFill>
        <p:spPr>
          <a:xfrm>
            <a:off x="6571669" y="1985323"/>
            <a:ext cx="3905795" cy="2553056"/>
          </a:xfrm>
          <a:prstGeom prst="rect">
            <a:avLst/>
          </a:prstGeom>
        </p:spPr>
      </p:pic>
    </p:spTree>
    <p:extLst>
      <p:ext uri="{BB962C8B-B14F-4D97-AF65-F5344CB8AC3E}">
        <p14:creationId xmlns:p14="http://schemas.microsoft.com/office/powerpoint/2010/main" val="273624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4B48D7-AD65-ACD2-DD48-FD0029A59755}"/>
              </a:ext>
            </a:extLst>
          </p:cNvPr>
          <p:cNvPicPr>
            <a:picLocks noChangeAspect="1"/>
          </p:cNvPicPr>
          <p:nvPr/>
        </p:nvPicPr>
        <p:blipFill>
          <a:blip r:embed="rId2"/>
          <a:stretch>
            <a:fillRect/>
          </a:stretch>
        </p:blipFill>
        <p:spPr>
          <a:xfrm>
            <a:off x="2168705" y="629994"/>
            <a:ext cx="7697274" cy="4839375"/>
          </a:xfrm>
          <a:prstGeom prst="rect">
            <a:avLst/>
          </a:prstGeom>
        </p:spPr>
      </p:pic>
    </p:spTree>
    <p:extLst>
      <p:ext uri="{BB962C8B-B14F-4D97-AF65-F5344CB8AC3E}">
        <p14:creationId xmlns:p14="http://schemas.microsoft.com/office/powerpoint/2010/main" val="381596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47EA46-DAAF-26FB-467F-EA1287B16971}"/>
              </a:ext>
            </a:extLst>
          </p:cNvPr>
          <p:cNvSpPr>
            <a:spLocks noGrp="1"/>
          </p:cNvSpPr>
          <p:nvPr>
            <p:ph idx="1"/>
          </p:nvPr>
        </p:nvSpPr>
        <p:spPr>
          <a:xfrm>
            <a:off x="651386" y="904106"/>
            <a:ext cx="10567219" cy="4444641"/>
          </a:xfrm>
        </p:spPr>
        <p:txBody>
          <a:bodyPr>
            <a:normAutofit fontScale="92500"/>
          </a:bodyPr>
          <a:lstStyle/>
          <a:p>
            <a:pPr marL="0" indent="0">
              <a:buNone/>
            </a:pPr>
            <a:r>
              <a:rPr lang="en-US" b="1" dirty="0">
                <a:solidFill>
                  <a:srgbClr val="C00000"/>
                </a:solidFill>
              </a:rPr>
              <a:t>1. Behavioral description:</a:t>
            </a:r>
          </a:p>
          <a:p>
            <a:pPr marL="0" indent="0">
              <a:buNone/>
            </a:pPr>
            <a:r>
              <a:rPr lang="en-US" b="1" dirty="0"/>
              <a:t>What a module does</a:t>
            </a:r>
            <a:r>
              <a:rPr lang="tr-TR" b="1" dirty="0"/>
              <a:t>?</a:t>
            </a:r>
            <a:r>
              <a:rPr lang="en-US" dirty="0"/>
              <a:t> → Describes what the module </a:t>
            </a:r>
            <a:r>
              <a:rPr lang="en-US" i="1" dirty="0"/>
              <a:t>does</a:t>
            </a:r>
            <a:r>
              <a:rPr lang="en-US" dirty="0"/>
              <a:t>.</a:t>
            </a:r>
          </a:p>
          <a:p>
            <a:pPr marL="0" indent="0">
              <a:buNone/>
            </a:pPr>
            <a:r>
              <a:rPr lang="en-US" dirty="0"/>
              <a:t>At this level, logic gates are not used; the behavior is defined using constructs like </a:t>
            </a:r>
            <a:r>
              <a:rPr lang="en-US" b="1" dirty="0"/>
              <a:t>if, case, always</a:t>
            </a:r>
            <a:r>
              <a:rPr lang="en-US" dirty="0"/>
              <a:t>, etc.</a:t>
            </a:r>
            <a:r>
              <a:rPr lang="tr-TR" dirty="0"/>
              <a:t> </a:t>
            </a:r>
            <a:endParaRPr lang="en-US" dirty="0"/>
          </a:p>
          <a:p>
            <a:pPr marL="0" indent="0">
              <a:buNone/>
            </a:pPr>
            <a:r>
              <a:rPr lang="en-US" b="1" dirty="0"/>
              <a:t>Example:</a:t>
            </a:r>
            <a:r>
              <a:rPr lang="en-US" dirty="0"/>
              <a:t> Y = A + B;</a:t>
            </a:r>
            <a:endParaRPr lang="tr-TR" dirty="0"/>
          </a:p>
          <a:p>
            <a:pPr marL="0" indent="0">
              <a:buNone/>
            </a:pPr>
            <a:r>
              <a:rPr lang="en-US" i="1" dirty="0"/>
              <a:t>It does not need to be synthesizable always.</a:t>
            </a:r>
            <a:r>
              <a:rPr lang="tr-TR" i="1" dirty="0"/>
              <a:t> </a:t>
            </a:r>
            <a:r>
              <a:rPr lang="tr-TR" i="1" dirty="0" err="1"/>
              <a:t>Because</a:t>
            </a:r>
            <a:r>
              <a:rPr lang="tr-TR" i="1" dirty="0"/>
              <a:t> it can be </a:t>
            </a:r>
            <a:r>
              <a:rPr lang="tr-TR" i="1" dirty="0" err="1"/>
              <a:t>used</a:t>
            </a:r>
            <a:r>
              <a:rPr lang="tr-TR" i="1" dirty="0"/>
              <a:t> as </a:t>
            </a:r>
            <a:r>
              <a:rPr lang="tr-TR" i="1" dirty="0" err="1"/>
              <a:t>simulation</a:t>
            </a:r>
            <a:r>
              <a:rPr lang="tr-TR" i="1" dirty="0"/>
              <a:t> </a:t>
            </a:r>
            <a:r>
              <a:rPr lang="tr-TR" i="1" dirty="0" err="1"/>
              <a:t>module</a:t>
            </a:r>
            <a:r>
              <a:rPr lang="tr-TR" i="1" dirty="0"/>
              <a:t> </a:t>
            </a:r>
            <a:r>
              <a:rPr lang="tr-TR" i="1" dirty="0" err="1"/>
              <a:t>also</a:t>
            </a:r>
            <a:r>
              <a:rPr lang="tr-TR" i="1" dirty="0"/>
              <a:t>.</a:t>
            </a:r>
          </a:p>
          <a:p>
            <a:pPr marL="0" indent="0">
              <a:buNone/>
            </a:pPr>
            <a:r>
              <a:rPr lang="en-US" dirty="0"/>
              <a:t>This module can be used not only for actual hardware implementation but also for simulation purposes — for example, as a testbench module to verify the design before programming the FPGA.</a:t>
            </a:r>
          </a:p>
          <a:p>
            <a:endParaRPr lang="tr-TR" dirty="0"/>
          </a:p>
        </p:txBody>
      </p:sp>
    </p:spTree>
    <p:extLst>
      <p:ext uri="{BB962C8B-B14F-4D97-AF65-F5344CB8AC3E}">
        <p14:creationId xmlns:p14="http://schemas.microsoft.com/office/powerpoint/2010/main" val="315218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6FE11-4415-6E22-4707-EC9578D4875D}"/>
              </a:ext>
            </a:extLst>
          </p:cNvPr>
          <p:cNvSpPr>
            <a:spLocks noGrp="1"/>
          </p:cNvSpPr>
          <p:nvPr>
            <p:ph type="title"/>
          </p:nvPr>
        </p:nvSpPr>
        <p:spPr/>
        <p:txBody>
          <a:bodyPr>
            <a:normAutofit/>
          </a:bodyPr>
          <a:lstStyle/>
          <a:p>
            <a:r>
              <a:rPr lang="en-US" sz="3600" b="1" dirty="0">
                <a:solidFill>
                  <a:srgbClr val="C00000"/>
                </a:solidFill>
              </a:rPr>
              <a:t>1. Behavioral description:</a:t>
            </a:r>
            <a:endParaRPr lang="tr-TR" sz="3600" b="1" dirty="0">
              <a:solidFill>
                <a:srgbClr val="C00000"/>
              </a:solidFill>
            </a:endParaRPr>
          </a:p>
        </p:txBody>
      </p:sp>
      <p:sp>
        <p:nvSpPr>
          <p:cNvPr id="3" name="Content Placeholder 2">
            <a:extLst>
              <a:ext uri="{FF2B5EF4-FFF2-40B4-BE49-F238E27FC236}">
                <a16:creationId xmlns:a16="http://schemas.microsoft.com/office/drawing/2014/main" id="{5CD8F42B-E646-BF72-DD5E-46E1227E612A}"/>
              </a:ext>
            </a:extLst>
          </p:cNvPr>
          <p:cNvSpPr>
            <a:spLocks noGrp="1"/>
          </p:cNvSpPr>
          <p:nvPr>
            <p:ph idx="1"/>
          </p:nvPr>
        </p:nvSpPr>
        <p:spPr>
          <a:xfrm>
            <a:off x="700547" y="1963277"/>
            <a:ext cx="3900949" cy="4351338"/>
          </a:xfrm>
        </p:spPr>
        <p:txBody>
          <a:bodyPr/>
          <a:lstStyle/>
          <a:p>
            <a:pPr marL="0" indent="0">
              <a:buNone/>
            </a:pPr>
            <a:r>
              <a:rPr lang="en-US" i="1" dirty="0"/>
              <a:t>always @(posedge </a:t>
            </a:r>
            <a:r>
              <a:rPr lang="en-US" i="1" dirty="0" err="1"/>
              <a:t>clk</a:t>
            </a:r>
            <a:r>
              <a:rPr lang="en-US" i="1" dirty="0"/>
              <a:t>) </a:t>
            </a:r>
          </a:p>
          <a:p>
            <a:pPr marL="0" indent="0">
              <a:buNone/>
            </a:pPr>
            <a:r>
              <a:rPr lang="en-US" i="1" dirty="0"/>
              <a:t>Q &lt;= D;</a:t>
            </a:r>
          </a:p>
          <a:p>
            <a:pPr marL="0" indent="0">
              <a:buNone/>
            </a:pPr>
            <a:r>
              <a:rPr lang="en-US" dirty="0"/>
              <a:t>This defines the behavior of a </a:t>
            </a:r>
            <a:r>
              <a:rPr lang="en-US" b="1" dirty="0"/>
              <a:t>D flip-flop</a:t>
            </a:r>
            <a:r>
              <a:rPr lang="en-US" dirty="0"/>
              <a:t> — and </a:t>
            </a:r>
            <a:r>
              <a:rPr lang="en-US" b="1" dirty="0"/>
              <a:t>can be synthesized</a:t>
            </a:r>
            <a:r>
              <a:rPr lang="en-US" dirty="0"/>
              <a:t>.</a:t>
            </a:r>
          </a:p>
          <a:p>
            <a:pPr marL="0" indent="0">
              <a:buNone/>
            </a:pPr>
            <a:endParaRPr lang="tr-TR" dirty="0"/>
          </a:p>
          <a:p>
            <a:pPr marL="0" indent="0">
              <a:buNone/>
            </a:pPr>
            <a:endParaRPr lang="tr-TR" dirty="0"/>
          </a:p>
        </p:txBody>
      </p:sp>
      <p:sp>
        <p:nvSpPr>
          <p:cNvPr id="5" name="TextBox 4">
            <a:extLst>
              <a:ext uri="{FF2B5EF4-FFF2-40B4-BE49-F238E27FC236}">
                <a16:creationId xmlns:a16="http://schemas.microsoft.com/office/drawing/2014/main" id="{28ADA2DD-7CCA-07B9-B454-8022241155E6}"/>
              </a:ext>
            </a:extLst>
          </p:cNvPr>
          <p:cNvSpPr txBox="1"/>
          <p:nvPr/>
        </p:nvSpPr>
        <p:spPr>
          <a:xfrm>
            <a:off x="5692877" y="1540490"/>
            <a:ext cx="6096000" cy="5940088"/>
          </a:xfrm>
          <a:prstGeom prst="rect">
            <a:avLst/>
          </a:prstGeom>
          <a:noFill/>
        </p:spPr>
        <p:txBody>
          <a:bodyPr wrap="square">
            <a:spAutoFit/>
          </a:bodyPr>
          <a:lstStyle/>
          <a:p>
            <a:r>
              <a:rPr lang="tr-TR" sz="2800" dirty="0" err="1"/>
              <a:t>initial</a:t>
            </a:r>
            <a:r>
              <a:rPr lang="tr-TR" sz="2800" dirty="0"/>
              <a:t> </a:t>
            </a:r>
            <a:r>
              <a:rPr lang="tr-TR" sz="2800" dirty="0" err="1"/>
              <a:t>begin</a:t>
            </a:r>
            <a:endParaRPr lang="tr-TR" sz="2800" dirty="0"/>
          </a:p>
          <a:p>
            <a:r>
              <a:rPr lang="tr-TR" sz="2800" dirty="0"/>
              <a:t>  A = 0;</a:t>
            </a:r>
          </a:p>
          <a:p>
            <a:r>
              <a:rPr lang="tr-TR" sz="2800" dirty="0"/>
              <a:t>  #10 A = 1;</a:t>
            </a:r>
          </a:p>
          <a:p>
            <a:r>
              <a:rPr lang="tr-TR" sz="2800" dirty="0"/>
              <a:t>  #10 A = 0;</a:t>
            </a:r>
          </a:p>
          <a:p>
            <a:r>
              <a:rPr lang="tr-TR" sz="2800" dirty="0" err="1"/>
              <a:t>end</a:t>
            </a:r>
            <a:endParaRPr lang="tr-TR" sz="2800" dirty="0"/>
          </a:p>
          <a:p>
            <a:endParaRPr lang="tr-TR" sz="2800" dirty="0"/>
          </a:p>
          <a:p>
            <a:r>
              <a:rPr lang="en-US" sz="2800" dirty="0"/>
              <a:t>This code describes only </a:t>
            </a:r>
            <a:r>
              <a:rPr lang="en-US" sz="2800" b="1" dirty="0"/>
              <a:t>simulation behavior</a:t>
            </a:r>
            <a:r>
              <a:rPr lang="en-US" sz="2800" dirty="0"/>
              <a:t>.</a:t>
            </a:r>
            <a:br>
              <a:rPr lang="en-US" sz="2800" dirty="0"/>
            </a:br>
            <a:r>
              <a:rPr lang="en-US" sz="2800" dirty="0"/>
              <a:t>In real hardware, there is </a:t>
            </a:r>
            <a:r>
              <a:rPr lang="en-US" sz="2800" b="1" dirty="0"/>
              <a:t>no such thing as “#10”</a:t>
            </a:r>
            <a:r>
              <a:rPr lang="en-US" sz="2800" dirty="0"/>
              <a:t> (wait for 10 time units).</a:t>
            </a:r>
            <a:br>
              <a:rPr lang="en-US" sz="2800" dirty="0"/>
            </a:br>
            <a:r>
              <a:rPr lang="en-US" sz="2800" dirty="0"/>
              <a:t>Therefore, </a:t>
            </a:r>
            <a:r>
              <a:rPr lang="en-US" sz="2800" b="1" dirty="0"/>
              <a:t>it cannot be synthesized</a:t>
            </a:r>
            <a:r>
              <a:rPr lang="en-US" sz="2800" dirty="0"/>
              <a:t>.</a:t>
            </a:r>
            <a:endParaRPr lang="tr-TR" sz="2800"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34354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D58DDD-23C1-19AD-313E-FE2582660BD6}"/>
              </a:ext>
            </a:extLst>
          </p:cNvPr>
          <p:cNvSpPr>
            <a:spLocks noGrp="1"/>
          </p:cNvSpPr>
          <p:nvPr>
            <p:ph idx="1"/>
          </p:nvPr>
        </p:nvSpPr>
        <p:spPr>
          <a:xfrm>
            <a:off x="700548" y="1253331"/>
            <a:ext cx="10515600" cy="4351338"/>
          </a:xfrm>
        </p:spPr>
        <p:txBody>
          <a:bodyPr/>
          <a:lstStyle/>
          <a:p>
            <a:pPr marL="0" indent="0">
              <a:buNone/>
            </a:pPr>
            <a:r>
              <a:rPr lang="en-US" b="1" dirty="0">
                <a:solidFill>
                  <a:srgbClr val="C00000"/>
                </a:solidFill>
              </a:rPr>
              <a:t>2. Gate-Level description:</a:t>
            </a:r>
          </a:p>
          <a:p>
            <a:pPr marL="0" indent="0">
              <a:buNone/>
            </a:pPr>
            <a:r>
              <a:rPr lang="en-US" b="1" dirty="0"/>
              <a:t>How a module is built</a:t>
            </a:r>
            <a:r>
              <a:rPr lang="tr-TR" b="1" dirty="0"/>
              <a:t>?</a:t>
            </a:r>
            <a:r>
              <a:rPr lang="en-US" dirty="0"/>
              <a:t> </a:t>
            </a:r>
            <a:endParaRPr lang="tr-TR" dirty="0"/>
          </a:p>
          <a:p>
            <a:pPr marL="0" indent="0">
              <a:buNone/>
            </a:pPr>
            <a:r>
              <a:rPr lang="en-US" dirty="0"/>
              <a:t>→ Describes how the module </a:t>
            </a:r>
            <a:r>
              <a:rPr lang="en-US" i="1" dirty="0"/>
              <a:t>is constructed</a:t>
            </a:r>
            <a:r>
              <a:rPr lang="en-US" dirty="0"/>
              <a:t>.</a:t>
            </a:r>
          </a:p>
          <a:p>
            <a:pPr marL="0" indent="0">
              <a:buNone/>
            </a:pPr>
            <a:r>
              <a:rPr lang="en-US" dirty="0"/>
              <a:t>At this level, the module is defined using </a:t>
            </a:r>
            <a:r>
              <a:rPr lang="en-US" b="1" dirty="0"/>
              <a:t>logic gates</a:t>
            </a:r>
            <a:r>
              <a:rPr lang="en-US" dirty="0"/>
              <a:t> (AND, OR, NOT, NAND, etc.).</a:t>
            </a:r>
          </a:p>
          <a:p>
            <a:pPr marL="0" indent="0">
              <a:buNone/>
            </a:pPr>
            <a:r>
              <a:rPr lang="en-US" b="1" dirty="0"/>
              <a:t>Example:</a:t>
            </a:r>
            <a:r>
              <a:rPr lang="en-US" dirty="0"/>
              <a:t> Y = (A AND NOT B) OR (B AND NOT A);</a:t>
            </a:r>
          </a:p>
          <a:p>
            <a:endParaRPr lang="tr-TR" dirty="0"/>
          </a:p>
        </p:txBody>
      </p:sp>
    </p:spTree>
    <p:extLst>
      <p:ext uri="{BB962C8B-B14F-4D97-AF65-F5344CB8AC3E}">
        <p14:creationId xmlns:p14="http://schemas.microsoft.com/office/powerpoint/2010/main" val="521898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C56229-F9ED-E610-3D1A-31E65C6314D2}"/>
              </a:ext>
            </a:extLst>
          </p:cNvPr>
          <p:cNvPicPr>
            <a:picLocks noChangeAspect="1"/>
          </p:cNvPicPr>
          <p:nvPr/>
        </p:nvPicPr>
        <p:blipFill>
          <a:blip r:embed="rId2"/>
          <a:stretch>
            <a:fillRect/>
          </a:stretch>
        </p:blipFill>
        <p:spPr>
          <a:xfrm>
            <a:off x="1868320" y="1055456"/>
            <a:ext cx="8278380" cy="4039164"/>
          </a:xfrm>
          <a:prstGeom prst="rect">
            <a:avLst/>
          </a:prstGeom>
        </p:spPr>
      </p:pic>
    </p:spTree>
    <p:extLst>
      <p:ext uri="{BB962C8B-B14F-4D97-AF65-F5344CB8AC3E}">
        <p14:creationId xmlns:p14="http://schemas.microsoft.com/office/powerpoint/2010/main" val="178848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11141</TotalTime>
  <Words>1726</Words>
  <Application>Microsoft Office PowerPoint</Application>
  <PresentationFormat>Widescreen</PresentationFormat>
  <Paragraphs>190</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Aptos</vt:lpstr>
      <vt:lpstr>Aptos Display</vt:lpstr>
      <vt:lpstr>Arial</vt:lpstr>
      <vt:lpstr>Courier New</vt:lpstr>
      <vt:lpstr>Office Theme</vt:lpstr>
      <vt:lpstr>EEE241 Digital Design  Third Experiment</vt:lpstr>
      <vt:lpstr>PowerPoint Presentation</vt:lpstr>
      <vt:lpstr>FPGA Design Flow</vt:lpstr>
      <vt:lpstr>PowerPoint Presentation</vt:lpstr>
      <vt:lpstr>PowerPoint Presentation</vt:lpstr>
      <vt:lpstr>PowerPoint Presentation</vt:lpstr>
      <vt:lpstr>1. Behavioral description:</vt:lpstr>
      <vt:lpstr>PowerPoint Presentation</vt:lpstr>
      <vt:lpstr>PowerPoint Presentation</vt:lpstr>
      <vt:lpstr>PowerPoint Presentation</vt:lpstr>
      <vt:lpstr>PowerPoint Presentation</vt:lpstr>
      <vt:lpstr>PowerPoint Presentation</vt:lpstr>
      <vt:lpstr>Common Non-Synthesizable Constructs</vt:lpstr>
      <vt:lpstr>PowerPoint Presentation</vt:lpstr>
      <vt:lpstr>Summary</vt:lpstr>
      <vt:lpstr>PowerPoint Presentation</vt:lpstr>
      <vt:lpstr>PowerPoint Presentation</vt:lpstr>
      <vt:lpstr>PowerPoint Presentation</vt:lpstr>
      <vt:lpstr>Continuous Assignment Statements (assign)</vt:lpstr>
      <vt:lpstr>always statement</vt:lpstr>
      <vt:lpstr>always statement</vt:lpstr>
      <vt:lpstr>always statement vs assign statement</vt:lpstr>
      <vt:lpstr>Implement assign and always statements</vt:lpstr>
      <vt:lpstr>PowerPoint Presentation</vt:lpstr>
      <vt:lpstr>PowerPoint Presentation</vt:lpstr>
      <vt:lpstr>wire vs reg</vt:lpstr>
      <vt:lpstr>Creating a Project </vt:lpstr>
      <vt:lpstr>Creating a Project </vt:lpstr>
      <vt:lpstr>Creating a Project </vt:lpstr>
      <vt:lpstr>Creating a Project </vt:lpstr>
      <vt:lpstr>Creating a Project </vt:lpstr>
      <vt:lpstr>Creating a Project </vt:lpstr>
      <vt:lpstr>Creating a Project </vt:lpstr>
      <vt:lpstr>Creating a Project </vt:lpstr>
      <vt:lpstr>Creating a Project </vt:lpstr>
      <vt:lpstr>Creating a Project </vt:lpstr>
      <vt:lpstr>Creating a Project </vt:lpstr>
      <vt:lpstr>Creating a Project </vt:lpstr>
      <vt:lpstr>Synthesize </vt:lpstr>
      <vt:lpstr>Synthesize </vt:lpstr>
      <vt:lpstr>Synthesize </vt:lpstr>
      <vt:lpstr>Synthesize </vt:lpstr>
      <vt:lpstr>TASK 1) </vt:lpstr>
      <vt:lpstr>TASK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 Hazar</dc:creator>
  <cp:lastModifiedBy>Ali Hazar</cp:lastModifiedBy>
  <cp:revision>3</cp:revision>
  <dcterms:created xsi:type="dcterms:W3CDTF">2025-03-09T10:22:09Z</dcterms:created>
  <dcterms:modified xsi:type="dcterms:W3CDTF">2025-10-20T11:46:39Z</dcterms:modified>
</cp:coreProperties>
</file>