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3" r:id="rId3"/>
    <p:sldId id="308" r:id="rId4"/>
    <p:sldId id="312" r:id="rId5"/>
    <p:sldId id="283" r:id="rId6"/>
    <p:sldId id="279" r:id="rId7"/>
    <p:sldId id="292" r:id="rId8"/>
    <p:sldId id="295" r:id="rId9"/>
    <p:sldId id="297" r:id="rId10"/>
    <p:sldId id="296" r:id="rId11"/>
    <p:sldId id="311" r:id="rId12"/>
    <p:sldId id="30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48A25-287E-411A-8FD1-38E9F21607EE}" v="5" dt="2026-03-04T23:47:11.0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custSel addSld delSld modSld">
      <pc:chgData name="ALI HAZAR" userId="6459ffa5bb440721" providerId="LiveId" clId="{4BC8B022-71E3-4914-8DDB-9D1520002E10}" dt="2026-03-04T23:47:52.110" v="47" actId="13926"/>
      <pc:docMkLst>
        <pc:docMk/>
      </pc:docMkLst>
      <pc:sldChg chg="addSp delSp modSp mod">
        <pc:chgData name="ALI HAZAR" userId="6459ffa5bb440721" providerId="LiveId" clId="{4BC8B022-71E3-4914-8DDB-9D1520002E10}" dt="2026-03-04T23:45:16.417" v="29" actId="20577"/>
        <pc:sldMkLst>
          <pc:docMk/>
          <pc:sldMk cId="3235318195" sldId="283"/>
        </pc:sldMkLst>
        <pc:spChg chg="del">
          <ac:chgData name="ALI HAZAR" userId="6459ffa5bb440721" providerId="LiveId" clId="{4BC8B022-71E3-4914-8DDB-9D1520002E10}" dt="2026-03-04T23:44:01.517" v="3" actId="478"/>
          <ac:spMkLst>
            <pc:docMk/>
            <pc:sldMk cId="3235318195" sldId="283"/>
            <ac:spMk id="3" creationId="{78BD9703-8894-4BC8-8268-D5F4C59A6D83}"/>
          </ac:spMkLst>
        </pc:spChg>
        <pc:spChg chg="add del mod">
          <ac:chgData name="ALI HAZAR" userId="6459ffa5bb440721" providerId="LiveId" clId="{4BC8B022-71E3-4914-8DDB-9D1520002E10}" dt="2026-03-04T23:44:03.577" v="4" actId="478"/>
          <ac:spMkLst>
            <pc:docMk/>
            <pc:sldMk cId="3235318195" sldId="283"/>
            <ac:spMk id="6" creationId="{BF066FA5-869E-F762-B5DC-739478758907}"/>
          </ac:spMkLst>
        </pc:spChg>
        <pc:spChg chg="add mod">
          <ac:chgData name="ALI HAZAR" userId="6459ffa5bb440721" providerId="LiveId" clId="{4BC8B022-71E3-4914-8DDB-9D1520002E10}" dt="2026-03-04T23:45:16.417" v="29" actId="20577"/>
          <ac:spMkLst>
            <pc:docMk/>
            <pc:sldMk cId="3235318195" sldId="283"/>
            <ac:spMk id="8" creationId="{E91E5814-2938-E0AC-6400-7A530CEFE9F8}"/>
          </ac:spMkLst>
        </pc:spChg>
      </pc:sldChg>
      <pc:sldChg chg="addSp delSp modSp mod">
        <pc:chgData name="ALI HAZAR" userId="6459ffa5bb440721" providerId="LiveId" clId="{4BC8B022-71E3-4914-8DDB-9D1520002E10}" dt="2026-03-04T23:46:49.321" v="38" actId="13926"/>
        <pc:sldMkLst>
          <pc:docMk/>
          <pc:sldMk cId="510479220" sldId="295"/>
        </pc:sldMkLst>
        <pc:spChg chg="del">
          <ac:chgData name="ALI HAZAR" userId="6459ffa5bb440721" providerId="LiveId" clId="{4BC8B022-71E3-4914-8DDB-9D1520002E10}" dt="2026-03-04T23:45:37.437" v="30" actId="478"/>
          <ac:spMkLst>
            <pc:docMk/>
            <pc:sldMk cId="510479220" sldId="295"/>
            <ac:spMk id="3" creationId="{2E952E9D-D9C3-3E27-B34B-8EC234784CCC}"/>
          </ac:spMkLst>
        </pc:spChg>
        <pc:spChg chg="add del mod">
          <ac:chgData name="ALI HAZAR" userId="6459ffa5bb440721" providerId="LiveId" clId="{4BC8B022-71E3-4914-8DDB-9D1520002E10}" dt="2026-03-04T23:45:39.587" v="31" actId="478"/>
          <ac:spMkLst>
            <pc:docMk/>
            <pc:sldMk cId="510479220" sldId="295"/>
            <ac:spMk id="8" creationId="{C5C442BC-85B4-B927-7C13-2A86A51DBB3D}"/>
          </ac:spMkLst>
        </pc:spChg>
        <pc:spChg chg="add mod">
          <ac:chgData name="ALI HAZAR" userId="6459ffa5bb440721" providerId="LiveId" clId="{4BC8B022-71E3-4914-8DDB-9D1520002E10}" dt="2026-03-04T23:46:49.321" v="38" actId="13926"/>
          <ac:spMkLst>
            <pc:docMk/>
            <pc:sldMk cId="510479220" sldId="295"/>
            <ac:spMk id="9" creationId="{82786F18-899C-593C-1709-A97E47412B60}"/>
          </ac:spMkLst>
        </pc:spChg>
      </pc:sldChg>
      <pc:sldChg chg="modSp">
        <pc:chgData name="ALI HAZAR" userId="6459ffa5bb440721" providerId="LiveId" clId="{4BC8B022-71E3-4914-8DDB-9D1520002E10}" dt="2026-03-04T23:43:47.212" v="2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3-04T23:43:47.212" v="2"/>
          <ac:spMkLst>
            <pc:docMk/>
            <pc:sldMk cId="1034048331" sldId="308"/>
            <ac:spMk id="5" creationId="{C1A07F2A-261D-782A-7C2D-30056EEA7AEF}"/>
          </ac:spMkLst>
        </pc:spChg>
      </pc:sldChg>
      <pc:sldChg chg="del">
        <pc:chgData name="ALI HAZAR" userId="6459ffa5bb440721" providerId="LiveId" clId="{4BC8B022-71E3-4914-8DDB-9D1520002E10}" dt="2026-03-04T23:43:16.308" v="1" actId="47"/>
        <pc:sldMkLst>
          <pc:docMk/>
          <pc:sldMk cId="3931358254" sldId="310"/>
        </pc:sldMkLst>
      </pc:sldChg>
      <pc:sldChg chg="addSp delSp modSp mod">
        <pc:chgData name="ALI HAZAR" userId="6459ffa5bb440721" providerId="LiveId" clId="{4BC8B022-71E3-4914-8DDB-9D1520002E10}" dt="2026-03-04T23:47:52.110" v="47" actId="13926"/>
        <pc:sldMkLst>
          <pc:docMk/>
          <pc:sldMk cId="3267032399" sldId="311"/>
        </pc:sldMkLst>
        <pc:spChg chg="del">
          <ac:chgData name="ALI HAZAR" userId="6459ffa5bb440721" providerId="LiveId" clId="{4BC8B022-71E3-4914-8DDB-9D1520002E10}" dt="2026-03-04T23:47:08.937" v="39" actId="478"/>
          <ac:spMkLst>
            <pc:docMk/>
            <pc:sldMk cId="3267032399" sldId="311"/>
            <ac:spMk id="3" creationId="{F81CA113-5458-3641-5977-E1F8BA06BADB}"/>
          </ac:spMkLst>
        </pc:spChg>
        <pc:spChg chg="add del mod">
          <ac:chgData name="ALI HAZAR" userId="6459ffa5bb440721" providerId="LiveId" clId="{4BC8B022-71E3-4914-8DDB-9D1520002E10}" dt="2026-03-04T23:47:10.637" v="40" actId="478"/>
          <ac:spMkLst>
            <pc:docMk/>
            <pc:sldMk cId="3267032399" sldId="311"/>
            <ac:spMk id="6" creationId="{AEBE6BF6-50ED-9760-D44B-AEE3FD038D7C}"/>
          </ac:spMkLst>
        </pc:spChg>
        <pc:spChg chg="add mod">
          <ac:chgData name="ALI HAZAR" userId="6459ffa5bb440721" providerId="LiveId" clId="{4BC8B022-71E3-4914-8DDB-9D1520002E10}" dt="2026-03-04T23:47:52.110" v="47" actId="13926"/>
          <ac:spMkLst>
            <pc:docMk/>
            <pc:sldMk cId="3267032399" sldId="311"/>
            <ac:spMk id="8" creationId="{4F7AF39B-94B6-51C1-29AF-5FCC22015FC7}"/>
          </ac:spMkLst>
        </pc:spChg>
      </pc:sldChg>
      <pc:sldChg chg="add">
        <pc:chgData name="ALI HAZAR" userId="6459ffa5bb440721" providerId="LiveId" clId="{4BC8B022-71E3-4914-8DDB-9D1520002E10}" dt="2026-03-04T23:43:13.778" v="0"/>
        <pc:sldMkLst>
          <pc:docMk/>
          <pc:sldMk cId="3803845797" sldId="31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 dirty="0"/>
              <a:t>Third 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3B3AA-00A8-BDDF-9630-F4BE6680A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8FB87-7FCF-DA55-82AC-A61820E33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4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33691F-7BEC-A05C-FC44-DB1BE6C23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236" y="1609471"/>
            <a:ext cx="11807503" cy="360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1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302C3-A23F-BE2D-A48F-6D970451A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48BC8-B528-299F-07B8-A5D7EA46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4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C9BD4E-3086-0574-FE56-3E91294160D8}"/>
              </a:ext>
            </a:extLst>
          </p:cNvPr>
          <p:cNvSpPr txBox="1"/>
          <p:nvPr/>
        </p:nvSpPr>
        <p:spPr>
          <a:xfrm>
            <a:off x="5216012" y="2993813"/>
            <a:ext cx="69415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 if (calls &lt;= 100) {</a:t>
            </a:r>
          </a:p>
          <a:p>
            <a:r>
              <a:rPr lang="en-US" dirty="0">
                <a:highlight>
                  <a:srgbClr val="FFFF00"/>
                </a:highlight>
              </a:rPr>
              <a:t>        bill = 200; // Minimum bill for up to 100 calls</a:t>
            </a:r>
          </a:p>
          <a:p>
            <a:r>
              <a:rPr lang="en-US" dirty="0">
                <a:highlight>
                  <a:srgbClr val="FFFF00"/>
                </a:highlight>
              </a:rPr>
              <a:t>    }</a:t>
            </a:r>
          </a:p>
          <a:p>
            <a:r>
              <a:rPr lang="en-US" dirty="0">
                <a:highlight>
                  <a:srgbClr val="FFFF00"/>
                </a:highlight>
              </a:rPr>
              <a:t>    else if (calls &gt;100 &amp;&amp; calls &lt;= 150) {</a:t>
            </a:r>
          </a:p>
          <a:p>
            <a:r>
              <a:rPr lang="en-US" dirty="0">
                <a:highlight>
                  <a:srgbClr val="FFFF00"/>
                </a:highlight>
              </a:rPr>
              <a:t>        bill = 200 + (calls - 100) * 0.60; // 0.60 TL per call for next 50 calls</a:t>
            </a:r>
          </a:p>
          <a:p>
            <a:r>
              <a:rPr lang="en-US" dirty="0">
                <a:highlight>
                  <a:srgbClr val="FFFF00"/>
                </a:highlight>
              </a:rPr>
              <a:t>    }</a:t>
            </a:r>
          </a:p>
          <a:p>
            <a:r>
              <a:rPr lang="en-US" dirty="0">
                <a:highlight>
                  <a:srgbClr val="FFFF00"/>
                </a:highlight>
              </a:rPr>
              <a:t>    else if (calls &lt;= 200) {</a:t>
            </a:r>
          </a:p>
          <a:p>
            <a:r>
              <a:rPr lang="en-US" dirty="0">
                <a:highlight>
                  <a:srgbClr val="FFFF00"/>
                </a:highlight>
              </a:rPr>
              <a:t>        bill = 200 + 50 * 0.60 + (calls - 150) * 0.50; // 0.50 TL </a:t>
            </a:r>
          </a:p>
          <a:p>
            <a:r>
              <a:rPr lang="en-US" dirty="0">
                <a:highlight>
                  <a:srgbClr val="FFFF00"/>
                </a:highlight>
              </a:rPr>
              <a:t>    }</a:t>
            </a:r>
          </a:p>
          <a:p>
            <a:r>
              <a:rPr lang="en-US" dirty="0">
                <a:highlight>
                  <a:srgbClr val="FFFF00"/>
                </a:highlight>
              </a:rPr>
              <a:t>    else {</a:t>
            </a:r>
          </a:p>
          <a:p>
            <a:r>
              <a:rPr lang="en-US" dirty="0">
                <a:highlight>
                  <a:srgbClr val="FFFF00"/>
                </a:highlight>
              </a:rPr>
              <a:t>        bill = 200 + 50 * 0.60 + 50 * 0.50 + (calls - 200) * 0.40; // </a:t>
            </a:r>
            <a:r>
              <a:rPr lang="en-US">
                <a:highlight>
                  <a:srgbClr val="FFFF00"/>
                </a:highlight>
              </a:rPr>
              <a:t>0.40 TL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>
                <a:highlight>
                  <a:srgbClr val="FFFF00"/>
                </a:highlight>
              </a:rPr>
              <a:t>    }</a:t>
            </a:r>
            <a:endParaRPr lang="tr-TR" dirty="0"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9064AE-34E1-49C1-3933-A38C2B00DAF3}"/>
              </a:ext>
            </a:extLst>
          </p:cNvPr>
          <p:cNvSpPr txBox="1"/>
          <p:nvPr/>
        </p:nvSpPr>
        <p:spPr>
          <a:xfrm>
            <a:off x="5429864" y="2268415"/>
            <a:ext cx="6327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highlight>
                  <a:srgbClr val="00FFFF"/>
                </a:highlight>
              </a:rPr>
              <a:t>cout</a:t>
            </a:r>
            <a:r>
              <a:rPr lang="en-US" sz="1800" dirty="0">
                <a:highlight>
                  <a:srgbClr val="00FFFF"/>
                </a:highlight>
              </a:rPr>
              <a:t> &lt;&lt; "Enter the number of calls: ";</a:t>
            </a:r>
          </a:p>
          <a:p>
            <a:r>
              <a:rPr lang="en-US" sz="1800" dirty="0">
                <a:highlight>
                  <a:srgbClr val="00FFFF"/>
                </a:highlight>
              </a:rPr>
              <a:t> </a:t>
            </a:r>
            <a:r>
              <a:rPr lang="en-US" sz="1800" dirty="0" err="1">
                <a:highlight>
                  <a:srgbClr val="00FFFF"/>
                </a:highlight>
              </a:rPr>
              <a:t>cin</a:t>
            </a:r>
            <a:r>
              <a:rPr lang="en-US" sz="1800" dirty="0">
                <a:highlight>
                  <a:srgbClr val="00FFFF"/>
                </a:highlight>
              </a:rPr>
              <a:t> &gt;&gt; calls;</a:t>
            </a:r>
            <a:endParaRPr lang="tr-TR" sz="1800" dirty="0">
              <a:highlight>
                <a:srgbClr val="00FFFF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301F95-DFEC-4C33-38D6-4715DAE232EC}"/>
              </a:ext>
            </a:extLst>
          </p:cNvPr>
          <p:cNvSpPr txBox="1"/>
          <p:nvPr/>
        </p:nvSpPr>
        <p:spPr>
          <a:xfrm>
            <a:off x="5737123" y="1543017"/>
            <a:ext cx="6327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00FF00"/>
                </a:highlight>
              </a:rPr>
              <a:t>int calls;</a:t>
            </a:r>
          </a:p>
          <a:p>
            <a:r>
              <a:rPr lang="en-US" sz="1800" dirty="0">
                <a:highlight>
                  <a:srgbClr val="00FF00"/>
                </a:highlight>
              </a:rPr>
              <a:t> double bill;</a:t>
            </a:r>
            <a:endParaRPr lang="tr-TR" sz="1800" dirty="0">
              <a:highlight>
                <a:srgbClr val="00FF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134068-A752-9B4A-2BA2-D89468CE616E}"/>
              </a:ext>
            </a:extLst>
          </p:cNvPr>
          <p:cNvSpPr txBox="1"/>
          <p:nvPr/>
        </p:nvSpPr>
        <p:spPr>
          <a:xfrm>
            <a:off x="5523271" y="540620"/>
            <a:ext cx="6327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FF00FF"/>
                </a:highlight>
              </a:rPr>
              <a:t>#include &lt;iostream&gt;</a:t>
            </a:r>
          </a:p>
          <a:p>
            <a:r>
              <a:rPr lang="en-US" sz="1800" dirty="0">
                <a:highlight>
                  <a:srgbClr val="FF00FF"/>
                </a:highlight>
              </a:rPr>
              <a:t>#include &lt;</a:t>
            </a:r>
            <a:r>
              <a:rPr lang="en-US" sz="1800" dirty="0" err="1">
                <a:highlight>
                  <a:srgbClr val="FF00FF"/>
                </a:highlight>
              </a:rPr>
              <a:t>cmath</a:t>
            </a:r>
            <a:r>
              <a:rPr lang="en-US" sz="1800" dirty="0">
                <a:highlight>
                  <a:srgbClr val="FF00FF"/>
                </a:highlight>
              </a:rPr>
              <a:t>&gt;</a:t>
            </a:r>
          </a:p>
          <a:p>
            <a:r>
              <a:rPr lang="en-US" sz="1800" dirty="0">
                <a:highlight>
                  <a:srgbClr val="FF00FF"/>
                </a:highlight>
              </a:rPr>
              <a:t>using namespace std;</a:t>
            </a:r>
            <a:endParaRPr lang="tr-TR" sz="1800" dirty="0">
              <a:highlight>
                <a:srgbClr val="FF00FF"/>
              </a:highlight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F7AF39B-94B6-51C1-29AF-5FCC22015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54" y="1744782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FF00FF"/>
                </a:highlight>
              </a:rPr>
              <a:t>Including</a:t>
            </a:r>
            <a:r>
              <a:rPr lang="tr-TR" sz="3200" dirty="0">
                <a:highlight>
                  <a:srgbClr val="FF00FF"/>
                </a:highlight>
              </a:rPr>
              <a:t> </a:t>
            </a:r>
            <a:r>
              <a:rPr lang="tr-TR" sz="3200" dirty="0" err="1">
                <a:highlight>
                  <a:srgbClr val="FF00FF"/>
                </a:highlight>
              </a:rPr>
              <a:t>Required</a:t>
            </a:r>
            <a:r>
              <a:rPr lang="tr-TR" sz="3200" dirty="0">
                <a:highlight>
                  <a:srgbClr val="FF00FF"/>
                </a:highlight>
              </a:rPr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00"/>
                </a:highlight>
              </a:rPr>
              <a:t>Declaring</a:t>
            </a:r>
            <a:r>
              <a:rPr lang="tr-TR" sz="3200" dirty="0">
                <a:highlight>
                  <a:srgbClr val="00FF00"/>
                </a:highlight>
              </a:rPr>
              <a:t> </a:t>
            </a:r>
            <a:r>
              <a:rPr lang="tr-TR" sz="3200" dirty="0" err="1">
                <a:highlight>
                  <a:srgbClr val="00FF00"/>
                </a:highlight>
              </a:rPr>
              <a:t>Variables</a:t>
            </a:r>
            <a:endParaRPr lang="tr-TR" sz="3200" dirty="0">
              <a:highlight>
                <a:srgbClr val="00FF00"/>
              </a:highlight>
            </a:endParaRPr>
          </a:p>
          <a:p>
            <a:pPr marL="514350" indent="-514350">
              <a:buAutoNum type="arabicParenR"/>
            </a:pPr>
            <a:r>
              <a:rPr lang="en-US" sz="3200" dirty="0">
                <a:highlight>
                  <a:srgbClr val="00FFFF"/>
                </a:highlight>
              </a:rPr>
              <a:t>Getting Input from the User</a:t>
            </a:r>
            <a:endParaRPr lang="tr-TR" sz="3200" dirty="0">
              <a:highlight>
                <a:srgbClr val="00FFFF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FFFF00"/>
                </a:highlight>
              </a:rPr>
              <a:t>Calculation</a:t>
            </a:r>
            <a:endParaRPr lang="tr-TR" sz="3200" dirty="0">
              <a:highlight>
                <a:srgbClr val="FFFF0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FFFF00"/>
                </a:highlight>
              </a:rPr>
              <a:t>Displaying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the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Result</a:t>
            </a:r>
            <a:endParaRPr lang="tr-TR" sz="32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703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BAA55-DBAA-FA3A-E91F-A02D0EED9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2" y="314633"/>
            <a:ext cx="5365955" cy="6115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#include &lt;iostream&gt;</a:t>
            </a:r>
          </a:p>
          <a:p>
            <a:pPr marL="0" indent="0">
              <a:buNone/>
            </a:pPr>
            <a:r>
              <a:rPr lang="en-US" sz="1600" dirty="0"/>
              <a:t>using namespace std;</a:t>
            </a:r>
          </a:p>
          <a:p>
            <a:pPr marL="0" indent="0">
              <a:buNone/>
            </a:pPr>
            <a:r>
              <a:rPr lang="en-US" sz="1600" dirty="0"/>
              <a:t>int main() {</a:t>
            </a:r>
          </a:p>
          <a:p>
            <a:pPr marL="0" indent="0">
              <a:buNone/>
            </a:pPr>
            <a:r>
              <a:rPr lang="en-US" sz="1600" dirty="0"/>
              <a:t>    int calls;</a:t>
            </a:r>
          </a:p>
          <a:p>
            <a:pPr marL="0" indent="0">
              <a:buNone/>
            </a:pPr>
            <a:r>
              <a:rPr lang="en-US" sz="1600" dirty="0"/>
              <a:t>    double bill;</a:t>
            </a:r>
          </a:p>
          <a:p>
            <a:pPr marL="0" indent="0">
              <a:buNone/>
            </a:pPr>
            <a:r>
              <a:rPr lang="en-US" sz="1600" dirty="0"/>
              <a:t>    // Get the number of calls from the user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cout</a:t>
            </a:r>
            <a:r>
              <a:rPr lang="en-US" sz="1600" dirty="0"/>
              <a:t> &lt;&lt; "Enter the number of calls: ";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cin</a:t>
            </a:r>
            <a:r>
              <a:rPr lang="en-US" sz="1600" dirty="0"/>
              <a:t> &gt;&gt; calls;</a:t>
            </a:r>
          </a:p>
          <a:p>
            <a:pPr marL="0" indent="0">
              <a:buNone/>
            </a:pPr>
            <a:r>
              <a:rPr lang="en-US" sz="1600" dirty="0"/>
              <a:t>    // Calculate the bill based on the number of calls</a:t>
            </a:r>
          </a:p>
          <a:p>
            <a:pPr marL="0" indent="0">
              <a:buNone/>
            </a:pPr>
            <a:r>
              <a:rPr lang="en-US" sz="1600" dirty="0"/>
              <a:t>    if (calls &lt;= 100) {</a:t>
            </a:r>
          </a:p>
          <a:p>
            <a:pPr marL="0" indent="0">
              <a:buNone/>
            </a:pPr>
            <a:r>
              <a:rPr lang="en-US" sz="1600" dirty="0"/>
              <a:t>        bill = 200; // Minimum bill for up to 100 calls</a:t>
            </a:r>
          </a:p>
          <a:p>
            <a:pPr marL="0" indent="0">
              <a:buNone/>
            </a:pPr>
            <a:r>
              <a:rPr lang="en-US" sz="1600" dirty="0"/>
              <a:t>    }</a:t>
            </a:r>
          </a:p>
          <a:p>
            <a:pPr marL="0" indent="0">
              <a:buNone/>
            </a:pPr>
            <a:endParaRPr lang="tr-TR" sz="16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3354BF6-9770-6FCF-646A-2DB6AF1E3C1D}"/>
              </a:ext>
            </a:extLst>
          </p:cNvPr>
          <p:cNvSpPr txBox="1">
            <a:spLocks/>
          </p:cNvSpPr>
          <p:nvPr/>
        </p:nvSpPr>
        <p:spPr>
          <a:xfrm>
            <a:off x="6096000" y="371168"/>
            <a:ext cx="5365955" cy="611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 else if (calls &gt;100 &amp;&amp; calls &lt;= 150) {</a:t>
            </a:r>
          </a:p>
          <a:p>
            <a:pPr marL="0" indent="0">
              <a:buNone/>
            </a:pPr>
            <a:r>
              <a:rPr lang="en-US" sz="1800" dirty="0"/>
              <a:t>        bill = 200 + (calls - 100) * 0.60; // 0.60 TL per call for next 50 calls</a:t>
            </a:r>
          </a:p>
          <a:p>
            <a:pPr marL="0" indent="0">
              <a:buNone/>
            </a:pPr>
            <a:r>
              <a:rPr lang="en-US" sz="1800" dirty="0"/>
              <a:t>    }</a:t>
            </a:r>
          </a:p>
          <a:p>
            <a:pPr marL="0" indent="0">
              <a:buNone/>
            </a:pPr>
            <a:r>
              <a:rPr lang="en-US" sz="1800" dirty="0"/>
              <a:t>    else if (calls &lt;= 200) {</a:t>
            </a:r>
          </a:p>
          <a:p>
            <a:pPr marL="0" indent="0">
              <a:buNone/>
            </a:pPr>
            <a:r>
              <a:rPr lang="en-US" sz="1800" dirty="0"/>
              <a:t>        bill = 200 + 50 * 0.60 + (calls - 150) * 0.50; // 0.50 TL per call for next 50 calls</a:t>
            </a:r>
          </a:p>
          <a:p>
            <a:pPr marL="0" indent="0">
              <a:buNone/>
            </a:pPr>
            <a:r>
              <a:rPr lang="en-US" sz="1800" dirty="0"/>
              <a:t>    }</a:t>
            </a:r>
          </a:p>
          <a:p>
            <a:pPr marL="0" indent="0">
              <a:buNone/>
            </a:pPr>
            <a:r>
              <a:rPr lang="en-US" sz="1800" dirty="0"/>
              <a:t>    else {</a:t>
            </a:r>
          </a:p>
          <a:p>
            <a:pPr marL="0" indent="0">
              <a:buNone/>
            </a:pPr>
            <a:r>
              <a:rPr lang="en-US" sz="1800" dirty="0"/>
              <a:t>        bill = 200 + 50 * 0.60 + 50 * 0.50 + (calls - 200) * 0.40; // 0.40 TL per call for calls beyond 200</a:t>
            </a:r>
          </a:p>
          <a:p>
            <a:pPr marL="0" indent="0">
              <a:buNone/>
            </a:pPr>
            <a:r>
              <a:rPr lang="en-US" sz="1800" dirty="0"/>
              <a:t>    }</a:t>
            </a:r>
          </a:p>
          <a:p>
            <a:pPr marL="0" indent="0">
              <a:buNone/>
            </a:pPr>
            <a:r>
              <a:rPr lang="en-US" sz="1800" dirty="0"/>
              <a:t>    // Output the bill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cout</a:t>
            </a:r>
            <a:r>
              <a:rPr lang="en-US" sz="1800" dirty="0"/>
              <a:t> &lt;&lt; "The total telephone bill is: " &lt;&lt; bill &lt;&lt; " TL" &lt;&lt; </a:t>
            </a:r>
            <a:r>
              <a:rPr lang="en-US" sz="1800" dirty="0" err="1"/>
              <a:t>endl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    return 0;</a:t>
            </a:r>
          </a:p>
          <a:p>
            <a:pPr marL="0" indent="0">
              <a:buNone/>
            </a:pPr>
            <a:r>
              <a:rPr lang="en-US" sz="1800" dirty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B197D-30B3-1ED9-938D-5D50E7D18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87122-8E52-798D-B10B-3BFD527D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 err="1"/>
              <a:t>If</a:t>
            </a:r>
            <a:endParaRPr lang="en-US" b="1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75C11337-6515-2AEC-27B3-8558B80FD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13" y="2180530"/>
            <a:ext cx="37165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1AC93E-D5E9-5172-9385-A84736C3F602}"/>
              </a:ext>
            </a:extLst>
          </p:cNvPr>
          <p:cNvSpPr txBox="1"/>
          <p:nvPr/>
        </p:nvSpPr>
        <p:spPr>
          <a:xfrm>
            <a:off x="5201265" y="522441"/>
            <a:ext cx="668593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  <a:br>
              <a:rPr lang="tr-TR" dirty="0"/>
            </a:b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int</a:t>
            </a:r>
            <a:r>
              <a:rPr lang="tr-TR" dirty="0"/>
              <a:t> main() {</a:t>
            </a:r>
            <a:br>
              <a:rPr lang="tr-TR" dirty="0"/>
            </a:b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a </a:t>
            </a:r>
            <a:r>
              <a:rPr lang="tr-TR" dirty="0" err="1"/>
              <a:t>number</a:t>
            </a:r>
            <a:r>
              <a:rPr lang="tr-TR" dirty="0"/>
              <a:t>: ";</a:t>
            </a:r>
            <a:br>
              <a:rPr lang="tr-TR" dirty="0"/>
            </a:br>
            <a:r>
              <a:rPr lang="tr-TR" dirty="0"/>
              <a:t>cin &gt;&gt; </a:t>
            </a:r>
            <a:r>
              <a:rPr lang="tr-TR" dirty="0" err="1"/>
              <a:t>number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number</a:t>
            </a:r>
            <a:r>
              <a:rPr lang="tr-TR" dirty="0"/>
              <a:t> &gt; 0)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positive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number</a:t>
            </a:r>
            <a:r>
              <a:rPr lang="tr-TR" dirty="0"/>
              <a:t> &lt; 0)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negative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r>
              <a:rPr lang="tr-TR" dirty="0"/>
              <a:t>else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zero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return</a:t>
            </a:r>
            <a:r>
              <a:rPr lang="tr-TR" dirty="0"/>
              <a:t> 0;</a:t>
            </a:r>
            <a:br>
              <a:rPr lang="tr-TR" dirty="0"/>
            </a:br>
            <a:r>
              <a:rPr lang="tr-TR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F641A-EF36-7126-5929-B354B9181672}"/>
              </a:ext>
            </a:extLst>
          </p:cNvPr>
          <p:cNvSpPr txBox="1"/>
          <p:nvPr/>
        </p:nvSpPr>
        <p:spPr>
          <a:xfrm>
            <a:off x="592393" y="1904207"/>
            <a:ext cx="40902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C++ and other programming languages, the if statement is a control structure that allows a program to execute different actions depending on whether a condition is true or false. It is used to control the flow of a program based on a specific condition.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384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3696F1-2C93-E1C0-EF9B-0EE3A254DC10}"/>
              </a:ext>
            </a:extLst>
          </p:cNvPr>
          <p:cNvSpPr txBox="1"/>
          <p:nvPr/>
        </p:nvSpPr>
        <p:spPr>
          <a:xfrm>
            <a:off x="5928851" y="197346"/>
            <a:ext cx="1058934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// Grade </a:t>
            </a:r>
            <a:r>
              <a:rPr lang="tr-TR" dirty="0" err="1"/>
              <a:t>calculator</a:t>
            </a:r>
            <a:r>
              <a:rPr lang="tr-TR" dirty="0"/>
              <a:t>  </a:t>
            </a:r>
          </a:p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  </a:t>
            </a:r>
          </a:p>
          <a:p>
            <a:r>
              <a:rPr lang="tr-TR" dirty="0"/>
              <a:t>#include &lt;</a:t>
            </a:r>
            <a:r>
              <a:rPr lang="tr-TR" dirty="0" err="1"/>
              <a:t>string</a:t>
            </a:r>
            <a:r>
              <a:rPr lang="tr-TR" dirty="0"/>
              <a:t>&gt;  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  </a:t>
            </a:r>
          </a:p>
          <a:p>
            <a:r>
              <a:rPr lang="tr-TR" dirty="0" err="1"/>
              <a:t>int</a:t>
            </a:r>
            <a:r>
              <a:rPr lang="tr-TR" dirty="0"/>
              <a:t> main(){  </a:t>
            </a:r>
          </a:p>
          <a:p>
            <a:r>
              <a:rPr lang="tr-TR" dirty="0" err="1"/>
              <a:t>int</a:t>
            </a:r>
            <a:r>
              <a:rPr lang="tr-TR" dirty="0"/>
              <a:t> mt1, mt2, </a:t>
            </a:r>
            <a:r>
              <a:rPr lang="tr-TR" dirty="0" err="1"/>
              <a:t>fin</a:t>
            </a:r>
            <a:r>
              <a:rPr lang="tr-TR" dirty="0"/>
              <a:t>; 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exam</a:t>
            </a:r>
            <a:r>
              <a:rPr lang="tr-TR" dirty="0"/>
              <a:t> </a:t>
            </a:r>
            <a:r>
              <a:rPr lang="tr-TR" dirty="0" err="1"/>
              <a:t>scores</a:t>
            </a:r>
            <a:r>
              <a:rPr lang="tr-TR" dirty="0"/>
              <a:t>: ";  </a:t>
            </a:r>
          </a:p>
          <a:p>
            <a:r>
              <a:rPr lang="tr-TR" dirty="0"/>
              <a:t>cin &gt;&gt; mt1 &gt;&gt; mt2 &gt;&gt; </a:t>
            </a:r>
            <a:r>
              <a:rPr lang="tr-TR" dirty="0" err="1"/>
              <a:t>fin</a:t>
            </a:r>
            <a:r>
              <a:rPr lang="tr-TR" dirty="0"/>
              <a:t>;  </a:t>
            </a:r>
          </a:p>
          <a:p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avr</a:t>
            </a:r>
            <a:r>
              <a:rPr lang="tr-TR" dirty="0"/>
              <a:t> = 0.3*mt1 + 0.3*mt2 + 0.4*</a:t>
            </a:r>
            <a:r>
              <a:rPr lang="tr-TR" dirty="0" err="1"/>
              <a:t>fin</a:t>
            </a:r>
            <a:r>
              <a:rPr lang="tr-TR" dirty="0"/>
              <a:t>; 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weighted</a:t>
            </a:r>
            <a:r>
              <a:rPr lang="tr-TR" dirty="0"/>
              <a:t> </a:t>
            </a:r>
            <a:r>
              <a:rPr lang="tr-TR" dirty="0" err="1"/>
              <a:t>score</a:t>
            </a:r>
            <a:r>
              <a:rPr lang="tr-TR" dirty="0"/>
              <a:t> is " &lt;&lt; </a:t>
            </a:r>
            <a:r>
              <a:rPr lang="tr-TR" dirty="0" err="1"/>
              <a:t>avr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  </a:t>
            </a:r>
          </a:p>
          <a:p>
            <a:r>
              <a:rPr lang="tr-TR" dirty="0" err="1"/>
              <a:t>string</a:t>
            </a:r>
            <a:r>
              <a:rPr lang="tr-TR" dirty="0"/>
              <a:t> </a:t>
            </a:r>
            <a:r>
              <a:rPr lang="tr-TR" dirty="0" err="1"/>
              <a:t>grade</a:t>
            </a:r>
            <a:r>
              <a:rPr lang="tr-TR" dirty="0"/>
              <a:t>;  </a:t>
            </a:r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&lt; 40. ) </a:t>
            </a:r>
            <a:r>
              <a:rPr lang="tr-TR" dirty="0" err="1"/>
              <a:t>grade</a:t>
            </a:r>
            <a:r>
              <a:rPr lang="tr-TR" dirty="0"/>
              <a:t> = "FF";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40. &amp;&amp; </a:t>
            </a:r>
            <a:r>
              <a:rPr lang="tr-TR" dirty="0" err="1"/>
              <a:t>avr</a:t>
            </a:r>
            <a:r>
              <a:rPr lang="tr-TR" dirty="0"/>
              <a:t> &lt; 50.) </a:t>
            </a:r>
            <a:r>
              <a:rPr lang="tr-TR" dirty="0" err="1"/>
              <a:t>grade</a:t>
            </a:r>
            <a:r>
              <a:rPr lang="tr-TR" dirty="0"/>
              <a:t> = "FD";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50. &amp;&amp; </a:t>
            </a:r>
            <a:r>
              <a:rPr lang="tr-TR" dirty="0" err="1"/>
              <a:t>avr</a:t>
            </a:r>
            <a:r>
              <a:rPr lang="tr-TR" dirty="0"/>
              <a:t> &lt; 60.) </a:t>
            </a:r>
            <a:r>
              <a:rPr lang="tr-TR" dirty="0" err="1"/>
              <a:t>grade</a:t>
            </a:r>
            <a:r>
              <a:rPr lang="tr-TR" dirty="0"/>
              <a:t> = "DD";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60. &amp;&amp; </a:t>
            </a:r>
            <a:r>
              <a:rPr lang="tr-TR" dirty="0" err="1"/>
              <a:t>avr</a:t>
            </a:r>
            <a:r>
              <a:rPr lang="tr-TR" dirty="0"/>
              <a:t> &lt; 70.) </a:t>
            </a:r>
            <a:r>
              <a:rPr lang="tr-TR" dirty="0" err="1"/>
              <a:t>grade</a:t>
            </a:r>
            <a:r>
              <a:rPr lang="tr-TR" dirty="0"/>
              <a:t> = "DC";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70. &amp;&amp; </a:t>
            </a:r>
            <a:r>
              <a:rPr lang="tr-TR" dirty="0" err="1"/>
              <a:t>avr</a:t>
            </a:r>
            <a:r>
              <a:rPr lang="tr-TR" dirty="0"/>
              <a:t> &lt; 75.) </a:t>
            </a:r>
            <a:r>
              <a:rPr lang="tr-TR" dirty="0" err="1"/>
              <a:t>grade</a:t>
            </a:r>
            <a:r>
              <a:rPr lang="tr-TR" dirty="0"/>
              <a:t> = "CC";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75. &amp;&amp; </a:t>
            </a:r>
            <a:r>
              <a:rPr lang="tr-TR" dirty="0" err="1"/>
              <a:t>avr</a:t>
            </a:r>
            <a:r>
              <a:rPr lang="tr-TR" dirty="0"/>
              <a:t> &lt; 80.) </a:t>
            </a:r>
            <a:r>
              <a:rPr lang="tr-TR" dirty="0" err="1"/>
              <a:t>grade</a:t>
            </a:r>
            <a:r>
              <a:rPr lang="tr-TR" dirty="0"/>
              <a:t> = "CB";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80. &amp;&amp; </a:t>
            </a:r>
            <a:r>
              <a:rPr lang="tr-TR" dirty="0" err="1"/>
              <a:t>avr</a:t>
            </a:r>
            <a:r>
              <a:rPr lang="tr-TR" dirty="0"/>
              <a:t> &lt; 85.) </a:t>
            </a:r>
            <a:r>
              <a:rPr lang="tr-TR" dirty="0" err="1"/>
              <a:t>grade</a:t>
            </a:r>
            <a:r>
              <a:rPr lang="tr-TR" dirty="0"/>
              <a:t> = "BB";  </a:t>
            </a:r>
          </a:p>
          <a:p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avr</a:t>
            </a:r>
            <a:r>
              <a:rPr lang="tr-TR" dirty="0"/>
              <a:t> &gt;= 85. &amp;&amp; </a:t>
            </a:r>
            <a:r>
              <a:rPr lang="tr-TR" dirty="0" err="1"/>
              <a:t>avr</a:t>
            </a:r>
            <a:r>
              <a:rPr lang="tr-TR" dirty="0"/>
              <a:t> &lt; 90.) </a:t>
            </a:r>
            <a:r>
              <a:rPr lang="tr-TR" dirty="0" err="1"/>
              <a:t>grade</a:t>
            </a:r>
            <a:r>
              <a:rPr lang="tr-TR" dirty="0"/>
              <a:t> = "BA";  </a:t>
            </a:r>
          </a:p>
          <a:p>
            <a:r>
              <a:rPr lang="tr-TR" dirty="0"/>
              <a:t>else </a:t>
            </a:r>
            <a:r>
              <a:rPr lang="tr-TR" dirty="0" err="1"/>
              <a:t>grade</a:t>
            </a:r>
            <a:r>
              <a:rPr lang="tr-TR" dirty="0"/>
              <a:t> = "AA"; 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grade</a:t>
            </a:r>
            <a:r>
              <a:rPr lang="tr-TR" dirty="0"/>
              <a:t> is " &lt;&lt; </a:t>
            </a:r>
            <a:r>
              <a:rPr lang="tr-TR" dirty="0" err="1"/>
              <a:t>grade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system</a:t>
            </a:r>
            <a:r>
              <a:rPr lang="tr-TR" dirty="0"/>
              <a:t>("</a:t>
            </a:r>
            <a:r>
              <a:rPr lang="tr-TR" dirty="0" err="1"/>
              <a:t>Pause</a:t>
            </a:r>
            <a:r>
              <a:rPr lang="tr-TR" dirty="0"/>
              <a:t>”"); </a:t>
            </a:r>
          </a:p>
          <a:p>
            <a:r>
              <a:rPr lang="tr-TR" dirty="0" err="1"/>
              <a:t>return</a:t>
            </a:r>
            <a:r>
              <a:rPr lang="tr-TR" dirty="0"/>
              <a:t> 0; }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1A07F2A-261D-782A-7C2D-30056EEA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322" y="2349211"/>
            <a:ext cx="43609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dirty="0">
                <a:latin typeface="Arial" panose="020B0604020202020204" pitchFamily="34" charset="0"/>
              </a:rPr>
              <a:t>This program calculates the weighted average of a student's three exam scores and determines the letter grade accordingly.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E684-581A-44F1-6474-EC816914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47FA-28C4-19F2-06DB-49DD447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170" y="10325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4A6CCE-B126-7AD1-3C08-27DCD810F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92" y="1084021"/>
            <a:ext cx="9333928" cy="38029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E5C13F-6644-EE52-75BC-8E5C06839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849" y="959080"/>
            <a:ext cx="3672981" cy="545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1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DB6A4-B4DE-4908-F15B-31BAD0CF0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BDE78-0A51-90C6-E816-A6F39967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4653F1-6BD4-CC4F-02B6-99C4F2EB90DA}"/>
              </a:ext>
            </a:extLst>
          </p:cNvPr>
          <p:cNvSpPr txBox="1"/>
          <p:nvPr/>
        </p:nvSpPr>
        <p:spPr>
          <a:xfrm>
            <a:off x="5850192" y="89822"/>
            <a:ext cx="6096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#include &lt;iostream&gt;</a:t>
            </a:r>
          </a:p>
          <a:p>
            <a:r>
              <a:rPr lang="en-US" sz="3200" dirty="0">
                <a:highlight>
                  <a:srgbClr val="00FF00"/>
                </a:highlight>
              </a:rPr>
              <a:t>using namespace std; </a:t>
            </a:r>
            <a:endParaRPr lang="tr-TR" sz="3200" dirty="0">
              <a:highlight>
                <a:srgbClr val="00FF00"/>
              </a:highlight>
            </a:endParaRPr>
          </a:p>
          <a:p>
            <a:r>
              <a:rPr lang="tr-TR" sz="3200" dirty="0" err="1"/>
              <a:t>int</a:t>
            </a:r>
            <a:r>
              <a:rPr lang="tr-TR" sz="3200" dirty="0"/>
              <a:t> main() {</a:t>
            </a:r>
          </a:p>
          <a:p>
            <a:r>
              <a:rPr lang="tr-TR" sz="3200" dirty="0" err="1">
                <a:highlight>
                  <a:srgbClr val="00FFFF"/>
                </a:highlight>
              </a:rPr>
              <a:t>char</a:t>
            </a:r>
            <a:r>
              <a:rPr lang="tr-TR" sz="3200" dirty="0">
                <a:highlight>
                  <a:srgbClr val="00FFFF"/>
                </a:highlight>
              </a:rPr>
              <a:t> </a:t>
            </a:r>
            <a:r>
              <a:rPr lang="tr-TR" sz="3200" dirty="0" err="1">
                <a:highlight>
                  <a:srgbClr val="00FFFF"/>
                </a:highlight>
              </a:rPr>
              <a:t>operation</a:t>
            </a:r>
            <a:r>
              <a:rPr lang="tr-TR" sz="3200" dirty="0">
                <a:highlight>
                  <a:srgbClr val="00FFFF"/>
                </a:highlight>
              </a:rPr>
              <a:t>;</a:t>
            </a:r>
          </a:p>
          <a:p>
            <a:r>
              <a:rPr lang="tr-TR" sz="3200" dirty="0" err="1">
                <a:highlight>
                  <a:srgbClr val="00FFFF"/>
                </a:highlight>
              </a:rPr>
              <a:t>double</a:t>
            </a:r>
            <a:r>
              <a:rPr lang="tr-TR" sz="3200" dirty="0">
                <a:highlight>
                  <a:srgbClr val="00FFFF"/>
                </a:highlight>
              </a:rPr>
              <a:t> a, b;</a:t>
            </a:r>
          </a:p>
          <a:p>
            <a:r>
              <a:rPr lang="tr-TR" sz="3200" dirty="0">
                <a:highlight>
                  <a:srgbClr val="C0C0C0"/>
                </a:highlight>
              </a:rPr>
              <a:t>cin&gt;&gt;a&gt;&gt;b;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EC48C7-4DFF-93F0-BFBA-66955173E2AE}"/>
              </a:ext>
            </a:extLst>
          </p:cNvPr>
          <p:cNvSpPr txBox="1"/>
          <p:nvPr/>
        </p:nvSpPr>
        <p:spPr>
          <a:xfrm>
            <a:off x="5850192" y="3117894"/>
            <a:ext cx="550360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000" dirty="0">
                <a:highlight>
                  <a:srgbClr val="0000FF"/>
                </a:highlight>
              </a:rPr>
              <a:t> </a:t>
            </a:r>
            <a:r>
              <a:rPr lang="tr-TR" sz="2000" dirty="0" err="1">
                <a:highlight>
                  <a:srgbClr val="0000FF"/>
                </a:highlight>
              </a:rPr>
              <a:t>if</a:t>
            </a:r>
            <a:r>
              <a:rPr lang="tr-TR" sz="2000" dirty="0">
                <a:highlight>
                  <a:srgbClr val="0000FF"/>
                </a:highlight>
              </a:rPr>
              <a:t> (a == 0 || b == 0) {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    </a:t>
            </a:r>
            <a:r>
              <a:rPr lang="tr-TR" sz="2000" dirty="0" err="1">
                <a:highlight>
                  <a:srgbClr val="0000FF"/>
                </a:highlight>
              </a:rPr>
              <a:t>cout</a:t>
            </a:r>
            <a:r>
              <a:rPr lang="tr-TR" sz="2000" dirty="0">
                <a:highlight>
                  <a:srgbClr val="0000FF"/>
                </a:highlight>
              </a:rPr>
              <a:t> &lt;&lt; ………………….&lt;&lt; </a:t>
            </a:r>
            <a:r>
              <a:rPr lang="tr-TR" sz="2000" dirty="0" err="1">
                <a:highlight>
                  <a:srgbClr val="0000FF"/>
                </a:highlight>
              </a:rPr>
              <a:t>endl</a:t>
            </a:r>
            <a:r>
              <a:rPr lang="tr-TR" sz="2000" dirty="0">
                <a:highlight>
                  <a:srgbClr val="0000FF"/>
                </a:highlight>
              </a:rPr>
              <a:t>;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} 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else </a:t>
            </a:r>
            <a:r>
              <a:rPr lang="tr-TR" sz="2000" dirty="0" err="1">
                <a:highlight>
                  <a:srgbClr val="0000FF"/>
                </a:highlight>
              </a:rPr>
              <a:t>if</a:t>
            </a:r>
            <a:r>
              <a:rPr lang="tr-TR" sz="2000" dirty="0">
                <a:highlight>
                  <a:srgbClr val="0000FF"/>
                </a:highlight>
              </a:rPr>
              <a:t> (</a:t>
            </a:r>
            <a:r>
              <a:rPr lang="tr-TR" sz="2000" dirty="0" err="1">
                <a:highlight>
                  <a:srgbClr val="0000FF"/>
                </a:highlight>
              </a:rPr>
              <a:t>operation</a:t>
            </a:r>
            <a:r>
              <a:rPr lang="tr-TR" sz="2000" dirty="0">
                <a:highlight>
                  <a:srgbClr val="0000FF"/>
                </a:highlight>
              </a:rPr>
              <a:t> == '+') {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    </a:t>
            </a:r>
            <a:r>
              <a:rPr lang="tr-TR" sz="2000" dirty="0" err="1">
                <a:highlight>
                  <a:srgbClr val="0000FF"/>
                </a:highlight>
              </a:rPr>
              <a:t>cout</a:t>
            </a:r>
            <a:r>
              <a:rPr lang="tr-TR" sz="2000" dirty="0">
                <a:highlight>
                  <a:srgbClr val="0000FF"/>
                </a:highlight>
              </a:rPr>
              <a:t> &lt;&lt; "</a:t>
            </a:r>
            <a:r>
              <a:rPr lang="tr-TR" sz="2000" dirty="0" err="1">
                <a:highlight>
                  <a:srgbClr val="0000FF"/>
                </a:highlight>
              </a:rPr>
              <a:t>Result</a:t>
            </a:r>
            <a:r>
              <a:rPr lang="tr-TR" sz="2000" dirty="0">
                <a:highlight>
                  <a:srgbClr val="0000FF"/>
                </a:highlight>
              </a:rPr>
              <a:t>: " &lt;&lt; ……………&lt;&lt; </a:t>
            </a:r>
            <a:r>
              <a:rPr lang="tr-TR" sz="2000" dirty="0" err="1">
                <a:highlight>
                  <a:srgbClr val="0000FF"/>
                </a:highlight>
              </a:rPr>
              <a:t>endl</a:t>
            </a:r>
            <a:r>
              <a:rPr lang="tr-TR" sz="2000" dirty="0">
                <a:highlight>
                  <a:srgbClr val="0000FF"/>
                </a:highlight>
              </a:rPr>
              <a:t>;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} 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else </a:t>
            </a:r>
            <a:r>
              <a:rPr lang="tr-TR" sz="2000" dirty="0" err="1">
                <a:highlight>
                  <a:srgbClr val="0000FF"/>
                </a:highlight>
              </a:rPr>
              <a:t>if</a:t>
            </a:r>
            <a:r>
              <a:rPr lang="tr-TR" sz="2000" dirty="0">
                <a:highlight>
                  <a:srgbClr val="0000FF"/>
                </a:highlight>
              </a:rPr>
              <a:t> (</a:t>
            </a:r>
            <a:r>
              <a:rPr lang="tr-TR" sz="2000" dirty="0" err="1">
                <a:highlight>
                  <a:srgbClr val="0000FF"/>
                </a:highlight>
              </a:rPr>
              <a:t>operation</a:t>
            </a:r>
            <a:r>
              <a:rPr lang="tr-TR" sz="2000" dirty="0">
                <a:highlight>
                  <a:srgbClr val="0000FF"/>
                </a:highlight>
              </a:rPr>
              <a:t> == '-') {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    </a:t>
            </a:r>
            <a:r>
              <a:rPr lang="tr-TR" sz="2000" dirty="0" err="1">
                <a:highlight>
                  <a:srgbClr val="0000FF"/>
                </a:highlight>
              </a:rPr>
              <a:t>cout</a:t>
            </a:r>
            <a:r>
              <a:rPr lang="tr-TR" sz="2000" dirty="0">
                <a:highlight>
                  <a:srgbClr val="0000FF"/>
                </a:highlight>
              </a:rPr>
              <a:t> &lt;&lt; "</a:t>
            </a:r>
            <a:r>
              <a:rPr lang="tr-TR" sz="2000" dirty="0" err="1">
                <a:highlight>
                  <a:srgbClr val="0000FF"/>
                </a:highlight>
              </a:rPr>
              <a:t>Result</a:t>
            </a:r>
            <a:r>
              <a:rPr lang="tr-TR" sz="2000" dirty="0">
                <a:highlight>
                  <a:srgbClr val="0000FF"/>
                </a:highlight>
              </a:rPr>
              <a:t>: " &lt;&lt; ……………..&lt;&lt; </a:t>
            </a:r>
            <a:r>
              <a:rPr lang="tr-TR" sz="2000" dirty="0" err="1">
                <a:highlight>
                  <a:srgbClr val="0000FF"/>
                </a:highlight>
              </a:rPr>
              <a:t>endl</a:t>
            </a:r>
            <a:r>
              <a:rPr lang="tr-TR" sz="2000" dirty="0">
                <a:highlight>
                  <a:srgbClr val="0000FF"/>
                </a:highlight>
              </a:rPr>
              <a:t>;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} 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else {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    </a:t>
            </a:r>
            <a:r>
              <a:rPr lang="tr-TR" sz="2000" dirty="0" err="1">
                <a:highlight>
                  <a:srgbClr val="0000FF"/>
                </a:highlight>
              </a:rPr>
              <a:t>cout</a:t>
            </a:r>
            <a:r>
              <a:rPr lang="tr-TR" sz="2000" dirty="0">
                <a:highlight>
                  <a:srgbClr val="0000FF"/>
                </a:highlight>
              </a:rPr>
              <a:t> &lt;&lt; "</a:t>
            </a:r>
            <a:r>
              <a:rPr lang="tr-TR" sz="2000" dirty="0" err="1">
                <a:highlight>
                  <a:srgbClr val="0000FF"/>
                </a:highlight>
              </a:rPr>
              <a:t>Invalid</a:t>
            </a:r>
            <a:r>
              <a:rPr lang="tr-TR" sz="2000" dirty="0">
                <a:highlight>
                  <a:srgbClr val="0000FF"/>
                </a:highlight>
              </a:rPr>
              <a:t> </a:t>
            </a:r>
            <a:r>
              <a:rPr lang="tr-TR" sz="2000" dirty="0" err="1">
                <a:highlight>
                  <a:srgbClr val="0000FF"/>
                </a:highlight>
              </a:rPr>
              <a:t>operation</a:t>
            </a:r>
            <a:r>
              <a:rPr lang="tr-TR" sz="2000" dirty="0">
                <a:highlight>
                  <a:srgbClr val="0000FF"/>
                </a:highlight>
              </a:rPr>
              <a:t>" &lt;&lt; </a:t>
            </a:r>
            <a:r>
              <a:rPr lang="tr-TR" sz="2000" dirty="0" err="1">
                <a:highlight>
                  <a:srgbClr val="0000FF"/>
                </a:highlight>
              </a:rPr>
              <a:t>endl</a:t>
            </a:r>
            <a:r>
              <a:rPr lang="tr-TR" sz="2000" dirty="0">
                <a:highlight>
                  <a:srgbClr val="0000FF"/>
                </a:highlight>
              </a:rPr>
              <a:t>;</a:t>
            </a:r>
          </a:p>
          <a:p>
            <a:r>
              <a:rPr lang="tr-TR" sz="2000" dirty="0">
                <a:highlight>
                  <a:srgbClr val="0000FF"/>
                </a:highlight>
              </a:rPr>
              <a:t>    } </a:t>
            </a:r>
            <a:endParaRPr lang="tr-TR" sz="2000" dirty="0">
              <a:highlight>
                <a:srgbClr val="FFFF00"/>
              </a:highlight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91E5814-2938-E0AC-6400-7A530CEFE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393" y="1613316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00"/>
                </a:highlight>
              </a:rPr>
              <a:t>Including</a:t>
            </a:r>
            <a:r>
              <a:rPr lang="tr-TR" sz="3200" dirty="0">
                <a:highlight>
                  <a:srgbClr val="00FF00"/>
                </a:highlight>
              </a:rPr>
              <a:t> </a:t>
            </a:r>
            <a:r>
              <a:rPr lang="tr-TR" sz="3200" dirty="0" err="1">
                <a:highlight>
                  <a:srgbClr val="00FF00"/>
                </a:highlight>
              </a:rPr>
              <a:t>Required</a:t>
            </a:r>
            <a:r>
              <a:rPr lang="tr-TR" sz="3200" dirty="0">
                <a:highlight>
                  <a:srgbClr val="00FF00"/>
                </a:highlight>
              </a:rPr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FF"/>
                </a:highlight>
              </a:rPr>
              <a:t>Declaring</a:t>
            </a:r>
            <a:r>
              <a:rPr lang="tr-TR" sz="3200" dirty="0">
                <a:highlight>
                  <a:srgbClr val="00FFFF"/>
                </a:highlight>
              </a:rPr>
              <a:t> </a:t>
            </a:r>
            <a:r>
              <a:rPr lang="tr-TR" sz="3200" dirty="0" err="1">
                <a:highlight>
                  <a:srgbClr val="00FFFF"/>
                </a:highlight>
              </a:rPr>
              <a:t>Variables</a:t>
            </a:r>
            <a:endParaRPr lang="tr-TR" sz="3200" dirty="0">
              <a:highlight>
                <a:srgbClr val="00FFFF"/>
              </a:highlight>
            </a:endParaRPr>
          </a:p>
          <a:p>
            <a:pPr marL="514350" indent="-514350">
              <a:buAutoNum type="arabicParenR"/>
            </a:pPr>
            <a:r>
              <a:rPr lang="en-US" sz="3200" dirty="0">
                <a:highlight>
                  <a:srgbClr val="C0C0C0"/>
                </a:highlight>
              </a:rPr>
              <a:t>Getting Input from the User</a:t>
            </a:r>
            <a:endParaRPr lang="tr-TR" sz="3200" dirty="0">
              <a:highlight>
                <a:srgbClr val="C0C0C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00FF"/>
                </a:highlight>
              </a:rPr>
              <a:t>Calculation</a:t>
            </a:r>
            <a:endParaRPr lang="tr-TR" sz="3200" dirty="0">
              <a:highlight>
                <a:srgbClr val="0000FF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/>
              <a:t>Displaying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Result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531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74E35-CDF4-CEE2-E064-C20AEB979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95" y="369488"/>
            <a:ext cx="5626768" cy="539038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8000" dirty="0"/>
              <a:t>#include &lt;</a:t>
            </a:r>
            <a:r>
              <a:rPr lang="tr-TR" sz="8000" dirty="0" err="1"/>
              <a:t>iostream</a:t>
            </a:r>
            <a:r>
              <a:rPr lang="tr-TR" sz="8000" dirty="0"/>
              <a:t>&gt;</a:t>
            </a:r>
          </a:p>
          <a:p>
            <a:pPr marL="0" indent="0">
              <a:buNone/>
            </a:pPr>
            <a:r>
              <a:rPr lang="tr-TR" sz="8000" dirty="0" err="1"/>
              <a:t>using</a:t>
            </a:r>
            <a:r>
              <a:rPr lang="tr-TR" sz="8000" dirty="0"/>
              <a:t> </a:t>
            </a:r>
            <a:r>
              <a:rPr lang="tr-TR" sz="8000" dirty="0" err="1"/>
              <a:t>namespace</a:t>
            </a:r>
            <a:r>
              <a:rPr lang="tr-TR" sz="8000" dirty="0"/>
              <a:t> </a:t>
            </a:r>
            <a:r>
              <a:rPr lang="tr-TR" sz="8000" dirty="0" err="1"/>
              <a:t>std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 err="1"/>
              <a:t>int</a:t>
            </a:r>
            <a:r>
              <a:rPr lang="tr-TR" sz="8000" dirty="0"/>
              <a:t> main() {</a:t>
            </a:r>
          </a:p>
          <a:p>
            <a:pPr marL="0" indent="0">
              <a:buNone/>
            </a:pPr>
            <a:r>
              <a:rPr lang="tr-TR" sz="8000" dirty="0"/>
              <a:t>    </a:t>
            </a:r>
            <a:r>
              <a:rPr lang="tr-TR" sz="8000" dirty="0" err="1"/>
              <a:t>char</a:t>
            </a:r>
            <a:r>
              <a:rPr lang="tr-TR" sz="8000" dirty="0"/>
              <a:t> </a:t>
            </a:r>
            <a:r>
              <a:rPr lang="tr-TR" sz="8000" dirty="0" err="1"/>
              <a:t>operation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/>
              <a:t>    </a:t>
            </a:r>
            <a:r>
              <a:rPr lang="tr-TR" sz="8000" dirty="0" err="1"/>
              <a:t>double</a:t>
            </a:r>
            <a:r>
              <a:rPr lang="tr-TR" sz="8000" dirty="0"/>
              <a:t> a, b;</a:t>
            </a:r>
          </a:p>
          <a:p>
            <a:pPr marL="0" indent="0">
              <a:buNone/>
            </a:pPr>
            <a:r>
              <a:rPr lang="tr-TR" sz="8000" dirty="0"/>
              <a:t>    </a:t>
            </a: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Enter</a:t>
            </a:r>
            <a:r>
              <a:rPr lang="tr-TR" sz="8000" dirty="0"/>
              <a:t> </a:t>
            </a:r>
            <a:r>
              <a:rPr lang="tr-TR" sz="8000" dirty="0" err="1"/>
              <a:t>operation</a:t>
            </a:r>
            <a:r>
              <a:rPr lang="tr-TR" sz="8000" dirty="0"/>
              <a:t> (+ </a:t>
            </a:r>
            <a:r>
              <a:rPr lang="tr-TR" sz="8000" dirty="0" err="1"/>
              <a:t>or</a:t>
            </a:r>
            <a:r>
              <a:rPr lang="tr-TR" sz="8000" dirty="0"/>
              <a:t> -): ";</a:t>
            </a:r>
          </a:p>
          <a:p>
            <a:pPr marL="0" indent="0">
              <a:buNone/>
            </a:pPr>
            <a:r>
              <a:rPr lang="tr-TR" sz="8000" dirty="0"/>
              <a:t>    cin &gt;&gt; </a:t>
            </a:r>
            <a:r>
              <a:rPr lang="tr-TR" sz="8000" dirty="0" err="1"/>
              <a:t>operation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/>
              <a:t>    </a:t>
            </a: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Enter</a:t>
            </a:r>
            <a:r>
              <a:rPr lang="tr-TR" sz="8000" dirty="0"/>
              <a:t> two </a:t>
            </a:r>
            <a:r>
              <a:rPr lang="tr-TR" sz="8000" dirty="0" err="1"/>
              <a:t>integers</a:t>
            </a:r>
            <a:r>
              <a:rPr lang="tr-TR" sz="8000" dirty="0"/>
              <a:t> a </a:t>
            </a:r>
            <a:r>
              <a:rPr lang="tr-TR" sz="8000" dirty="0" err="1"/>
              <a:t>and</a:t>
            </a:r>
            <a:r>
              <a:rPr lang="tr-TR" sz="8000" dirty="0"/>
              <a:t> b: ";</a:t>
            </a:r>
          </a:p>
          <a:p>
            <a:pPr marL="0" indent="0">
              <a:buNone/>
            </a:pPr>
            <a:r>
              <a:rPr lang="tr-TR" sz="8000" dirty="0"/>
              <a:t>    cin &gt;&gt; a &gt;&gt; b;</a:t>
            </a:r>
          </a:p>
          <a:p>
            <a:pPr marL="0" indent="0">
              <a:buNone/>
            </a:pPr>
            <a:r>
              <a:rPr lang="tr-TR" sz="8000" dirty="0"/>
              <a:t>    </a:t>
            </a:r>
            <a:r>
              <a:rPr lang="tr-TR" sz="8000" dirty="0" err="1"/>
              <a:t>if</a:t>
            </a:r>
            <a:r>
              <a:rPr lang="tr-TR" sz="8000" dirty="0"/>
              <a:t> (a == 0 || b == 0) {</a:t>
            </a:r>
          </a:p>
          <a:p>
            <a:pPr marL="0" indent="0">
              <a:buNone/>
            </a:pPr>
            <a:r>
              <a:rPr lang="tr-TR" sz="8000" dirty="0"/>
              <a:t>        </a:t>
            </a: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Operation</a:t>
            </a:r>
            <a:r>
              <a:rPr lang="tr-TR" sz="8000" dirty="0"/>
              <a:t> can not be done" &lt;&lt; </a:t>
            </a:r>
            <a:r>
              <a:rPr lang="tr-TR" sz="8000" dirty="0" err="1"/>
              <a:t>endl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/>
              <a:t>    } </a:t>
            </a:r>
          </a:p>
          <a:p>
            <a:pPr marL="0" indent="0">
              <a:buNone/>
            </a:pPr>
            <a:r>
              <a:rPr lang="tr-TR" sz="8000" dirty="0"/>
              <a:t>    else </a:t>
            </a:r>
            <a:r>
              <a:rPr lang="tr-TR" sz="8000" dirty="0" err="1"/>
              <a:t>if</a:t>
            </a:r>
            <a:r>
              <a:rPr lang="tr-TR" sz="8000" dirty="0"/>
              <a:t> (</a:t>
            </a:r>
            <a:r>
              <a:rPr lang="tr-TR" sz="8000" dirty="0" err="1"/>
              <a:t>operation</a:t>
            </a:r>
            <a:r>
              <a:rPr lang="tr-TR" sz="8000" dirty="0"/>
              <a:t> == '+') {</a:t>
            </a:r>
          </a:p>
          <a:p>
            <a:pPr marL="0" indent="0">
              <a:buNone/>
            </a:pPr>
            <a:r>
              <a:rPr lang="tr-TR" sz="8000" dirty="0"/>
              <a:t>        </a:t>
            </a: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Result</a:t>
            </a:r>
            <a:r>
              <a:rPr lang="tr-TR" sz="8000" dirty="0"/>
              <a:t>: " &lt;&lt; (1 / a) + (1/ b) &lt;&lt; </a:t>
            </a:r>
            <a:r>
              <a:rPr lang="tr-TR" sz="8000" dirty="0" err="1"/>
              <a:t>endl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/>
              <a:t>    }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DBAB21-0805-250C-03B7-E90F7743FE72}"/>
              </a:ext>
            </a:extLst>
          </p:cNvPr>
          <p:cNvSpPr txBox="1"/>
          <p:nvPr/>
        </p:nvSpPr>
        <p:spPr>
          <a:xfrm>
            <a:off x="5967663" y="369488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1800" dirty="0"/>
              <a:t> else </a:t>
            </a:r>
            <a:r>
              <a:rPr lang="tr-TR" sz="1800" dirty="0" err="1"/>
              <a:t>if</a:t>
            </a:r>
            <a:r>
              <a:rPr lang="tr-TR" sz="1800" dirty="0"/>
              <a:t> (</a:t>
            </a:r>
            <a:r>
              <a:rPr lang="tr-TR" sz="1800" dirty="0" err="1"/>
              <a:t>operation</a:t>
            </a:r>
            <a:r>
              <a:rPr lang="tr-TR" sz="1800" dirty="0"/>
              <a:t> == '-') {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Result</a:t>
            </a:r>
            <a:r>
              <a:rPr lang="tr-TR" sz="1800" dirty="0"/>
              <a:t>: " &lt;&lt; (1 / a) - (1 / b)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/>
              <a:t>    } </a:t>
            </a:r>
          </a:p>
          <a:p>
            <a:pPr marL="0" indent="0">
              <a:buNone/>
            </a:pPr>
            <a:r>
              <a:rPr lang="tr-TR" sz="1800" dirty="0"/>
              <a:t>    else {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Invalid</a:t>
            </a:r>
            <a:r>
              <a:rPr lang="tr-TR" sz="1800" dirty="0"/>
              <a:t> </a:t>
            </a:r>
            <a:r>
              <a:rPr lang="tr-TR" sz="1800" dirty="0" err="1"/>
              <a:t>operation</a:t>
            </a:r>
            <a:r>
              <a:rPr lang="tr-TR" sz="1800" dirty="0"/>
              <a:t>"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/>
              <a:t>    }</a:t>
            </a:r>
          </a:p>
          <a:p>
            <a:pPr marL="0" indent="0">
              <a:buNone/>
            </a:pPr>
            <a:r>
              <a:rPr lang="tr-TR" sz="1800" dirty="0"/>
              <a:t>    </a:t>
            </a:r>
            <a:r>
              <a:rPr lang="tr-TR" sz="1800" dirty="0" err="1"/>
              <a:t>return</a:t>
            </a:r>
            <a:r>
              <a:rPr lang="tr-TR" sz="1800" dirty="0"/>
              <a:t> 0;</a:t>
            </a:r>
          </a:p>
          <a:p>
            <a:pPr marL="0" indent="0">
              <a:buNone/>
            </a:pPr>
            <a:r>
              <a:rPr lang="tr-TR" sz="1800" dirty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2CBF66-662F-44A7-3ADB-6D83801A0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466" y="571101"/>
            <a:ext cx="8049748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B8F5D-B125-A739-33A9-A0F32C57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53BF-0A28-637B-8CD3-942BE07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3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38A6C5-1DC6-D77A-F43D-5498F011B216}"/>
              </a:ext>
            </a:extLst>
          </p:cNvPr>
          <p:cNvSpPr txBox="1"/>
          <p:nvPr/>
        </p:nvSpPr>
        <p:spPr>
          <a:xfrm>
            <a:off x="7747819" y="6377035"/>
            <a:ext cx="7069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highlight>
                  <a:srgbClr val="FFFF00"/>
                </a:highlight>
              </a:rPr>
              <a:t>cout</a:t>
            </a:r>
            <a:r>
              <a:rPr lang="en-US" dirty="0">
                <a:highlight>
                  <a:srgbClr val="FFFF00"/>
                </a:highlight>
              </a:rPr>
              <a:t> &lt;&lt;  &lt;&lt; result &lt;&lt; </a:t>
            </a:r>
            <a:r>
              <a:rPr lang="en-US" dirty="0" err="1">
                <a:highlight>
                  <a:srgbClr val="FFFF00"/>
                </a:highlight>
              </a:rPr>
              <a:t>endl</a:t>
            </a:r>
            <a:r>
              <a:rPr lang="en-US" dirty="0">
                <a:highlight>
                  <a:srgbClr val="FFFF00"/>
                </a:highlight>
              </a:rPr>
              <a:t>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412762-3270-FCA5-3CCB-4B1B61760A76}"/>
              </a:ext>
            </a:extLst>
          </p:cNvPr>
          <p:cNvSpPr txBox="1"/>
          <p:nvPr/>
        </p:nvSpPr>
        <p:spPr>
          <a:xfrm>
            <a:off x="6830960" y="1289953"/>
            <a:ext cx="694157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ighlight>
                  <a:srgbClr val="C0C0C0"/>
                </a:highlight>
              </a:rPr>
              <a:t>if(x &lt;= 0){</a:t>
            </a:r>
          </a:p>
          <a:p>
            <a:r>
              <a:rPr lang="en-US" sz="3200" dirty="0">
                <a:highlight>
                  <a:srgbClr val="C0C0C0"/>
                </a:highlight>
              </a:rPr>
              <a:t>result = 0;</a:t>
            </a:r>
          </a:p>
          <a:p>
            <a:r>
              <a:rPr lang="en-US" sz="3200" dirty="0">
                <a:highlight>
                  <a:srgbClr val="C0C0C0"/>
                </a:highlight>
              </a:rPr>
              <a:t>}</a:t>
            </a:r>
          </a:p>
          <a:p>
            <a:r>
              <a:rPr lang="en-US" sz="3200" dirty="0">
                <a:highlight>
                  <a:srgbClr val="C0C0C0"/>
                </a:highlight>
              </a:rPr>
              <a:t>else if( x &gt; 0 &amp;&amp; x &lt;= 10 )</a:t>
            </a:r>
          </a:p>
          <a:p>
            <a:r>
              <a:rPr lang="en-US" sz="3200" dirty="0">
                <a:highlight>
                  <a:srgbClr val="C0C0C0"/>
                </a:highlight>
              </a:rPr>
              <a:t>{</a:t>
            </a:r>
          </a:p>
          <a:p>
            <a:r>
              <a:rPr lang="en-US" sz="3200" dirty="0">
                <a:highlight>
                  <a:srgbClr val="C0C0C0"/>
                </a:highlight>
              </a:rPr>
              <a:t>result = 3/ sqrt(pow(x,3) + 1);</a:t>
            </a:r>
          </a:p>
          <a:p>
            <a:r>
              <a:rPr lang="en-US" sz="3200" dirty="0">
                <a:highlight>
                  <a:srgbClr val="C0C0C0"/>
                </a:highlight>
              </a:rPr>
              <a:t>}</a:t>
            </a:r>
          </a:p>
          <a:p>
            <a:r>
              <a:rPr lang="en-US" sz="3200" dirty="0">
                <a:highlight>
                  <a:srgbClr val="C0C0C0"/>
                </a:highlight>
              </a:rPr>
              <a:t>else</a:t>
            </a:r>
          </a:p>
          <a:p>
            <a:r>
              <a:rPr lang="en-US" sz="3200" dirty="0">
                <a:highlight>
                  <a:srgbClr val="C0C0C0"/>
                </a:highlight>
              </a:rPr>
              <a:t>{</a:t>
            </a:r>
          </a:p>
          <a:p>
            <a:r>
              <a:rPr lang="en-US" sz="3200" dirty="0">
                <a:highlight>
                  <a:srgbClr val="C0C0C0"/>
                </a:highlight>
              </a:rPr>
              <a:t>result = </a:t>
            </a:r>
            <a:r>
              <a:rPr lang="tr-TR" sz="3200" dirty="0">
                <a:highlight>
                  <a:srgbClr val="C0C0C0"/>
                </a:highlight>
              </a:rPr>
              <a:t>………..</a:t>
            </a:r>
            <a:r>
              <a:rPr lang="en-US" sz="3200" dirty="0">
                <a:highlight>
                  <a:srgbClr val="C0C0C0"/>
                </a:highlight>
              </a:rPr>
              <a:t>;</a:t>
            </a:r>
          </a:p>
          <a:p>
            <a:r>
              <a:rPr lang="en-US" sz="3200" dirty="0">
                <a:highlight>
                  <a:srgbClr val="C0C0C0"/>
                </a:highlight>
              </a:rPr>
              <a:t>}</a:t>
            </a:r>
            <a:endParaRPr lang="tr-TR" sz="3200" dirty="0"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4E37B5-30CA-2B00-AD0A-DF2EBA5C15B9}"/>
              </a:ext>
            </a:extLst>
          </p:cNvPr>
          <p:cNvSpPr txBox="1"/>
          <p:nvPr/>
        </p:nvSpPr>
        <p:spPr>
          <a:xfrm>
            <a:off x="5331153" y="2147438"/>
            <a:ext cx="67203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highlight>
                  <a:srgbClr val="008000"/>
                </a:highlight>
              </a:rPr>
              <a:t>cin</a:t>
            </a:r>
            <a:r>
              <a:rPr lang="en-US" sz="2400" dirty="0">
                <a:highlight>
                  <a:srgbClr val="008000"/>
                </a:highlight>
              </a:rPr>
              <a:t> &gt;&gt; x;</a:t>
            </a:r>
            <a:endParaRPr lang="tr-TR" sz="2400" dirty="0">
              <a:highlight>
                <a:srgbClr val="0080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F03D79-0712-9733-0920-C985E952AC07}"/>
              </a:ext>
            </a:extLst>
          </p:cNvPr>
          <p:cNvSpPr txBox="1"/>
          <p:nvPr/>
        </p:nvSpPr>
        <p:spPr>
          <a:xfrm>
            <a:off x="5331153" y="1120301"/>
            <a:ext cx="67203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00FFFF"/>
                </a:highlight>
              </a:rPr>
              <a:t>double x;</a:t>
            </a:r>
          </a:p>
          <a:p>
            <a:r>
              <a:rPr lang="en-US" sz="1800" dirty="0">
                <a:highlight>
                  <a:srgbClr val="00FFFF"/>
                </a:highlight>
              </a:rPr>
              <a:t>double result;</a:t>
            </a:r>
            <a:endParaRPr lang="tr-TR" sz="1800" dirty="0">
              <a:highlight>
                <a:srgbClr val="00FFFF"/>
              </a:highligh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08A779-5D3F-C8C7-EB7B-03A7496D7514}"/>
              </a:ext>
            </a:extLst>
          </p:cNvPr>
          <p:cNvSpPr txBox="1"/>
          <p:nvPr/>
        </p:nvSpPr>
        <p:spPr>
          <a:xfrm>
            <a:off x="6653981" y="253815"/>
            <a:ext cx="68973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00FF00"/>
                </a:highlight>
              </a:rPr>
              <a:t>#include &lt;iostream&gt;</a:t>
            </a:r>
          </a:p>
          <a:p>
            <a:r>
              <a:rPr lang="en-US" sz="1800" dirty="0">
                <a:highlight>
                  <a:srgbClr val="00FF00"/>
                </a:highlight>
              </a:rPr>
              <a:t>#include &lt;</a:t>
            </a:r>
            <a:r>
              <a:rPr lang="en-US" sz="1800" dirty="0" err="1">
                <a:highlight>
                  <a:srgbClr val="00FF00"/>
                </a:highlight>
              </a:rPr>
              <a:t>cmath</a:t>
            </a:r>
            <a:r>
              <a:rPr lang="en-US" sz="1800" dirty="0">
                <a:highlight>
                  <a:srgbClr val="00FF00"/>
                </a:highlight>
              </a:rPr>
              <a:t>&gt;</a:t>
            </a:r>
          </a:p>
          <a:p>
            <a:r>
              <a:rPr lang="en-US" sz="1800" dirty="0">
                <a:highlight>
                  <a:srgbClr val="00FF00"/>
                </a:highlight>
              </a:rPr>
              <a:t>using namespace std;</a:t>
            </a:r>
            <a:endParaRPr lang="tr-TR" sz="1800" dirty="0">
              <a:highlight>
                <a:srgbClr val="00FF00"/>
              </a:highligh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2786F18-899C-593C-1709-A97E47412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54" y="1744782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00"/>
                </a:highlight>
              </a:rPr>
              <a:t>Including</a:t>
            </a:r>
            <a:r>
              <a:rPr lang="tr-TR" sz="3200" dirty="0">
                <a:highlight>
                  <a:srgbClr val="00FF00"/>
                </a:highlight>
              </a:rPr>
              <a:t> </a:t>
            </a:r>
            <a:r>
              <a:rPr lang="tr-TR" sz="3200" dirty="0" err="1">
                <a:highlight>
                  <a:srgbClr val="00FF00"/>
                </a:highlight>
              </a:rPr>
              <a:t>Required</a:t>
            </a:r>
            <a:r>
              <a:rPr lang="tr-TR" sz="3200" dirty="0">
                <a:highlight>
                  <a:srgbClr val="00FF00"/>
                </a:highlight>
              </a:rPr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FF"/>
                </a:highlight>
              </a:rPr>
              <a:t>Declaring</a:t>
            </a:r>
            <a:r>
              <a:rPr lang="tr-TR" sz="3200" dirty="0">
                <a:highlight>
                  <a:srgbClr val="00FFFF"/>
                </a:highlight>
              </a:rPr>
              <a:t> </a:t>
            </a:r>
            <a:r>
              <a:rPr lang="tr-TR" sz="3200" dirty="0" err="1">
                <a:highlight>
                  <a:srgbClr val="00FFFF"/>
                </a:highlight>
              </a:rPr>
              <a:t>Variables</a:t>
            </a:r>
            <a:endParaRPr lang="tr-TR" sz="3200" dirty="0">
              <a:highlight>
                <a:srgbClr val="00FFFF"/>
              </a:highlight>
            </a:endParaRPr>
          </a:p>
          <a:p>
            <a:pPr marL="514350" indent="-514350">
              <a:buAutoNum type="arabicParenR"/>
            </a:pPr>
            <a:r>
              <a:rPr lang="en-US" sz="3200" dirty="0">
                <a:highlight>
                  <a:srgbClr val="008000"/>
                </a:highlight>
              </a:rPr>
              <a:t>Getting Input from the User</a:t>
            </a:r>
            <a:endParaRPr lang="tr-TR" sz="3200" dirty="0">
              <a:highlight>
                <a:srgbClr val="00800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C0C0C0"/>
                </a:highlight>
              </a:rPr>
              <a:t>Calculation</a:t>
            </a:r>
            <a:endParaRPr lang="tr-TR" sz="3200" dirty="0">
              <a:highlight>
                <a:srgbClr val="C0C0C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FFFF00"/>
                </a:highlight>
              </a:rPr>
              <a:t>Displaying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the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Result</a:t>
            </a:r>
            <a:endParaRPr lang="tr-TR" sz="32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479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83849-9178-6268-731D-B9CAC03D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2" y="314633"/>
            <a:ext cx="5365955" cy="6115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600" dirty="0"/>
              <a:t>#include &lt;</a:t>
            </a:r>
            <a:r>
              <a:rPr lang="tr-TR" sz="1600" dirty="0" err="1"/>
              <a:t>iostream</a:t>
            </a:r>
            <a:r>
              <a:rPr lang="tr-TR" sz="1600" dirty="0"/>
              <a:t>&gt;</a:t>
            </a:r>
          </a:p>
          <a:p>
            <a:pPr marL="0" indent="0">
              <a:buNone/>
            </a:pPr>
            <a:r>
              <a:rPr lang="tr-TR" sz="1600" dirty="0"/>
              <a:t>#include &lt;</a:t>
            </a:r>
            <a:r>
              <a:rPr lang="tr-TR" sz="1600" dirty="0" err="1"/>
              <a:t>cmath</a:t>
            </a:r>
            <a:r>
              <a:rPr lang="tr-TR" sz="1600" dirty="0"/>
              <a:t>&gt;</a:t>
            </a:r>
          </a:p>
          <a:p>
            <a:pPr marL="0" indent="0">
              <a:buNone/>
            </a:pPr>
            <a:r>
              <a:rPr lang="tr-TR" sz="1600" dirty="0" err="1"/>
              <a:t>using</a:t>
            </a:r>
            <a:r>
              <a:rPr lang="tr-TR" sz="1600" dirty="0"/>
              <a:t> </a:t>
            </a:r>
            <a:r>
              <a:rPr lang="tr-TR" sz="1600" dirty="0" err="1"/>
              <a:t>namespace</a:t>
            </a:r>
            <a:r>
              <a:rPr lang="tr-TR" sz="1600" dirty="0"/>
              <a:t> </a:t>
            </a:r>
            <a:r>
              <a:rPr lang="tr-TR" sz="1600" dirty="0" err="1"/>
              <a:t>std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int</a:t>
            </a:r>
            <a:r>
              <a:rPr lang="tr-TR" sz="1600" dirty="0"/>
              <a:t> main() {</a:t>
            </a:r>
          </a:p>
          <a:p>
            <a:pPr marL="0" indent="0">
              <a:buNone/>
            </a:pPr>
            <a:r>
              <a:rPr lang="tr-TR" sz="1600" dirty="0" err="1"/>
              <a:t>double</a:t>
            </a:r>
            <a:r>
              <a:rPr lang="tr-TR" sz="1600" dirty="0"/>
              <a:t> x;</a:t>
            </a:r>
          </a:p>
          <a:p>
            <a:pPr marL="0" indent="0">
              <a:buNone/>
            </a:pP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Enter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value</a:t>
            </a:r>
            <a:r>
              <a:rPr lang="tr-TR" sz="1600" dirty="0"/>
              <a:t> of x: ";</a:t>
            </a:r>
          </a:p>
          <a:p>
            <a:pPr marL="0" indent="0">
              <a:buNone/>
            </a:pPr>
            <a:r>
              <a:rPr lang="tr-TR" sz="1600" dirty="0"/>
              <a:t>cin &gt;&gt; x;</a:t>
            </a:r>
          </a:p>
          <a:p>
            <a:pPr marL="0" indent="0">
              <a:buNone/>
            </a:pPr>
            <a:r>
              <a:rPr lang="tr-TR" sz="1600" dirty="0" err="1"/>
              <a:t>double</a:t>
            </a:r>
            <a:r>
              <a:rPr lang="tr-TR" sz="1600" dirty="0"/>
              <a:t> </a:t>
            </a:r>
            <a:r>
              <a:rPr lang="tr-TR" sz="1600" dirty="0" err="1"/>
              <a:t>result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if</a:t>
            </a:r>
            <a:r>
              <a:rPr lang="tr-TR" sz="1600" dirty="0"/>
              <a:t>(x &lt;= 0){</a:t>
            </a:r>
          </a:p>
          <a:p>
            <a:pPr marL="0" indent="0">
              <a:buNone/>
            </a:pPr>
            <a:r>
              <a:rPr lang="tr-TR" sz="1600" dirty="0" err="1"/>
              <a:t>result</a:t>
            </a:r>
            <a:r>
              <a:rPr lang="tr-TR" sz="1600" dirty="0"/>
              <a:t> = 0;</a:t>
            </a:r>
          </a:p>
          <a:p>
            <a:pPr marL="0" indent="0">
              <a:buNone/>
            </a:pPr>
            <a:r>
              <a:rPr lang="tr-TR" sz="1600" dirty="0"/>
              <a:t>}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3C25172-ED13-2F7B-018E-816FC48E0714}"/>
              </a:ext>
            </a:extLst>
          </p:cNvPr>
          <p:cNvSpPr txBox="1">
            <a:spLocks/>
          </p:cNvSpPr>
          <p:nvPr/>
        </p:nvSpPr>
        <p:spPr>
          <a:xfrm>
            <a:off x="6096000" y="371168"/>
            <a:ext cx="5365955" cy="611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800" dirty="0"/>
              <a:t>else </a:t>
            </a:r>
            <a:r>
              <a:rPr lang="tr-TR" sz="1800" dirty="0" err="1"/>
              <a:t>if</a:t>
            </a:r>
            <a:r>
              <a:rPr lang="tr-TR" sz="1800" dirty="0"/>
              <a:t>( x &gt; 0 &amp;&amp; x &lt;= 10 )</a:t>
            </a:r>
          </a:p>
          <a:p>
            <a:pPr marL="0" indent="0">
              <a:buNone/>
            </a:pPr>
            <a:r>
              <a:rPr lang="tr-TR" sz="1800" dirty="0"/>
              <a:t>{</a:t>
            </a:r>
          </a:p>
          <a:p>
            <a:pPr marL="0" indent="0">
              <a:buNone/>
            </a:pPr>
            <a:r>
              <a:rPr lang="tr-TR" sz="1800" dirty="0" err="1"/>
              <a:t>result</a:t>
            </a:r>
            <a:r>
              <a:rPr lang="tr-TR" sz="1800" dirty="0"/>
              <a:t> = 3/ </a:t>
            </a:r>
            <a:r>
              <a:rPr lang="tr-TR" sz="1800" dirty="0" err="1"/>
              <a:t>sqrt</a:t>
            </a:r>
            <a:r>
              <a:rPr lang="tr-TR" sz="1800" dirty="0"/>
              <a:t>(</a:t>
            </a:r>
            <a:r>
              <a:rPr lang="tr-TR" sz="1800" dirty="0" err="1"/>
              <a:t>pow</a:t>
            </a:r>
            <a:r>
              <a:rPr lang="tr-TR" sz="1800" dirty="0"/>
              <a:t>(x,3) + 1);</a:t>
            </a:r>
          </a:p>
          <a:p>
            <a:pPr marL="0" indent="0">
              <a:buNone/>
            </a:pPr>
            <a:r>
              <a:rPr lang="tr-TR" sz="1800" dirty="0"/>
              <a:t>}</a:t>
            </a:r>
          </a:p>
          <a:p>
            <a:pPr marL="0" indent="0">
              <a:buNone/>
            </a:pPr>
            <a:r>
              <a:rPr lang="tr-TR" sz="1800" dirty="0"/>
              <a:t>else</a:t>
            </a:r>
          </a:p>
          <a:p>
            <a:pPr marL="0" indent="0">
              <a:buNone/>
            </a:pPr>
            <a:r>
              <a:rPr lang="tr-TR" sz="1800" dirty="0"/>
              <a:t>{</a:t>
            </a:r>
          </a:p>
          <a:p>
            <a:pPr marL="0" indent="0">
              <a:buNone/>
            </a:pPr>
            <a:r>
              <a:rPr lang="tr-TR" sz="1800" dirty="0" err="1"/>
              <a:t>result</a:t>
            </a:r>
            <a:r>
              <a:rPr lang="tr-TR" sz="1800" dirty="0"/>
              <a:t> = 2*</a:t>
            </a:r>
            <a:r>
              <a:rPr lang="tr-TR" sz="1800" dirty="0" err="1"/>
              <a:t>pow</a:t>
            </a:r>
            <a:r>
              <a:rPr lang="tr-TR" sz="1800" dirty="0"/>
              <a:t>(x, 2);</a:t>
            </a:r>
          </a:p>
          <a:p>
            <a:pPr marL="0" indent="0">
              <a:buNone/>
            </a:pPr>
            <a:r>
              <a:rPr lang="tr-TR" sz="1800" dirty="0"/>
              <a:t>}</a:t>
            </a:r>
          </a:p>
          <a:p>
            <a:pPr marL="0" indent="0">
              <a:buNone/>
            </a:pP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For</a:t>
            </a:r>
            <a:r>
              <a:rPr lang="tr-TR" sz="1800" dirty="0"/>
              <a:t> x= "&lt;&lt; x &lt;&lt; " </a:t>
            </a:r>
            <a:r>
              <a:rPr lang="tr-TR" sz="1800" dirty="0" err="1"/>
              <a:t>value</a:t>
            </a:r>
            <a:r>
              <a:rPr lang="tr-TR" sz="1800" dirty="0"/>
              <a:t> of </a:t>
            </a:r>
            <a:r>
              <a:rPr lang="tr-TR" sz="1800" dirty="0" err="1"/>
              <a:t>result</a:t>
            </a:r>
            <a:r>
              <a:rPr lang="tr-TR" sz="1800" dirty="0"/>
              <a:t> = " &lt;&lt; </a:t>
            </a:r>
            <a:r>
              <a:rPr lang="tr-TR" sz="1800" dirty="0" err="1"/>
              <a:t>result</a:t>
            </a:r>
            <a:r>
              <a:rPr lang="tr-TR" sz="1800" dirty="0"/>
              <a:t>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 err="1"/>
              <a:t>return</a:t>
            </a:r>
            <a:r>
              <a:rPr lang="tr-TR" sz="1800" dirty="0"/>
              <a:t> 0;</a:t>
            </a:r>
          </a:p>
          <a:p>
            <a:pPr marL="0" indent="0">
              <a:buNone/>
            </a:pPr>
            <a:r>
              <a:rPr lang="tr-TR" sz="1800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26613</TotalTime>
  <Words>1329</Words>
  <Application>Microsoft Office PowerPoint</Application>
  <PresentationFormat>Widescreen</PresentationFormat>
  <Paragraphs>179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EEE146 PROGRAMMING-I  Third Experiment</vt:lpstr>
      <vt:lpstr>If</vt:lpstr>
      <vt:lpstr>TASK 1</vt:lpstr>
      <vt:lpstr>TASK 2</vt:lpstr>
      <vt:lpstr>HINTS FOR TASK 2</vt:lpstr>
      <vt:lpstr>PowerPoint Presentation</vt:lpstr>
      <vt:lpstr>TASK 3</vt:lpstr>
      <vt:lpstr>HINTS FOR TASK 3</vt:lpstr>
      <vt:lpstr>PowerPoint Presentation</vt:lpstr>
      <vt:lpstr>TASK 4</vt:lpstr>
      <vt:lpstr>HINTS FOR TASK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2</cp:revision>
  <dcterms:created xsi:type="dcterms:W3CDTF">2025-03-09T10:22:09Z</dcterms:created>
  <dcterms:modified xsi:type="dcterms:W3CDTF">2026-03-04T23:47:56Z</dcterms:modified>
</cp:coreProperties>
</file>