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C843D8-8A0C-48EA-B58A-D899B35825DD}" v="3" dt="2026-02-24T22:28:16.1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 HAZAR" userId="6459ffa5bb440721" providerId="LiveId" clId="{4BC8B022-71E3-4914-8DDB-9D1520002E10}"/>
    <pc:docChg chg="custSel modSld">
      <pc:chgData name="ALI HAZAR" userId="6459ffa5bb440721" providerId="LiveId" clId="{4BC8B022-71E3-4914-8DDB-9D1520002E10}" dt="2026-02-24T22:28:22.765" v="155" actId="20577"/>
      <pc:docMkLst>
        <pc:docMk/>
      </pc:docMkLst>
      <pc:sldChg chg="modSp mod">
        <pc:chgData name="ALI HAZAR" userId="6459ffa5bb440721" providerId="LiveId" clId="{4BC8B022-71E3-4914-8DDB-9D1520002E10}" dt="2026-02-24T22:16:43.403" v="108" actId="113"/>
        <pc:sldMkLst>
          <pc:docMk/>
          <pc:sldMk cId="1436581058" sldId="258"/>
        </pc:sldMkLst>
        <pc:spChg chg="mod">
          <ac:chgData name="ALI HAZAR" userId="6459ffa5bb440721" providerId="LiveId" clId="{4BC8B022-71E3-4914-8DDB-9D1520002E10}" dt="2026-02-24T22:16:43.403" v="108" actId="113"/>
          <ac:spMkLst>
            <pc:docMk/>
            <pc:sldMk cId="1436581058" sldId="258"/>
            <ac:spMk id="3" creationId="{8C9EA2A2-95B9-C5A1-EEE6-D9B7E0C44991}"/>
          </ac:spMkLst>
        </pc:spChg>
      </pc:sldChg>
      <pc:sldChg chg="modSp mod">
        <pc:chgData name="ALI HAZAR" userId="6459ffa5bb440721" providerId="LiveId" clId="{4BC8B022-71E3-4914-8DDB-9D1520002E10}" dt="2026-02-24T22:17:58.869" v="132" actId="5793"/>
        <pc:sldMkLst>
          <pc:docMk/>
          <pc:sldMk cId="692585381" sldId="259"/>
        </pc:sldMkLst>
        <pc:spChg chg="mod">
          <ac:chgData name="ALI HAZAR" userId="6459ffa5bb440721" providerId="LiveId" clId="{4BC8B022-71E3-4914-8DDB-9D1520002E10}" dt="2026-02-24T22:17:58.869" v="132" actId="5793"/>
          <ac:spMkLst>
            <pc:docMk/>
            <pc:sldMk cId="692585381" sldId="259"/>
            <ac:spMk id="3" creationId="{C99B68D5-1AC0-5BAC-90B0-2DAD06C884B4}"/>
          </ac:spMkLst>
        </pc:spChg>
      </pc:sldChg>
      <pc:sldChg chg="modSp mod">
        <pc:chgData name="ALI HAZAR" userId="6459ffa5bb440721" providerId="LiveId" clId="{4BC8B022-71E3-4914-8DDB-9D1520002E10}" dt="2026-02-24T22:19:18.632" v="135" actId="20577"/>
        <pc:sldMkLst>
          <pc:docMk/>
          <pc:sldMk cId="967109426" sldId="261"/>
        </pc:sldMkLst>
        <pc:spChg chg="mod">
          <ac:chgData name="ALI HAZAR" userId="6459ffa5bb440721" providerId="LiveId" clId="{4BC8B022-71E3-4914-8DDB-9D1520002E10}" dt="2026-02-24T22:19:18.632" v="135" actId="20577"/>
          <ac:spMkLst>
            <pc:docMk/>
            <pc:sldMk cId="967109426" sldId="261"/>
            <ac:spMk id="3" creationId="{9ED00F3C-0F01-0EF3-C306-93FAC49D1782}"/>
          </ac:spMkLst>
        </pc:spChg>
      </pc:sldChg>
      <pc:sldChg chg="modSp mod">
        <pc:chgData name="ALI HAZAR" userId="6459ffa5bb440721" providerId="LiveId" clId="{4BC8B022-71E3-4914-8DDB-9D1520002E10}" dt="2026-02-24T22:09:34.076" v="36" actId="20577"/>
        <pc:sldMkLst>
          <pc:docMk/>
          <pc:sldMk cId="2396759299" sldId="269"/>
        </pc:sldMkLst>
        <pc:spChg chg="mod">
          <ac:chgData name="ALI HAZAR" userId="6459ffa5bb440721" providerId="LiveId" clId="{4BC8B022-71E3-4914-8DDB-9D1520002E10}" dt="2026-02-24T22:09:34.076" v="36" actId="20577"/>
          <ac:spMkLst>
            <pc:docMk/>
            <pc:sldMk cId="2396759299" sldId="269"/>
            <ac:spMk id="2" creationId="{F5D0624D-EDC3-A577-7810-3A2BDB3705F6}"/>
          </ac:spMkLst>
        </pc:spChg>
      </pc:sldChg>
      <pc:sldChg chg="modSp mod">
        <pc:chgData name="ALI HAZAR" userId="6459ffa5bb440721" providerId="LiveId" clId="{4BC8B022-71E3-4914-8DDB-9D1520002E10}" dt="2026-02-24T22:13:33.059" v="77" actId="20577"/>
        <pc:sldMkLst>
          <pc:docMk/>
          <pc:sldMk cId="3641888414" sldId="273"/>
        </pc:sldMkLst>
        <pc:spChg chg="mod">
          <ac:chgData name="ALI HAZAR" userId="6459ffa5bb440721" providerId="LiveId" clId="{4BC8B022-71E3-4914-8DDB-9D1520002E10}" dt="2026-02-24T22:13:33.059" v="77" actId="20577"/>
          <ac:spMkLst>
            <pc:docMk/>
            <pc:sldMk cId="3641888414" sldId="273"/>
            <ac:spMk id="2" creationId="{6DCA78AA-D20C-C1D9-70C6-272904703224}"/>
          </ac:spMkLst>
        </pc:spChg>
      </pc:sldChg>
      <pc:sldChg chg="modSp mod">
        <pc:chgData name="ALI HAZAR" userId="6459ffa5bb440721" providerId="LiveId" clId="{4BC8B022-71E3-4914-8DDB-9D1520002E10}" dt="2026-02-24T22:28:22.765" v="155" actId="20577"/>
        <pc:sldMkLst>
          <pc:docMk/>
          <pc:sldMk cId="3934315223" sldId="278"/>
        </pc:sldMkLst>
        <pc:spChg chg="mod">
          <ac:chgData name="ALI HAZAR" userId="6459ffa5bb440721" providerId="LiveId" clId="{4BC8B022-71E3-4914-8DDB-9D1520002E10}" dt="2026-02-24T22:28:22.765" v="155" actId="20577"/>
          <ac:spMkLst>
            <pc:docMk/>
            <pc:sldMk cId="3934315223" sldId="278"/>
            <ac:spMk id="3" creationId="{2BD86919-046B-96DE-7324-122E23EC7C4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72B7A-90EE-3D33-AF3C-65C7AACAD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6C0885-5269-D6A3-15FA-B803E3E47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9A527-CEBA-9275-DFBB-84E8A9773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25.02.2026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72D3C-4445-0122-049C-61E591A47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D83DF-821E-5EF2-B78D-F5026B50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9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7E0A4-BBC7-5FBF-17FB-247DF01F7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7DD921-E436-896A-C2EE-FEA1DFA37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20799-DA30-6351-4FD2-E7EC9CCF7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25.02.2026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B15DF-6F91-581E-0DA2-8452C389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046ED-482E-BE09-D9F0-41C6F1A6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056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FCA2C6-F00D-BC61-2428-DD04602310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FA3959-52CD-0A82-8B5C-EF8D6F580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7D260-8252-C4D7-79D2-6B49F748A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25.02.2026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421E0-0219-C6FD-6836-F74AC67FA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E53B5-F880-950A-9952-D62B474A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592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3A399-D162-E0B9-587A-D2AAE2BCE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7DBA8-71EE-EAC8-724F-AF589B0D5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794E2-EE6D-1607-9713-A18D63B59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25.02.2026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E201D-2D7F-F159-DE4F-F86B2B796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E5852-ACAC-D527-9F0B-B206F257F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75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D6E0B-A478-787A-63AC-34AB3FBD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FFE50-4B56-FC9F-9787-E8E9E876F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E6228-C1CD-EEF7-E072-2B5E3BB4C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25.02.2026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84052-6B63-3775-DDAB-DF575EC24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16D6F-DDC6-1D75-C22B-ADB8114A1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253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DE46E-157E-2ABE-C330-4406178E8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45223-4105-14E7-976A-71160252E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2C19D5-F206-626F-E1D8-1FC0C0ECD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88D7D-D9F7-1082-1E48-42212FD8F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25.02.2026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4A6394-507B-B4CC-9829-0E74A3A0D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EAA4B-5B9E-EDFA-5416-5AD6B58C9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0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070B-FA18-F474-B5E9-1BDC7BC49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17A4-B6A6-B1AF-DA1A-B34FC97E7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00E3A-F5CE-6B80-9BE2-3BB1CD6A8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F683DA-F5D8-3DDE-E4DF-6B435B3E6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DE732B-A3CE-73B9-F3E4-F2DC5C51C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07A186-2F80-2CAD-E7FD-AD12CADCC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25.02.2026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8394FC-862F-6CE8-EDB3-D3E5E11AA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B8DEFC-511C-A60F-1BEC-F1C20C6FC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036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D92F8-906C-9FAD-B00E-FCBB60E21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ED531A-EE3C-2A6A-2C52-12EA05E7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25.02.2026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C0C971-86DE-39C3-1FF9-63E83D564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1BD0B7-62E3-3E86-BBA6-0FBCC558F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06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7BBB2B-91F5-8281-37A1-43C47DA9E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25.02.2026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32F49A-C869-4608-1D56-E9CB855A5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82AA0E-54B0-18BE-B77A-28CC386E8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798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5F3AE-174C-2962-94D1-15CF6EDE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F4925-1469-FD6F-744D-EF5B1E48F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68B65-8B88-2E5E-B746-AD3A1AE03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8A391-62E2-13DD-6A56-ECECA5E7F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25.02.2026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3D1B28-3814-75C1-0EF3-597DBF47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81641-E622-346A-0481-5C575E704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06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DCFB5-5009-21B9-C268-A7D65B030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8EE761-6D48-B500-65BA-951FEE1CB0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96C29B-4579-089C-3A91-78CD47C1A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9800D5-3060-EFE8-97B6-FAFFBD563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25.02.2026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57885-55F6-C599-D6F6-BDF106443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F55202-3784-C003-BD36-2356A99E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52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D5DF32-CEE0-0EE1-88CB-A372186D2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ED64B-AD1D-C1A6-1C69-44B9299D9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DA815-8CEE-0619-CE01-8535A99CA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60B70A-53D6-4F62-8CA3-42BA5E41BB9C}" type="datetimeFigureOut">
              <a:rPr lang="tr-TR" smtClean="0"/>
              <a:t>25.02.2026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E6903-4604-659A-11ED-9F9F76502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E3440-CFCD-D49D-3763-CCD582AF0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98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cpp.gantep.edu.tr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5">
            <a:extLst>
              <a:ext uri="{FF2B5EF4-FFF2-40B4-BE49-F238E27FC236}">
                <a16:creationId xmlns:a16="http://schemas.microsoft.com/office/drawing/2014/main" id="{3661F607-4C7B-D93F-82B3-B4840C35C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727E0E-05BD-481D-9FDE-F4831256218A}" type="slidenum">
              <a:rPr lang="en-US" altLang="tr-T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tr-TR" sz="1200">
              <a:solidFill>
                <a:srgbClr val="898989"/>
              </a:solidFill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82EF3908-6C5C-A09B-8969-4D78D7361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9288" y="1757363"/>
            <a:ext cx="8139112" cy="1600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4800" b="1" dirty="0"/>
              <a:t>EEE146</a:t>
            </a:r>
            <a:br>
              <a:rPr lang="en-US" altLang="tr-TR" sz="4800" b="1" dirty="0"/>
            </a:br>
            <a:r>
              <a:rPr lang="en-US" altLang="tr-TR" sz="4800" b="1" dirty="0"/>
              <a:t>PROGRAMMING-I</a:t>
            </a:r>
            <a:br>
              <a:rPr lang="en-US" altLang="tr-TR" sz="4800" b="1" dirty="0"/>
            </a:br>
            <a:br>
              <a:rPr lang="en-US" altLang="tr-TR" sz="4800" b="1" dirty="0"/>
            </a:br>
            <a:r>
              <a:rPr lang="tr-TR" altLang="tr-TR" sz="2200" b="1" dirty="0"/>
              <a:t>First Experiment</a:t>
            </a:r>
            <a:endParaRPr lang="en-US" altLang="tr-TR" sz="2200" b="1" dirty="0"/>
          </a:p>
        </p:txBody>
      </p:sp>
      <p:sp>
        <p:nvSpPr>
          <p:cNvPr id="3077" name="Rectangle 3">
            <a:extLst>
              <a:ext uri="{FF2B5EF4-FFF2-40B4-BE49-F238E27FC236}">
                <a16:creationId xmlns:a16="http://schemas.microsoft.com/office/drawing/2014/main" id="{C88B4856-6D47-8ED8-82C0-44DB6D251E5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50344" y="3673475"/>
            <a:ext cx="6477000" cy="3048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b="1" dirty="0" err="1"/>
              <a:t>Resarch</a:t>
            </a:r>
            <a:r>
              <a:rPr lang="en-US" b="1" dirty="0"/>
              <a:t> </a:t>
            </a:r>
            <a:r>
              <a:rPr lang="tr-TR" b="1" dirty="0" err="1"/>
              <a:t>Ass</a:t>
            </a:r>
            <a:r>
              <a:rPr lang="en-US" b="1" dirty="0"/>
              <a:t>. </a:t>
            </a:r>
            <a:r>
              <a:rPr lang="tr-TR" b="1" dirty="0"/>
              <a:t>Ali HAZAR</a:t>
            </a:r>
          </a:p>
          <a:p>
            <a:pPr>
              <a:defRPr/>
            </a:pPr>
            <a:r>
              <a:rPr lang="en-US"/>
              <a:t>Department </a:t>
            </a:r>
            <a:r>
              <a:rPr lang="en-US" dirty="0"/>
              <a:t>of</a:t>
            </a:r>
            <a:r>
              <a:rPr lang="tr-TR" dirty="0"/>
              <a:t> ELECTRICAL AND ELECTRONICS ENGINEERING</a:t>
            </a:r>
            <a:endParaRPr lang="en-US" dirty="0"/>
          </a:p>
          <a:p>
            <a:pPr>
              <a:defRPr/>
            </a:pPr>
            <a:r>
              <a:rPr lang="tr-TR" dirty="0"/>
              <a:t>Gaziantep </a:t>
            </a:r>
            <a:r>
              <a:rPr lang="en-US" dirty="0"/>
              <a:t>University</a:t>
            </a:r>
          </a:p>
          <a:p>
            <a:pPr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842D35FE-45A6-6383-EF13-76A96095EF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95517" y="3275224"/>
            <a:ext cx="581823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tr-TR" sz="18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7D50916-03A9-B20A-808F-A05945E9A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How </a:t>
            </a:r>
            <a:r>
              <a:rPr lang="tr-TR" sz="3200" b="1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to</a:t>
            </a:r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tr-TR" sz="3200" b="1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Download</a:t>
            </a:r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Dev-C++</a:t>
            </a:r>
            <a:endParaRPr lang="en-US" sz="3200" b="1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63A3802-4F5F-7E83-B1BF-361748721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039" y="1690688"/>
            <a:ext cx="7506748" cy="295316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C6A2E9D3-7F1D-B4D3-97F1-8E1A760A75B4}"/>
              </a:ext>
            </a:extLst>
          </p:cNvPr>
          <p:cNvSpPr txBox="1"/>
          <p:nvPr/>
        </p:nvSpPr>
        <p:spPr>
          <a:xfrm>
            <a:off x="1258528" y="5167312"/>
            <a:ext cx="92029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10162F"/>
                </a:solidFill>
                <a:effectLst/>
                <a:latin typeface="Apercu"/>
              </a:rPr>
              <a:t>https://sourceforge.net/projects/orwelldevcpp/</a:t>
            </a:r>
            <a:endParaRPr lang="tr-TR" b="0" i="0" dirty="0">
              <a:solidFill>
                <a:srgbClr val="10162F"/>
              </a:solidFill>
              <a:effectLst/>
              <a:latin typeface="Apercu"/>
            </a:endParaRPr>
          </a:p>
        </p:txBody>
      </p:sp>
    </p:spTree>
    <p:extLst>
      <p:ext uri="{BB962C8B-B14F-4D97-AF65-F5344CB8AC3E}">
        <p14:creationId xmlns:p14="http://schemas.microsoft.com/office/powerpoint/2010/main" val="3338065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9DB31-3099-0AFD-D7AC-A4C6725C1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3947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#include &lt;iostream&gt; </a:t>
            </a:r>
          </a:p>
          <a:p>
            <a:pPr marL="0" indent="0">
              <a:buNone/>
            </a:pPr>
            <a:r>
              <a:rPr lang="en-US" dirty="0"/>
              <a:t>using namespace std; </a:t>
            </a:r>
          </a:p>
          <a:p>
            <a:pPr marL="0" indent="0">
              <a:buNone/>
            </a:pPr>
            <a:r>
              <a:rPr lang="en-US" dirty="0"/>
              <a:t>int main() </a:t>
            </a:r>
          </a:p>
          <a:p>
            <a:pPr marL="0" indent="0">
              <a:buNone/>
            </a:pPr>
            <a:r>
              <a:rPr lang="en-US" dirty="0"/>
              <a:t>{ 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"   Hello World!   " &lt;&lt; </a:t>
            </a:r>
            <a:r>
              <a:rPr lang="en-US" dirty="0" err="1"/>
              <a:t>endl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"\n" ; </a:t>
            </a:r>
          </a:p>
          <a:p>
            <a:pPr marL="0" indent="0">
              <a:buNone/>
            </a:pPr>
            <a:r>
              <a:rPr lang="en-US" dirty="0"/>
              <a:t>system("Pause"); </a:t>
            </a:r>
          </a:p>
          <a:p>
            <a:pPr marL="0" indent="0">
              <a:buNone/>
            </a:pPr>
            <a:r>
              <a:rPr lang="en-US" dirty="0"/>
              <a:t>return 0; </a:t>
            </a:r>
          </a:p>
          <a:p>
            <a:pPr marL="0" indent="0">
              <a:buNone/>
            </a:pPr>
            <a:r>
              <a:rPr lang="en-US" dirty="0"/>
              <a:t>} </a:t>
            </a:r>
            <a:endParaRPr lang="tr-T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F2CE3B4-9F3B-A768-CE93-F7B526B45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First C++ Program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371606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5F426-66DA-B3B1-25DD-E732D707D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97F4E-7B9E-035B-DEE6-344822EA8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3947"/>
            <a:ext cx="5051323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#include &lt;iostream&gt; </a:t>
            </a:r>
          </a:p>
          <a:p>
            <a:pPr marL="0" indent="0">
              <a:buNone/>
            </a:pPr>
            <a:r>
              <a:rPr lang="en-US" dirty="0"/>
              <a:t>using namespace std; </a:t>
            </a:r>
          </a:p>
          <a:p>
            <a:pPr marL="0" indent="0">
              <a:buNone/>
            </a:pPr>
            <a:r>
              <a:rPr lang="en-US" dirty="0"/>
              <a:t>int main() </a:t>
            </a:r>
          </a:p>
          <a:p>
            <a:pPr marL="0" indent="0">
              <a:buNone/>
            </a:pPr>
            <a:r>
              <a:rPr lang="en-US" dirty="0"/>
              <a:t>{ 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"   Hello World!   " &lt;&lt; </a:t>
            </a:r>
            <a:r>
              <a:rPr lang="en-US" dirty="0" err="1"/>
              <a:t>endl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"\n" ; </a:t>
            </a:r>
          </a:p>
          <a:p>
            <a:pPr marL="0" indent="0">
              <a:buNone/>
            </a:pPr>
            <a:r>
              <a:rPr lang="en-US" dirty="0"/>
              <a:t>system("Pause"); </a:t>
            </a:r>
          </a:p>
          <a:p>
            <a:pPr marL="0" indent="0">
              <a:buNone/>
            </a:pPr>
            <a:r>
              <a:rPr lang="en-US" dirty="0"/>
              <a:t>return 0; </a:t>
            </a:r>
          </a:p>
          <a:p>
            <a:pPr marL="0" indent="0">
              <a:buNone/>
            </a:pPr>
            <a:r>
              <a:rPr lang="en-US" dirty="0"/>
              <a:t>} </a:t>
            </a:r>
            <a:endParaRPr lang="tr-T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9CA6839-9A78-C3E1-52D7-EEC2C483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First C++ Program</a:t>
            </a:r>
            <a:endParaRPr lang="en-US" sz="3200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B5BA68F-0C84-745F-C24A-FF6B3E52BB3C}"/>
              </a:ext>
            </a:extLst>
          </p:cNvPr>
          <p:cNvSpPr txBox="1">
            <a:spLocks/>
          </p:cNvSpPr>
          <p:nvPr/>
        </p:nvSpPr>
        <p:spPr>
          <a:xfrm>
            <a:off x="6096000" y="1830540"/>
            <a:ext cx="5051323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✔ Lines starting with </a:t>
            </a:r>
            <a:r>
              <a:rPr lang="en-US" dirty="0">
                <a:highlight>
                  <a:srgbClr val="FFFF00"/>
                </a:highlight>
              </a:rPr>
              <a:t>#</a:t>
            </a:r>
            <a:r>
              <a:rPr lang="en-US" dirty="0"/>
              <a:t> are preprocessor directives. The preprocessor runs before the compiler, converting these lines into special commands to prepare the code for compilation.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✔ #</a:t>
            </a:r>
            <a:r>
              <a:rPr lang="en-US" dirty="0">
                <a:highlight>
                  <a:srgbClr val="FFFF00"/>
                </a:highlight>
              </a:rPr>
              <a:t>include &lt;iostream&gt; </a:t>
            </a:r>
            <a:r>
              <a:rPr lang="en-US" dirty="0"/>
              <a:t>is a header file that allows input and output operations. 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✔ It enables the use of </a:t>
            </a:r>
            <a:r>
              <a:rPr lang="en-US" dirty="0" err="1"/>
              <a:t>cout</a:t>
            </a:r>
            <a:r>
              <a:rPr lang="en-US" dirty="0"/>
              <a:t> for printing text.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✔ Without this line, </a:t>
            </a:r>
            <a:r>
              <a:rPr lang="en-US" dirty="0" err="1"/>
              <a:t>cout</a:t>
            </a:r>
            <a:r>
              <a:rPr lang="en-US" dirty="0"/>
              <a:t> will not work!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7979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841DF5-6F4E-93D9-9C57-1BD4F99A8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DE2EE-27D4-F09F-C378-1092872F1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3947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#include &lt;iostream&gt; 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using namespace std; </a:t>
            </a:r>
          </a:p>
          <a:p>
            <a:pPr marL="0" indent="0">
              <a:buNone/>
            </a:pPr>
            <a:r>
              <a:rPr lang="en-US" dirty="0"/>
              <a:t>int main() </a:t>
            </a:r>
          </a:p>
          <a:p>
            <a:pPr marL="0" indent="0">
              <a:buNone/>
            </a:pPr>
            <a:r>
              <a:rPr lang="en-US" dirty="0"/>
              <a:t>{ 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"   Hello World!   " &lt;&lt; </a:t>
            </a:r>
            <a:r>
              <a:rPr lang="en-US" dirty="0" err="1"/>
              <a:t>endl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"\n" ; </a:t>
            </a:r>
          </a:p>
          <a:p>
            <a:pPr marL="0" indent="0">
              <a:buNone/>
            </a:pPr>
            <a:r>
              <a:rPr lang="en-US" dirty="0"/>
              <a:t>system("Pause"); </a:t>
            </a:r>
          </a:p>
          <a:p>
            <a:pPr marL="0" indent="0">
              <a:buNone/>
            </a:pPr>
            <a:r>
              <a:rPr lang="en-US" dirty="0"/>
              <a:t>return 0; </a:t>
            </a:r>
          </a:p>
          <a:p>
            <a:pPr marL="0" indent="0">
              <a:buNone/>
            </a:pPr>
            <a:r>
              <a:rPr lang="en-US" dirty="0"/>
              <a:t>} </a:t>
            </a:r>
            <a:endParaRPr lang="tr-T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B232A4D-9DCC-31AE-321F-8460E488F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First C++ Program</a:t>
            </a:r>
            <a:endParaRPr lang="en-US" sz="3200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5D0624D-EDC3-A577-7810-3A2BDB3705F6}"/>
              </a:ext>
            </a:extLst>
          </p:cNvPr>
          <p:cNvSpPr txBox="1">
            <a:spLocks/>
          </p:cNvSpPr>
          <p:nvPr/>
        </p:nvSpPr>
        <p:spPr>
          <a:xfrm>
            <a:off x="6096000" y="1830540"/>
            <a:ext cx="505132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✔ std (standard namespace) contains </a:t>
            </a:r>
            <a:r>
              <a:rPr lang="tr-TR" dirty="0" err="1"/>
              <a:t>objects</a:t>
            </a:r>
            <a:r>
              <a:rPr lang="en-US" dirty="0"/>
              <a:t> like </a:t>
            </a:r>
            <a:r>
              <a:rPr lang="en-US" dirty="0" err="1"/>
              <a:t>cout</a:t>
            </a:r>
            <a:r>
              <a:rPr lang="en-US" dirty="0"/>
              <a:t> and </a:t>
            </a:r>
            <a:r>
              <a:rPr lang="en-US" dirty="0" err="1"/>
              <a:t>cin</a:t>
            </a:r>
            <a:r>
              <a:rPr lang="en-US" dirty="0"/>
              <a:t>. 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✔ This will allow us to write </a:t>
            </a:r>
            <a:r>
              <a:rPr lang="en-US" dirty="0" err="1"/>
              <a:t>cout</a:t>
            </a:r>
            <a:r>
              <a:rPr lang="en-US" dirty="0"/>
              <a:t>, </a:t>
            </a:r>
            <a:r>
              <a:rPr lang="en-US" dirty="0" err="1"/>
              <a:t>cin</a:t>
            </a:r>
            <a:r>
              <a:rPr lang="en-US" dirty="0"/>
              <a:t>, </a:t>
            </a:r>
            <a:r>
              <a:rPr lang="en-US" dirty="0" err="1"/>
              <a:t>endl</a:t>
            </a:r>
            <a:r>
              <a:rPr lang="en-US" dirty="0"/>
              <a:t>, etc. instead of std::</a:t>
            </a:r>
            <a:r>
              <a:rPr lang="en-US" dirty="0" err="1"/>
              <a:t>cout</a:t>
            </a:r>
            <a:r>
              <a:rPr lang="en-US" dirty="0"/>
              <a:t>, std::</a:t>
            </a:r>
            <a:r>
              <a:rPr lang="en-US" dirty="0" err="1"/>
              <a:t>cin</a:t>
            </a:r>
            <a:r>
              <a:rPr lang="en-US" dirty="0"/>
              <a:t>, std::</a:t>
            </a:r>
            <a:r>
              <a:rPr lang="en-US" dirty="0" err="1"/>
              <a:t>endl</a:t>
            </a:r>
            <a:r>
              <a:rPr lang="en-US" dirty="0"/>
              <a:t> respectively.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6759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559EAD-421F-0A9A-83CC-76CD4C921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B9BAC-FCF2-9819-E345-09311F04D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3947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#include &lt;iostream&gt; </a:t>
            </a:r>
          </a:p>
          <a:p>
            <a:pPr marL="0" indent="0">
              <a:buNone/>
            </a:pPr>
            <a:r>
              <a:rPr lang="en-US" dirty="0"/>
              <a:t>using namespace std; 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int main() 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{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"   Hello World!   " &lt;&lt; </a:t>
            </a:r>
            <a:r>
              <a:rPr lang="en-US" dirty="0" err="1"/>
              <a:t>endl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"\n" ; </a:t>
            </a:r>
          </a:p>
          <a:p>
            <a:pPr marL="0" indent="0">
              <a:buNone/>
            </a:pPr>
            <a:r>
              <a:rPr lang="en-US" dirty="0"/>
              <a:t>system("Pause"); </a:t>
            </a:r>
          </a:p>
          <a:p>
            <a:pPr marL="0" indent="0">
              <a:buNone/>
            </a:pPr>
            <a:r>
              <a:rPr lang="en-US" dirty="0"/>
              <a:t>return 0; 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} </a:t>
            </a:r>
            <a:endParaRPr lang="tr-TR" dirty="0">
              <a:highlight>
                <a:srgbClr val="FFFF00"/>
              </a:highlight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86EDB09-AD85-7B57-424A-47DE9D40B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First C++ Program</a:t>
            </a:r>
            <a:endParaRPr lang="en-US" sz="3200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8231AEB-714C-A414-F0D8-A2C47F3465AD}"/>
              </a:ext>
            </a:extLst>
          </p:cNvPr>
          <p:cNvSpPr txBox="1">
            <a:spLocks/>
          </p:cNvSpPr>
          <p:nvPr/>
        </p:nvSpPr>
        <p:spPr>
          <a:xfrm>
            <a:off x="6096000" y="1830540"/>
            <a:ext cx="5051323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✔ Every C++ program starts execution from the main() function. 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✔ int means the function returns an integer value.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✔ </a:t>
            </a:r>
            <a:r>
              <a:rPr lang="tr-TR" dirty="0" err="1"/>
              <a:t>Every</a:t>
            </a:r>
            <a:r>
              <a:rPr lang="en-US" dirty="0"/>
              <a:t> function</a:t>
            </a:r>
            <a:r>
              <a:rPr lang="tr-TR" dirty="0"/>
              <a:t> has a </a:t>
            </a:r>
            <a:r>
              <a:rPr lang="tr-TR" dirty="0" err="1"/>
              <a:t>type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main </a:t>
            </a:r>
            <a:r>
              <a:rPr lang="tr-TR" dirty="0" err="1"/>
              <a:t>function’s</a:t>
            </a:r>
            <a:r>
              <a:rPr lang="tr-TR" dirty="0"/>
              <a:t> is </a:t>
            </a:r>
            <a:r>
              <a:rPr lang="tr-TR" dirty="0" err="1"/>
              <a:t>int</a:t>
            </a:r>
            <a:r>
              <a:rPr lang="tr-TR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✔ The {} braces define the function’s body.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28982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C8ED3-BE1E-3931-7551-9DA01A81B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BDFF9-06B2-1564-B729-7C91AF51A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3947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#include &lt;iostream&gt; </a:t>
            </a:r>
          </a:p>
          <a:p>
            <a:pPr marL="0" indent="0">
              <a:buNone/>
            </a:pPr>
            <a:r>
              <a:rPr lang="en-US" dirty="0"/>
              <a:t>using namespace std; </a:t>
            </a:r>
          </a:p>
          <a:p>
            <a:pPr marL="0" indent="0">
              <a:buNone/>
            </a:pPr>
            <a:r>
              <a:rPr lang="en-US" dirty="0"/>
              <a:t>int main() </a:t>
            </a:r>
          </a:p>
          <a:p>
            <a:pPr marL="0" indent="0">
              <a:buNone/>
            </a:pPr>
            <a:r>
              <a:rPr lang="en-US" dirty="0"/>
              <a:t>{ </a:t>
            </a:r>
          </a:p>
          <a:p>
            <a:pPr marL="0" indent="0">
              <a:buNone/>
            </a:pPr>
            <a:r>
              <a:rPr lang="en-US" dirty="0" err="1">
                <a:highlight>
                  <a:srgbClr val="FFFF00"/>
                </a:highlight>
              </a:rPr>
              <a:t>cout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/>
              <a:t>&lt;&lt; "   Hello World!   " &lt;&lt; </a:t>
            </a:r>
            <a:r>
              <a:rPr lang="en-US" dirty="0" err="1">
                <a:highlight>
                  <a:srgbClr val="FFFF00"/>
                </a:highlight>
              </a:rPr>
              <a:t>endl</a:t>
            </a:r>
            <a:r>
              <a:rPr lang="en-US" dirty="0">
                <a:highlight>
                  <a:srgbClr val="FFFF00"/>
                </a:highlight>
              </a:rPr>
              <a:t>;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"\n" ; </a:t>
            </a:r>
          </a:p>
          <a:p>
            <a:pPr marL="0" indent="0">
              <a:buNone/>
            </a:pPr>
            <a:r>
              <a:rPr lang="en-US" dirty="0"/>
              <a:t>system("Pause"); </a:t>
            </a:r>
          </a:p>
          <a:p>
            <a:pPr marL="0" indent="0">
              <a:buNone/>
            </a:pPr>
            <a:r>
              <a:rPr lang="en-US" dirty="0"/>
              <a:t>return 0; </a:t>
            </a:r>
          </a:p>
          <a:p>
            <a:pPr marL="0" indent="0">
              <a:buNone/>
            </a:pPr>
            <a:r>
              <a:rPr lang="en-US" dirty="0"/>
              <a:t>} </a:t>
            </a:r>
            <a:endParaRPr lang="tr-T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55D8922-E303-F845-1EAF-4D6CFC6D6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First C++ Program</a:t>
            </a:r>
            <a:endParaRPr lang="en-US" sz="3200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57B3E8F-5AEF-04D4-4EDA-890AB738D22A}"/>
              </a:ext>
            </a:extLst>
          </p:cNvPr>
          <p:cNvSpPr txBox="1">
            <a:spLocks/>
          </p:cNvSpPr>
          <p:nvPr/>
        </p:nvSpPr>
        <p:spPr>
          <a:xfrm>
            <a:off x="6096000" y="1830540"/>
            <a:ext cx="505132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✔ </a:t>
            </a:r>
            <a:r>
              <a:rPr lang="en-US" dirty="0" err="1"/>
              <a:t>cout</a:t>
            </a:r>
            <a:r>
              <a:rPr lang="en-US" dirty="0"/>
              <a:t> stands for "console output" – it prints text to the screen. 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✔ "Hello World!" is a string that gets displayed. 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✔ </a:t>
            </a:r>
            <a:r>
              <a:rPr lang="en-US" dirty="0" err="1"/>
              <a:t>endl</a:t>
            </a:r>
            <a:r>
              <a:rPr lang="en-US" dirty="0"/>
              <a:t> moves the cursor to a new line (like \n).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083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BED4D-BCA0-6BE3-6B54-0420A5524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E31E5-6B60-CE00-9DAB-9D371A1F1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3947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#include &lt;iostream&gt; </a:t>
            </a:r>
          </a:p>
          <a:p>
            <a:pPr marL="0" indent="0">
              <a:buNone/>
            </a:pPr>
            <a:r>
              <a:rPr lang="en-US" dirty="0"/>
              <a:t>using namespace std; </a:t>
            </a:r>
          </a:p>
          <a:p>
            <a:pPr marL="0" indent="0">
              <a:buNone/>
            </a:pPr>
            <a:r>
              <a:rPr lang="en-US" dirty="0"/>
              <a:t>int main() </a:t>
            </a:r>
          </a:p>
          <a:p>
            <a:pPr marL="0" indent="0">
              <a:buNone/>
            </a:pPr>
            <a:r>
              <a:rPr lang="en-US" dirty="0"/>
              <a:t>{ 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"   Hello World!   " &lt;&lt; </a:t>
            </a:r>
            <a:r>
              <a:rPr lang="en-US" dirty="0" err="1"/>
              <a:t>endl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>
                <a:highlight>
                  <a:srgbClr val="FFFF00"/>
                </a:highlight>
              </a:rPr>
              <a:t>"\n"</a:t>
            </a:r>
            <a:r>
              <a:rPr lang="en-US" dirty="0"/>
              <a:t> ; </a:t>
            </a:r>
          </a:p>
          <a:p>
            <a:pPr marL="0" indent="0">
              <a:buNone/>
            </a:pPr>
            <a:r>
              <a:rPr lang="en-US" dirty="0"/>
              <a:t>system("Pause"); </a:t>
            </a:r>
          </a:p>
          <a:p>
            <a:pPr marL="0" indent="0">
              <a:buNone/>
            </a:pPr>
            <a:r>
              <a:rPr lang="en-US" dirty="0"/>
              <a:t>return 0; </a:t>
            </a:r>
          </a:p>
          <a:p>
            <a:pPr marL="0" indent="0">
              <a:buNone/>
            </a:pPr>
            <a:r>
              <a:rPr lang="en-US" dirty="0"/>
              <a:t>} </a:t>
            </a:r>
            <a:endParaRPr lang="tr-T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115F8DE-F313-DE48-1D31-8F30292B3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First C++ Program</a:t>
            </a:r>
            <a:endParaRPr lang="en-US" sz="3200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A9E4784-8B11-D1CD-318C-41DBB1D17BC0}"/>
              </a:ext>
            </a:extLst>
          </p:cNvPr>
          <p:cNvSpPr txBox="1">
            <a:spLocks/>
          </p:cNvSpPr>
          <p:nvPr/>
        </p:nvSpPr>
        <p:spPr>
          <a:xfrm>
            <a:off x="6096000" y="1830540"/>
            <a:ext cx="505132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✔ \n creates a new line.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✔ Equivalent to </a:t>
            </a:r>
            <a:r>
              <a:rPr lang="en-US" dirty="0" err="1"/>
              <a:t>endl</a:t>
            </a:r>
            <a:r>
              <a:rPr lang="en-US" dirty="0"/>
              <a:t>, but slightly faster. 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5965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4EFB4-4B6E-577C-3400-C7F689F4D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0BBF8-8F64-FA10-8C02-19A3F75C9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3947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#include &lt;iostream&gt; </a:t>
            </a:r>
          </a:p>
          <a:p>
            <a:pPr marL="0" indent="0">
              <a:buNone/>
            </a:pPr>
            <a:r>
              <a:rPr lang="en-US" dirty="0"/>
              <a:t>using namespace std; </a:t>
            </a:r>
          </a:p>
          <a:p>
            <a:pPr marL="0" indent="0">
              <a:buNone/>
            </a:pPr>
            <a:r>
              <a:rPr lang="en-US" dirty="0"/>
              <a:t>int main() </a:t>
            </a:r>
          </a:p>
          <a:p>
            <a:pPr marL="0" indent="0">
              <a:buNone/>
            </a:pPr>
            <a:r>
              <a:rPr lang="en-US" dirty="0"/>
              <a:t>{ 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"   Hello World!   " &lt;&lt; </a:t>
            </a:r>
            <a:r>
              <a:rPr lang="en-US" dirty="0" err="1"/>
              <a:t>endl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"\n" ; 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system("Pause"); </a:t>
            </a:r>
          </a:p>
          <a:p>
            <a:pPr marL="0" indent="0">
              <a:buNone/>
            </a:pPr>
            <a:r>
              <a:rPr lang="en-US" dirty="0"/>
              <a:t>return 0; </a:t>
            </a:r>
          </a:p>
          <a:p>
            <a:pPr marL="0" indent="0">
              <a:buNone/>
            </a:pPr>
            <a:r>
              <a:rPr lang="en-US" dirty="0"/>
              <a:t>} </a:t>
            </a:r>
            <a:endParaRPr lang="tr-T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2590B9E-6FF4-10D1-05EC-59E416852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First C++ Program</a:t>
            </a:r>
            <a:endParaRPr lang="en-US" sz="3200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DCA78AA-D20C-C1D9-70C6-272904703224}"/>
              </a:ext>
            </a:extLst>
          </p:cNvPr>
          <p:cNvSpPr txBox="1">
            <a:spLocks/>
          </p:cNvSpPr>
          <p:nvPr/>
        </p:nvSpPr>
        <p:spPr>
          <a:xfrm>
            <a:off x="6096000" y="1830540"/>
            <a:ext cx="5051323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✔ </a:t>
            </a:r>
            <a:r>
              <a:rPr lang="tr-TR" dirty="0" err="1"/>
              <a:t>It</a:t>
            </a:r>
            <a:r>
              <a:rPr lang="tr-TR" dirty="0"/>
              <a:t> is u</a:t>
            </a:r>
            <a:r>
              <a:rPr lang="en-US" dirty="0"/>
              <a:t>sed in Windows to pause the program before closing. 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✔ It waits for the user to press a key. 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✔ It is not required in modern IDEs.</a:t>
            </a:r>
            <a:br>
              <a:rPr lang="en-US" dirty="0"/>
            </a:br>
            <a:r>
              <a:rPr lang="en-US" dirty="0"/>
              <a:t>✔ Not recommended for Linux/macOS – </a:t>
            </a:r>
            <a:r>
              <a:rPr lang="tr-TR" dirty="0" err="1"/>
              <a:t>It</a:t>
            </a:r>
            <a:r>
              <a:rPr lang="tr-TR" dirty="0"/>
              <a:t> can be </a:t>
            </a:r>
            <a:r>
              <a:rPr lang="en-US" dirty="0"/>
              <a:t>use</a:t>
            </a:r>
            <a:r>
              <a:rPr lang="tr-TR" dirty="0"/>
              <a:t>d</a:t>
            </a:r>
            <a:r>
              <a:rPr lang="en-US" dirty="0"/>
              <a:t> </a:t>
            </a:r>
            <a:r>
              <a:rPr lang="en-US" dirty="0" err="1"/>
              <a:t>cin.get</a:t>
            </a:r>
            <a:r>
              <a:rPr lang="en-US" dirty="0"/>
              <a:t>(); instead</a:t>
            </a:r>
            <a:r>
              <a:rPr lang="tr-TR" dirty="0"/>
              <a:t> of it</a:t>
            </a:r>
          </a:p>
        </p:txBody>
      </p:sp>
    </p:spTree>
    <p:extLst>
      <p:ext uri="{BB962C8B-B14F-4D97-AF65-F5344CB8AC3E}">
        <p14:creationId xmlns:p14="http://schemas.microsoft.com/office/powerpoint/2010/main" val="3641888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6278B-C84D-F73B-9153-665FC88A0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5B9CC-C22B-C0EC-8BF3-0ED142A40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3947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#include &lt;iostream&gt; </a:t>
            </a:r>
          </a:p>
          <a:p>
            <a:pPr marL="0" indent="0">
              <a:buNone/>
            </a:pPr>
            <a:r>
              <a:rPr lang="en-US" dirty="0"/>
              <a:t>using namespace std; </a:t>
            </a:r>
          </a:p>
          <a:p>
            <a:pPr marL="0" indent="0">
              <a:buNone/>
            </a:pPr>
            <a:r>
              <a:rPr lang="en-US" dirty="0"/>
              <a:t>int main() </a:t>
            </a:r>
          </a:p>
          <a:p>
            <a:pPr marL="0" indent="0">
              <a:buNone/>
            </a:pPr>
            <a:r>
              <a:rPr lang="en-US" dirty="0"/>
              <a:t>{ 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"   Hello World!   " &lt;&lt; </a:t>
            </a:r>
            <a:r>
              <a:rPr lang="en-US" dirty="0" err="1"/>
              <a:t>endl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"\n" ; </a:t>
            </a:r>
          </a:p>
          <a:p>
            <a:pPr marL="0" indent="0">
              <a:buNone/>
            </a:pPr>
            <a:r>
              <a:rPr lang="en-US" dirty="0"/>
              <a:t>system("Pause"); 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return 0; </a:t>
            </a:r>
          </a:p>
          <a:p>
            <a:pPr marL="0" indent="0">
              <a:buNone/>
            </a:pPr>
            <a:r>
              <a:rPr lang="en-US" dirty="0"/>
              <a:t>} </a:t>
            </a:r>
            <a:endParaRPr lang="tr-T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371D4D-CB94-CBCA-9A7E-20C51E9F1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First C++ Program</a:t>
            </a:r>
            <a:endParaRPr lang="en-US" sz="3200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B5BBA92-BF5E-E46B-0250-77060258699B}"/>
              </a:ext>
            </a:extLst>
          </p:cNvPr>
          <p:cNvSpPr txBox="1">
            <a:spLocks/>
          </p:cNvSpPr>
          <p:nvPr/>
        </p:nvSpPr>
        <p:spPr>
          <a:xfrm>
            <a:off x="6096000" y="1830540"/>
            <a:ext cx="505132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✔ main() returns an integer value to the operating system. ✔ 0 means the program executed without errors. 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✔ It is optional in modern C++ but a good practice.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12096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82ED4-457D-9019-7512-0630C77A5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9A48D-1FF5-DDED-8FB7-DC348B8CB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3947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#include &lt;iostream&gt; 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using namespace std; 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int main() 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{ </a:t>
            </a:r>
          </a:p>
          <a:p>
            <a:pPr marL="0" indent="0">
              <a:buNone/>
            </a:pPr>
            <a:r>
              <a:rPr lang="en-US" dirty="0" err="1">
                <a:highlight>
                  <a:srgbClr val="FFFF00"/>
                </a:highlight>
              </a:rPr>
              <a:t>cout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/>
              <a:t>&lt;&lt; "   Hello World!   " &lt;&lt; </a:t>
            </a:r>
            <a:r>
              <a:rPr lang="en-US" dirty="0" err="1">
                <a:highlight>
                  <a:srgbClr val="FFFF00"/>
                </a:highlight>
              </a:rPr>
              <a:t>endl</a:t>
            </a:r>
            <a:r>
              <a:rPr lang="en-US" dirty="0">
                <a:highlight>
                  <a:srgbClr val="FFFF00"/>
                </a:highlight>
              </a:rPr>
              <a:t>;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>
                <a:highlight>
                  <a:srgbClr val="FFFF00"/>
                </a:highlight>
              </a:rPr>
              <a:t>cout</a:t>
            </a:r>
            <a:r>
              <a:rPr lang="en-US" dirty="0"/>
              <a:t> </a:t>
            </a:r>
            <a:r>
              <a:rPr lang="en-US" dirty="0">
                <a:highlight>
                  <a:srgbClr val="FFFF00"/>
                </a:highlight>
              </a:rPr>
              <a:t>&lt;&lt; "\n" ; 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system("Pause"); 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return 0; </a:t>
            </a:r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} </a:t>
            </a:r>
            <a:endParaRPr lang="tr-TR" dirty="0">
              <a:highlight>
                <a:srgbClr val="FFFF00"/>
              </a:highlight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E56424-159B-2EC9-8A23-FD79F09A0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First C++ Program</a:t>
            </a:r>
            <a:endParaRPr lang="en-US" sz="3200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95910F9-51E3-FD38-412F-3057931CC20C}"/>
              </a:ext>
            </a:extLst>
          </p:cNvPr>
          <p:cNvSpPr txBox="1">
            <a:spLocks/>
          </p:cNvSpPr>
          <p:nvPr/>
        </p:nvSpPr>
        <p:spPr>
          <a:xfrm>
            <a:off x="6096000" y="1344843"/>
            <a:ext cx="5051323" cy="493044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sz="3800" dirty="0">
                <a:solidFill>
                  <a:srgbClr val="FF0000"/>
                </a:solidFill>
              </a:rPr>
              <a:t>SUMMARY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✅ #include &lt;iostream&gt; → Enables input/output. 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✅ using namespace std; → Allows using </a:t>
            </a:r>
            <a:r>
              <a:rPr lang="en-US" dirty="0" err="1"/>
              <a:t>cout</a:t>
            </a:r>
            <a:r>
              <a:rPr lang="en-US" dirty="0"/>
              <a:t> easily. 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✅ main() → Entry point of the program. 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✅ </a:t>
            </a:r>
            <a:r>
              <a:rPr lang="en-US" dirty="0" err="1"/>
              <a:t>cout</a:t>
            </a:r>
            <a:r>
              <a:rPr lang="en-US" dirty="0"/>
              <a:t> → Prints text to the screen. 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✅ </a:t>
            </a:r>
            <a:r>
              <a:rPr lang="en-US" dirty="0" err="1"/>
              <a:t>endl</a:t>
            </a:r>
            <a:r>
              <a:rPr lang="en-US" dirty="0"/>
              <a:t> or \n → Creates a new line.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✅ system("Pause") → Stops program from closing immediately. 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✅ return 0; → Indicates successful execution.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3913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6FADF-B63C-BC5F-CA17-F2EF2C9B4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b="1" dirty="0"/>
              <a:t>Grading</a:t>
            </a:r>
            <a:r>
              <a:rPr lang="tr-TR" altLang="tr-TR" b="1" dirty="0"/>
              <a:t> </a:t>
            </a:r>
            <a:r>
              <a:rPr lang="tr-TR" altLang="tr-TR" b="1" dirty="0" err="1"/>
              <a:t>for</a:t>
            </a:r>
            <a:r>
              <a:rPr lang="tr-TR" altLang="tr-TR" b="1" dirty="0"/>
              <a:t> </a:t>
            </a:r>
            <a:r>
              <a:rPr lang="tr-TR" altLang="tr-TR" b="1" dirty="0" err="1"/>
              <a:t>Lab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EA2A2-95B9-C5A1-EEE6-D9B7E0C44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4-6 </a:t>
            </a:r>
            <a:r>
              <a:rPr lang="tr-TR" dirty="0" err="1"/>
              <a:t>quizes</a:t>
            </a:r>
            <a:r>
              <a:rPr lang="tr-TR" dirty="0"/>
              <a:t>(60%) </a:t>
            </a:r>
            <a:r>
              <a:rPr lang="tr-TR" dirty="0" err="1"/>
              <a:t>and</a:t>
            </a:r>
            <a:r>
              <a:rPr lang="tr-TR" dirty="0"/>
              <a:t> final </a:t>
            </a:r>
            <a:r>
              <a:rPr lang="tr-TR" dirty="0" err="1"/>
              <a:t>exam</a:t>
            </a:r>
            <a:r>
              <a:rPr lang="tr-TR" dirty="0"/>
              <a:t>(40%)</a:t>
            </a:r>
          </a:p>
          <a:p>
            <a:r>
              <a:rPr lang="en-US" dirty="0"/>
              <a:t>Attendance is mandatory with a minimum requirement of </a:t>
            </a:r>
            <a:r>
              <a:rPr lang="en-US" b="1" dirty="0"/>
              <a:t>80% participation</a:t>
            </a:r>
            <a:r>
              <a:rPr lang="en-US" dirty="0"/>
              <a:t>.</a:t>
            </a:r>
            <a:r>
              <a:rPr lang="tr-TR" dirty="0"/>
              <a:t> </a:t>
            </a:r>
            <a:r>
              <a:rPr lang="tr-TR" dirty="0" err="1"/>
              <a:t>Otherwise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b="1" dirty="0"/>
              <a:t>NA</a:t>
            </a: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65810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19070-D882-9C95-4EFF-7AD97563C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EAE30-31F1-02D5-C5D6-EA9FF949F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3947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#include &lt;iostream&gt;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using namespace std; </a:t>
            </a:r>
          </a:p>
          <a:p>
            <a:pPr marL="0" indent="0">
              <a:buNone/>
            </a:pPr>
            <a:r>
              <a:rPr lang="en-US" dirty="0"/>
              <a:t>int main() 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"Hello, World!</a:t>
            </a:r>
            <a:r>
              <a:rPr lang="en-US" dirty="0">
                <a:highlight>
                  <a:srgbClr val="FFFF00"/>
                </a:highlight>
              </a:rPr>
              <a:t>\n</a:t>
            </a:r>
            <a:r>
              <a:rPr lang="en-US" dirty="0"/>
              <a:t>"; 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"This is a</a:t>
            </a:r>
            <a:r>
              <a:rPr lang="en-US" dirty="0">
                <a:highlight>
                  <a:srgbClr val="FFFF00"/>
                </a:highlight>
              </a:rPr>
              <a:t>\</a:t>
            </a:r>
            <a:r>
              <a:rPr lang="en-US" dirty="0" err="1">
                <a:highlight>
                  <a:srgbClr val="FFFF00"/>
                </a:highlight>
              </a:rPr>
              <a:t>t</a:t>
            </a:r>
            <a:r>
              <a:rPr lang="en-US" dirty="0" err="1"/>
              <a:t>tab</a:t>
            </a:r>
            <a:r>
              <a:rPr lang="en-US" dirty="0"/>
              <a:t> space.\n"; 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"Printing a double quote: </a:t>
            </a:r>
            <a:r>
              <a:rPr lang="en-US" dirty="0">
                <a:highlight>
                  <a:srgbClr val="FFFF00"/>
                </a:highlight>
              </a:rPr>
              <a:t>\"</a:t>
            </a:r>
            <a:r>
              <a:rPr lang="en-US" dirty="0"/>
              <a:t>Hello!\"\n"; 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"Backslash example: C:</a:t>
            </a:r>
            <a:r>
              <a:rPr lang="en-US" dirty="0">
                <a:highlight>
                  <a:srgbClr val="FFFF00"/>
                </a:highlight>
              </a:rPr>
              <a:t>\\</a:t>
            </a:r>
            <a:r>
              <a:rPr lang="en-US" dirty="0"/>
              <a:t>Program Files\\</a:t>
            </a:r>
            <a:r>
              <a:rPr lang="en-US" dirty="0" err="1"/>
              <a:t>MyApp</a:t>
            </a:r>
            <a:r>
              <a:rPr lang="en-US" dirty="0"/>
              <a:t>\n";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return 0; </a:t>
            </a:r>
            <a:r>
              <a:rPr lang="tr-TR" dirty="0">
                <a:highlight>
                  <a:srgbClr val="FFFF00"/>
                </a:highlight>
              </a:rPr>
              <a:t>//</a:t>
            </a:r>
            <a:r>
              <a:rPr lang="tr-TR" dirty="0" err="1"/>
              <a:t>Successfully</a:t>
            </a:r>
            <a:r>
              <a:rPr lang="tr-TR" dirty="0"/>
              <a:t> </a:t>
            </a:r>
            <a:r>
              <a:rPr lang="tr-TR" dirty="0" err="1"/>
              <a:t>completed</a:t>
            </a:r>
            <a:r>
              <a:rPr lang="tr-TR" dirty="0"/>
              <a:t>.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}</a:t>
            </a:r>
            <a:endParaRPr lang="tr-T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FFCDAD7-4575-AF8F-02AB-3679A6381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Escape </a:t>
            </a:r>
            <a:r>
              <a:rPr lang="tr-TR" sz="3200" b="1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Characters</a:t>
            </a:r>
            <a:endParaRPr lang="en-US" sz="3200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6A7EFAC-3192-07A6-9158-22D46E432C95}"/>
              </a:ext>
            </a:extLst>
          </p:cNvPr>
          <p:cNvSpPr txBox="1">
            <a:spLocks/>
          </p:cNvSpPr>
          <p:nvPr/>
        </p:nvSpPr>
        <p:spPr>
          <a:xfrm>
            <a:off x="7000568" y="670333"/>
            <a:ext cx="505132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/>
              <a:t>SOME OTHER FEATURES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\n → New line 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\t → Tab space 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\" → Double quote 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\\ → Backslash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/>
              <a:t>//</a:t>
            </a:r>
            <a:r>
              <a:rPr lang="en-US" dirty="0"/>
              <a:t> →</a:t>
            </a:r>
            <a:r>
              <a:rPr lang="tr-TR" dirty="0"/>
              <a:t> </a:t>
            </a:r>
            <a:r>
              <a:rPr lang="tr-TR" dirty="0" err="1"/>
              <a:t>Comment</a:t>
            </a:r>
            <a:r>
              <a:rPr lang="tr-TR" dirty="0"/>
              <a:t> </a:t>
            </a:r>
            <a:r>
              <a:rPr lang="tr-TR" dirty="0" err="1"/>
              <a:t>line</a:t>
            </a:r>
            <a:r>
              <a:rPr lang="tr-TR" dirty="0"/>
              <a:t>(</a:t>
            </a:r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ignored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compiler</a:t>
            </a:r>
            <a:r>
              <a:rPr lang="tr-TR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/>
              <a:t>/*   */</a:t>
            </a:r>
            <a:r>
              <a:rPr lang="en-US" dirty="0"/>
              <a:t> </a:t>
            </a:r>
            <a:r>
              <a:rPr lang="tr-TR" dirty="0"/>
              <a:t> </a:t>
            </a:r>
            <a:r>
              <a:rPr lang="en-US" dirty="0"/>
              <a:t>→</a:t>
            </a:r>
            <a:r>
              <a:rPr lang="tr-TR" dirty="0"/>
              <a:t> </a:t>
            </a:r>
            <a:r>
              <a:rPr lang="tr-TR" dirty="0" err="1"/>
              <a:t>Comment</a:t>
            </a:r>
            <a:r>
              <a:rPr lang="tr-TR" dirty="0"/>
              <a:t> </a:t>
            </a:r>
            <a:r>
              <a:rPr lang="tr-TR" dirty="0" err="1"/>
              <a:t>lines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18228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D5AF9-D89F-0A17-08C7-9AD41306B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3BF0-1023-07F2-947F-50C917D64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581" y="1690688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#include &lt;iostream&gt;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using namespace std; </a:t>
            </a:r>
          </a:p>
          <a:p>
            <a:pPr marL="0" indent="0">
              <a:buNone/>
            </a:pPr>
            <a:r>
              <a:rPr lang="en-US" dirty="0"/>
              <a:t>int main() 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"Hello, World!</a:t>
            </a:r>
            <a:r>
              <a:rPr lang="en-US" dirty="0">
                <a:highlight>
                  <a:srgbClr val="FFFF00"/>
                </a:highlight>
              </a:rPr>
              <a:t>\n</a:t>
            </a:r>
            <a:r>
              <a:rPr lang="en-US" dirty="0"/>
              <a:t>"; 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"This is a</a:t>
            </a:r>
            <a:r>
              <a:rPr lang="en-US" dirty="0">
                <a:highlight>
                  <a:srgbClr val="FFFF00"/>
                </a:highlight>
              </a:rPr>
              <a:t>\</a:t>
            </a:r>
            <a:r>
              <a:rPr lang="en-US" dirty="0" err="1">
                <a:highlight>
                  <a:srgbClr val="FFFF00"/>
                </a:highlight>
              </a:rPr>
              <a:t>t</a:t>
            </a:r>
            <a:r>
              <a:rPr lang="en-US" dirty="0" err="1"/>
              <a:t>tab</a:t>
            </a:r>
            <a:r>
              <a:rPr lang="en-US" dirty="0"/>
              <a:t> space.\n"; 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"Printing a double quote: </a:t>
            </a:r>
            <a:r>
              <a:rPr lang="en-US" dirty="0">
                <a:highlight>
                  <a:srgbClr val="FFFF00"/>
                </a:highlight>
              </a:rPr>
              <a:t>\"</a:t>
            </a:r>
            <a:r>
              <a:rPr lang="en-US" dirty="0"/>
              <a:t>Hello!\"\n"; 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"Backslash example: C:</a:t>
            </a:r>
            <a:r>
              <a:rPr lang="en-US" dirty="0">
                <a:highlight>
                  <a:srgbClr val="FFFF00"/>
                </a:highlight>
              </a:rPr>
              <a:t>\\</a:t>
            </a:r>
            <a:r>
              <a:rPr lang="en-US" dirty="0"/>
              <a:t>Program Files\\</a:t>
            </a:r>
            <a:r>
              <a:rPr lang="en-US" dirty="0" err="1"/>
              <a:t>MyApp</a:t>
            </a:r>
            <a:r>
              <a:rPr lang="en-US" dirty="0"/>
              <a:t>\n";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return 0;  </a:t>
            </a:r>
            <a:r>
              <a:rPr lang="tr-TR" dirty="0">
                <a:highlight>
                  <a:srgbClr val="FFFF00"/>
                </a:highlight>
              </a:rPr>
              <a:t>//</a:t>
            </a:r>
            <a:r>
              <a:rPr lang="tr-TR" dirty="0"/>
              <a:t> </a:t>
            </a:r>
            <a:r>
              <a:rPr lang="tr-TR" dirty="0" err="1"/>
              <a:t>Successfully</a:t>
            </a:r>
            <a:r>
              <a:rPr lang="tr-TR" dirty="0"/>
              <a:t> </a:t>
            </a:r>
            <a:r>
              <a:rPr lang="tr-TR" dirty="0" err="1"/>
              <a:t>completed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}</a:t>
            </a:r>
            <a:endParaRPr lang="tr-T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71A5FB4-74BE-EA2C-77E3-AD168A37B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Escape </a:t>
            </a:r>
            <a:r>
              <a:rPr lang="tr-TR" sz="3200" b="1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Characters</a:t>
            </a:r>
            <a:endParaRPr lang="en-US" sz="3200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83C4CE9-D505-173B-F907-C9BA214A41FD}"/>
              </a:ext>
            </a:extLst>
          </p:cNvPr>
          <p:cNvSpPr txBox="1">
            <a:spLocks/>
          </p:cNvSpPr>
          <p:nvPr/>
        </p:nvSpPr>
        <p:spPr>
          <a:xfrm>
            <a:off x="6892413" y="945637"/>
            <a:ext cx="505132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tr-TR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A1A64E9-CAA7-4FEA-217B-5C9F2DDD58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8816" y="1561025"/>
            <a:ext cx="6868484" cy="2562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4102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5249E-575B-F274-120F-5952DF6F4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86919-046B-96DE-7324-122E23EC7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581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/>
              <a:t>    </a:t>
            </a:r>
            <a:r>
              <a:rPr lang="en-US"/>
              <a:t>Each </a:t>
            </a:r>
            <a:r>
              <a:rPr lang="en-US" dirty="0"/>
              <a:t>statement must end with a semicolon character (;)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It is very important; otherwise, the compiler will generate an error.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en-US" dirty="0"/>
              <a:t>Comments help make code easier to understand and maintain in the future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4D4B156-3932-96F9-6756-236ABEDA9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NOTES</a:t>
            </a:r>
            <a:endParaRPr lang="en-US" sz="3200" b="1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5884CBA-C582-FF6E-F58C-0B3ED9FDCAC5}"/>
              </a:ext>
            </a:extLst>
          </p:cNvPr>
          <p:cNvSpPr txBox="1">
            <a:spLocks/>
          </p:cNvSpPr>
          <p:nvPr/>
        </p:nvSpPr>
        <p:spPr>
          <a:xfrm>
            <a:off x="6892413" y="945637"/>
            <a:ext cx="505132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4315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1F1CF-BADB-0EC8-8C7A-8ED51BC9B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74B4B-7BBF-1AC8-7029-A52C357F7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 err="1"/>
              <a:t>References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3E31F-D4FE-2503-E8FD-F06451481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tr-TR" altLang="tr-TR" sz="2800" dirty="0"/>
              <a:t>https://cplusplus.com/doc/tutorial/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altLang="tr-TR" dirty="0" err="1"/>
              <a:t>This</a:t>
            </a:r>
            <a:r>
              <a:rPr lang="tr-TR" altLang="tr-TR" dirty="0"/>
              <a:t> site is </a:t>
            </a:r>
            <a:r>
              <a:rPr lang="tr-TR" altLang="tr-TR" dirty="0" err="1"/>
              <a:t>very</a:t>
            </a:r>
            <a:r>
              <a:rPr lang="tr-TR" altLang="tr-TR" dirty="0"/>
              <a:t> </a:t>
            </a:r>
            <a:r>
              <a:rPr lang="tr-TR" altLang="tr-TR" dirty="0" err="1"/>
              <a:t>informative</a:t>
            </a:r>
            <a:r>
              <a:rPr lang="tr-TR" altLang="tr-TR" dirty="0"/>
              <a:t>, </a:t>
            </a:r>
            <a:r>
              <a:rPr lang="tr-TR" altLang="tr-TR" dirty="0" err="1"/>
              <a:t>we</a:t>
            </a:r>
            <a:r>
              <a:rPr lang="tr-TR" altLang="tr-TR" dirty="0"/>
              <a:t> </a:t>
            </a:r>
            <a:r>
              <a:rPr lang="tr-TR" altLang="tr-TR" dirty="0" err="1"/>
              <a:t>highly</a:t>
            </a:r>
            <a:r>
              <a:rPr lang="tr-TR" altLang="tr-TR" dirty="0"/>
              <a:t> </a:t>
            </a:r>
            <a:r>
              <a:rPr lang="tr-TR" altLang="tr-TR" dirty="0" err="1"/>
              <a:t>recommend</a:t>
            </a:r>
            <a:r>
              <a:rPr lang="tr-TR" altLang="tr-TR" dirty="0"/>
              <a:t> it</a:t>
            </a:r>
            <a:endParaRPr lang="tr-TR" altLang="tr-TR" sz="2800" dirty="0"/>
          </a:p>
          <a:p>
            <a:pPr marL="514350" indent="-514350" eaLnBrk="1" hangingPunct="1">
              <a:lnSpc>
                <a:spcPct val="80000"/>
              </a:lnSpc>
              <a:buAutoNum type="arabicPeriod" startAt="2"/>
            </a:pPr>
            <a:r>
              <a:rPr lang="tr-TR" altLang="tr-TR" sz="2800" dirty="0">
                <a:hlinkClick r:id="rId2"/>
              </a:rPr>
              <a:t>http://cpp.gantep.edu.tr/</a:t>
            </a:r>
            <a:endParaRPr lang="tr-TR" altLang="tr-TR" sz="28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dirty="0" err="1"/>
              <a:t>Another</a:t>
            </a:r>
            <a:r>
              <a:rPr lang="tr-TR" dirty="0"/>
              <a:t> web site </a:t>
            </a:r>
            <a:r>
              <a:rPr lang="tr-TR" dirty="0" err="1"/>
              <a:t>created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Professors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5457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938F4-8023-02E6-300F-463F0DC67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What is C++?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B68D5-1AC0-5BAC-90B0-2DAD06C88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C++ 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General-purpose programming language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Developed by Bjarne Stroustrup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Used in system/software development, game development, and high-performance applications</a:t>
            </a:r>
            <a:endParaRPr lang="tr-TR" dirty="0"/>
          </a:p>
          <a:p>
            <a:pPr marL="0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Purpose of C++:</a:t>
            </a:r>
            <a:r>
              <a:rPr lang="en-US" dirty="0"/>
              <a:t> Designed to provide high-performance and efficient memory management while supporting both procedural and object-oriented programming paradigms.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2585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AA9C2-4DF3-A2E5-C44F-9B608AF86E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D3498-8275-BDCF-F879-03543A18B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What</a:t>
            </a:r>
            <a:r>
              <a:rPr lang="tr-TR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is a </a:t>
            </a:r>
            <a:r>
              <a:rPr lang="tr-TR" b="1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compiler</a:t>
            </a:r>
            <a:r>
              <a:rPr lang="tr-TR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?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00F3C-0F01-0EF3-C306-93FAC49D1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CPU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understand only one language and that language consists of sets of instructions made of ones and zeros. This computer language is appropriately called </a:t>
            </a:r>
            <a:r>
              <a:rPr lang="en-US" b="1" i="1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machine language</a:t>
            </a:r>
            <a:r>
              <a:rPr lang="en-US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</a:t>
            </a:r>
            <a:br>
              <a:rPr lang="en-US" b="1" dirty="0"/>
            </a:br>
            <a:endParaRPr lang="tr-TR" b="1" dirty="0"/>
          </a:p>
        </p:txBody>
      </p:sp>
      <p:pic>
        <p:nvPicPr>
          <p:cNvPr id="5" name="Picture 4" descr="A diagram of a computer error&#10;&#10;AI-generated content may be incorrect.">
            <a:extLst>
              <a:ext uri="{FF2B5EF4-FFF2-40B4-BE49-F238E27FC236}">
                <a16:creationId xmlns:a16="http://schemas.microsoft.com/office/drawing/2014/main" id="{4C58F71C-8844-D2CD-7F55-6C13C87D2C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837" y="3633788"/>
            <a:ext cx="7172325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109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rectangle with white text&#10;&#10;AI-generated content may be incorrect.">
            <a:extLst>
              <a:ext uri="{FF2B5EF4-FFF2-40B4-BE49-F238E27FC236}">
                <a16:creationId xmlns:a16="http://schemas.microsoft.com/office/drawing/2014/main" id="{AAC3C9E9-F6A4-F41A-5291-FDCF5A6711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397" y="3725189"/>
            <a:ext cx="10769206" cy="276768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2FDE593-F20C-DCE8-9E78-EF5ECC0F4923}"/>
              </a:ext>
            </a:extLst>
          </p:cNvPr>
          <p:cNvSpPr txBox="1"/>
          <p:nvPr/>
        </p:nvSpPr>
        <p:spPr>
          <a:xfrm>
            <a:off x="934064" y="2056241"/>
            <a:ext cx="9773265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dirty="0"/>
          </a:p>
          <a:p>
            <a:r>
              <a:rPr lang="en-US" sz="2000" dirty="0"/>
              <a:t>✔ </a:t>
            </a:r>
            <a:r>
              <a:rPr lang="en-US" sz="2000" b="1" dirty="0"/>
              <a:t>A compiler translates the entire code into machine language before execution.</a:t>
            </a:r>
            <a:br>
              <a:rPr lang="en-US" sz="2000" dirty="0"/>
            </a:br>
            <a:r>
              <a:rPr lang="en-US" sz="2000" dirty="0"/>
              <a:t>✔ The compiled program runs </a:t>
            </a:r>
            <a:r>
              <a:rPr lang="en-US" sz="2000" b="1" dirty="0"/>
              <a:t>faster</a:t>
            </a:r>
            <a:r>
              <a:rPr lang="en-US" sz="2000" dirty="0"/>
              <a:t> because it's already translated.</a:t>
            </a:r>
            <a:br>
              <a:rPr lang="en-US" sz="2000" dirty="0"/>
            </a:br>
            <a:r>
              <a:rPr lang="en-US" sz="2000" dirty="0"/>
              <a:t>✔ However, you must </a:t>
            </a:r>
            <a:r>
              <a:rPr lang="en-US" sz="2000" b="1" dirty="0"/>
              <a:t>recompile the code after every change</a:t>
            </a:r>
            <a:r>
              <a:rPr lang="en-US" sz="2000" dirty="0"/>
              <a:t>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70B3E1D-0FA7-B675-E89B-E253D6570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tr-TR" b="1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What</a:t>
            </a:r>
            <a:r>
              <a:rPr lang="tr-TR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is a </a:t>
            </a:r>
            <a:r>
              <a:rPr lang="tr-TR" b="1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compiler</a:t>
            </a:r>
            <a:r>
              <a:rPr lang="tr-TR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35754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5ED8F-C5EB-7B57-9B77-F7C5AC944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EE908-E8FE-F36B-2820-B5254BA28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5363"/>
            <a:ext cx="10515600" cy="4351338"/>
          </a:xfrm>
        </p:spPr>
        <p:txBody>
          <a:bodyPr/>
          <a:lstStyle/>
          <a:p>
            <a:r>
              <a:rPr lang="en-US" b="0" i="0" dirty="0">
                <a:solidFill>
                  <a:srgbClr val="10162F"/>
                </a:solidFill>
                <a:effectLst/>
                <a:latin typeface="Apercu"/>
              </a:rPr>
              <a:t>IDEs increase programmer productivity by combining common activities of writing software into a single application: editing source code, building executables, and debugging.</a:t>
            </a:r>
            <a:endParaRPr lang="tr-TR" b="0" i="0" dirty="0">
              <a:solidFill>
                <a:srgbClr val="10162F"/>
              </a:solidFill>
              <a:effectLst/>
              <a:latin typeface="Apercu"/>
            </a:endParaRPr>
          </a:p>
          <a:p>
            <a:endParaRPr lang="tr-TR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0182F83-30B5-4FC7-2648-57D85E7A9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What</a:t>
            </a:r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is a IDE? (</a:t>
            </a:r>
            <a:r>
              <a:rPr lang="tr-TR" sz="3200" b="1" i="0" dirty="0" err="1">
                <a:solidFill>
                  <a:srgbClr val="10162F"/>
                </a:solidFill>
                <a:effectLst/>
                <a:latin typeface="Apercu"/>
              </a:rPr>
              <a:t>Integrated</a:t>
            </a:r>
            <a:r>
              <a:rPr lang="tr-TR" sz="3200" b="1" i="0" dirty="0">
                <a:solidFill>
                  <a:srgbClr val="10162F"/>
                </a:solidFill>
                <a:effectLst/>
                <a:latin typeface="Apercu"/>
              </a:rPr>
              <a:t> Development Environment</a:t>
            </a:r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)</a:t>
            </a:r>
            <a:endParaRPr lang="en-US" sz="3200" b="1" dirty="0"/>
          </a:p>
        </p:txBody>
      </p:sp>
      <p:pic>
        <p:nvPicPr>
          <p:cNvPr id="9" name="Picture 8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B2E5222F-0F7F-515B-7EB9-F48D6C2E2B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580" y="2840926"/>
            <a:ext cx="5433380" cy="3834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752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screenshot of a computer&#10;&#10;AI-generated content may be incorrect.">
            <a:extLst>
              <a:ext uri="{FF2B5EF4-FFF2-40B4-BE49-F238E27FC236}">
                <a16:creationId xmlns:a16="http://schemas.microsoft.com/office/drawing/2014/main" id="{80194031-794E-1115-F5D4-F691810C70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079" y="1690688"/>
            <a:ext cx="7191158" cy="4351338"/>
          </a:xfr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F4A5E1C-1344-AF0E-325F-73B495C4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What</a:t>
            </a:r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is a IDE? (</a:t>
            </a:r>
            <a:r>
              <a:rPr lang="tr-TR" sz="3200" b="1" i="0" dirty="0" err="1">
                <a:solidFill>
                  <a:srgbClr val="10162F"/>
                </a:solidFill>
                <a:effectLst/>
                <a:latin typeface="Apercu"/>
              </a:rPr>
              <a:t>Integrated</a:t>
            </a:r>
            <a:r>
              <a:rPr lang="tr-TR" sz="3200" b="1" i="0" dirty="0">
                <a:solidFill>
                  <a:srgbClr val="10162F"/>
                </a:solidFill>
                <a:effectLst/>
                <a:latin typeface="Apercu"/>
              </a:rPr>
              <a:t> Development Environment</a:t>
            </a:r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670455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780A948-1314-A075-4AA9-3ED230F13F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3894" y="2743200"/>
            <a:ext cx="11344211" cy="2880851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D99F00D-16BB-7529-5E7B-B39BF09BA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What</a:t>
            </a:r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is a IDE? (</a:t>
            </a:r>
            <a:r>
              <a:rPr lang="tr-TR" sz="3200" b="1" i="0" dirty="0" err="1">
                <a:solidFill>
                  <a:srgbClr val="10162F"/>
                </a:solidFill>
                <a:effectLst/>
                <a:latin typeface="Apercu"/>
              </a:rPr>
              <a:t>Integrated</a:t>
            </a:r>
            <a:r>
              <a:rPr lang="tr-TR" sz="3200" b="1" i="0" dirty="0">
                <a:solidFill>
                  <a:srgbClr val="10162F"/>
                </a:solidFill>
                <a:effectLst/>
                <a:latin typeface="Apercu"/>
              </a:rPr>
              <a:t> Development Environment</a:t>
            </a:r>
            <a:r>
              <a:rPr lang="tr-TR" sz="32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)</a:t>
            </a:r>
            <a:endParaRPr lang="en-US" sz="32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B26097-50C0-CAD4-42F9-09C05F869741}"/>
              </a:ext>
            </a:extLst>
          </p:cNvPr>
          <p:cNvSpPr txBox="1"/>
          <p:nvPr/>
        </p:nvSpPr>
        <p:spPr>
          <a:xfrm>
            <a:off x="1150373" y="1838904"/>
            <a:ext cx="97044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experiment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Dev-C++ IDE</a:t>
            </a:r>
            <a:br>
              <a:rPr lang="en-US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8339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6552</TotalTime>
  <Words>1275</Words>
  <Application>Microsoft Office PowerPoint</Application>
  <PresentationFormat>Widescreen</PresentationFormat>
  <Paragraphs>206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Apercu</vt:lpstr>
      <vt:lpstr>Aptos</vt:lpstr>
      <vt:lpstr>Aptos Display</vt:lpstr>
      <vt:lpstr>Arial</vt:lpstr>
      <vt:lpstr>Roboto</vt:lpstr>
      <vt:lpstr>Office Theme</vt:lpstr>
      <vt:lpstr>EEE146 PROGRAMMING-I  First Experiment</vt:lpstr>
      <vt:lpstr>Grading for Lab</vt:lpstr>
      <vt:lpstr>References</vt:lpstr>
      <vt:lpstr>What is C++?</vt:lpstr>
      <vt:lpstr>What is a compiler?</vt:lpstr>
      <vt:lpstr>What is a compiler?</vt:lpstr>
      <vt:lpstr>What is a IDE? (Integrated Development Environment)</vt:lpstr>
      <vt:lpstr>What is a IDE? (Integrated Development Environment)</vt:lpstr>
      <vt:lpstr>What is a IDE? (Integrated Development Environment)</vt:lpstr>
      <vt:lpstr>How to Download Dev-C++</vt:lpstr>
      <vt:lpstr>First C++ Program</vt:lpstr>
      <vt:lpstr>First C++ Program</vt:lpstr>
      <vt:lpstr>First C++ Program</vt:lpstr>
      <vt:lpstr>First C++ Program</vt:lpstr>
      <vt:lpstr>First C++ Program</vt:lpstr>
      <vt:lpstr>First C++ Program</vt:lpstr>
      <vt:lpstr>First C++ Program</vt:lpstr>
      <vt:lpstr>First C++ Program</vt:lpstr>
      <vt:lpstr>First C++ Program</vt:lpstr>
      <vt:lpstr>Escape Characters</vt:lpstr>
      <vt:lpstr>Escape Characters</vt:lpstr>
      <vt:lpstr>NOTES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 Hazar</dc:creator>
  <cp:lastModifiedBy>Ali Hazar</cp:lastModifiedBy>
  <cp:revision>1</cp:revision>
  <dcterms:created xsi:type="dcterms:W3CDTF">2025-03-09T10:22:09Z</dcterms:created>
  <dcterms:modified xsi:type="dcterms:W3CDTF">2026-02-24T22:28:23Z</dcterms:modified>
</cp:coreProperties>
</file>