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17"/>
  </p:notesMasterIdLst>
  <p:sldIdLst>
    <p:sldId id="256" r:id="rId2"/>
    <p:sldId id="292" r:id="rId3"/>
    <p:sldId id="293" r:id="rId4"/>
    <p:sldId id="294" r:id="rId5"/>
    <p:sldId id="295" r:id="rId6"/>
    <p:sldId id="296" r:id="rId7"/>
    <p:sldId id="298" r:id="rId8"/>
    <p:sldId id="297" r:id="rId9"/>
    <p:sldId id="299" r:id="rId10"/>
    <p:sldId id="300" r:id="rId11"/>
    <p:sldId id="301" r:id="rId12"/>
    <p:sldId id="302" r:id="rId13"/>
    <p:sldId id="303" r:id="rId14"/>
    <p:sldId id="304" r:id="rId15"/>
    <p:sldId id="27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3E0"/>
    <a:srgbClr val="FFFFFF"/>
    <a:srgbClr val="EDF2DF"/>
    <a:srgbClr val="F0F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BBF6A-C4AC-4418-9E40-C7D3BCADBA02}" type="datetimeFigureOut">
              <a:rPr lang="tr-TR" smtClean="0"/>
              <a:t>4.10.2025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2E1BD-3615-4C2E-A2E0-FBEDD8584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870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2E1BD-3615-4C2E-A2E0-FBEDD858416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199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01233-B7C9-4876-8726-C08AA2EB6222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83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2FF79-B513-4CAC-91C9-74966A7E6FAB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32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100-2010-4309-A747-0F89F82378FD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8517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8712-B35A-4912-8513-8D74BEC03511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085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2E7F-BB9B-4DAC-8831-68B4CDA3D161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9016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4E7-1C45-484A-B471-094550D4927C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018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6992-AEF6-4ED7-8E18-14C6C74FC39D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50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1535-816F-4FFA-ACD1-5D2EC17CD287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574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0C17-DBDE-4800-89FA-31588A992C7D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58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57854-3E9B-48CB-AEBD-AAA3B75148A7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35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8973-E6BE-4C78-8F95-4151291BBFC5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33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19FE-F611-4A5B-9293-52D05B6E799C}" type="datetime1">
              <a:rPr lang="tr-TR" smtClean="0"/>
              <a:t>4.10.2025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24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4806-7262-49A9-8271-FCAC7165968B}" type="datetime1">
              <a:rPr lang="tr-TR" smtClean="0"/>
              <a:t>4.10.2025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43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9412-49E8-4A8E-866B-9670E4D33275}" type="datetime1">
              <a:rPr lang="tr-TR" smtClean="0"/>
              <a:t>4.10.2025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89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3B11-D359-4F95-ADC4-0236CF3D858C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97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64B28-8193-4A43-B0A3-9E6E381AA742}" type="datetime1">
              <a:rPr lang="tr-TR" smtClean="0"/>
              <a:t>4.10.2025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83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76A8F-0198-4354-AF8F-9C1AEBB937E8}" type="datetime1">
              <a:rPr lang="tr-TR" smtClean="0"/>
              <a:t>4.10.2025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CC918D-6481-4399-B878-6710D301D6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83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FFFF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31091" y="3288485"/>
            <a:ext cx="5128659" cy="433537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  EEE 247 </a:t>
            </a:r>
            <a:r>
              <a:rPr lang="tr-TR" sz="2400" b="1" dirty="0" err="1" smtClean="0"/>
              <a:t>Laboratory</a:t>
            </a:r>
            <a:r>
              <a:rPr lang="tr-TR" sz="2400" b="1" dirty="0" smtClean="0"/>
              <a:t> Presentation </a:t>
            </a:r>
            <a:endParaRPr lang="tr-TR" sz="2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26182" y="4108019"/>
            <a:ext cx="4538475" cy="2524942"/>
          </a:xfrm>
        </p:spPr>
        <p:txBody>
          <a:bodyPr>
            <a:normAutofit/>
          </a:bodyPr>
          <a:lstStyle/>
          <a:p>
            <a:pPr algn="ctr"/>
            <a:r>
              <a:rPr lang="tr-TR" sz="2200" b="1" dirty="0" smtClean="0"/>
              <a:t>Data transfer   </a:t>
            </a:r>
          </a:p>
          <a:p>
            <a:pPr algn="ctr"/>
            <a:r>
              <a:rPr lang="tr-TR" sz="2200" b="1" dirty="0" smtClean="0"/>
              <a:t>Advanced </a:t>
            </a:r>
            <a:r>
              <a:rPr lang="tr-TR" sz="2200" b="1" dirty="0" err="1" smtClean="0"/>
              <a:t>Plot</a:t>
            </a:r>
            <a:endParaRPr lang="tr-TR" sz="2200" b="1" dirty="0" smtClean="0"/>
          </a:p>
          <a:p>
            <a:pPr algn="ctr"/>
            <a:r>
              <a:rPr lang="tr-TR" sz="2200" b="1" dirty="0" err="1" smtClean="0"/>
              <a:t>Symbolic</a:t>
            </a:r>
            <a:r>
              <a:rPr lang="tr-TR" sz="2200" b="1" dirty="0" smtClean="0"/>
              <a:t> Math                  </a:t>
            </a:r>
          </a:p>
          <a:p>
            <a:pPr algn="ctr"/>
            <a:r>
              <a:rPr lang="tr-TR" sz="2200" b="1" dirty="0"/>
              <a:t> </a:t>
            </a:r>
            <a:r>
              <a:rPr lang="tr-TR" sz="2200" b="1" dirty="0" smtClean="0"/>
              <a:t>                             </a:t>
            </a:r>
            <a:endParaRPr lang="tr-TR" sz="2000" dirty="0" smtClean="0"/>
          </a:p>
          <a:p>
            <a:pPr algn="ctr"/>
            <a:r>
              <a:rPr lang="tr-TR" sz="2000" dirty="0" err="1" smtClean="0"/>
              <a:t>Res</a:t>
            </a:r>
            <a:r>
              <a:rPr lang="tr-TR" sz="2000" dirty="0" smtClean="0"/>
              <a:t>. </a:t>
            </a:r>
            <a:r>
              <a:rPr lang="tr-TR" sz="2000" dirty="0" err="1" smtClean="0"/>
              <a:t>Asst</a:t>
            </a:r>
            <a:r>
              <a:rPr lang="tr-TR" sz="2000" dirty="0" smtClean="0"/>
              <a:t>. </a:t>
            </a:r>
            <a:r>
              <a:rPr lang="tr-TR" sz="2000" dirty="0" smtClean="0"/>
              <a:t>Muhterem Alper KAPLAN</a:t>
            </a:r>
            <a:endParaRPr lang="tr-TR" sz="20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172" y="447989"/>
            <a:ext cx="2454499" cy="245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752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err="1" smtClean="0"/>
              <a:t>Symbolic</a:t>
            </a:r>
            <a:r>
              <a:rPr lang="tr-TR" dirty="0" smtClean="0"/>
              <a:t> Math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9134" y="1734355"/>
            <a:ext cx="8915400" cy="48596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err="1"/>
              <a:t>Symbolic</a:t>
            </a:r>
            <a:r>
              <a:rPr lang="tr-TR" dirty="0"/>
              <a:t> Math </a:t>
            </a:r>
            <a:r>
              <a:rPr lang="tr-TR" dirty="0" err="1"/>
              <a:t>Toolbox</a:t>
            </a:r>
            <a:r>
              <a:rPr lang="tr-TR" dirty="0"/>
              <a:t> software </a:t>
            </a:r>
            <a:r>
              <a:rPr lang="tr-TR" dirty="0" err="1"/>
              <a:t>lets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perform</a:t>
            </a:r>
            <a:r>
              <a:rPr lang="tr-TR" dirty="0"/>
              <a:t> </a:t>
            </a:r>
            <a:r>
              <a:rPr lang="tr-TR" dirty="0" err="1"/>
              <a:t>symbolic</a:t>
            </a:r>
            <a:r>
              <a:rPr lang="tr-TR" dirty="0"/>
              <a:t> </a:t>
            </a:r>
            <a:r>
              <a:rPr lang="tr-TR" dirty="0" err="1"/>
              <a:t>computations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MATLAB </a:t>
            </a:r>
            <a:r>
              <a:rPr lang="tr-TR" dirty="0" err="1"/>
              <a:t>numeric</a:t>
            </a:r>
            <a:r>
              <a:rPr lang="tr-TR" dirty="0"/>
              <a:t> </a:t>
            </a:r>
            <a:r>
              <a:rPr lang="tr-TR" dirty="0" err="1"/>
              <a:t>environment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tools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solving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manipulating</a:t>
            </a:r>
            <a:r>
              <a:rPr lang="tr-TR" dirty="0"/>
              <a:t> </a:t>
            </a:r>
            <a:r>
              <a:rPr lang="tr-TR" dirty="0" err="1"/>
              <a:t>symbolic</a:t>
            </a:r>
            <a:r>
              <a:rPr lang="tr-TR" dirty="0"/>
              <a:t> </a:t>
            </a:r>
            <a:r>
              <a:rPr lang="tr-TR" dirty="0" err="1"/>
              <a:t>math</a:t>
            </a:r>
            <a:r>
              <a:rPr lang="tr-TR" dirty="0"/>
              <a:t> </a:t>
            </a:r>
            <a:r>
              <a:rPr lang="tr-TR" dirty="0" err="1"/>
              <a:t>expressions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performing</a:t>
            </a:r>
            <a:r>
              <a:rPr lang="tr-TR" dirty="0"/>
              <a:t> </a:t>
            </a:r>
            <a:r>
              <a:rPr lang="tr-TR" dirty="0" err="1"/>
              <a:t>variable-precision</a:t>
            </a:r>
            <a:r>
              <a:rPr lang="tr-TR" dirty="0"/>
              <a:t> </a:t>
            </a:r>
            <a:r>
              <a:rPr lang="tr-TR" dirty="0" err="1" smtClean="0"/>
              <a:t>arithmetic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Differentiation</a:t>
            </a:r>
            <a:endParaRPr lang="tr-TR" dirty="0" smtClean="0"/>
          </a:p>
          <a:p>
            <a:r>
              <a:rPr lang="tr-TR" dirty="0" smtClean="0"/>
              <a:t>Integration</a:t>
            </a:r>
          </a:p>
          <a:p>
            <a:r>
              <a:rPr lang="tr-TR" dirty="0" err="1" smtClean="0"/>
              <a:t>Linear</a:t>
            </a:r>
            <a:r>
              <a:rPr lang="tr-TR" dirty="0" smtClean="0"/>
              <a:t> </a:t>
            </a:r>
            <a:r>
              <a:rPr lang="tr-TR" dirty="0" err="1"/>
              <a:t>algebraic</a:t>
            </a:r>
            <a:r>
              <a:rPr lang="tr-TR" dirty="0"/>
              <a:t> </a:t>
            </a:r>
            <a:r>
              <a:rPr lang="tr-TR" dirty="0" err="1" smtClean="0"/>
              <a:t>operations</a:t>
            </a:r>
            <a:endParaRPr lang="tr-TR" dirty="0" smtClean="0"/>
          </a:p>
          <a:p>
            <a:r>
              <a:rPr lang="tr-TR" dirty="0" err="1" smtClean="0"/>
              <a:t>Simplification</a:t>
            </a:r>
            <a:endParaRPr lang="tr-TR" dirty="0" smtClean="0"/>
          </a:p>
          <a:p>
            <a:r>
              <a:rPr lang="tr-TR" dirty="0" err="1" smtClean="0"/>
              <a:t>Transforms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Variable-precision</a:t>
            </a:r>
            <a:r>
              <a:rPr lang="tr-TR" dirty="0" smtClean="0"/>
              <a:t> </a:t>
            </a:r>
            <a:r>
              <a:rPr lang="tr-TR" dirty="0" err="1" smtClean="0"/>
              <a:t>arithmetic</a:t>
            </a:r>
            <a:endParaRPr lang="tr-TR" dirty="0" smtClean="0"/>
          </a:p>
          <a:p>
            <a:r>
              <a:rPr lang="tr-TR" dirty="0" err="1" smtClean="0"/>
              <a:t>Equation</a:t>
            </a:r>
            <a:r>
              <a:rPr lang="tr-TR" dirty="0" smtClean="0"/>
              <a:t> </a:t>
            </a:r>
            <a:r>
              <a:rPr lang="tr-TR" dirty="0" err="1"/>
              <a:t>solving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688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err="1" smtClean="0"/>
              <a:t>Symbolic</a:t>
            </a:r>
            <a:r>
              <a:rPr lang="tr-TR" dirty="0" smtClean="0"/>
              <a:t> Math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683" y="1313489"/>
            <a:ext cx="6536227" cy="2923611"/>
          </a:xfrm>
        </p:spPr>
      </p:pic>
      <p:sp>
        <p:nvSpPr>
          <p:cNvPr id="5" name="Metin kutusu 4"/>
          <p:cNvSpPr txBox="1"/>
          <p:nvPr/>
        </p:nvSpPr>
        <p:spPr>
          <a:xfrm>
            <a:off x="2408349" y="4842456"/>
            <a:ext cx="8542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syms</a:t>
            </a:r>
            <a:r>
              <a:rPr lang="tr-TR" dirty="0" smtClean="0"/>
              <a:t> </a:t>
            </a:r>
            <a:r>
              <a:rPr lang="tr-TR" dirty="0" err="1" smtClean="0"/>
              <a:t>command</a:t>
            </a:r>
            <a:r>
              <a:rPr lang="tr-TR" dirty="0" smtClean="0"/>
              <a:t> </a:t>
            </a:r>
            <a:r>
              <a:rPr lang="tr-TR" dirty="0" err="1" smtClean="0"/>
              <a:t>creates</a:t>
            </a:r>
            <a:r>
              <a:rPr lang="tr-TR" dirty="0" smtClean="0"/>
              <a:t> </a:t>
            </a:r>
            <a:r>
              <a:rPr lang="tr-TR" dirty="0" err="1" smtClean="0"/>
              <a:t>symbolic</a:t>
            </a:r>
            <a:r>
              <a:rPr lang="tr-TR" dirty="0" smtClean="0"/>
              <a:t> </a:t>
            </a:r>
            <a:r>
              <a:rPr lang="tr-TR" dirty="0" err="1" smtClean="0"/>
              <a:t>variables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expressions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b="1" dirty="0" err="1"/>
              <a:t>d</a:t>
            </a:r>
            <a:r>
              <a:rPr lang="tr-TR" b="1" dirty="0" err="1" smtClean="0"/>
              <a:t>iff</a:t>
            </a:r>
            <a:r>
              <a:rPr lang="tr-TR" dirty="0" smtClean="0"/>
              <a:t> </a:t>
            </a:r>
            <a:r>
              <a:rPr lang="tr-TR" dirty="0" err="1" smtClean="0"/>
              <a:t>command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differentiate</a:t>
            </a:r>
            <a:r>
              <a:rPr lang="tr-TR" dirty="0" smtClean="0"/>
              <a:t> a </a:t>
            </a:r>
            <a:r>
              <a:rPr lang="tr-TR" dirty="0" err="1" smtClean="0"/>
              <a:t>symbolic</a:t>
            </a:r>
            <a:r>
              <a:rPr lang="tr-TR" dirty="0" smtClean="0"/>
              <a:t> </a:t>
            </a:r>
            <a:r>
              <a:rPr lang="tr-TR" dirty="0" err="1" smtClean="0"/>
              <a:t>expression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545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err="1" smtClean="0"/>
              <a:t>Symbolic</a:t>
            </a:r>
            <a:r>
              <a:rPr lang="tr-TR" dirty="0" smtClean="0"/>
              <a:t> Math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2180802" y="3712487"/>
            <a:ext cx="91955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</a:t>
            </a:r>
            <a:r>
              <a:rPr lang="en-US" dirty="0" err="1"/>
              <a:t>eqn</a:t>
            </a:r>
            <a:r>
              <a:rPr lang="en-US" dirty="0"/>
              <a:t> is an equation, </a:t>
            </a:r>
            <a:r>
              <a:rPr lang="en-US" b="1" dirty="0"/>
              <a:t>solve</a:t>
            </a:r>
            <a:r>
              <a:rPr lang="en-US" dirty="0"/>
              <a:t>(</a:t>
            </a:r>
            <a:r>
              <a:rPr lang="en-US" dirty="0" err="1"/>
              <a:t>eqn</a:t>
            </a:r>
            <a:r>
              <a:rPr lang="en-US" dirty="0"/>
              <a:t>, x) solves </a:t>
            </a:r>
            <a:r>
              <a:rPr lang="en-US" dirty="0" err="1"/>
              <a:t>eqn</a:t>
            </a:r>
            <a:r>
              <a:rPr lang="en-US" dirty="0"/>
              <a:t> for the symbolic variable x.</a:t>
            </a:r>
          </a:p>
          <a:p>
            <a:endParaRPr lang="en-US" dirty="0"/>
          </a:p>
          <a:p>
            <a:r>
              <a:rPr lang="en-US" dirty="0"/>
              <a:t>Use the == operator to specify the familiar quadratic equation and solve it using </a:t>
            </a:r>
            <a:r>
              <a:rPr lang="en-US" b="1" dirty="0"/>
              <a:t>solve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syms</a:t>
            </a:r>
            <a:r>
              <a:rPr lang="en-US" dirty="0"/>
              <a:t> a b c x</a:t>
            </a:r>
          </a:p>
          <a:p>
            <a:r>
              <a:rPr lang="en-US" dirty="0" err="1"/>
              <a:t>eqn</a:t>
            </a:r>
            <a:r>
              <a:rPr lang="en-US" dirty="0"/>
              <a:t> = a*x^2 + b*x + c == 0;</a:t>
            </a:r>
          </a:p>
          <a:p>
            <a:r>
              <a:rPr lang="en-US" dirty="0" err="1"/>
              <a:t>solx</a:t>
            </a:r>
            <a:r>
              <a:rPr lang="en-US" dirty="0"/>
              <a:t> = solve(</a:t>
            </a:r>
            <a:r>
              <a:rPr lang="en-US" dirty="0" err="1"/>
              <a:t>eqn</a:t>
            </a:r>
            <a:r>
              <a:rPr lang="en-US" dirty="0"/>
              <a:t>, x)</a:t>
            </a:r>
          </a:p>
          <a:p>
            <a:endParaRPr lang="en-US" dirty="0"/>
          </a:p>
          <a:p>
            <a:r>
              <a:rPr lang="en-US" dirty="0" err="1"/>
              <a:t>solx</a:t>
            </a:r>
            <a:r>
              <a:rPr lang="en-US" dirty="0"/>
              <a:t> is a symbolic vector containing the two solutions of the quadratic equation.</a:t>
            </a:r>
          </a:p>
          <a:p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241" y="1393343"/>
            <a:ext cx="8411471" cy="218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err="1" smtClean="0"/>
              <a:t>Symbolic</a:t>
            </a:r>
            <a:r>
              <a:rPr lang="tr-TR" dirty="0" smtClean="0"/>
              <a:t> Math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457611"/>
            <a:ext cx="8585688" cy="193290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039134" y="3631842"/>
            <a:ext cx="9478850" cy="253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dsolve</a:t>
            </a:r>
            <a:r>
              <a:rPr lang="en-US" dirty="0"/>
              <a:t>(</a:t>
            </a:r>
            <a:r>
              <a:rPr lang="en-US" dirty="0" err="1"/>
              <a:t>eqn</a:t>
            </a:r>
            <a:r>
              <a:rPr lang="en-US" dirty="0"/>
              <a:t>) solves the differential equation </a:t>
            </a:r>
            <a:r>
              <a:rPr lang="en-US" dirty="0" err="1"/>
              <a:t>eqn</a:t>
            </a:r>
            <a:r>
              <a:rPr lang="en-US" dirty="0"/>
              <a:t>, where </a:t>
            </a:r>
            <a:r>
              <a:rPr lang="en-US" dirty="0" err="1"/>
              <a:t>eqn</a:t>
            </a:r>
            <a:r>
              <a:rPr lang="en-US" dirty="0"/>
              <a:t> is a symbolic equation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/>
              <a:t>Use diff and == to represent differential equations. For example, diff(</a:t>
            </a:r>
            <a:r>
              <a:rPr lang="en-US" dirty="0" err="1"/>
              <a:t>y,x</a:t>
            </a:r>
            <a:r>
              <a:rPr lang="en-US" dirty="0"/>
              <a:t>) == y represents the equation </a:t>
            </a:r>
            <a:r>
              <a:rPr lang="en-US" dirty="0" err="1"/>
              <a:t>dy</a:t>
            </a:r>
            <a:r>
              <a:rPr lang="en-US" dirty="0"/>
              <a:t>/dx = y. Solve a system of differential equations by specifying </a:t>
            </a:r>
            <a:r>
              <a:rPr lang="en-US" dirty="0" err="1"/>
              <a:t>eqn</a:t>
            </a:r>
            <a:r>
              <a:rPr lang="en-US" dirty="0"/>
              <a:t> as a vector of those equations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31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err="1" smtClean="0"/>
              <a:t>Symbolic</a:t>
            </a:r>
            <a:r>
              <a:rPr lang="tr-TR" dirty="0" smtClean="0"/>
              <a:t> Math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2039134" y="3141562"/>
            <a:ext cx="94788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of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matrices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syms</a:t>
            </a:r>
            <a:r>
              <a:rPr lang="tr-TR" dirty="0" smtClean="0"/>
              <a:t> </a:t>
            </a:r>
            <a:r>
              <a:rPr lang="tr-TR" dirty="0" err="1" smtClean="0"/>
              <a:t>command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d</a:t>
            </a:r>
            <a:r>
              <a:rPr lang="tr-TR" dirty="0" err="1" smtClean="0"/>
              <a:t>et</a:t>
            </a:r>
            <a:r>
              <a:rPr lang="tr-TR" dirty="0" smtClean="0"/>
              <a:t>() </a:t>
            </a:r>
            <a:r>
              <a:rPr lang="tr-TR" dirty="0" err="1" smtClean="0"/>
              <a:t>command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determinant of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matrice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i</a:t>
            </a:r>
            <a:r>
              <a:rPr lang="tr-TR" dirty="0" err="1" smtClean="0"/>
              <a:t>nv</a:t>
            </a:r>
            <a:r>
              <a:rPr lang="tr-TR" dirty="0" smtClean="0"/>
              <a:t>() </a:t>
            </a:r>
            <a:r>
              <a:rPr lang="tr-TR" dirty="0" err="1" smtClean="0"/>
              <a:t>command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inverse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matrice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558780"/>
            <a:ext cx="7621064" cy="14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1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err="1" smtClean="0">
                <a:solidFill>
                  <a:schemeClr val="tx1"/>
                </a:solidFill>
              </a:rPr>
              <a:t>Thanks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for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your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listening</a:t>
            </a:r>
            <a:endParaRPr lang="tr-TR" sz="4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Any</a:t>
            </a:r>
            <a:r>
              <a:rPr lang="tr-TR" dirty="0" smtClean="0"/>
              <a:t> problem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command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Youtube </a:t>
            </a:r>
            <a:r>
              <a:rPr lang="tr-TR" dirty="0" err="1" smtClean="0"/>
              <a:t>experiment</a:t>
            </a:r>
            <a:r>
              <a:rPr lang="tr-TR" dirty="0" smtClean="0"/>
              <a:t> </a:t>
            </a:r>
            <a:r>
              <a:rPr lang="tr-TR" dirty="0" err="1" smtClean="0"/>
              <a:t>videos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send</a:t>
            </a:r>
            <a:r>
              <a:rPr lang="tr-TR" dirty="0" smtClean="0"/>
              <a:t> me e-mail: </a:t>
            </a:r>
            <a:r>
              <a:rPr lang="tr-TR" u="sng" dirty="0" smtClean="0">
                <a:solidFill>
                  <a:srgbClr val="0070C0"/>
                </a:solidFill>
              </a:rPr>
              <a:t>efganugur@gantep.edu.tr</a:t>
            </a:r>
          </a:p>
        </p:txBody>
      </p:sp>
    </p:spTree>
    <p:extLst>
      <p:ext uri="{BB962C8B-B14F-4D97-AF65-F5344CB8AC3E}">
        <p14:creationId xmlns:p14="http://schemas.microsoft.com/office/powerpoint/2010/main" val="10379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Data transfer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2481329"/>
            <a:ext cx="8494548" cy="3778250"/>
          </a:xfrm>
        </p:spPr>
      </p:pic>
      <p:sp>
        <p:nvSpPr>
          <p:cNvPr id="6" name="Metin kutusu 5"/>
          <p:cNvSpPr txBox="1"/>
          <p:nvPr/>
        </p:nvSpPr>
        <p:spPr>
          <a:xfrm>
            <a:off x="2039134" y="1392383"/>
            <a:ext cx="8392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Matlab</a:t>
            </a:r>
            <a:r>
              <a:rPr lang="tr-TR" dirty="0" smtClean="0"/>
              <a:t> has </a:t>
            </a:r>
            <a:r>
              <a:rPr lang="tr-TR" dirty="0" err="1" smtClean="0"/>
              <a:t>functions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saving</a:t>
            </a:r>
            <a:r>
              <a:rPr lang="tr-TR" dirty="0" smtClean="0"/>
              <a:t> </a:t>
            </a:r>
            <a:r>
              <a:rPr lang="tr-TR" dirty="0" err="1" smtClean="0"/>
              <a:t>variables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files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Excel.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34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Data transfer 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325451"/>
            <a:ext cx="9011469" cy="2789265"/>
          </a:xfrm>
        </p:spPr>
      </p:pic>
      <p:sp>
        <p:nvSpPr>
          <p:cNvPr id="6" name="Metin kutusu 5"/>
          <p:cNvSpPr txBox="1"/>
          <p:nvPr/>
        </p:nvSpPr>
        <p:spPr>
          <a:xfrm>
            <a:off x="2382592" y="4481848"/>
            <a:ext cx="886066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‘</a:t>
            </a:r>
            <a:r>
              <a:rPr lang="tr-TR" dirty="0" err="1" smtClean="0"/>
              <a:t>xlswrite</a:t>
            </a:r>
            <a:r>
              <a:rPr lang="tr-TR" dirty="0" smtClean="0"/>
              <a:t>’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create</a:t>
            </a:r>
            <a:r>
              <a:rPr lang="tr-TR" dirty="0" smtClean="0"/>
              <a:t> Excel file </a:t>
            </a:r>
            <a:r>
              <a:rPr lang="tr-TR" dirty="0" err="1" smtClean="0"/>
              <a:t>and</a:t>
            </a:r>
            <a:r>
              <a:rPr lang="tr-TR" dirty="0" smtClean="0"/>
              <a:t> ‘</a:t>
            </a:r>
            <a:r>
              <a:rPr lang="tr-TR" dirty="0" err="1" smtClean="0"/>
              <a:t>xlsread</a:t>
            </a:r>
            <a:r>
              <a:rPr lang="tr-TR" dirty="0" smtClean="0"/>
              <a:t>’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Excel file.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, </a:t>
            </a:r>
            <a:r>
              <a:rPr lang="tr-TR" dirty="0" err="1" smtClean="0"/>
              <a:t>xlRange</a:t>
            </a:r>
            <a:r>
              <a:rPr lang="tr-TR" dirty="0" smtClean="0"/>
              <a:t>=‘B2:C3’ can be </a:t>
            </a:r>
            <a:r>
              <a:rPr lang="tr-TR" dirty="0" err="1" smtClean="0"/>
              <a:t>determined</a:t>
            </a:r>
            <a:r>
              <a:rPr lang="tr-TR" dirty="0" smtClean="0"/>
              <a:t>. </a:t>
            </a:r>
            <a:r>
              <a:rPr lang="tr-TR" dirty="0" err="1" smtClean="0"/>
              <a:t>Rows</a:t>
            </a:r>
            <a:r>
              <a:rPr lang="tr-TR" dirty="0" smtClean="0"/>
              <a:t> of Excel is </a:t>
            </a:r>
            <a:r>
              <a:rPr lang="tr-TR" dirty="0" err="1" smtClean="0"/>
              <a:t>named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letter</a:t>
            </a:r>
            <a:r>
              <a:rPr lang="tr-TR" dirty="0" smtClean="0"/>
              <a:t> (A,B,C,D..)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Columns</a:t>
            </a:r>
            <a:r>
              <a:rPr lang="tr-TR" dirty="0" smtClean="0"/>
              <a:t> of Excel is </a:t>
            </a:r>
            <a:r>
              <a:rPr lang="tr-TR" dirty="0" err="1" smtClean="0"/>
              <a:t>named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(1,2,3,4,..).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664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Data transfer 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090157" y="3857179"/>
            <a:ext cx="88606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    Badpoem.txt file is an </a:t>
            </a:r>
            <a:r>
              <a:rPr lang="tr-TR" dirty="0" err="1" smtClean="0"/>
              <a:t>example</a:t>
            </a:r>
            <a:r>
              <a:rPr lang="tr-TR" dirty="0" smtClean="0"/>
              <a:t> file is </a:t>
            </a:r>
            <a:r>
              <a:rPr lang="tr-TR" dirty="0" err="1" smtClean="0"/>
              <a:t>ready</a:t>
            </a:r>
            <a:r>
              <a:rPr lang="tr-TR" dirty="0" smtClean="0"/>
              <a:t> inside of </a:t>
            </a:r>
            <a:r>
              <a:rPr lang="tr-TR" dirty="0" err="1" smtClean="0"/>
              <a:t>Matlab</a:t>
            </a:r>
            <a:r>
              <a:rPr lang="tr-TR" dirty="0" smtClean="0"/>
              <a:t>. </a:t>
            </a:r>
            <a:r>
              <a:rPr lang="tr-TR" dirty="0" err="1" smtClean="0"/>
              <a:t>You</a:t>
            </a:r>
            <a:r>
              <a:rPr lang="tr-TR" dirty="0" smtClean="0"/>
              <a:t> do not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construct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file. ‘</a:t>
            </a:r>
            <a:r>
              <a:rPr lang="tr-TR" dirty="0" err="1" smtClean="0"/>
              <a:t>fopen</a:t>
            </a:r>
            <a:r>
              <a:rPr lang="tr-TR" dirty="0" smtClean="0"/>
              <a:t>’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open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file. ‘</a:t>
            </a:r>
            <a:r>
              <a:rPr lang="tr-TR" dirty="0" err="1" smtClean="0"/>
              <a:t>fgetl</a:t>
            </a:r>
            <a:r>
              <a:rPr lang="tr-TR" dirty="0" smtClean="0"/>
              <a:t>’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strings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file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lastly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‘</a:t>
            </a:r>
            <a:r>
              <a:rPr lang="tr-TR" dirty="0" err="1" smtClean="0"/>
              <a:t>fclose</a:t>
            </a:r>
            <a:r>
              <a:rPr lang="tr-TR" dirty="0" smtClean="0"/>
              <a:t>’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close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file.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   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    </a:t>
            </a:r>
            <a:r>
              <a:rPr lang="tr-TR" dirty="0" err="1" smtClean="0"/>
              <a:t>Again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‘</a:t>
            </a:r>
            <a:r>
              <a:rPr lang="tr-TR" dirty="0" err="1" smtClean="0"/>
              <a:t>fopen</a:t>
            </a:r>
            <a:r>
              <a:rPr lang="tr-TR" dirty="0" smtClean="0"/>
              <a:t>’ </a:t>
            </a:r>
            <a:r>
              <a:rPr lang="tr-TR" dirty="0" err="1" smtClean="0"/>
              <a:t>function</a:t>
            </a:r>
            <a:r>
              <a:rPr lang="tr-TR" dirty="0" smtClean="0"/>
              <a:t> but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‘</a:t>
            </a:r>
            <a:r>
              <a:rPr lang="tr-TR" dirty="0" err="1" smtClean="0"/>
              <a:t>fprintf</a:t>
            </a:r>
            <a:r>
              <a:rPr lang="tr-TR" dirty="0" smtClean="0"/>
              <a:t>’ </a:t>
            </a:r>
            <a:r>
              <a:rPr lang="tr-TR" dirty="0" err="1" smtClean="0"/>
              <a:t>function</a:t>
            </a:r>
            <a:r>
              <a:rPr lang="tr-TR" dirty="0" smtClean="0"/>
              <a:t> in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.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construct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file, it is not </a:t>
            </a:r>
            <a:r>
              <a:rPr lang="tr-TR" dirty="0" err="1" smtClean="0"/>
              <a:t>builted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 file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637442"/>
            <a:ext cx="8202527" cy="2123187"/>
          </a:xfrm>
        </p:spPr>
      </p:pic>
    </p:spTree>
    <p:extLst>
      <p:ext uri="{BB962C8B-B14F-4D97-AF65-F5344CB8AC3E}">
        <p14:creationId xmlns:p14="http://schemas.microsoft.com/office/powerpoint/2010/main" val="186365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Data transfer 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090157" y="5307803"/>
            <a:ext cx="88606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‘</a:t>
            </a:r>
            <a:r>
              <a:rPr lang="tr-TR" dirty="0" err="1" smtClean="0"/>
              <a:t>fopen</a:t>
            </a:r>
            <a:r>
              <a:rPr lang="tr-TR" dirty="0" smtClean="0"/>
              <a:t>’ </a:t>
            </a:r>
            <a:r>
              <a:rPr lang="tr-TR" dirty="0" err="1" smtClean="0"/>
              <a:t>and</a:t>
            </a:r>
            <a:r>
              <a:rPr lang="tr-TR" dirty="0" smtClean="0"/>
              <a:t> ‘</a:t>
            </a:r>
            <a:r>
              <a:rPr lang="tr-TR" dirty="0" err="1" smtClean="0"/>
              <a:t>fprintf</a:t>
            </a:r>
            <a:r>
              <a:rPr lang="tr-TR" dirty="0" smtClean="0"/>
              <a:t>’ </a:t>
            </a:r>
            <a:r>
              <a:rPr lang="tr-TR" dirty="0" err="1" smtClean="0"/>
              <a:t>functions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. </a:t>
            </a:r>
            <a:r>
              <a:rPr lang="tr-TR" dirty="0" err="1" smtClean="0"/>
              <a:t>Additionally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know</a:t>
            </a:r>
            <a:r>
              <a:rPr lang="tr-TR" dirty="0"/>
              <a:t>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format string ‘%f %</a:t>
            </a:r>
            <a:r>
              <a:rPr lang="en-US" dirty="0" err="1"/>
              <a:t>c’could</a:t>
            </a:r>
            <a:r>
              <a:rPr lang="en-US" dirty="0"/>
              <a:t> be used to read the number and the letter, skipping the space in between </a:t>
            </a:r>
            <a:r>
              <a:rPr lang="en-US" dirty="0" smtClean="0"/>
              <a:t>them</a:t>
            </a:r>
            <a:r>
              <a:rPr lang="tr-TR" dirty="0" smtClean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tr-TR" dirty="0" smtClean="0"/>
              <a:t>     </a:t>
            </a: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109" y="1246218"/>
            <a:ext cx="6633589" cy="4031032"/>
          </a:xfrm>
        </p:spPr>
      </p:pic>
    </p:spTree>
    <p:extLst>
      <p:ext uri="{BB962C8B-B14F-4D97-AF65-F5344CB8AC3E}">
        <p14:creationId xmlns:p14="http://schemas.microsoft.com/office/powerpoint/2010/main" val="369477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Advanced </a:t>
            </a:r>
            <a:r>
              <a:rPr lang="tr-TR" dirty="0" err="1" smtClean="0"/>
              <a:t>Plot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039134" y="1392383"/>
            <a:ext cx="8392753" cy="87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MATLAB has a powerful </a:t>
            </a:r>
            <a:r>
              <a:rPr lang="en-US" dirty="0" smtClean="0"/>
              <a:t>graphics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for presenting and visualizing data, which is reasonably easy to use.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66" y="2673273"/>
            <a:ext cx="6219335" cy="3482828"/>
          </a:xfrm>
        </p:spPr>
      </p:pic>
    </p:spTree>
    <p:extLst>
      <p:ext uri="{BB962C8B-B14F-4D97-AF65-F5344CB8AC3E}">
        <p14:creationId xmlns:p14="http://schemas.microsoft.com/office/powerpoint/2010/main" val="308494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Advanced </a:t>
            </a:r>
            <a:r>
              <a:rPr lang="tr-TR" dirty="0" err="1" smtClean="0"/>
              <a:t>Plot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298600" y="4344640"/>
            <a:ext cx="839275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</a:t>
            </a:r>
            <a:r>
              <a:rPr lang="tr-TR" dirty="0" err="1" smtClean="0"/>
              <a:t>wants</a:t>
            </a:r>
            <a:r>
              <a:rPr lang="tr-TR" dirty="0" smtClean="0"/>
              <a:t> 3 </a:t>
            </a:r>
            <a:r>
              <a:rPr lang="tr-TR" dirty="0" err="1" smtClean="0"/>
              <a:t>different</a:t>
            </a:r>
            <a:r>
              <a:rPr lang="tr-TR" dirty="0"/>
              <a:t> </a:t>
            </a:r>
            <a:r>
              <a:rPr lang="tr-TR" dirty="0" err="1" smtClean="0"/>
              <a:t>plot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. </a:t>
            </a:r>
            <a:r>
              <a:rPr lang="tr-TR" dirty="0" err="1" smtClean="0"/>
              <a:t>Let’s</a:t>
            </a:r>
            <a:r>
              <a:rPr lang="tr-TR" dirty="0" smtClean="0"/>
              <a:t> </a:t>
            </a:r>
            <a:r>
              <a:rPr lang="tr-TR" dirty="0" err="1" smtClean="0"/>
              <a:t>plot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pie</a:t>
            </a:r>
            <a:r>
              <a:rPr lang="tr-TR" dirty="0" smtClean="0"/>
              <a:t> </a:t>
            </a:r>
            <a:r>
              <a:rPr lang="tr-TR" dirty="0" err="1" smtClean="0"/>
              <a:t>chart</a:t>
            </a:r>
            <a:r>
              <a:rPr lang="tr-TR" dirty="0" smtClean="0"/>
              <a:t>, bar </a:t>
            </a:r>
            <a:r>
              <a:rPr lang="tr-TR" dirty="0" err="1" smtClean="0"/>
              <a:t>chart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standart </a:t>
            </a:r>
            <a:r>
              <a:rPr lang="tr-TR" dirty="0" err="1" smtClean="0"/>
              <a:t>plot</a:t>
            </a:r>
            <a:r>
              <a:rPr lang="tr-TR" dirty="0" smtClean="0"/>
              <a:t>.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this</a:t>
            </a:r>
            <a:r>
              <a:rPr lang="tr-TR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,Bold"/>
              </a:rPr>
              <a:t>pie</a:t>
            </a:r>
            <a:r>
              <a:rPr lang="en-US" b="1" dirty="0" smtClean="0">
                <a:latin typeface="Arial,Bold"/>
              </a:rPr>
              <a:t>()</a:t>
            </a:r>
            <a:r>
              <a:rPr lang="tr-TR" b="1" dirty="0" smtClean="0">
                <a:latin typeface="Arial,Bold"/>
              </a:rPr>
              <a:t> </a:t>
            </a:r>
            <a:r>
              <a:rPr lang="tr-TR" b="1" dirty="0" err="1" smtClean="0">
                <a:latin typeface="Arial,Bold"/>
              </a:rPr>
              <a:t>function</a:t>
            </a:r>
            <a:r>
              <a:rPr lang="en-US" b="1" dirty="0" smtClean="0">
                <a:latin typeface="Arial,Bold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creates a pie chart </a:t>
            </a:r>
            <a:endParaRPr lang="tr-TR" dirty="0" smtClean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Arial,Bold"/>
              </a:rPr>
              <a:t>bar(</a:t>
            </a:r>
            <a:r>
              <a:rPr lang="en-US" b="1" dirty="0" err="1" smtClean="0">
                <a:latin typeface="Arial,Bold"/>
              </a:rPr>
              <a:t>x,y</a:t>
            </a:r>
            <a:r>
              <a:rPr lang="en-US" b="1" dirty="0" smtClean="0">
                <a:latin typeface="Arial,Bold"/>
              </a:rPr>
              <a:t>)</a:t>
            </a:r>
            <a:r>
              <a:rPr lang="tr-TR" b="1" dirty="0" smtClean="0">
                <a:latin typeface="Arial,Bold"/>
              </a:rPr>
              <a:t> </a:t>
            </a:r>
            <a:r>
              <a:rPr lang="tr-TR" b="1" dirty="0" err="1" smtClean="0">
                <a:latin typeface="Arial,Bold"/>
              </a:rPr>
              <a:t>function</a:t>
            </a:r>
            <a:r>
              <a:rPr lang="en-US" b="1" dirty="0" smtClean="0">
                <a:latin typeface="Arial,Bold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creates a vertical bar </a:t>
            </a:r>
            <a:r>
              <a:rPr lang="en-US" dirty="0" smtClean="0">
                <a:latin typeface="Arial" panose="020B0604020202020204" pitchFamily="34" charset="0"/>
              </a:rPr>
              <a:t>chart</a:t>
            </a:r>
            <a:r>
              <a:rPr lang="tr-TR" dirty="0">
                <a:latin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tr-TR" b="1" dirty="0" err="1" smtClean="0">
                <a:latin typeface="Arial,Bold"/>
              </a:rPr>
              <a:t>plot</a:t>
            </a:r>
            <a:r>
              <a:rPr lang="tr-TR" b="1" dirty="0" smtClean="0">
                <a:latin typeface="Arial,Bold"/>
              </a:rPr>
              <a:t>(</a:t>
            </a:r>
            <a:r>
              <a:rPr lang="tr-TR" b="1" dirty="0" err="1" smtClean="0">
                <a:latin typeface="Arial,Bold"/>
              </a:rPr>
              <a:t>x,y</a:t>
            </a:r>
            <a:r>
              <a:rPr lang="tr-TR" b="1" dirty="0" smtClean="0"/>
              <a:t>)</a:t>
            </a:r>
            <a:r>
              <a:rPr lang="tr-TR" i="1" dirty="0" smtClean="0"/>
              <a:t> </a:t>
            </a:r>
            <a:r>
              <a:rPr lang="en-US" dirty="0">
                <a:latin typeface="Arial" panose="020B0604020202020204" pitchFamily="34" charset="0"/>
              </a:rPr>
              <a:t>linear plot of vector y vs. vector </a:t>
            </a:r>
            <a:r>
              <a:rPr lang="en-US" dirty="0" smtClean="0">
                <a:latin typeface="Arial" panose="020B0604020202020204" pitchFamily="34" charset="0"/>
              </a:rPr>
              <a:t>x</a:t>
            </a:r>
            <a:r>
              <a:rPr lang="tr-TR" dirty="0" smtClean="0">
                <a:latin typeface="Arial" panose="020B0604020202020204" pitchFamily="34" charset="0"/>
              </a:rPr>
              <a:t>      </a:t>
            </a:r>
            <a:r>
              <a:rPr lang="tr-TR" dirty="0" err="1" smtClean="0">
                <a:latin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</a:rPr>
              <a:t>compare</a:t>
            </a:r>
            <a:r>
              <a:rPr lang="tr-TR" dirty="0" smtClean="0">
                <a:latin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</a:rPr>
              <a:t>graphic</a:t>
            </a:r>
            <a:r>
              <a:rPr lang="tr-TR" dirty="0" smtClean="0">
                <a:latin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</a:rPr>
              <a:t>result</a:t>
            </a:r>
            <a:r>
              <a:rPr lang="tr-TR" dirty="0" smtClean="0">
                <a:latin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292" y="1478623"/>
            <a:ext cx="7796835" cy="2488069"/>
          </a:xfrm>
        </p:spPr>
      </p:pic>
    </p:spTree>
    <p:extLst>
      <p:ext uri="{BB962C8B-B14F-4D97-AF65-F5344CB8AC3E}">
        <p14:creationId xmlns:p14="http://schemas.microsoft.com/office/powerpoint/2010/main" val="26484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Advanced </a:t>
            </a:r>
            <a:r>
              <a:rPr lang="tr-TR" dirty="0" err="1" smtClean="0"/>
              <a:t>Plot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385814"/>
            <a:ext cx="8336449" cy="2038424"/>
          </a:xfrm>
        </p:spPr>
      </p:pic>
      <p:sp>
        <p:nvSpPr>
          <p:cNvPr id="13" name="Metin kutusu 12"/>
          <p:cNvSpPr txBox="1"/>
          <p:nvPr/>
        </p:nvSpPr>
        <p:spPr>
          <a:xfrm>
            <a:off x="2039134" y="3554569"/>
            <a:ext cx="865222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b="1" dirty="0" err="1"/>
              <a:t>l</a:t>
            </a:r>
            <a:r>
              <a:rPr lang="tr-TR" b="1" dirty="0" err="1" smtClean="0"/>
              <a:t>inspace</a:t>
            </a:r>
            <a:r>
              <a:rPr lang="tr-TR" dirty="0" smtClean="0"/>
              <a:t>(x1,x2) </a:t>
            </a:r>
            <a:r>
              <a:rPr lang="tr-TR" dirty="0" err="1" smtClean="0"/>
              <a:t>returns</a:t>
            </a:r>
            <a:r>
              <a:rPr lang="tr-TR" dirty="0" smtClean="0"/>
              <a:t> a </a:t>
            </a:r>
            <a:r>
              <a:rPr lang="tr-TR" dirty="0" err="1" smtClean="0"/>
              <a:t>row</a:t>
            </a:r>
            <a:r>
              <a:rPr lang="tr-TR" dirty="0" smtClean="0"/>
              <a:t> </a:t>
            </a:r>
            <a:r>
              <a:rPr lang="tr-TR" dirty="0" err="1" smtClean="0"/>
              <a:t>vector</a:t>
            </a:r>
            <a:r>
              <a:rPr lang="tr-TR" dirty="0" smtClean="0"/>
              <a:t> of </a:t>
            </a:r>
            <a:r>
              <a:rPr lang="tr-TR" dirty="0" err="1" smtClean="0"/>
              <a:t>evenly</a:t>
            </a:r>
            <a:r>
              <a:rPr lang="tr-TR" dirty="0" smtClean="0"/>
              <a:t> </a:t>
            </a:r>
            <a:r>
              <a:rPr lang="tr-TR" dirty="0" err="1" smtClean="0"/>
              <a:t>spaced</a:t>
            </a:r>
            <a:r>
              <a:rPr lang="tr-TR" dirty="0" smtClean="0"/>
              <a:t> </a:t>
            </a:r>
            <a:r>
              <a:rPr lang="tr-TR" dirty="0" err="1" smtClean="0"/>
              <a:t>points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x1 </a:t>
            </a:r>
            <a:r>
              <a:rPr lang="tr-TR" dirty="0" err="1" smtClean="0"/>
              <a:t>and</a:t>
            </a:r>
            <a:r>
              <a:rPr lang="tr-TR" dirty="0" smtClean="0"/>
              <a:t> x2. </a:t>
            </a:r>
            <a:r>
              <a:rPr lang="tr-TR" dirty="0" err="1" smtClean="0"/>
              <a:t>Then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sinc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Lastly</a:t>
            </a:r>
            <a:r>
              <a:rPr lang="tr-TR" dirty="0" smtClean="0"/>
              <a:t>, </a:t>
            </a:r>
            <a:r>
              <a:rPr lang="tr-TR" dirty="0" err="1" smtClean="0"/>
              <a:t>plot</a:t>
            </a:r>
            <a:r>
              <a:rPr lang="tr-TR" dirty="0" smtClean="0"/>
              <a:t> in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b="1" dirty="0" err="1" smtClean="0"/>
              <a:t>Hold</a:t>
            </a:r>
            <a:r>
              <a:rPr lang="tr-TR" b="1" dirty="0" smtClean="0"/>
              <a:t> on </a:t>
            </a:r>
            <a:r>
              <a:rPr lang="tr-TR" dirty="0" err="1" smtClean="0"/>
              <a:t>retains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plot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axes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subsequent</a:t>
            </a:r>
            <a:r>
              <a:rPr lang="tr-TR" dirty="0" smtClean="0"/>
              <a:t> </a:t>
            </a:r>
            <a:r>
              <a:rPr lang="tr-TR" dirty="0" err="1" smtClean="0"/>
              <a:t>graphing</a:t>
            </a:r>
            <a:r>
              <a:rPr lang="tr-TR" dirty="0" smtClean="0"/>
              <a:t> </a:t>
            </a:r>
            <a:r>
              <a:rPr lang="tr-TR" dirty="0" err="1" smtClean="0"/>
              <a:t>commands</a:t>
            </a:r>
            <a:r>
              <a:rPr lang="tr-TR" dirty="0" smtClean="0"/>
              <a:t> </a:t>
            </a:r>
            <a:r>
              <a:rPr lang="tr-TR" dirty="0" err="1" smtClean="0"/>
              <a:t>add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graph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b="1" dirty="0" err="1" smtClean="0"/>
              <a:t>Line</a:t>
            </a:r>
            <a:r>
              <a:rPr lang="tr-TR" b="1" dirty="0" smtClean="0"/>
              <a:t> marker </a:t>
            </a:r>
            <a:r>
              <a:rPr lang="tr-TR" dirty="0" err="1" smtClean="0"/>
              <a:t>add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plot</a:t>
            </a:r>
            <a:r>
              <a:rPr lang="tr-TR" dirty="0" smtClean="0"/>
              <a:t> </a:t>
            </a:r>
            <a:r>
              <a:rPr lang="tr-TR" dirty="0" err="1" smtClean="0"/>
              <a:t>specification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586" y="4058167"/>
            <a:ext cx="3307906" cy="26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2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9134" y="546837"/>
            <a:ext cx="8911687" cy="1280890"/>
          </a:xfrm>
        </p:spPr>
        <p:txBody>
          <a:bodyPr/>
          <a:lstStyle/>
          <a:p>
            <a:r>
              <a:rPr lang="tr-TR" dirty="0" smtClean="0"/>
              <a:t>Advanced </a:t>
            </a:r>
            <a:r>
              <a:rPr lang="tr-TR" dirty="0" err="1" smtClean="0"/>
              <a:t>Plot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34" y="1237554"/>
            <a:ext cx="8200203" cy="889715"/>
          </a:xfrm>
        </p:spPr>
      </p:pic>
      <p:sp>
        <p:nvSpPr>
          <p:cNvPr id="5" name="Metin kutusu 4"/>
          <p:cNvSpPr txBox="1"/>
          <p:nvPr/>
        </p:nvSpPr>
        <p:spPr>
          <a:xfrm>
            <a:off x="1977868" y="2127269"/>
            <a:ext cx="83227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b="1" dirty="0" err="1"/>
              <a:t>s</a:t>
            </a:r>
            <a:r>
              <a:rPr lang="tr-TR" b="1" dirty="0" err="1" smtClean="0"/>
              <a:t>urf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displays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connecting</a:t>
            </a:r>
            <a:r>
              <a:rPr lang="tr-TR" dirty="0" smtClean="0"/>
              <a:t> </a:t>
            </a:r>
            <a:r>
              <a:rPr lang="tr-TR" dirty="0" err="1" smtClean="0"/>
              <a:t>lines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in </a:t>
            </a:r>
            <a:r>
              <a:rPr lang="tr-TR" dirty="0" err="1" smtClean="0"/>
              <a:t>color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[X,Y,Z</a:t>
            </a:r>
            <a:r>
              <a:rPr lang="en-US" dirty="0"/>
              <a:t>] = </a:t>
            </a:r>
            <a:r>
              <a:rPr lang="en-US" b="1" dirty="0"/>
              <a:t>cylinder</a:t>
            </a:r>
            <a:r>
              <a:rPr lang="en-US" dirty="0"/>
              <a:t>(</a:t>
            </a:r>
            <a:r>
              <a:rPr lang="en-US" dirty="0" err="1"/>
              <a:t>r,n</a:t>
            </a:r>
            <a:r>
              <a:rPr lang="en-US" dirty="0"/>
              <a:t>) returns the x-, y-, and z- coordinates of a cylinder with the specified profile curve, r, and n equally spaced points around its circumference.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4734" y="4147589"/>
            <a:ext cx="3611735" cy="271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08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900</TotalTime>
  <Words>685</Words>
  <Application>Microsoft Office PowerPoint</Application>
  <PresentationFormat>Geniş ekran</PresentationFormat>
  <Paragraphs>72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Arial,Bold</vt:lpstr>
      <vt:lpstr>Calibri</vt:lpstr>
      <vt:lpstr>Century Gothic</vt:lpstr>
      <vt:lpstr>Wingdings 3</vt:lpstr>
      <vt:lpstr>Duman</vt:lpstr>
      <vt:lpstr>  EEE 247 Laboratory Presentation </vt:lpstr>
      <vt:lpstr>Data transfer </vt:lpstr>
      <vt:lpstr>Data transfer </vt:lpstr>
      <vt:lpstr>Data transfer </vt:lpstr>
      <vt:lpstr>Data transfer </vt:lpstr>
      <vt:lpstr>Advanced Plot</vt:lpstr>
      <vt:lpstr>Advanced Plot</vt:lpstr>
      <vt:lpstr>Advanced Plot</vt:lpstr>
      <vt:lpstr>Advanced Plot</vt:lpstr>
      <vt:lpstr>Symbolic Math</vt:lpstr>
      <vt:lpstr>Symbolic Math</vt:lpstr>
      <vt:lpstr>Symbolic Math</vt:lpstr>
      <vt:lpstr>Symbolic Math</vt:lpstr>
      <vt:lpstr>Symbolic Math</vt:lpstr>
      <vt:lpstr>Thanks for your listening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project</dc:title>
  <dc:creator>efgan uğur</dc:creator>
  <cp:lastModifiedBy>ALPER</cp:lastModifiedBy>
  <cp:revision>136</cp:revision>
  <dcterms:created xsi:type="dcterms:W3CDTF">2016-01-25T12:02:34Z</dcterms:created>
  <dcterms:modified xsi:type="dcterms:W3CDTF">2025-10-04T11:07:41Z</dcterms:modified>
</cp:coreProperties>
</file>