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notesMasterIdLst>
    <p:notesMasterId r:id="rId22"/>
  </p:notesMasterIdLst>
  <p:sldIdLst>
    <p:sldId id="256" r:id="rId2"/>
    <p:sldId id="257" r:id="rId3"/>
    <p:sldId id="277" r:id="rId4"/>
    <p:sldId id="278" r:id="rId5"/>
    <p:sldId id="258" r:id="rId6"/>
    <p:sldId id="259" r:id="rId7"/>
    <p:sldId id="279" r:id="rId8"/>
    <p:sldId id="280" r:id="rId9"/>
    <p:sldId id="282" r:id="rId10"/>
    <p:sldId id="281" r:id="rId11"/>
    <p:sldId id="283" r:id="rId12"/>
    <p:sldId id="284" r:id="rId13"/>
    <p:sldId id="286" r:id="rId14"/>
    <p:sldId id="287" r:id="rId15"/>
    <p:sldId id="285" r:id="rId16"/>
    <p:sldId id="288" r:id="rId17"/>
    <p:sldId id="289" r:id="rId18"/>
    <p:sldId id="290" r:id="rId19"/>
    <p:sldId id="291" r:id="rId20"/>
    <p:sldId id="274"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3E0"/>
    <a:srgbClr val="FFFFFF"/>
    <a:srgbClr val="EDF2DF"/>
    <a:srgbClr val="F0F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BBF6A-C4AC-4418-9E40-C7D3BCADBA02}" type="datetimeFigureOut">
              <a:rPr lang="tr-TR" smtClean="0"/>
              <a:t>4.10.2025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2E1BD-3615-4C2E-A2E0-FBEDD8584167}" type="slidenum">
              <a:rPr lang="tr-TR" smtClean="0"/>
              <a:t>‹#›</a:t>
            </a:fld>
            <a:endParaRPr lang="tr-TR"/>
          </a:p>
        </p:txBody>
      </p:sp>
    </p:spTree>
    <p:extLst>
      <p:ext uri="{BB962C8B-B14F-4D97-AF65-F5344CB8AC3E}">
        <p14:creationId xmlns:p14="http://schemas.microsoft.com/office/powerpoint/2010/main" val="1403870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EF2E1BD-3615-4C2E-A2E0-FBEDD8584167}" type="slidenum">
              <a:rPr lang="tr-TR" smtClean="0"/>
              <a:t>1</a:t>
            </a:fld>
            <a:endParaRPr lang="tr-TR"/>
          </a:p>
        </p:txBody>
      </p:sp>
    </p:spTree>
    <p:extLst>
      <p:ext uri="{BB962C8B-B14F-4D97-AF65-F5344CB8AC3E}">
        <p14:creationId xmlns:p14="http://schemas.microsoft.com/office/powerpoint/2010/main" val="527199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C5001233-B7C9-4876-8726-C08AA2EB6222}" type="datetime1">
              <a:rPr lang="tr-TR" smtClean="0"/>
              <a:t>4.10.2025</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CCC918D-6481-4399-B878-6710D301D698}" type="slidenum">
              <a:rPr lang="tr-TR" smtClean="0"/>
              <a:t>‹#›</a:t>
            </a:fld>
            <a:endParaRPr lang="tr-TR"/>
          </a:p>
        </p:txBody>
      </p:sp>
    </p:spTree>
    <p:extLst>
      <p:ext uri="{BB962C8B-B14F-4D97-AF65-F5344CB8AC3E}">
        <p14:creationId xmlns:p14="http://schemas.microsoft.com/office/powerpoint/2010/main" val="2559831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E52FF79-B513-4CAC-91C9-74966A7E6FAB}" type="datetime1">
              <a:rPr lang="tr-TR" smtClean="0"/>
              <a:t>4.10.2025</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CCC918D-6481-4399-B878-6710D301D698}" type="slidenum">
              <a:rPr lang="tr-TR" smtClean="0"/>
              <a:t>‹#›</a:t>
            </a:fld>
            <a:endParaRPr lang="tr-TR"/>
          </a:p>
        </p:txBody>
      </p:sp>
    </p:spTree>
    <p:extLst>
      <p:ext uri="{BB962C8B-B14F-4D97-AF65-F5344CB8AC3E}">
        <p14:creationId xmlns:p14="http://schemas.microsoft.com/office/powerpoint/2010/main" val="3464324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87B7100-2010-4309-A747-0F89F82378FD}" type="datetime1">
              <a:rPr lang="tr-TR" smtClean="0"/>
              <a:t>4.10.2025</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CCC918D-6481-4399-B878-6710D301D698}"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48517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54B48712-B35A-4912-8513-8D74BEC03511}" type="datetime1">
              <a:rPr lang="tr-TR" smtClean="0"/>
              <a:t>4.10.2025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CC918D-6481-4399-B878-6710D301D698}" type="slidenum">
              <a:rPr lang="tr-TR" smtClean="0"/>
              <a:t>‹#›</a:t>
            </a:fld>
            <a:endParaRPr lang="tr-TR"/>
          </a:p>
        </p:txBody>
      </p:sp>
    </p:spTree>
    <p:extLst>
      <p:ext uri="{BB962C8B-B14F-4D97-AF65-F5344CB8AC3E}">
        <p14:creationId xmlns:p14="http://schemas.microsoft.com/office/powerpoint/2010/main" val="3917085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F14B2E7F-BB9B-4DAC-8831-68B4CDA3D161}" type="datetime1">
              <a:rPr lang="tr-TR" smtClean="0"/>
              <a:t>4.10.2025</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CC918D-6481-4399-B878-6710D301D698}"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19016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332E74E7-1C45-484A-B471-094550D4927C}" type="datetime1">
              <a:rPr lang="tr-TR" smtClean="0"/>
              <a:t>4.10.2025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CC918D-6481-4399-B878-6710D301D698}" type="slidenum">
              <a:rPr lang="tr-TR" smtClean="0"/>
              <a:t>‹#›</a:t>
            </a:fld>
            <a:endParaRPr lang="tr-TR"/>
          </a:p>
        </p:txBody>
      </p:sp>
    </p:spTree>
    <p:extLst>
      <p:ext uri="{BB962C8B-B14F-4D97-AF65-F5344CB8AC3E}">
        <p14:creationId xmlns:p14="http://schemas.microsoft.com/office/powerpoint/2010/main" val="1033018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CB46992-AEF6-4ED7-8E18-14C6C74FC39D}" type="datetime1">
              <a:rPr lang="tr-TR" smtClean="0"/>
              <a:t>4.10.2025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CCC918D-6481-4399-B878-6710D301D698}" type="slidenum">
              <a:rPr lang="tr-TR" smtClean="0"/>
              <a:t>‹#›</a:t>
            </a:fld>
            <a:endParaRPr lang="tr-TR"/>
          </a:p>
        </p:txBody>
      </p:sp>
    </p:spTree>
    <p:extLst>
      <p:ext uri="{BB962C8B-B14F-4D97-AF65-F5344CB8AC3E}">
        <p14:creationId xmlns:p14="http://schemas.microsoft.com/office/powerpoint/2010/main" val="118650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FCB1535-816F-4FFA-ACD1-5D2EC17CD287}" type="datetime1">
              <a:rPr lang="tr-TR" smtClean="0"/>
              <a:t>4.10.2025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CCC918D-6481-4399-B878-6710D301D698}" type="slidenum">
              <a:rPr lang="tr-TR" smtClean="0"/>
              <a:t>‹#›</a:t>
            </a:fld>
            <a:endParaRPr lang="tr-TR"/>
          </a:p>
        </p:txBody>
      </p:sp>
    </p:spTree>
    <p:extLst>
      <p:ext uri="{BB962C8B-B14F-4D97-AF65-F5344CB8AC3E}">
        <p14:creationId xmlns:p14="http://schemas.microsoft.com/office/powerpoint/2010/main" val="2133574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F4E0C17-DBDE-4800-89FA-31588A992C7D}" type="datetime1">
              <a:rPr lang="tr-TR" smtClean="0"/>
              <a:t>4.10.2025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CCC918D-6481-4399-B878-6710D301D698}" type="slidenum">
              <a:rPr lang="tr-TR" smtClean="0"/>
              <a:t>‹#›</a:t>
            </a:fld>
            <a:endParaRPr lang="tr-TR"/>
          </a:p>
        </p:txBody>
      </p:sp>
    </p:spTree>
    <p:extLst>
      <p:ext uri="{BB962C8B-B14F-4D97-AF65-F5344CB8AC3E}">
        <p14:creationId xmlns:p14="http://schemas.microsoft.com/office/powerpoint/2010/main" val="2724584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DB57854-3E9B-48CB-AEBD-AAA3B75148A7}" type="datetime1">
              <a:rPr lang="tr-TR" smtClean="0"/>
              <a:t>4.10.2025</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CCC918D-6481-4399-B878-6710D301D698}" type="slidenum">
              <a:rPr lang="tr-TR" smtClean="0"/>
              <a:t>‹#›</a:t>
            </a:fld>
            <a:endParaRPr lang="tr-TR"/>
          </a:p>
        </p:txBody>
      </p:sp>
    </p:spTree>
    <p:extLst>
      <p:ext uri="{BB962C8B-B14F-4D97-AF65-F5344CB8AC3E}">
        <p14:creationId xmlns:p14="http://schemas.microsoft.com/office/powerpoint/2010/main" val="1131351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2F28973-E6BE-4C78-8F95-4151291BBFC5}" type="datetime1">
              <a:rPr lang="tr-TR" smtClean="0"/>
              <a:t>4.10.2025</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CCC918D-6481-4399-B878-6710D301D698}" type="slidenum">
              <a:rPr lang="tr-TR" smtClean="0"/>
              <a:t>‹#›</a:t>
            </a:fld>
            <a:endParaRPr lang="tr-TR"/>
          </a:p>
        </p:txBody>
      </p:sp>
    </p:spTree>
    <p:extLst>
      <p:ext uri="{BB962C8B-B14F-4D97-AF65-F5344CB8AC3E}">
        <p14:creationId xmlns:p14="http://schemas.microsoft.com/office/powerpoint/2010/main" val="105233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B1219FE-F611-4A5B-9293-52D05B6E799C}" type="datetime1">
              <a:rPr lang="tr-TR" smtClean="0"/>
              <a:t>4.10.2025</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CCC918D-6481-4399-B878-6710D301D698}" type="slidenum">
              <a:rPr lang="tr-TR" smtClean="0"/>
              <a:t>‹#›</a:t>
            </a:fld>
            <a:endParaRPr lang="tr-TR"/>
          </a:p>
        </p:txBody>
      </p:sp>
    </p:spTree>
    <p:extLst>
      <p:ext uri="{BB962C8B-B14F-4D97-AF65-F5344CB8AC3E}">
        <p14:creationId xmlns:p14="http://schemas.microsoft.com/office/powerpoint/2010/main" val="573244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6DA4806-7262-49A9-8271-FCAC7165968B}" type="datetime1">
              <a:rPr lang="tr-TR" smtClean="0"/>
              <a:t>4.10.2025</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CCC918D-6481-4399-B878-6710D301D698}" type="slidenum">
              <a:rPr lang="tr-TR" smtClean="0"/>
              <a:t>‹#›</a:t>
            </a:fld>
            <a:endParaRPr lang="tr-TR"/>
          </a:p>
        </p:txBody>
      </p:sp>
    </p:spTree>
    <p:extLst>
      <p:ext uri="{BB962C8B-B14F-4D97-AF65-F5344CB8AC3E}">
        <p14:creationId xmlns:p14="http://schemas.microsoft.com/office/powerpoint/2010/main" val="519437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19412-49E8-4A8E-866B-9670E4D33275}" type="datetime1">
              <a:rPr lang="tr-TR" smtClean="0"/>
              <a:t>4.10.2025</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CCC918D-6481-4399-B878-6710D301D698}" type="slidenum">
              <a:rPr lang="tr-TR" smtClean="0"/>
              <a:t>‹#›</a:t>
            </a:fld>
            <a:endParaRPr lang="tr-TR"/>
          </a:p>
        </p:txBody>
      </p:sp>
    </p:spTree>
    <p:extLst>
      <p:ext uri="{BB962C8B-B14F-4D97-AF65-F5344CB8AC3E}">
        <p14:creationId xmlns:p14="http://schemas.microsoft.com/office/powerpoint/2010/main" val="295789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E103B11-D359-4F95-ADC4-0236CF3D858C}" type="datetime1">
              <a:rPr lang="tr-TR" smtClean="0"/>
              <a:t>4.10.2025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CCC918D-6481-4399-B878-6710D301D698}" type="slidenum">
              <a:rPr lang="tr-TR" smtClean="0"/>
              <a:t>‹#›</a:t>
            </a:fld>
            <a:endParaRPr lang="tr-TR"/>
          </a:p>
        </p:txBody>
      </p:sp>
    </p:spTree>
    <p:extLst>
      <p:ext uri="{BB962C8B-B14F-4D97-AF65-F5344CB8AC3E}">
        <p14:creationId xmlns:p14="http://schemas.microsoft.com/office/powerpoint/2010/main" val="1369970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FF64B28-8193-4A43-B0A3-9E6E381AA742}" type="datetime1">
              <a:rPr lang="tr-TR" smtClean="0"/>
              <a:t>4.10.2025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CC918D-6481-4399-B878-6710D301D698}" type="slidenum">
              <a:rPr lang="tr-TR" smtClean="0"/>
              <a:t>‹#›</a:t>
            </a:fld>
            <a:endParaRPr lang="tr-TR"/>
          </a:p>
        </p:txBody>
      </p:sp>
    </p:spTree>
    <p:extLst>
      <p:ext uri="{BB962C8B-B14F-4D97-AF65-F5344CB8AC3E}">
        <p14:creationId xmlns:p14="http://schemas.microsoft.com/office/powerpoint/2010/main" val="111783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D176A8F-0198-4354-AF8F-9C1AEBB937E8}" type="datetime1">
              <a:rPr lang="tr-TR" smtClean="0"/>
              <a:t>4.10.2025</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CCC918D-6481-4399-B878-6710D301D698}" type="slidenum">
              <a:rPr lang="tr-TR" smtClean="0"/>
              <a:t>‹#›</a:t>
            </a:fld>
            <a:endParaRPr lang="tr-TR"/>
          </a:p>
        </p:txBody>
      </p:sp>
    </p:spTree>
    <p:extLst>
      <p:ext uri="{BB962C8B-B14F-4D97-AF65-F5344CB8AC3E}">
        <p14:creationId xmlns:p14="http://schemas.microsoft.com/office/powerpoint/2010/main" val="2263835470"/>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rgbClr val="FFFFFF"/>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3428111" y="3212983"/>
            <a:ext cx="5522941" cy="538684"/>
          </a:xfrm>
        </p:spPr>
        <p:txBody>
          <a:bodyPr>
            <a:normAutofit/>
          </a:bodyPr>
          <a:lstStyle/>
          <a:p>
            <a:r>
              <a:rPr lang="tr-TR" sz="2400" b="1" dirty="0" smtClean="0"/>
              <a:t>  EEE 247 </a:t>
            </a:r>
            <a:r>
              <a:rPr lang="tr-TR" sz="2400" b="1" dirty="0" err="1" smtClean="0"/>
              <a:t>Laboratory</a:t>
            </a:r>
            <a:r>
              <a:rPr lang="tr-TR" sz="2400" b="1" dirty="0" smtClean="0"/>
              <a:t> Presentation </a:t>
            </a:r>
            <a:endParaRPr lang="tr-TR" sz="2400" b="1" dirty="0"/>
          </a:p>
        </p:txBody>
      </p:sp>
      <p:sp>
        <p:nvSpPr>
          <p:cNvPr id="3" name="Alt Başlık 2"/>
          <p:cNvSpPr>
            <a:spLocks noGrp="1"/>
          </p:cNvSpPr>
          <p:nvPr>
            <p:ph type="subTitle" idx="1"/>
          </p:nvPr>
        </p:nvSpPr>
        <p:spPr>
          <a:xfrm>
            <a:off x="2913666" y="4049073"/>
            <a:ext cx="6551832" cy="2524942"/>
          </a:xfrm>
        </p:spPr>
        <p:txBody>
          <a:bodyPr>
            <a:normAutofit/>
          </a:bodyPr>
          <a:lstStyle/>
          <a:p>
            <a:pPr algn="ctr"/>
            <a:r>
              <a:rPr lang="tr-TR" sz="2200" b="1" dirty="0" err="1" smtClean="0"/>
              <a:t>Functions</a:t>
            </a:r>
            <a:r>
              <a:rPr lang="tr-TR" sz="2200" b="1" dirty="0" smtClean="0"/>
              <a:t>   </a:t>
            </a:r>
          </a:p>
          <a:p>
            <a:pPr algn="ctr"/>
            <a:r>
              <a:rPr lang="tr-TR" sz="2200" b="1" dirty="0" smtClean="0"/>
              <a:t>Guide</a:t>
            </a:r>
          </a:p>
          <a:p>
            <a:pPr algn="ctr"/>
            <a:r>
              <a:rPr lang="tr-TR" sz="2200" b="1" dirty="0" err="1" smtClean="0"/>
              <a:t>Simulink</a:t>
            </a:r>
            <a:r>
              <a:rPr lang="tr-TR" sz="2200" b="1" dirty="0" smtClean="0"/>
              <a:t>                  </a:t>
            </a:r>
          </a:p>
          <a:p>
            <a:pPr algn="ctr"/>
            <a:r>
              <a:rPr lang="tr-TR" sz="2200" b="1" dirty="0"/>
              <a:t> </a:t>
            </a:r>
            <a:r>
              <a:rPr lang="tr-TR" sz="2200" b="1" dirty="0" smtClean="0"/>
              <a:t>                                 </a:t>
            </a:r>
            <a:endParaRPr lang="tr-TR" sz="2000" dirty="0"/>
          </a:p>
          <a:p>
            <a:pPr algn="ctr"/>
            <a:r>
              <a:rPr lang="tr-TR" sz="2000" dirty="0" err="1" smtClean="0"/>
              <a:t>Res</a:t>
            </a:r>
            <a:r>
              <a:rPr lang="tr-TR" sz="2000" dirty="0" smtClean="0"/>
              <a:t>. </a:t>
            </a:r>
            <a:r>
              <a:rPr lang="tr-TR" sz="2000" dirty="0" err="1" smtClean="0"/>
              <a:t>Asst</a:t>
            </a:r>
            <a:r>
              <a:rPr lang="tr-TR" sz="2000" dirty="0" smtClean="0"/>
              <a:t>. </a:t>
            </a:r>
            <a:r>
              <a:rPr lang="tr-TR" sz="2000" dirty="0" smtClean="0"/>
              <a:t>Muhterem Alper KAPLAN</a:t>
            </a:r>
            <a:endParaRPr lang="tr-TR" sz="2000" dirty="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2331" y="444142"/>
            <a:ext cx="2454499" cy="2454499"/>
          </a:xfrm>
          <a:prstGeom prst="rect">
            <a:avLst/>
          </a:prstGeom>
        </p:spPr>
      </p:pic>
    </p:spTree>
    <p:extLst>
      <p:ext uri="{BB962C8B-B14F-4D97-AF65-F5344CB8AC3E}">
        <p14:creationId xmlns:p14="http://schemas.microsoft.com/office/powerpoint/2010/main" val="1036075295"/>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39134" y="546837"/>
            <a:ext cx="8911687" cy="1280890"/>
          </a:xfrm>
        </p:spPr>
        <p:txBody>
          <a:bodyPr/>
          <a:lstStyle/>
          <a:p>
            <a:r>
              <a:rPr lang="tr-TR" dirty="0" smtClean="0"/>
              <a:t>Guide </a:t>
            </a:r>
            <a:r>
              <a:rPr lang="tr-TR" dirty="0" err="1" smtClean="0"/>
              <a:t>Steps</a:t>
            </a:r>
            <a:endParaRPr lang="tr-TR" dirty="0"/>
          </a:p>
        </p:txBody>
      </p:sp>
      <p:sp useBgFill="1">
        <p:nvSpPr>
          <p:cNvPr id="5" name="Rectangle 2"/>
          <p:cNvSpPr>
            <a:spLocks noGrp="1" noChangeArrowheads="1"/>
          </p:cNvSpPr>
          <p:nvPr>
            <p:ph idx="1"/>
          </p:nvPr>
        </p:nvSpPr>
        <p:spPr bwMode="auto">
          <a:xfrm>
            <a:off x="2039134" y="1465851"/>
            <a:ext cx="8784139" cy="1074077"/>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50000"/>
              </a:lnSpc>
              <a:buNone/>
            </a:pPr>
            <a:r>
              <a:rPr lang="tr-TR" sz="2000" dirty="0" err="1" smtClean="0"/>
              <a:t>Then</a:t>
            </a:r>
            <a:r>
              <a:rPr lang="tr-TR" sz="2000" dirty="0" smtClean="0"/>
              <a:t> </a:t>
            </a:r>
            <a:r>
              <a:rPr lang="tr-TR" sz="2000" dirty="0" err="1" smtClean="0"/>
              <a:t>this</a:t>
            </a:r>
            <a:r>
              <a:rPr lang="tr-TR" sz="2000" dirty="0" smtClean="0"/>
              <a:t> </a:t>
            </a:r>
            <a:r>
              <a:rPr lang="tr-TR" sz="2000" dirty="0" err="1" smtClean="0"/>
              <a:t>window</a:t>
            </a:r>
            <a:r>
              <a:rPr lang="tr-TR" sz="2000" dirty="0" smtClean="0"/>
              <a:t> is </a:t>
            </a:r>
            <a:r>
              <a:rPr lang="tr-TR" sz="2000" dirty="0" err="1" smtClean="0"/>
              <a:t>opened</a:t>
            </a:r>
            <a:r>
              <a:rPr lang="tr-TR" sz="2000" dirty="0" smtClean="0"/>
              <a:t>.</a:t>
            </a:r>
            <a:endParaRPr lang="tr-TR" sz="2000" dirty="0"/>
          </a:p>
          <a:p>
            <a:pPr marL="0" lvl="0" indent="0" defTabSz="914400">
              <a:lnSpc>
                <a:spcPct val="200000"/>
              </a:lnSpc>
              <a:buClrTx/>
              <a:buNone/>
            </a:pPr>
            <a:endParaRPr kumimoji="0" lang="tr-TR" altLang="tr-TR" sz="2000" b="0" i="0" u="none" strike="noStrike" cap="none" normalizeH="0" baseline="0" dirty="0" smtClean="0">
              <a:ln>
                <a:noFill/>
              </a:ln>
              <a:solidFill>
                <a:schemeClr val="tx1"/>
              </a:solidFill>
              <a:effectLst/>
              <a:latin typeface="Arial" panose="020B060402020202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9134" y="2002889"/>
            <a:ext cx="5194409" cy="4366615"/>
          </a:xfrm>
          <a:prstGeom prst="rect">
            <a:avLst/>
          </a:prstGeom>
        </p:spPr>
      </p:pic>
      <p:sp>
        <p:nvSpPr>
          <p:cNvPr id="6" name="Metin kutusu 5"/>
          <p:cNvSpPr txBox="1"/>
          <p:nvPr/>
        </p:nvSpPr>
        <p:spPr>
          <a:xfrm>
            <a:off x="7233543" y="2755035"/>
            <a:ext cx="5228821" cy="2862322"/>
          </a:xfrm>
          <a:prstGeom prst="rect">
            <a:avLst/>
          </a:prstGeom>
          <a:noFill/>
        </p:spPr>
        <p:txBody>
          <a:bodyPr wrap="square" rtlCol="0">
            <a:spAutoFit/>
          </a:bodyPr>
          <a:lstStyle/>
          <a:p>
            <a:r>
              <a:rPr lang="tr-TR" dirty="0" err="1" smtClean="0"/>
              <a:t>To</a:t>
            </a:r>
            <a:r>
              <a:rPr lang="tr-TR" dirty="0" smtClean="0"/>
              <a:t> </a:t>
            </a:r>
            <a:r>
              <a:rPr lang="tr-TR" dirty="0" err="1" smtClean="0"/>
              <a:t>see</a:t>
            </a:r>
            <a:r>
              <a:rPr lang="tr-TR" dirty="0" smtClean="0"/>
              <a:t> </a:t>
            </a:r>
            <a:r>
              <a:rPr lang="tr-TR" dirty="0" err="1" smtClean="0"/>
              <a:t>components</a:t>
            </a:r>
            <a:r>
              <a:rPr lang="tr-TR" dirty="0" smtClean="0"/>
              <a:t> name</a:t>
            </a:r>
          </a:p>
          <a:p>
            <a:endParaRPr lang="tr-TR" dirty="0"/>
          </a:p>
          <a:p>
            <a:r>
              <a:rPr lang="en-US" dirty="0"/>
              <a:t>Select </a:t>
            </a:r>
            <a:r>
              <a:rPr lang="en-US" b="1" dirty="0"/>
              <a:t>File</a:t>
            </a:r>
            <a:r>
              <a:rPr lang="en-US" dirty="0"/>
              <a:t> &gt; </a:t>
            </a:r>
            <a:r>
              <a:rPr lang="en-US" b="1" dirty="0"/>
              <a:t>Preferences</a:t>
            </a:r>
            <a:r>
              <a:rPr lang="en-US" dirty="0"/>
              <a:t> &gt; </a:t>
            </a:r>
            <a:r>
              <a:rPr lang="en-US" b="1" dirty="0"/>
              <a:t>GUIDE</a:t>
            </a:r>
            <a:r>
              <a:rPr lang="en-US" dirty="0"/>
              <a:t>.</a:t>
            </a:r>
          </a:p>
          <a:p>
            <a:endParaRPr lang="tr-TR" dirty="0" smtClean="0"/>
          </a:p>
          <a:p>
            <a:r>
              <a:rPr lang="en-US" dirty="0" smtClean="0"/>
              <a:t>Select</a:t>
            </a:r>
            <a:r>
              <a:rPr lang="en-US" dirty="0"/>
              <a:t> </a:t>
            </a:r>
            <a:r>
              <a:rPr lang="en-US" b="1" dirty="0"/>
              <a:t>Show names in </a:t>
            </a:r>
            <a:r>
              <a:rPr lang="en-US" b="1" dirty="0" smtClean="0"/>
              <a:t>component</a:t>
            </a:r>
            <a:r>
              <a:rPr lang="tr-TR" b="1" dirty="0" smtClean="0"/>
              <a:t>  </a:t>
            </a:r>
            <a:r>
              <a:rPr lang="en-US" b="1" dirty="0" smtClean="0"/>
              <a:t>palette</a:t>
            </a:r>
            <a:r>
              <a:rPr lang="en-US" dirty="0"/>
              <a:t>.</a:t>
            </a:r>
          </a:p>
          <a:p>
            <a:endParaRPr lang="tr-TR" dirty="0" smtClean="0"/>
          </a:p>
          <a:p>
            <a:r>
              <a:rPr lang="en-US" dirty="0" smtClean="0"/>
              <a:t>Click</a:t>
            </a:r>
            <a:r>
              <a:rPr lang="en-US" dirty="0"/>
              <a:t> </a:t>
            </a:r>
            <a:r>
              <a:rPr lang="en-US" b="1" dirty="0"/>
              <a:t>OK</a:t>
            </a:r>
            <a:r>
              <a:rPr lang="en-US" dirty="0"/>
              <a:t>.</a:t>
            </a:r>
          </a:p>
          <a:p>
            <a:endParaRPr lang="tr-TR" dirty="0" smtClean="0"/>
          </a:p>
          <a:p>
            <a:endParaRPr lang="tr-TR" dirty="0"/>
          </a:p>
          <a:p>
            <a:endParaRPr lang="tr-TR" dirty="0" smtClean="0"/>
          </a:p>
        </p:txBody>
      </p:sp>
    </p:spTree>
    <p:extLst>
      <p:ext uri="{BB962C8B-B14F-4D97-AF65-F5344CB8AC3E}">
        <p14:creationId xmlns:p14="http://schemas.microsoft.com/office/powerpoint/2010/main" val="34077795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39134" y="546837"/>
            <a:ext cx="8911687" cy="1280890"/>
          </a:xfrm>
        </p:spPr>
        <p:txBody>
          <a:bodyPr/>
          <a:lstStyle/>
          <a:p>
            <a:r>
              <a:rPr lang="tr-TR" dirty="0" smtClean="0"/>
              <a:t>Guide </a:t>
            </a:r>
            <a:r>
              <a:rPr lang="tr-TR" dirty="0" err="1" smtClean="0"/>
              <a:t>Steps</a:t>
            </a:r>
            <a:endParaRPr lang="tr-TR" dirty="0"/>
          </a:p>
        </p:txBody>
      </p:sp>
      <p:sp useBgFill="1">
        <p:nvSpPr>
          <p:cNvPr id="5" name="Rectangle 2"/>
          <p:cNvSpPr>
            <a:spLocks noGrp="1" noChangeArrowheads="1"/>
          </p:cNvSpPr>
          <p:nvPr>
            <p:ph idx="1"/>
          </p:nvPr>
        </p:nvSpPr>
        <p:spPr bwMode="auto">
          <a:xfrm>
            <a:off x="2039134" y="1187282"/>
            <a:ext cx="8784139" cy="1631216"/>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50000"/>
              </a:lnSpc>
              <a:buNone/>
            </a:pPr>
            <a:r>
              <a:rPr lang="tr-TR" sz="2000" dirty="0" err="1" smtClean="0"/>
              <a:t>Now</a:t>
            </a:r>
            <a:r>
              <a:rPr lang="tr-TR" sz="2000" dirty="0" smtClean="0"/>
              <a:t>, name of </a:t>
            </a:r>
            <a:r>
              <a:rPr lang="tr-TR" sz="2000" dirty="0" err="1" smtClean="0"/>
              <a:t>components</a:t>
            </a:r>
            <a:r>
              <a:rPr lang="tr-TR" sz="2000" dirty="0" smtClean="0"/>
              <a:t> </a:t>
            </a:r>
            <a:r>
              <a:rPr lang="tr-TR" sz="2000" dirty="0" err="1" smtClean="0"/>
              <a:t>are</a:t>
            </a:r>
            <a:r>
              <a:rPr lang="tr-TR" sz="2000" dirty="0" smtClean="0"/>
              <a:t> </a:t>
            </a:r>
            <a:r>
              <a:rPr lang="tr-TR" sz="2000" dirty="0" err="1" smtClean="0"/>
              <a:t>shown</a:t>
            </a:r>
            <a:r>
              <a:rPr lang="tr-TR" sz="2000" dirty="0" smtClean="0"/>
              <a:t> </a:t>
            </a:r>
            <a:r>
              <a:rPr lang="tr-TR" sz="2000" dirty="0" err="1" smtClean="0"/>
              <a:t>and</a:t>
            </a:r>
            <a:r>
              <a:rPr lang="tr-TR" sz="2000" dirty="0" smtClean="0"/>
              <a:t> </a:t>
            </a:r>
            <a:r>
              <a:rPr lang="tr-TR" sz="2000" dirty="0" err="1" smtClean="0"/>
              <a:t>you</a:t>
            </a:r>
            <a:r>
              <a:rPr lang="tr-TR" sz="2000" dirty="0" smtClean="0"/>
              <a:t> can </a:t>
            </a:r>
            <a:r>
              <a:rPr lang="tr-TR" sz="2000" dirty="0" err="1" smtClean="0"/>
              <a:t>also</a:t>
            </a:r>
            <a:r>
              <a:rPr lang="tr-TR" sz="2000" dirty="0" smtClean="0"/>
              <a:t> set </a:t>
            </a:r>
            <a:r>
              <a:rPr lang="tr-TR" sz="2000" dirty="0" err="1" smtClean="0"/>
              <a:t>the</a:t>
            </a:r>
            <a:r>
              <a:rPr lang="tr-TR" sz="2000" dirty="0" smtClean="0"/>
              <a:t> size of </a:t>
            </a:r>
            <a:r>
              <a:rPr lang="tr-TR" sz="2000" dirty="0" err="1" smtClean="0"/>
              <a:t>grid</a:t>
            </a:r>
            <a:r>
              <a:rPr lang="tr-TR" sz="2000" dirty="0" smtClean="0"/>
              <a:t> </a:t>
            </a:r>
            <a:r>
              <a:rPr lang="tr-TR" sz="2000" dirty="0" err="1" smtClean="0"/>
              <a:t>area</a:t>
            </a:r>
            <a:r>
              <a:rPr lang="tr-TR" sz="2000" dirty="0" smtClean="0"/>
              <a:t> </a:t>
            </a:r>
            <a:r>
              <a:rPr lang="tr-TR" sz="2000" dirty="0" err="1" smtClean="0"/>
              <a:t>by</a:t>
            </a:r>
            <a:r>
              <a:rPr lang="tr-TR" sz="2000" dirty="0" smtClean="0"/>
              <a:t> </a:t>
            </a:r>
            <a:r>
              <a:rPr lang="tr-TR" sz="2000" dirty="0" err="1" smtClean="0"/>
              <a:t>click</a:t>
            </a:r>
            <a:r>
              <a:rPr lang="tr-TR" sz="2000" dirty="0" smtClean="0"/>
              <a:t> </a:t>
            </a:r>
            <a:r>
              <a:rPr lang="tr-TR" sz="2000" dirty="0" err="1" smtClean="0"/>
              <a:t>and</a:t>
            </a:r>
            <a:r>
              <a:rPr lang="tr-TR" sz="2000" dirty="0" smtClean="0"/>
              <a:t> </a:t>
            </a:r>
            <a:r>
              <a:rPr lang="tr-TR" sz="2000" dirty="0" err="1" smtClean="0"/>
              <a:t>drag</a:t>
            </a:r>
            <a:r>
              <a:rPr lang="tr-TR" sz="2000" dirty="0" smtClean="0"/>
              <a:t> </a:t>
            </a:r>
            <a:r>
              <a:rPr lang="tr-TR" sz="2000" dirty="0" err="1" smtClean="0"/>
              <a:t>corner</a:t>
            </a:r>
            <a:r>
              <a:rPr lang="tr-TR" sz="2000" dirty="0" smtClean="0"/>
              <a:t>. </a:t>
            </a:r>
            <a:endParaRPr lang="tr-TR" sz="2000" dirty="0"/>
          </a:p>
          <a:p>
            <a:pPr marL="0" lvl="0" indent="0" defTabSz="914400">
              <a:lnSpc>
                <a:spcPct val="200000"/>
              </a:lnSpc>
              <a:buClrTx/>
              <a:buNone/>
            </a:pPr>
            <a:endParaRPr kumimoji="0" lang="tr-TR" altLang="tr-TR" sz="2000" b="0" i="0" u="none" strike="noStrike" cap="none" normalizeH="0" baseline="0" dirty="0" smtClean="0">
              <a:ln>
                <a:noFill/>
              </a:ln>
              <a:solidFill>
                <a:schemeClr val="tx1"/>
              </a:solidFill>
              <a:effectLst/>
              <a:latin typeface="Arial" panose="020B0604020202020204"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4240" y="2352262"/>
            <a:ext cx="5571269" cy="4370901"/>
          </a:xfrm>
          <a:prstGeom prst="rect">
            <a:avLst/>
          </a:prstGeom>
        </p:spPr>
      </p:pic>
    </p:spTree>
    <p:extLst>
      <p:ext uri="{BB962C8B-B14F-4D97-AF65-F5344CB8AC3E}">
        <p14:creationId xmlns:p14="http://schemas.microsoft.com/office/powerpoint/2010/main" val="11699164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39134" y="546837"/>
            <a:ext cx="8911687" cy="1280890"/>
          </a:xfrm>
        </p:spPr>
        <p:txBody>
          <a:bodyPr/>
          <a:lstStyle/>
          <a:p>
            <a:r>
              <a:rPr lang="tr-TR" dirty="0" smtClean="0"/>
              <a:t>Guide </a:t>
            </a:r>
            <a:r>
              <a:rPr lang="tr-TR" dirty="0" err="1" smtClean="0"/>
              <a:t>Steps</a:t>
            </a:r>
            <a:endParaRPr lang="tr-TR" dirty="0"/>
          </a:p>
        </p:txBody>
      </p:sp>
      <p:sp useBgFill="1">
        <p:nvSpPr>
          <p:cNvPr id="5" name="Rectangle 2"/>
          <p:cNvSpPr>
            <a:spLocks noGrp="1" noChangeArrowheads="1"/>
          </p:cNvSpPr>
          <p:nvPr>
            <p:ph idx="1"/>
          </p:nvPr>
        </p:nvSpPr>
        <p:spPr bwMode="auto">
          <a:xfrm>
            <a:off x="2039134" y="1126897"/>
            <a:ext cx="8784139" cy="1169551"/>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50000"/>
              </a:lnSpc>
              <a:buNone/>
            </a:pPr>
            <a:r>
              <a:rPr lang="tr-TR" sz="2000" dirty="0" err="1" smtClean="0"/>
              <a:t>You</a:t>
            </a:r>
            <a:r>
              <a:rPr lang="tr-TR" sz="2000" dirty="0" smtClean="0"/>
              <a:t> can </a:t>
            </a:r>
            <a:r>
              <a:rPr lang="tr-TR" sz="2000" dirty="0" err="1" smtClean="0"/>
              <a:t>add</a:t>
            </a:r>
            <a:r>
              <a:rPr lang="tr-TR" sz="2000" dirty="0" smtClean="0"/>
              <a:t> </a:t>
            </a:r>
            <a:r>
              <a:rPr lang="tr-TR" sz="2000" dirty="0" err="1" smtClean="0"/>
              <a:t>buttons</a:t>
            </a:r>
            <a:r>
              <a:rPr lang="tr-TR" sz="2000" dirty="0" smtClean="0"/>
              <a:t> </a:t>
            </a:r>
            <a:r>
              <a:rPr lang="tr-TR" sz="2000" dirty="0" err="1" smtClean="0"/>
              <a:t>by</a:t>
            </a:r>
            <a:r>
              <a:rPr lang="tr-TR" sz="2000" dirty="0" smtClean="0"/>
              <a:t> </a:t>
            </a:r>
            <a:r>
              <a:rPr lang="tr-TR" sz="2000" dirty="0" err="1" smtClean="0"/>
              <a:t>click</a:t>
            </a:r>
            <a:r>
              <a:rPr lang="tr-TR" sz="2000" dirty="0" smtClean="0"/>
              <a:t> </a:t>
            </a:r>
            <a:r>
              <a:rPr lang="tr-TR" sz="2000" dirty="0" err="1" smtClean="0"/>
              <a:t>to</a:t>
            </a:r>
            <a:r>
              <a:rPr lang="tr-TR" sz="2000" dirty="0" smtClean="0"/>
              <a:t> </a:t>
            </a:r>
            <a:r>
              <a:rPr lang="tr-TR" sz="2000" dirty="0" err="1" smtClean="0"/>
              <a:t>window</a:t>
            </a:r>
            <a:r>
              <a:rPr lang="tr-TR" sz="2000" dirty="0" smtClean="0"/>
              <a:t>.</a:t>
            </a:r>
            <a:endParaRPr lang="tr-TR" sz="2000" dirty="0"/>
          </a:p>
          <a:p>
            <a:pPr marL="0" lvl="0" indent="0" defTabSz="914400">
              <a:lnSpc>
                <a:spcPct val="200000"/>
              </a:lnSpc>
              <a:buClrTx/>
              <a:buNone/>
            </a:pPr>
            <a:endParaRPr kumimoji="0" lang="tr-TR" altLang="tr-TR" sz="2000" b="0" i="0" u="none" strike="noStrike" cap="none" normalizeH="0" baseline="0" dirty="0" smtClean="0">
              <a:ln>
                <a:noFill/>
              </a:ln>
              <a:solidFill>
                <a:schemeClr val="tx1"/>
              </a:solidFill>
              <a:effectLst/>
              <a:latin typeface="Arial" panose="020B060402020202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1228" y="2002889"/>
            <a:ext cx="6541831" cy="4517453"/>
          </a:xfrm>
          <a:prstGeom prst="rect">
            <a:avLst/>
          </a:prstGeom>
        </p:spPr>
      </p:pic>
    </p:spTree>
    <p:extLst>
      <p:ext uri="{BB962C8B-B14F-4D97-AF65-F5344CB8AC3E}">
        <p14:creationId xmlns:p14="http://schemas.microsoft.com/office/powerpoint/2010/main" val="3439193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39134" y="546837"/>
            <a:ext cx="8911687" cy="1280890"/>
          </a:xfrm>
        </p:spPr>
        <p:txBody>
          <a:bodyPr/>
          <a:lstStyle/>
          <a:p>
            <a:r>
              <a:rPr lang="tr-TR" dirty="0" smtClean="0"/>
              <a:t>Guide </a:t>
            </a:r>
            <a:r>
              <a:rPr lang="tr-TR" dirty="0" err="1" smtClean="0"/>
              <a:t>Steps</a:t>
            </a:r>
            <a:endParaRPr lang="tr-TR" dirty="0"/>
          </a:p>
        </p:txBody>
      </p:sp>
      <p:sp useBgFill="1">
        <p:nvSpPr>
          <p:cNvPr id="5" name="Rectangle 2"/>
          <p:cNvSpPr>
            <a:spLocks noGrp="1" noChangeArrowheads="1"/>
          </p:cNvSpPr>
          <p:nvPr>
            <p:ph idx="1"/>
          </p:nvPr>
        </p:nvSpPr>
        <p:spPr bwMode="auto">
          <a:xfrm>
            <a:off x="2039134" y="1126897"/>
            <a:ext cx="8784139" cy="1169551"/>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50000"/>
              </a:lnSpc>
              <a:buNone/>
            </a:pPr>
            <a:r>
              <a:rPr lang="tr-TR" sz="2000" dirty="0" err="1" smtClean="0"/>
              <a:t>After</a:t>
            </a:r>
            <a:r>
              <a:rPr lang="tr-TR" sz="2000" dirty="0" smtClean="0"/>
              <a:t> </a:t>
            </a:r>
            <a:r>
              <a:rPr lang="tr-TR" sz="2000" dirty="0" err="1" smtClean="0"/>
              <a:t>writing</a:t>
            </a:r>
            <a:r>
              <a:rPr lang="tr-TR" sz="2000" dirty="0" smtClean="0"/>
              <a:t> </a:t>
            </a:r>
            <a:r>
              <a:rPr lang="tr-TR" sz="2000" dirty="0" err="1" smtClean="0"/>
              <a:t>the</a:t>
            </a:r>
            <a:r>
              <a:rPr lang="tr-TR" sz="2000" dirty="0"/>
              <a:t> </a:t>
            </a:r>
            <a:r>
              <a:rPr lang="tr-TR" sz="2000" dirty="0" err="1" smtClean="0"/>
              <a:t>codes</a:t>
            </a:r>
            <a:r>
              <a:rPr lang="tr-TR" sz="2000" dirty="0" smtClean="0"/>
              <a:t> in m. file, </a:t>
            </a:r>
            <a:r>
              <a:rPr lang="tr-TR" sz="2000" dirty="0" err="1" smtClean="0"/>
              <a:t>fig</a:t>
            </a:r>
            <a:r>
              <a:rPr lang="tr-TR" sz="2000" dirty="0" smtClean="0"/>
              <a:t>. file as </a:t>
            </a:r>
            <a:r>
              <a:rPr lang="tr-TR" sz="2000" dirty="0" err="1" smtClean="0"/>
              <a:t>shown</a:t>
            </a:r>
            <a:r>
              <a:rPr lang="tr-TR" sz="2000" dirty="0" smtClean="0"/>
              <a:t> in </a:t>
            </a:r>
            <a:r>
              <a:rPr lang="tr-TR" sz="2000" dirty="0" err="1" smtClean="0"/>
              <a:t>the</a:t>
            </a:r>
            <a:r>
              <a:rPr lang="tr-TR" sz="2000" dirty="0" smtClean="0"/>
              <a:t> </a:t>
            </a:r>
            <a:r>
              <a:rPr lang="tr-TR" sz="2000" dirty="0" err="1" smtClean="0"/>
              <a:t>below</a:t>
            </a:r>
            <a:r>
              <a:rPr lang="tr-TR" sz="2000" dirty="0" smtClean="0"/>
              <a:t>.</a:t>
            </a:r>
            <a:endParaRPr lang="tr-TR" sz="2000" dirty="0"/>
          </a:p>
          <a:p>
            <a:pPr marL="0" lvl="0" indent="0" defTabSz="914400">
              <a:lnSpc>
                <a:spcPct val="200000"/>
              </a:lnSpc>
              <a:buClrTx/>
              <a:buNone/>
            </a:pPr>
            <a:endParaRPr kumimoji="0" lang="tr-TR" altLang="tr-TR" sz="2000" b="0" i="0" u="none" strike="noStrike" cap="none" normalizeH="0" baseline="0" dirty="0" smtClean="0">
              <a:ln>
                <a:noFill/>
              </a:ln>
              <a:solidFill>
                <a:schemeClr val="tx1"/>
              </a:solidFill>
              <a:effectLst/>
              <a:latin typeface="Arial" panose="020B060402020202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689" y="2141902"/>
            <a:ext cx="5008319" cy="4349050"/>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1558" y="2141902"/>
            <a:ext cx="5165168" cy="4349050"/>
          </a:xfrm>
          <a:prstGeom prst="rect">
            <a:avLst/>
          </a:prstGeom>
        </p:spPr>
      </p:pic>
    </p:spTree>
    <p:extLst>
      <p:ext uri="{BB962C8B-B14F-4D97-AF65-F5344CB8AC3E}">
        <p14:creationId xmlns:p14="http://schemas.microsoft.com/office/powerpoint/2010/main" val="27488017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2"/>
          <p:cNvSpPr>
            <a:spLocks noGrp="1" noChangeArrowheads="1"/>
          </p:cNvSpPr>
          <p:nvPr>
            <p:ph idx="1"/>
          </p:nvPr>
        </p:nvSpPr>
        <p:spPr bwMode="auto">
          <a:xfrm>
            <a:off x="2039134" y="2832026"/>
            <a:ext cx="8784139" cy="2459071"/>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defTabSz="914400">
              <a:lnSpc>
                <a:spcPct val="200000"/>
              </a:lnSpc>
              <a:buClrTx/>
              <a:buNone/>
            </a:pPr>
            <a:r>
              <a:rPr lang="en-US" sz="2000" dirty="0"/>
              <a:t>Simulink is a MATLAB-based graphical programming environment for modeling, simulating and analyzing </a:t>
            </a:r>
            <a:r>
              <a:rPr lang="en-US" sz="2000" dirty="0" err="1"/>
              <a:t>multidomain</a:t>
            </a:r>
            <a:r>
              <a:rPr lang="en-US" sz="2000" dirty="0"/>
              <a:t> dynamical systems. Its primary interface is a graphical block diagramming tool and a customizable set of block libraries.</a:t>
            </a:r>
            <a:endParaRPr kumimoji="0" lang="tr-TR" altLang="tr-TR" sz="2000" b="0" i="0" u="none" strike="noStrike" cap="none" normalizeH="0" baseline="0" dirty="0" smtClean="0">
              <a:ln>
                <a:noFill/>
              </a:ln>
              <a:solidFill>
                <a:schemeClr val="tx1"/>
              </a:solidFill>
              <a:effectLst/>
              <a:latin typeface="Arial" panose="020B060402020202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4936" y="0"/>
            <a:ext cx="4604920" cy="2832026"/>
          </a:xfrm>
          <a:prstGeom prst="rect">
            <a:avLst/>
          </a:prstGeom>
        </p:spPr>
      </p:pic>
    </p:spTree>
    <p:extLst>
      <p:ext uri="{BB962C8B-B14F-4D97-AF65-F5344CB8AC3E}">
        <p14:creationId xmlns:p14="http://schemas.microsoft.com/office/powerpoint/2010/main" val="34209454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39134" y="546837"/>
            <a:ext cx="8911687" cy="1280890"/>
          </a:xfrm>
        </p:spPr>
        <p:txBody>
          <a:bodyPr/>
          <a:lstStyle/>
          <a:p>
            <a:r>
              <a:rPr lang="tr-TR" dirty="0" err="1" smtClean="0"/>
              <a:t>Simulink</a:t>
            </a:r>
            <a:endParaRPr lang="tr-TR" dirty="0"/>
          </a:p>
        </p:txBody>
      </p:sp>
      <p:sp useBgFill="1">
        <p:nvSpPr>
          <p:cNvPr id="5" name="Rectangle 2"/>
          <p:cNvSpPr>
            <a:spLocks noGrp="1" noChangeArrowheads="1"/>
          </p:cNvSpPr>
          <p:nvPr>
            <p:ph idx="1"/>
          </p:nvPr>
        </p:nvSpPr>
        <p:spPr bwMode="auto">
          <a:xfrm>
            <a:off x="2039134" y="1126897"/>
            <a:ext cx="8784139" cy="1169551"/>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50000"/>
              </a:lnSpc>
              <a:buNone/>
            </a:pPr>
            <a:endParaRPr lang="tr-TR" sz="2000" dirty="0"/>
          </a:p>
          <a:p>
            <a:pPr marL="0" lvl="0" indent="0" defTabSz="914400">
              <a:lnSpc>
                <a:spcPct val="200000"/>
              </a:lnSpc>
              <a:buClrTx/>
              <a:buNone/>
            </a:pPr>
            <a:endParaRPr kumimoji="0" lang="tr-TR" altLang="tr-TR" sz="2000" b="0" i="0" u="none" strike="noStrike" cap="none" normalizeH="0" baseline="0" dirty="0" smtClean="0">
              <a:ln>
                <a:noFill/>
              </a:ln>
              <a:solidFill>
                <a:schemeClr val="tx1"/>
              </a:solidFill>
              <a:effectLst/>
              <a:latin typeface="Arial" panose="020B0604020202020204" pitchFamily="34"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166" y="1451171"/>
            <a:ext cx="9156074" cy="5147778"/>
          </a:xfrm>
          <a:prstGeom prst="rect">
            <a:avLst/>
          </a:prstGeom>
        </p:spPr>
      </p:pic>
    </p:spTree>
    <p:extLst>
      <p:ext uri="{BB962C8B-B14F-4D97-AF65-F5344CB8AC3E}">
        <p14:creationId xmlns:p14="http://schemas.microsoft.com/office/powerpoint/2010/main" val="15261769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39134" y="546837"/>
            <a:ext cx="8911687" cy="1280890"/>
          </a:xfrm>
        </p:spPr>
        <p:txBody>
          <a:bodyPr/>
          <a:lstStyle/>
          <a:p>
            <a:r>
              <a:rPr lang="tr-TR" dirty="0" err="1" smtClean="0"/>
              <a:t>Simulink</a:t>
            </a:r>
            <a:r>
              <a:rPr lang="tr-TR" dirty="0" smtClean="0"/>
              <a:t>  (Select </a:t>
            </a:r>
            <a:r>
              <a:rPr lang="tr-TR" dirty="0" err="1" smtClean="0"/>
              <a:t>blank</a:t>
            </a:r>
            <a:r>
              <a:rPr lang="tr-TR" dirty="0" smtClean="0"/>
              <a:t> model)</a:t>
            </a:r>
            <a:endParaRPr lang="tr-TR" dirty="0"/>
          </a:p>
        </p:txBody>
      </p:sp>
      <p:sp useBgFill="1">
        <p:nvSpPr>
          <p:cNvPr id="5" name="Rectangle 2"/>
          <p:cNvSpPr>
            <a:spLocks noGrp="1" noChangeArrowheads="1"/>
          </p:cNvSpPr>
          <p:nvPr>
            <p:ph idx="1"/>
          </p:nvPr>
        </p:nvSpPr>
        <p:spPr bwMode="auto">
          <a:xfrm>
            <a:off x="2039134" y="1126897"/>
            <a:ext cx="8784139" cy="1169551"/>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50000"/>
              </a:lnSpc>
              <a:buNone/>
            </a:pPr>
            <a:endParaRPr lang="tr-TR" sz="2000" dirty="0"/>
          </a:p>
          <a:p>
            <a:pPr marL="0" lvl="0" indent="0" defTabSz="914400">
              <a:lnSpc>
                <a:spcPct val="200000"/>
              </a:lnSpc>
              <a:buClrTx/>
              <a:buNone/>
            </a:pPr>
            <a:endParaRPr kumimoji="0" lang="tr-TR" altLang="tr-TR" sz="2000" b="0" i="0" u="none" strike="noStrike" cap="none" normalizeH="0" baseline="0" dirty="0" smtClean="0">
              <a:ln>
                <a:noFill/>
              </a:ln>
              <a:solidFill>
                <a:schemeClr val="tx1"/>
              </a:solidFill>
              <a:effectLst/>
              <a:latin typeface="Arial" panose="020B0604020202020204"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016" y="1328197"/>
            <a:ext cx="9549224" cy="5368817"/>
          </a:xfrm>
          <a:prstGeom prst="rect">
            <a:avLst/>
          </a:prstGeom>
        </p:spPr>
      </p:pic>
    </p:spTree>
    <p:extLst>
      <p:ext uri="{BB962C8B-B14F-4D97-AF65-F5344CB8AC3E}">
        <p14:creationId xmlns:p14="http://schemas.microsoft.com/office/powerpoint/2010/main" val="931980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39134" y="546837"/>
            <a:ext cx="8911687" cy="1280890"/>
          </a:xfrm>
        </p:spPr>
        <p:txBody>
          <a:bodyPr/>
          <a:lstStyle/>
          <a:p>
            <a:r>
              <a:rPr lang="tr-TR" dirty="0" err="1" smtClean="0"/>
              <a:t>Simulink</a:t>
            </a:r>
            <a:r>
              <a:rPr lang="tr-TR" dirty="0" smtClean="0"/>
              <a:t>  (Library browser)</a:t>
            </a:r>
            <a:endParaRPr lang="tr-TR" dirty="0"/>
          </a:p>
        </p:txBody>
      </p:sp>
      <p:sp useBgFill="1">
        <p:nvSpPr>
          <p:cNvPr id="5" name="Rectangle 2"/>
          <p:cNvSpPr>
            <a:spLocks noGrp="1" noChangeArrowheads="1"/>
          </p:cNvSpPr>
          <p:nvPr>
            <p:ph idx="1"/>
          </p:nvPr>
        </p:nvSpPr>
        <p:spPr bwMode="auto">
          <a:xfrm>
            <a:off x="2039134" y="1126897"/>
            <a:ext cx="8784139" cy="1169551"/>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50000"/>
              </a:lnSpc>
              <a:buNone/>
            </a:pPr>
            <a:endParaRPr lang="tr-TR" sz="2000" dirty="0"/>
          </a:p>
          <a:p>
            <a:pPr marL="0" lvl="0" indent="0" defTabSz="914400">
              <a:lnSpc>
                <a:spcPct val="200000"/>
              </a:lnSpc>
              <a:buClrTx/>
              <a:buNone/>
            </a:pPr>
            <a:endParaRPr kumimoji="0" lang="tr-TR" altLang="tr-TR" sz="2000" b="0" i="0" u="none" strike="noStrike" cap="none" normalizeH="0" baseline="0" dirty="0" smtClean="0">
              <a:ln>
                <a:noFill/>
              </a:ln>
              <a:solidFill>
                <a:schemeClr val="tx1"/>
              </a:solidFill>
              <a:effectLst/>
              <a:latin typeface="Arial" panose="020B0604020202020204" pitchFamily="34" charset="0"/>
            </a:endParaRPr>
          </a:p>
        </p:txBody>
      </p:sp>
      <p:pic>
        <p:nvPicPr>
          <p:cNvPr id="4" name="Resim 3"/>
          <p:cNvPicPr>
            <a:picLocks noChangeAspect="1"/>
          </p:cNvPicPr>
          <p:nvPr/>
        </p:nvPicPr>
        <p:blipFill>
          <a:blip r:embed="rId2"/>
          <a:stretch>
            <a:fillRect/>
          </a:stretch>
        </p:blipFill>
        <p:spPr>
          <a:xfrm>
            <a:off x="2039134" y="1419895"/>
            <a:ext cx="9204122" cy="5174792"/>
          </a:xfrm>
          <a:prstGeom prst="rect">
            <a:avLst/>
          </a:prstGeom>
        </p:spPr>
      </p:pic>
    </p:spTree>
    <p:extLst>
      <p:ext uri="{BB962C8B-B14F-4D97-AF65-F5344CB8AC3E}">
        <p14:creationId xmlns:p14="http://schemas.microsoft.com/office/powerpoint/2010/main" val="15678511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62616" y="450761"/>
            <a:ext cx="9160657" cy="1544392"/>
          </a:xfrm>
        </p:spPr>
        <p:txBody>
          <a:bodyPr/>
          <a:lstStyle/>
          <a:p>
            <a:r>
              <a:rPr lang="tr-TR" dirty="0" err="1" smtClean="0"/>
              <a:t>Simulink</a:t>
            </a:r>
            <a:r>
              <a:rPr lang="tr-TR" dirty="0" smtClean="0"/>
              <a:t>  (</a:t>
            </a:r>
            <a:r>
              <a:rPr lang="tr-TR" dirty="0" err="1" smtClean="0"/>
              <a:t>Searching</a:t>
            </a:r>
            <a:r>
              <a:rPr lang="tr-TR" dirty="0" smtClean="0"/>
              <a:t> </a:t>
            </a:r>
            <a:r>
              <a:rPr lang="tr-TR" dirty="0" err="1" smtClean="0"/>
              <a:t>for</a:t>
            </a:r>
            <a:r>
              <a:rPr lang="tr-TR" dirty="0" smtClean="0"/>
              <a:t> </a:t>
            </a:r>
            <a:r>
              <a:rPr lang="tr-TR" dirty="0" err="1" smtClean="0"/>
              <a:t>blocks</a:t>
            </a:r>
            <a:r>
              <a:rPr lang="tr-TR" dirty="0" smtClean="0"/>
              <a:t> in </a:t>
            </a:r>
            <a:r>
              <a:rPr lang="tr-TR" dirty="0" err="1" smtClean="0"/>
              <a:t>library</a:t>
            </a:r>
            <a:r>
              <a:rPr lang="tr-TR" dirty="0" smtClean="0"/>
              <a:t>)</a:t>
            </a:r>
            <a:endParaRPr lang="tr-TR" dirty="0"/>
          </a:p>
        </p:txBody>
      </p:sp>
      <p:sp useBgFill="1">
        <p:nvSpPr>
          <p:cNvPr id="5" name="Rectangle 2"/>
          <p:cNvSpPr>
            <a:spLocks noGrp="1" noChangeArrowheads="1"/>
          </p:cNvSpPr>
          <p:nvPr>
            <p:ph idx="1"/>
          </p:nvPr>
        </p:nvSpPr>
        <p:spPr bwMode="auto">
          <a:xfrm>
            <a:off x="2039134" y="1126897"/>
            <a:ext cx="8784139" cy="1169551"/>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50000"/>
              </a:lnSpc>
              <a:buNone/>
            </a:pPr>
            <a:endParaRPr lang="tr-TR" sz="2000" dirty="0"/>
          </a:p>
          <a:p>
            <a:pPr marL="0" lvl="0" indent="0" defTabSz="914400">
              <a:lnSpc>
                <a:spcPct val="200000"/>
              </a:lnSpc>
              <a:buClrTx/>
              <a:buNone/>
            </a:pPr>
            <a:endParaRPr kumimoji="0" lang="tr-TR" altLang="tr-TR" sz="2000" b="0" i="0" u="none" strike="noStrike" cap="none" normalizeH="0" baseline="0" dirty="0" smtClean="0">
              <a:ln>
                <a:noFill/>
              </a:ln>
              <a:solidFill>
                <a:schemeClr val="tx1"/>
              </a:solidFill>
              <a:effectLst/>
              <a:latin typeface="Arial" panose="020B0604020202020204" pitchFamily="34" charset="0"/>
            </a:endParaRPr>
          </a:p>
        </p:txBody>
      </p:sp>
      <p:pic>
        <p:nvPicPr>
          <p:cNvPr id="3" name="Resim 2"/>
          <p:cNvPicPr>
            <a:picLocks noChangeAspect="1"/>
          </p:cNvPicPr>
          <p:nvPr/>
        </p:nvPicPr>
        <p:blipFill>
          <a:blip r:embed="rId2"/>
          <a:stretch>
            <a:fillRect/>
          </a:stretch>
        </p:blipFill>
        <p:spPr>
          <a:xfrm>
            <a:off x="1790164" y="1335381"/>
            <a:ext cx="9340962" cy="5251726"/>
          </a:xfrm>
          <a:prstGeom prst="rect">
            <a:avLst/>
          </a:prstGeom>
        </p:spPr>
      </p:pic>
    </p:spTree>
    <p:extLst>
      <p:ext uri="{BB962C8B-B14F-4D97-AF65-F5344CB8AC3E}">
        <p14:creationId xmlns:p14="http://schemas.microsoft.com/office/powerpoint/2010/main" val="2913956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62616" y="450761"/>
            <a:ext cx="9160657" cy="1544392"/>
          </a:xfrm>
        </p:spPr>
        <p:txBody>
          <a:bodyPr/>
          <a:lstStyle/>
          <a:p>
            <a:r>
              <a:rPr lang="tr-TR" dirty="0" err="1" smtClean="0"/>
              <a:t>Simulink</a:t>
            </a:r>
            <a:r>
              <a:rPr lang="tr-TR" dirty="0" smtClean="0"/>
              <a:t>  (</a:t>
            </a:r>
            <a:r>
              <a:rPr lang="tr-TR" dirty="0" err="1" smtClean="0"/>
              <a:t>Blocks</a:t>
            </a:r>
            <a:r>
              <a:rPr lang="tr-TR" dirty="0" smtClean="0"/>
              <a:t> </a:t>
            </a:r>
            <a:r>
              <a:rPr lang="tr-TR" dirty="0" err="1" smtClean="0"/>
              <a:t>and</a:t>
            </a:r>
            <a:r>
              <a:rPr lang="tr-TR" dirty="0" smtClean="0"/>
              <a:t> </a:t>
            </a:r>
            <a:r>
              <a:rPr lang="tr-TR" dirty="0" err="1" smtClean="0"/>
              <a:t>connections</a:t>
            </a:r>
            <a:r>
              <a:rPr lang="tr-TR" dirty="0" smtClean="0"/>
              <a:t>)</a:t>
            </a:r>
            <a:endParaRPr lang="tr-TR" dirty="0"/>
          </a:p>
        </p:txBody>
      </p:sp>
      <p:sp useBgFill="1">
        <p:nvSpPr>
          <p:cNvPr id="5" name="Rectangle 2"/>
          <p:cNvSpPr>
            <a:spLocks noGrp="1" noChangeArrowheads="1"/>
          </p:cNvSpPr>
          <p:nvPr>
            <p:ph idx="1"/>
          </p:nvPr>
        </p:nvSpPr>
        <p:spPr bwMode="auto">
          <a:xfrm>
            <a:off x="2039134" y="1126897"/>
            <a:ext cx="8784139" cy="1169551"/>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50000"/>
              </a:lnSpc>
              <a:buNone/>
            </a:pPr>
            <a:endParaRPr lang="tr-TR" sz="2000" dirty="0"/>
          </a:p>
          <a:p>
            <a:pPr marL="0" lvl="0" indent="0" defTabSz="914400">
              <a:lnSpc>
                <a:spcPct val="200000"/>
              </a:lnSpc>
              <a:buClrTx/>
              <a:buNone/>
            </a:pPr>
            <a:endParaRPr kumimoji="0" lang="tr-TR" altLang="tr-TR" sz="2000" b="0" i="0" u="none" strike="noStrike" cap="none" normalizeH="0" baseline="0" dirty="0" smtClean="0">
              <a:ln>
                <a:noFill/>
              </a:ln>
              <a:solidFill>
                <a:schemeClr val="tx1"/>
              </a:solidFill>
              <a:effectLst/>
              <a:latin typeface="Arial" panose="020B060402020202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191" y="1429397"/>
            <a:ext cx="9231781" cy="5190343"/>
          </a:xfrm>
          <a:prstGeom prst="rect">
            <a:avLst/>
          </a:prstGeom>
        </p:spPr>
      </p:pic>
    </p:spTree>
    <p:extLst>
      <p:ext uri="{BB962C8B-B14F-4D97-AF65-F5344CB8AC3E}">
        <p14:creationId xmlns:p14="http://schemas.microsoft.com/office/powerpoint/2010/main" val="5805999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39134" y="546837"/>
            <a:ext cx="8911687" cy="1280890"/>
          </a:xfrm>
        </p:spPr>
        <p:txBody>
          <a:bodyPr/>
          <a:lstStyle/>
          <a:p>
            <a:r>
              <a:rPr lang="tr-TR" dirty="0" err="1" smtClean="0"/>
              <a:t>Functions</a:t>
            </a:r>
            <a:r>
              <a:rPr lang="tr-TR" dirty="0" smtClean="0"/>
              <a:t> </a:t>
            </a:r>
            <a:endParaRPr lang="tr-TR" dirty="0"/>
          </a:p>
        </p:txBody>
      </p:sp>
      <p:sp>
        <p:nvSpPr>
          <p:cNvPr id="5" name="Rectangle 2"/>
          <p:cNvSpPr>
            <a:spLocks noGrp="1" noChangeArrowheads="1"/>
          </p:cNvSpPr>
          <p:nvPr>
            <p:ph idx="1"/>
          </p:nvPr>
        </p:nvSpPr>
        <p:spPr bwMode="auto">
          <a:xfrm>
            <a:off x="2459118" y="1663263"/>
            <a:ext cx="8784139" cy="387798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200000"/>
              </a:lnSpc>
              <a:spcBef>
                <a:spcPct val="0"/>
              </a:spcBef>
              <a:spcAft>
                <a:spcPct val="0"/>
              </a:spcAft>
              <a:buClrTx/>
              <a:buSzTx/>
              <a:buFontTx/>
              <a:buNone/>
              <a:tabLst/>
            </a:pPr>
            <a:r>
              <a:rPr kumimoji="0" lang="tr-TR" altLang="tr-TR" sz="2400" b="0" i="0" u="none" strike="noStrike" cap="none" normalizeH="0" baseline="0" dirty="0" err="1" smtClean="0">
                <a:ln>
                  <a:noFill/>
                </a:ln>
                <a:solidFill>
                  <a:srgbClr val="404040"/>
                </a:solidFill>
                <a:effectLst/>
                <a:latin typeface="Menlo"/>
                <a:cs typeface="Arial" panose="020B0604020202020204" pitchFamily="34" charset="0"/>
              </a:rPr>
              <a:t>function</a:t>
            </a:r>
            <a:r>
              <a:rPr kumimoji="0" lang="tr-TR" altLang="tr-TR" sz="2400" b="0" i="0" u="none" strike="noStrike" cap="none" normalizeH="0" baseline="0" dirty="0" smtClean="0">
                <a:ln>
                  <a:noFill/>
                </a:ln>
                <a:solidFill>
                  <a:srgbClr val="404040"/>
                </a:solidFill>
                <a:effectLst/>
                <a:latin typeface="Menlo"/>
                <a:cs typeface="Arial" panose="020B0604020202020204" pitchFamily="34" charset="0"/>
              </a:rPr>
              <a:t> [y1,...,</a:t>
            </a:r>
            <a:r>
              <a:rPr kumimoji="0" lang="tr-TR" altLang="tr-TR" sz="2400" b="0" i="0" u="none" strike="noStrike" cap="none" normalizeH="0" baseline="0" dirty="0" err="1" smtClean="0">
                <a:ln>
                  <a:noFill/>
                </a:ln>
                <a:solidFill>
                  <a:srgbClr val="404040"/>
                </a:solidFill>
                <a:effectLst/>
                <a:latin typeface="Menlo"/>
                <a:cs typeface="Arial" panose="020B0604020202020204" pitchFamily="34" charset="0"/>
              </a:rPr>
              <a:t>yN</a:t>
            </a:r>
            <a:r>
              <a:rPr kumimoji="0" lang="tr-TR" altLang="tr-TR" sz="2400" b="0" i="0" u="none" strike="noStrike" cap="none" normalizeH="0" baseline="0" dirty="0" smtClean="0">
                <a:ln>
                  <a:noFill/>
                </a:ln>
                <a:solidFill>
                  <a:srgbClr val="404040"/>
                </a:solidFill>
                <a:effectLst/>
                <a:latin typeface="Menlo"/>
                <a:cs typeface="Arial" panose="020B0604020202020204" pitchFamily="34" charset="0"/>
              </a:rPr>
              <a:t>] = </a:t>
            </a:r>
            <a:r>
              <a:rPr kumimoji="0" lang="tr-TR" altLang="tr-TR" sz="2400" b="0" i="0" u="none" strike="noStrike" cap="none" normalizeH="0" baseline="0" dirty="0" err="1" smtClean="0">
                <a:ln>
                  <a:noFill/>
                </a:ln>
                <a:solidFill>
                  <a:srgbClr val="404040"/>
                </a:solidFill>
                <a:effectLst/>
                <a:latin typeface="Menlo"/>
                <a:cs typeface="Arial" panose="020B0604020202020204" pitchFamily="34" charset="0"/>
              </a:rPr>
              <a:t>myfun</a:t>
            </a:r>
            <a:r>
              <a:rPr kumimoji="0" lang="tr-TR" altLang="tr-TR" sz="2400" b="0" i="0" u="none" strike="noStrike" cap="none" normalizeH="0" baseline="0" dirty="0" smtClean="0">
                <a:ln>
                  <a:noFill/>
                </a:ln>
                <a:solidFill>
                  <a:srgbClr val="404040"/>
                </a:solidFill>
                <a:effectLst/>
                <a:latin typeface="Menlo"/>
                <a:cs typeface="Arial" panose="020B0604020202020204" pitchFamily="34" charset="0"/>
              </a:rPr>
              <a:t>(x1,...,</a:t>
            </a:r>
            <a:r>
              <a:rPr kumimoji="0" lang="tr-TR" altLang="tr-TR" sz="2400" b="0" i="0" u="none" strike="noStrike" cap="none" normalizeH="0" baseline="0" dirty="0" err="1" smtClean="0">
                <a:ln>
                  <a:noFill/>
                </a:ln>
                <a:solidFill>
                  <a:srgbClr val="404040"/>
                </a:solidFill>
                <a:effectLst/>
                <a:latin typeface="Menlo"/>
                <a:cs typeface="Arial" panose="020B0604020202020204" pitchFamily="34" charset="0"/>
              </a:rPr>
              <a:t>xM</a:t>
            </a:r>
            <a:r>
              <a:rPr kumimoji="0" lang="tr-TR" altLang="tr-TR" sz="2400" b="0" i="0" u="none" strike="noStrike" cap="none" normalizeH="0" baseline="0" dirty="0" smtClean="0">
                <a:ln>
                  <a:noFill/>
                </a:ln>
                <a:solidFill>
                  <a:srgbClr val="404040"/>
                </a:solidFill>
                <a:effectLst/>
                <a:latin typeface="Menlo"/>
                <a:cs typeface="Arial" panose="020B0604020202020204" pitchFamily="34" charset="0"/>
              </a:rPr>
              <a:t>)</a:t>
            </a:r>
            <a:r>
              <a:rPr kumimoji="0" lang="tr-TR" altLang="tr-TR" sz="2000" b="0" i="0" u="none" strike="noStrike" cap="none" normalizeH="0" baseline="0" dirty="0" smtClean="0">
                <a:ln>
                  <a:noFill/>
                </a:ln>
                <a:solidFill>
                  <a:srgbClr val="404040"/>
                </a:solidFill>
                <a:effectLst/>
                <a:cs typeface="Arial" panose="020B0604020202020204" pitchFamily="34" charset="0"/>
              </a:rPr>
              <a:t> </a:t>
            </a:r>
          </a:p>
          <a:p>
            <a:pPr marL="0" marR="0" lvl="0" indent="0" algn="l" defTabSz="914400" rtl="0" eaLnBrk="0" fontAlgn="base" latinLnBrk="0" hangingPunct="0">
              <a:lnSpc>
                <a:spcPct val="200000"/>
              </a:lnSpc>
              <a:spcBef>
                <a:spcPct val="0"/>
              </a:spcBef>
              <a:spcAft>
                <a:spcPct val="0"/>
              </a:spcAft>
              <a:buClrTx/>
              <a:buSzTx/>
              <a:buFontTx/>
              <a:buNone/>
              <a:tabLst/>
            </a:pPr>
            <a:r>
              <a:rPr kumimoji="0" lang="tr-TR" altLang="tr-TR" sz="2000" b="0" i="0" u="none" strike="noStrike" cap="none" normalizeH="0" baseline="0" dirty="0" err="1" smtClean="0">
                <a:ln>
                  <a:noFill/>
                </a:ln>
                <a:solidFill>
                  <a:srgbClr val="404040"/>
                </a:solidFill>
                <a:effectLst/>
                <a:cs typeface="Arial" panose="020B0604020202020204" pitchFamily="34" charset="0"/>
              </a:rPr>
              <a:t>declares</a:t>
            </a:r>
            <a:r>
              <a:rPr kumimoji="0" lang="tr-TR" altLang="tr-TR" sz="2000" b="0" i="0" u="none" strike="noStrike" cap="none" normalizeH="0" baseline="0" dirty="0" smtClean="0">
                <a:ln>
                  <a:noFill/>
                </a:ln>
                <a:solidFill>
                  <a:srgbClr val="404040"/>
                </a:solidFill>
                <a:effectLst/>
                <a:cs typeface="Arial" panose="020B0604020202020204" pitchFamily="34" charset="0"/>
              </a:rPr>
              <a:t> a </a:t>
            </a:r>
            <a:r>
              <a:rPr kumimoji="0" lang="tr-TR" altLang="tr-TR" sz="2000" b="0" i="0" u="none" strike="noStrike" cap="none" normalizeH="0" baseline="0" dirty="0" err="1" smtClean="0">
                <a:ln>
                  <a:noFill/>
                </a:ln>
                <a:solidFill>
                  <a:srgbClr val="404040"/>
                </a:solidFill>
                <a:effectLst/>
                <a:cs typeface="Arial" panose="020B0604020202020204" pitchFamily="34" charset="0"/>
              </a:rPr>
              <a:t>function</a:t>
            </a:r>
            <a:r>
              <a:rPr kumimoji="0" lang="tr-TR" altLang="tr-TR" sz="2000" b="0" i="0" u="none" strike="noStrike" cap="none" normalizeH="0" baseline="0" dirty="0" smtClean="0">
                <a:ln>
                  <a:noFill/>
                </a:ln>
                <a:solidFill>
                  <a:srgbClr val="404040"/>
                </a:solidFill>
                <a:effectLst/>
                <a:cs typeface="Arial" panose="020B0604020202020204" pitchFamily="34" charset="0"/>
              </a:rPr>
              <a:t> </a:t>
            </a:r>
            <a:r>
              <a:rPr kumimoji="0" lang="tr-TR" altLang="tr-TR" sz="2000" b="0" i="0" u="none" strike="noStrike" cap="none" normalizeH="0" baseline="0" dirty="0" err="1" smtClean="0">
                <a:ln>
                  <a:noFill/>
                </a:ln>
                <a:solidFill>
                  <a:srgbClr val="404040"/>
                </a:solidFill>
                <a:effectLst/>
                <a:cs typeface="Arial" panose="020B0604020202020204" pitchFamily="34" charset="0"/>
              </a:rPr>
              <a:t>named</a:t>
            </a:r>
            <a:r>
              <a:rPr kumimoji="0" lang="tr-TR" altLang="tr-TR" sz="2000" b="0" i="0" u="none" strike="noStrike" cap="none" normalizeH="0" baseline="0" dirty="0" smtClean="0">
                <a:ln>
                  <a:noFill/>
                </a:ln>
                <a:solidFill>
                  <a:srgbClr val="404040"/>
                </a:solidFill>
                <a:effectLst/>
                <a:cs typeface="Arial" panose="020B0604020202020204" pitchFamily="34" charset="0"/>
              </a:rPr>
              <a:t> </a:t>
            </a:r>
            <a:r>
              <a:rPr kumimoji="0" lang="tr-TR" altLang="tr-TR" sz="2000" b="0" i="0" u="none" strike="noStrike" cap="none" normalizeH="0" baseline="0" dirty="0" err="1" smtClean="0">
                <a:ln>
                  <a:noFill/>
                </a:ln>
                <a:solidFill>
                  <a:srgbClr val="404040"/>
                </a:solidFill>
                <a:effectLst/>
                <a:latin typeface="Menlo"/>
              </a:rPr>
              <a:t>myfun</a:t>
            </a:r>
            <a:r>
              <a:rPr kumimoji="0" lang="tr-TR" altLang="tr-TR" sz="2000" b="0" i="0" u="none" strike="noStrike" cap="none" normalizeH="0" baseline="0" dirty="0" smtClean="0">
                <a:ln>
                  <a:noFill/>
                </a:ln>
                <a:solidFill>
                  <a:srgbClr val="404040"/>
                </a:solidFill>
                <a:effectLst/>
                <a:cs typeface="Arial" panose="020B0604020202020204" pitchFamily="34" charset="0"/>
              </a:rPr>
              <a:t> </a:t>
            </a:r>
            <a:r>
              <a:rPr kumimoji="0" lang="tr-TR" altLang="tr-TR" sz="2000" b="0" i="0" u="none" strike="noStrike" cap="none" normalizeH="0" baseline="0" dirty="0" err="1" smtClean="0">
                <a:ln>
                  <a:noFill/>
                </a:ln>
                <a:solidFill>
                  <a:srgbClr val="404040"/>
                </a:solidFill>
                <a:effectLst/>
                <a:cs typeface="Arial" panose="020B0604020202020204" pitchFamily="34" charset="0"/>
              </a:rPr>
              <a:t>that</a:t>
            </a:r>
            <a:r>
              <a:rPr kumimoji="0" lang="tr-TR" altLang="tr-TR" sz="2000" b="0" i="0" u="none" strike="noStrike" cap="none" normalizeH="0" baseline="0" dirty="0" smtClean="0">
                <a:ln>
                  <a:noFill/>
                </a:ln>
                <a:solidFill>
                  <a:srgbClr val="404040"/>
                </a:solidFill>
                <a:effectLst/>
                <a:cs typeface="Arial" panose="020B0604020202020204" pitchFamily="34" charset="0"/>
              </a:rPr>
              <a:t> </a:t>
            </a:r>
            <a:r>
              <a:rPr kumimoji="0" lang="tr-TR" altLang="tr-TR" sz="2000" b="0" i="0" u="none" strike="noStrike" cap="none" normalizeH="0" baseline="0" dirty="0" err="1" smtClean="0">
                <a:ln>
                  <a:noFill/>
                </a:ln>
                <a:solidFill>
                  <a:srgbClr val="404040"/>
                </a:solidFill>
                <a:effectLst/>
                <a:cs typeface="Arial" panose="020B0604020202020204" pitchFamily="34" charset="0"/>
              </a:rPr>
              <a:t>accepts</a:t>
            </a:r>
            <a:r>
              <a:rPr lang="tr-TR" altLang="tr-TR" sz="2000" dirty="0">
                <a:solidFill>
                  <a:srgbClr val="404040"/>
                </a:solidFill>
                <a:cs typeface="Arial" panose="020B0604020202020204" pitchFamily="34" charset="0"/>
              </a:rPr>
              <a:t> </a:t>
            </a:r>
            <a:r>
              <a:rPr kumimoji="0" lang="tr-TR" altLang="tr-TR" sz="2000" b="0" i="0" u="none" strike="noStrike" cap="none" normalizeH="0" baseline="0" dirty="0" err="1" smtClean="0">
                <a:ln>
                  <a:noFill/>
                </a:ln>
                <a:solidFill>
                  <a:srgbClr val="404040"/>
                </a:solidFill>
                <a:effectLst/>
                <a:cs typeface="Arial" panose="020B0604020202020204" pitchFamily="34" charset="0"/>
              </a:rPr>
              <a:t>inputs</a:t>
            </a:r>
            <a:r>
              <a:rPr kumimoji="0" lang="tr-TR" altLang="tr-TR" sz="2000" b="0" i="0" u="none" strike="noStrike" cap="none" normalizeH="0" baseline="0" dirty="0" smtClean="0">
                <a:ln>
                  <a:noFill/>
                </a:ln>
                <a:solidFill>
                  <a:srgbClr val="404040"/>
                </a:solidFill>
                <a:effectLst/>
                <a:cs typeface="Arial" panose="020B0604020202020204" pitchFamily="34" charset="0"/>
              </a:rPr>
              <a:t> </a:t>
            </a:r>
            <a:r>
              <a:rPr kumimoji="0" lang="tr-TR" altLang="tr-TR" sz="2000" b="0" i="0" u="none" strike="noStrike" cap="none" normalizeH="0" baseline="0" dirty="0" smtClean="0">
                <a:ln>
                  <a:noFill/>
                </a:ln>
                <a:solidFill>
                  <a:srgbClr val="404040"/>
                </a:solidFill>
                <a:effectLst/>
                <a:latin typeface="Menlo"/>
              </a:rPr>
              <a:t>x1,...,</a:t>
            </a:r>
            <a:r>
              <a:rPr kumimoji="0" lang="tr-TR" altLang="tr-TR" sz="2000" b="0" i="0" u="none" strike="noStrike" cap="none" normalizeH="0" baseline="0" dirty="0" err="1" smtClean="0">
                <a:ln>
                  <a:noFill/>
                </a:ln>
                <a:solidFill>
                  <a:srgbClr val="404040"/>
                </a:solidFill>
                <a:effectLst/>
                <a:latin typeface="Menlo"/>
              </a:rPr>
              <a:t>xM</a:t>
            </a:r>
            <a:r>
              <a:rPr kumimoji="0" lang="tr-TR" altLang="tr-TR" sz="2000" b="0" i="0" u="none" strike="noStrike" cap="none" normalizeH="0" baseline="0" dirty="0" smtClean="0">
                <a:ln>
                  <a:noFill/>
                </a:ln>
                <a:solidFill>
                  <a:srgbClr val="404040"/>
                </a:solidFill>
                <a:effectLst/>
                <a:cs typeface="Arial" panose="020B0604020202020204" pitchFamily="34" charset="0"/>
              </a:rPr>
              <a:t> </a:t>
            </a:r>
          </a:p>
          <a:p>
            <a:pPr marL="0" marR="0" lvl="0" indent="0" algn="l" defTabSz="914400" rtl="0" eaLnBrk="0" fontAlgn="base" latinLnBrk="0" hangingPunct="0">
              <a:lnSpc>
                <a:spcPct val="200000"/>
              </a:lnSpc>
              <a:spcBef>
                <a:spcPct val="0"/>
              </a:spcBef>
              <a:spcAft>
                <a:spcPct val="0"/>
              </a:spcAft>
              <a:buClrTx/>
              <a:buSzTx/>
              <a:buFontTx/>
              <a:buNone/>
              <a:tabLst/>
            </a:pPr>
            <a:r>
              <a:rPr kumimoji="0" lang="tr-TR" altLang="tr-TR" sz="2000" b="0" i="0" u="none" strike="noStrike" cap="none" normalizeH="0" baseline="0" dirty="0" err="1" smtClean="0">
                <a:ln>
                  <a:noFill/>
                </a:ln>
                <a:solidFill>
                  <a:srgbClr val="404040"/>
                </a:solidFill>
                <a:effectLst/>
                <a:cs typeface="Arial" panose="020B0604020202020204" pitchFamily="34" charset="0"/>
              </a:rPr>
              <a:t>and</a:t>
            </a:r>
            <a:r>
              <a:rPr kumimoji="0" lang="tr-TR" altLang="tr-TR" sz="2000" b="0" i="0" u="none" strike="noStrike" cap="none" normalizeH="0" baseline="0" dirty="0" smtClean="0">
                <a:ln>
                  <a:noFill/>
                </a:ln>
                <a:solidFill>
                  <a:srgbClr val="404040"/>
                </a:solidFill>
                <a:effectLst/>
                <a:cs typeface="Arial" panose="020B0604020202020204" pitchFamily="34" charset="0"/>
              </a:rPr>
              <a:t> </a:t>
            </a:r>
            <a:r>
              <a:rPr kumimoji="0" lang="tr-TR" altLang="tr-TR" sz="2000" b="0" i="0" u="none" strike="noStrike" cap="none" normalizeH="0" baseline="0" dirty="0" err="1" smtClean="0">
                <a:ln>
                  <a:noFill/>
                </a:ln>
                <a:solidFill>
                  <a:srgbClr val="404040"/>
                </a:solidFill>
                <a:effectLst/>
                <a:cs typeface="Arial" panose="020B0604020202020204" pitchFamily="34" charset="0"/>
              </a:rPr>
              <a:t>returns</a:t>
            </a:r>
            <a:r>
              <a:rPr lang="tr-TR" altLang="tr-TR" sz="2000" dirty="0">
                <a:solidFill>
                  <a:srgbClr val="404040"/>
                </a:solidFill>
                <a:cs typeface="Arial" panose="020B0604020202020204" pitchFamily="34" charset="0"/>
              </a:rPr>
              <a:t> </a:t>
            </a:r>
            <a:r>
              <a:rPr kumimoji="0" lang="tr-TR" altLang="tr-TR" sz="2000" b="0" i="0" u="none" strike="noStrike" cap="none" normalizeH="0" baseline="0" dirty="0" err="1" smtClean="0">
                <a:ln>
                  <a:noFill/>
                </a:ln>
                <a:solidFill>
                  <a:srgbClr val="404040"/>
                </a:solidFill>
                <a:effectLst/>
                <a:cs typeface="Arial" panose="020B0604020202020204" pitchFamily="34" charset="0"/>
              </a:rPr>
              <a:t>outputs</a:t>
            </a:r>
            <a:r>
              <a:rPr kumimoji="0" lang="tr-TR" altLang="tr-TR" sz="2000" b="0" i="0" u="none" strike="noStrike" cap="none" normalizeH="0" baseline="0" dirty="0" smtClean="0">
                <a:ln>
                  <a:noFill/>
                </a:ln>
                <a:solidFill>
                  <a:srgbClr val="404040"/>
                </a:solidFill>
                <a:effectLst/>
                <a:cs typeface="Arial" panose="020B0604020202020204" pitchFamily="34" charset="0"/>
              </a:rPr>
              <a:t> </a:t>
            </a:r>
            <a:r>
              <a:rPr kumimoji="0" lang="tr-TR" altLang="tr-TR" sz="2000" b="0" i="0" u="none" strike="noStrike" cap="none" normalizeH="0" baseline="0" dirty="0" smtClean="0">
                <a:ln>
                  <a:noFill/>
                </a:ln>
                <a:solidFill>
                  <a:srgbClr val="404040"/>
                </a:solidFill>
                <a:effectLst/>
                <a:latin typeface="Menlo"/>
              </a:rPr>
              <a:t>y1,...,</a:t>
            </a:r>
            <a:r>
              <a:rPr kumimoji="0" lang="tr-TR" altLang="tr-TR" sz="2000" b="0" i="0" u="none" strike="noStrike" cap="none" normalizeH="0" baseline="0" dirty="0" err="1" smtClean="0">
                <a:ln>
                  <a:noFill/>
                </a:ln>
                <a:solidFill>
                  <a:srgbClr val="404040"/>
                </a:solidFill>
                <a:effectLst/>
                <a:latin typeface="Menlo"/>
              </a:rPr>
              <a:t>yN</a:t>
            </a:r>
            <a:r>
              <a:rPr kumimoji="0" lang="tr-TR" altLang="tr-TR" sz="2000" b="0" i="0" u="none" strike="noStrike" cap="none" normalizeH="0" baseline="0" dirty="0" smtClean="0">
                <a:ln>
                  <a:noFill/>
                </a:ln>
                <a:solidFill>
                  <a:srgbClr val="404040"/>
                </a:solidFill>
                <a:effectLst/>
                <a:cs typeface="Arial" panose="020B0604020202020204" pitchFamily="34" charset="0"/>
              </a:rPr>
              <a:t>.</a:t>
            </a:r>
          </a:p>
          <a:p>
            <a:pPr marL="0" marR="0" lvl="0" indent="0" algn="l" defTabSz="914400" rtl="0" eaLnBrk="0" fontAlgn="base" latinLnBrk="0" hangingPunct="0">
              <a:lnSpc>
                <a:spcPct val="200000"/>
              </a:lnSpc>
              <a:spcBef>
                <a:spcPct val="0"/>
              </a:spcBef>
              <a:spcAft>
                <a:spcPct val="0"/>
              </a:spcAft>
              <a:buClrTx/>
              <a:buSzTx/>
              <a:buFontTx/>
              <a:buNone/>
              <a:tabLst/>
            </a:pPr>
            <a:r>
              <a:rPr kumimoji="0" lang="tr-TR" altLang="tr-TR" sz="2000" b="0" i="0" u="none" strike="noStrike" cap="none" normalizeH="0" baseline="0" dirty="0" err="1" smtClean="0">
                <a:ln>
                  <a:noFill/>
                </a:ln>
                <a:solidFill>
                  <a:srgbClr val="404040"/>
                </a:solidFill>
                <a:effectLst/>
                <a:cs typeface="Arial" panose="020B0604020202020204" pitchFamily="34" charset="0"/>
              </a:rPr>
              <a:t>This</a:t>
            </a:r>
            <a:r>
              <a:rPr kumimoji="0" lang="tr-TR" altLang="tr-TR" sz="2000" b="0" i="0" u="none" strike="noStrike" cap="none" normalizeH="0" baseline="0" dirty="0" smtClean="0">
                <a:ln>
                  <a:noFill/>
                </a:ln>
                <a:solidFill>
                  <a:srgbClr val="404040"/>
                </a:solidFill>
                <a:effectLst/>
                <a:cs typeface="Arial" panose="020B0604020202020204" pitchFamily="34" charset="0"/>
              </a:rPr>
              <a:t> </a:t>
            </a:r>
            <a:r>
              <a:rPr kumimoji="0" lang="tr-TR" altLang="tr-TR" sz="2000" b="0" i="0" u="none" strike="noStrike" cap="none" normalizeH="0" baseline="0" dirty="0" err="1" smtClean="0">
                <a:ln>
                  <a:noFill/>
                </a:ln>
                <a:solidFill>
                  <a:srgbClr val="404040"/>
                </a:solidFill>
                <a:effectLst/>
                <a:cs typeface="Arial" panose="020B0604020202020204" pitchFamily="34" charset="0"/>
              </a:rPr>
              <a:t>declaration</a:t>
            </a:r>
            <a:r>
              <a:rPr kumimoji="0" lang="tr-TR" altLang="tr-TR" sz="2000" b="0" i="0" u="none" strike="noStrike" cap="none" normalizeH="0" baseline="0" dirty="0" smtClean="0">
                <a:ln>
                  <a:noFill/>
                </a:ln>
                <a:solidFill>
                  <a:srgbClr val="404040"/>
                </a:solidFill>
                <a:effectLst/>
                <a:cs typeface="Arial" panose="020B0604020202020204" pitchFamily="34" charset="0"/>
              </a:rPr>
              <a:t> </a:t>
            </a:r>
            <a:r>
              <a:rPr kumimoji="0" lang="tr-TR" altLang="tr-TR" sz="2000" b="0" i="0" u="none" strike="noStrike" cap="none" normalizeH="0" baseline="0" dirty="0" err="1" smtClean="0">
                <a:ln>
                  <a:noFill/>
                </a:ln>
                <a:solidFill>
                  <a:srgbClr val="404040"/>
                </a:solidFill>
                <a:effectLst/>
                <a:cs typeface="Arial" panose="020B0604020202020204" pitchFamily="34" charset="0"/>
              </a:rPr>
              <a:t>statement</a:t>
            </a:r>
            <a:r>
              <a:rPr kumimoji="0" lang="tr-TR" altLang="tr-TR" sz="2000" b="0" i="0" u="none" strike="noStrike" cap="none" normalizeH="0" baseline="0" dirty="0" smtClean="0">
                <a:ln>
                  <a:noFill/>
                </a:ln>
                <a:solidFill>
                  <a:srgbClr val="404040"/>
                </a:solidFill>
                <a:effectLst/>
                <a:cs typeface="Arial" panose="020B0604020202020204" pitchFamily="34" charset="0"/>
              </a:rPr>
              <a:t> </a:t>
            </a:r>
            <a:r>
              <a:rPr kumimoji="0" lang="tr-TR" altLang="tr-TR" sz="2000" b="0" i="0" u="none" strike="noStrike" cap="none" normalizeH="0" baseline="0" dirty="0" err="1" smtClean="0">
                <a:ln>
                  <a:noFill/>
                </a:ln>
                <a:solidFill>
                  <a:srgbClr val="404040"/>
                </a:solidFill>
                <a:effectLst/>
                <a:cs typeface="Arial" panose="020B0604020202020204" pitchFamily="34" charset="0"/>
              </a:rPr>
              <a:t>must</a:t>
            </a:r>
            <a:r>
              <a:rPr kumimoji="0" lang="tr-TR" altLang="tr-TR" sz="2000" b="0" i="0" u="none" strike="noStrike" cap="none" normalizeH="0" baseline="0" dirty="0" smtClean="0">
                <a:ln>
                  <a:noFill/>
                </a:ln>
                <a:solidFill>
                  <a:srgbClr val="404040"/>
                </a:solidFill>
                <a:effectLst/>
                <a:cs typeface="Arial" panose="020B0604020202020204" pitchFamily="34" charset="0"/>
              </a:rPr>
              <a:t> be </a:t>
            </a:r>
            <a:r>
              <a:rPr kumimoji="0" lang="tr-TR" altLang="tr-TR" sz="2000" b="0" i="0" u="none" strike="noStrike" cap="none" normalizeH="0" baseline="0" dirty="0" err="1" smtClean="0">
                <a:ln>
                  <a:noFill/>
                </a:ln>
                <a:solidFill>
                  <a:srgbClr val="404040"/>
                </a:solidFill>
                <a:effectLst/>
                <a:cs typeface="Arial" panose="020B0604020202020204" pitchFamily="34" charset="0"/>
              </a:rPr>
              <a:t>the</a:t>
            </a:r>
            <a:r>
              <a:rPr kumimoji="0" lang="tr-TR" altLang="tr-TR" sz="2000" b="0" i="0" u="none" strike="noStrike" cap="none" normalizeH="0" baseline="0" dirty="0" smtClean="0">
                <a:ln>
                  <a:noFill/>
                </a:ln>
                <a:solidFill>
                  <a:srgbClr val="404040"/>
                </a:solidFill>
                <a:effectLst/>
                <a:cs typeface="Arial" panose="020B0604020202020204" pitchFamily="34" charset="0"/>
              </a:rPr>
              <a:t> </a:t>
            </a:r>
            <a:r>
              <a:rPr kumimoji="0" lang="tr-TR" altLang="tr-TR" sz="2000" b="0" i="0" u="none" strike="noStrike" cap="none" normalizeH="0" baseline="0" dirty="0" err="1" smtClean="0">
                <a:ln>
                  <a:noFill/>
                </a:ln>
                <a:solidFill>
                  <a:srgbClr val="404040"/>
                </a:solidFill>
                <a:effectLst/>
                <a:cs typeface="Arial" panose="020B0604020202020204" pitchFamily="34" charset="0"/>
              </a:rPr>
              <a:t>first</a:t>
            </a:r>
            <a:r>
              <a:rPr kumimoji="0" lang="tr-TR" altLang="tr-TR" sz="2000" b="0" i="0" u="none" strike="noStrike" cap="none" normalizeH="0" baseline="0" dirty="0" smtClean="0">
                <a:ln>
                  <a:noFill/>
                </a:ln>
                <a:solidFill>
                  <a:srgbClr val="404040"/>
                </a:solidFill>
                <a:effectLst/>
                <a:cs typeface="Arial" panose="020B0604020202020204" pitchFamily="34" charset="0"/>
              </a:rPr>
              <a:t> </a:t>
            </a:r>
            <a:r>
              <a:rPr kumimoji="0" lang="tr-TR" altLang="tr-TR" sz="2000" b="0" i="0" u="none" strike="noStrike" cap="none" normalizeH="0" baseline="0" dirty="0" err="1" smtClean="0">
                <a:ln>
                  <a:noFill/>
                </a:ln>
                <a:solidFill>
                  <a:srgbClr val="404040"/>
                </a:solidFill>
                <a:effectLst/>
                <a:cs typeface="Arial" panose="020B0604020202020204" pitchFamily="34" charset="0"/>
              </a:rPr>
              <a:t>executable</a:t>
            </a:r>
            <a:r>
              <a:rPr kumimoji="0" lang="tr-TR" altLang="tr-TR" sz="2000" b="0" i="0" u="none" strike="noStrike" cap="none" normalizeH="0" baseline="0" dirty="0" smtClean="0">
                <a:ln>
                  <a:noFill/>
                </a:ln>
                <a:solidFill>
                  <a:srgbClr val="404040"/>
                </a:solidFill>
                <a:effectLst/>
                <a:cs typeface="Arial" panose="020B0604020202020204" pitchFamily="34" charset="0"/>
              </a:rPr>
              <a:t> </a:t>
            </a:r>
            <a:r>
              <a:rPr kumimoji="0" lang="tr-TR" altLang="tr-TR" sz="2000" b="0" i="0" u="none" strike="noStrike" cap="none" normalizeH="0" baseline="0" dirty="0" err="1" smtClean="0">
                <a:ln>
                  <a:noFill/>
                </a:ln>
                <a:solidFill>
                  <a:srgbClr val="404040"/>
                </a:solidFill>
                <a:effectLst/>
                <a:cs typeface="Arial" panose="020B0604020202020204" pitchFamily="34" charset="0"/>
              </a:rPr>
              <a:t>line</a:t>
            </a:r>
            <a:r>
              <a:rPr kumimoji="0" lang="tr-TR" altLang="tr-TR" sz="2000" b="0" i="0" u="none" strike="noStrike" cap="none" normalizeH="0" baseline="0" dirty="0" smtClean="0">
                <a:ln>
                  <a:noFill/>
                </a:ln>
                <a:solidFill>
                  <a:srgbClr val="404040"/>
                </a:solidFill>
                <a:effectLst/>
                <a:cs typeface="Arial" panose="020B0604020202020204" pitchFamily="34" charset="0"/>
              </a:rPr>
              <a:t> of </a:t>
            </a:r>
            <a:r>
              <a:rPr kumimoji="0" lang="tr-TR" altLang="tr-TR" sz="2000" b="0" i="0" u="none" strike="noStrike" cap="none" normalizeH="0" baseline="0" dirty="0" err="1" smtClean="0">
                <a:ln>
                  <a:noFill/>
                </a:ln>
                <a:solidFill>
                  <a:srgbClr val="404040"/>
                </a:solidFill>
                <a:effectLst/>
                <a:cs typeface="Arial" panose="020B0604020202020204" pitchFamily="34" charset="0"/>
              </a:rPr>
              <a:t>the</a:t>
            </a:r>
            <a:r>
              <a:rPr kumimoji="0" lang="tr-TR" altLang="tr-TR" sz="2000" b="0" i="0" u="none" strike="noStrike" cap="none" normalizeH="0" baseline="0" dirty="0" smtClean="0">
                <a:ln>
                  <a:noFill/>
                </a:ln>
                <a:solidFill>
                  <a:srgbClr val="404040"/>
                </a:solidFill>
                <a:effectLst/>
                <a:cs typeface="Arial" panose="020B0604020202020204" pitchFamily="34" charset="0"/>
              </a:rPr>
              <a:t> </a:t>
            </a:r>
            <a:r>
              <a:rPr kumimoji="0" lang="tr-TR" altLang="tr-TR" sz="2000" b="0" i="0" u="none" strike="noStrike" cap="none" normalizeH="0" baseline="0" dirty="0" err="1" smtClean="0">
                <a:ln>
                  <a:noFill/>
                </a:ln>
                <a:solidFill>
                  <a:srgbClr val="404040"/>
                </a:solidFill>
                <a:effectLst/>
                <a:cs typeface="Arial" panose="020B0604020202020204" pitchFamily="34" charset="0"/>
              </a:rPr>
              <a:t>function</a:t>
            </a:r>
            <a:r>
              <a:rPr kumimoji="0" lang="tr-TR" altLang="tr-TR" sz="2000" b="0" i="0" u="none" strike="noStrike" cap="none" normalizeH="0" baseline="0" dirty="0" smtClean="0">
                <a:ln>
                  <a:noFill/>
                </a:ln>
                <a:solidFill>
                  <a:srgbClr val="404040"/>
                </a:solidFill>
                <a:effectLst/>
                <a:cs typeface="Arial" panose="020B0604020202020204" pitchFamily="34" charset="0"/>
              </a:rPr>
              <a:t>. </a:t>
            </a:r>
          </a:p>
          <a:p>
            <a:pPr marL="0" marR="0" lvl="0" indent="0" algn="l" defTabSz="914400" rtl="0" eaLnBrk="0" fontAlgn="base" latinLnBrk="0" hangingPunct="0">
              <a:lnSpc>
                <a:spcPct val="150000"/>
              </a:lnSpc>
              <a:spcBef>
                <a:spcPct val="0"/>
              </a:spcBef>
              <a:spcAft>
                <a:spcPct val="0"/>
              </a:spcAft>
              <a:buClrTx/>
              <a:buSzTx/>
              <a:buFontTx/>
              <a:buNone/>
              <a:tabLst/>
            </a:pPr>
            <a:r>
              <a:rPr kumimoji="0" lang="tr-TR" altLang="tr-TR" sz="2000" b="0" i="0" u="none" strike="noStrike" cap="none" normalizeH="0" baseline="0" dirty="0" err="1" smtClean="0">
                <a:ln>
                  <a:noFill/>
                </a:ln>
                <a:solidFill>
                  <a:srgbClr val="404040"/>
                </a:solidFill>
                <a:effectLst/>
                <a:cs typeface="Arial" panose="020B0604020202020204" pitchFamily="34" charset="0"/>
              </a:rPr>
              <a:t>Valid</a:t>
            </a:r>
            <a:r>
              <a:rPr kumimoji="0" lang="tr-TR" altLang="tr-TR" sz="2000" b="0" i="0" u="none" strike="noStrike" cap="none" normalizeH="0" baseline="0" dirty="0" smtClean="0">
                <a:ln>
                  <a:noFill/>
                </a:ln>
                <a:solidFill>
                  <a:srgbClr val="404040"/>
                </a:solidFill>
                <a:effectLst/>
                <a:cs typeface="Arial" panose="020B0604020202020204" pitchFamily="34" charset="0"/>
              </a:rPr>
              <a:t> </a:t>
            </a:r>
            <a:r>
              <a:rPr kumimoji="0" lang="tr-TR" altLang="tr-TR" sz="2000" b="0" i="0" u="none" strike="noStrike" cap="none" normalizeH="0" baseline="0" dirty="0" err="1" smtClean="0">
                <a:ln>
                  <a:noFill/>
                </a:ln>
                <a:solidFill>
                  <a:srgbClr val="404040"/>
                </a:solidFill>
                <a:effectLst/>
                <a:cs typeface="Arial" panose="020B0604020202020204" pitchFamily="34" charset="0"/>
              </a:rPr>
              <a:t>function</a:t>
            </a:r>
            <a:r>
              <a:rPr kumimoji="0" lang="tr-TR" altLang="tr-TR" sz="2000" b="0" i="0" u="none" strike="noStrike" cap="none" normalizeH="0" baseline="0" dirty="0" smtClean="0">
                <a:ln>
                  <a:noFill/>
                </a:ln>
                <a:solidFill>
                  <a:srgbClr val="404040"/>
                </a:solidFill>
                <a:effectLst/>
                <a:cs typeface="Arial" panose="020B0604020202020204" pitchFamily="34" charset="0"/>
              </a:rPr>
              <a:t> </a:t>
            </a:r>
            <a:r>
              <a:rPr kumimoji="0" lang="tr-TR" altLang="tr-TR" sz="2000" b="0" i="0" u="none" strike="noStrike" cap="none" normalizeH="0" baseline="0" dirty="0" err="1" smtClean="0">
                <a:ln>
                  <a:noFill/>
                </a:ln>
                <a:solidFill>
                  <a:srgbClr val="404040"/>
                </a:solidFill>
                <a:effectLst/>
                <a:cs typeface="Arial" panose="020B0604020202020204" pitchFamily="34" charset="0"/>
              </a:rPr>
              <a:t>names</a:t>
            </a:r>
            <a:r>
              <a:rPr kumimoji="0" lang="tr-TR" altLang="tr-TR" sz="2000" b="0" i="0" u="none" strike="noStrike" cap="none" normalizeH="0" baseline="0" dirty="0" smtClean="0">
                <a:ln>
                  <a:noFill/>
                </a:ln>
                <a:solidFill>
                  <a:srgbClr val="404040"/>
                </a:solidFill>
                <a:effectLst/>
                <a:cs typeface="Arial" panose="020B0604020202020204" pitchFamily="34" charset="0"/>
              </a:rPr>
              <a:t> </a:t>
            </a:r>
            <a:r>
              <a:rPr kumimoji="0" lang="tr-TR" altLang="tr-TR" sz="2000" b="0" i="0" u="none" strike="noStrike" cap="none" normalizeH="0" baseline="0" dirty="0" err="1" smtClean="0">
                <a:ln>
                  <a:noFill/>
                </a:ln>
                <a:solidFill>
                  <a:srgbClr val="404040"/>
                </a:solidFill>
                <a:effectLst/>
                <a:cs typeface="Arial" panose="020B0604020202020204" pitchFamily="34" charset="0"/>
              </a:rPr>
              <a:t>begin</a:t>
            </a:r>
            <a:r>
              <a:rPr kumimoji="0" lang="tr-TR" altLang="tr-TR" sz="2000" b="0" i="0" u="none" strike="noStrike" cap="none" normalizeH="0" baseline="0" dirty="0" smtClean="0">
                <a:ln>
                  <a:noFill/>
                </a:ln>
                <a:solidFill>
                  <a:srgbClr val="404040"/>
                </a:solidFill>
                <a:effectLst/>
                <a:cs typeface="Arial" panose="020B0604020202020204" pitchFamily="34" charset="0"/>
              </a:rPr>
              <a:t> </a:t>
            </a:r>
            <a:r>
              <a:rPr kumimoji="0" lang="tr-TR" altLang="tr-TR" sz="2000" b="0" i="0" u="none" strike="noStrike" cap="none" normalizeH="0" baseline="0" dirty="0" err="1" smtClean="0">
                <a:ln>
                  <a:noFill/>
                </a:ln>
                <a:solidFill>
                  <a:srgbClr val="404040"/>
                </a:solidFill>
                <a:effectLst/>
                <a:cs typeface="Arial" panose="020B0604020202020204" pitchFamily="34" charset="0"/>
              </a:rPr>
              <a:t>with</a:t>
            </a:r>
            <a:r>
              <a:rPr kumimoji="0" lang="tr-TR" altLang="tr-TR" sz="2000" b="0" i="0" u="none" strike="noStrike" cap="none" normalizeH="0" baseline="0" dirty="0" smtClean="0">
                <a:ln>
                  <a:noFill/>
                </a:ln>
                <a:solidFill>
                  <a:srgbClr val="404040"/>
                </a:solidFill>
                <a:effectLst/>
                <a:cs typeface="Arial" panose="020B0604020202020204" pitchFamily="34" charset="0"/>
              </a:rPr>
              <a:t> an </a:t>
            </a:r>
            <a:r>
              <a:rPr kumimoji="0" lang="tr-TR" altLang="tr-TR" sz="2000" b="0" i="0" u="none" strike="noStrike" cap="none" normalizeH="0" baseline="0" dirty="0" err="1" smtClean="0">
                <a:ln>
                  <a:noFill/>
                </a:ln>
                <a:solidFill>
                  <a:srgbClr val="404040"/>
                </a:solidFill>
                <a:effectLst/>
                <a:cs typeface="Arial" panose="020B0604020202020204" pitchFamily="34" charset="0"/>
              </a:rPr>
              <a:t>alphabetic</a:t>
            </a:r>
            <a:r>
              <a:rPr kumimoji="0" lang="tr-TR" altLang="tr-TR" sz="2000" b="0" i="0" u="none" strike="noStrike" cap="none" normalizeH="0" baseline="0" dirty="0" smtClean="0">
                <a:ln>
                  <a:noFill/>
                </a:ln>
                <a:solidFill>
                  <a:srgbClr val="404040"/>
                </a:solidFill>
                <a:effectLst/>
                <a:cs typeface="Arial" panose="020B0604020202020204" pitchFamily="34" charset="0"/>
              </a:rPr>
              <a:t> </a:t>
            </a:r>
            <a:r>
              <a:rPr kumimoji="0" lang="tr-TR" altLang="tr-TR" sz="2000" b="0" i="0" u="none" strike="noStrike" cap="none" normalizeH="0" baseline="0" dirty="0" err="1" smtClean="0">
                <a:ln>
                  <a:noFill/>
                </a:ln>
                <a:solidFill>
                  <a:srgbClr val="404040"/>
                </a:solidFill>
                <a:effectLst/>
                <a:cs typeface="Arial" panose="020B0604020202020204" pitchFamily="34" charset="0"/>
              </a:rPr>
              <a:t>character</a:t>
            </a:r>
            <a:r>
              <a:rPr kumimoji="0" lang="tr-TR" altLang="tr-TR" sz="2000" b="0" i="0" u="none" strike="noStrike" cap="none" normalizeH="0" baseline="0" dirty="0" smtClean="0">
                <a:ln>
                  <a:noFill/>
                </a:ln>
                <a:solidFill>
                  <a:srgbClr val="404040"/>
                </a:solidFill>
                <a:effectLst/>
                <a:cs typeface="Arial" panose="020B0604020202020204" pitchFamily="34" charset="0"/>
              </a:rPr>
              <a:t>, </a:t>
            </a:r>
            <a:r>
              <a:rPr kumimoji="0" lang="tr-TR" altLang="tr-TR" sz="2000" b="0" i="0" u="none" strike="noStrike" cap="none" normalizeH="0" baseline="0" dirty="0" err="1" smtClean="0">
                <a:ln>
                  <a:noFill/>
                </a:ln>
                <a:solidFill>
                  <a:srgbClr val="404040"/>
                </a:solidFill>
                <a:effectLst/>
                <a:cs typeface="Arial" panose="020B0604020202020204" pitchFamily="34" charset="0"/>
              </a:rPr>
              <a:t>and</a:t>
            </a:r>
            <a:r>
              <a:rPr kumimoji="0" lang="tr-TR" altLang="tr-TR" sz="2000" b="0" i="0" u="none" strike="noStrike" cap="none" normalizeH="0" baseline="0" dirty="0" smtClean="0">
                <a:ln>
                  <a:noFill/>
                </a:ln>
                <a:solidFill>
                  <a:srgbClr val="404040"/>
                </a:solidFill>
                <a:effectLst/>
                <a:cs typeface="Arial" panose="020B0604020202020204" pitchFamily="34" charset="0"/>
              </a:rPr>
              <a:t> can </a:t>
            </a:r>
            <a:r>
              <a:rPr kumimoji="0" lang="tr-TR" altLang="tr-TR" sz="2000" b="0" i="0" u="none" strike="noStrike" cap="none" normalizeH="0" baseline="0" dirty="0" err="1" smtClean="0">
                <a:ln>
                  <a:noFill/>
                </a:ln>
                <a:solidFill>
                  <a:srgbClr val="404040"/>
                </a:solidFill>
                <a:effectLst/>
                <a:cs typeface="Arial" panose="020B0604020202020204" pitchFamily="34" charset="0"/>
              </a:rPr>
              <a:t>contain</a:t>
            </a:r>
            <a:r>
              <a:rPr lang="tr-TR" altLang="tr-TR" sz="2000" dirty="0">
                <a:solidFill>
                  <a:srgbClr val="404040"/>
                </a:solidFill>
                <a:cs typeface="Arial" panose="020B0604020202020204" pitchFamily="34" charset="0"/>
              </a:rPr>
              <a:t> </a:t>
            </a:r>
            <a:r>
              <a:rPr kumimoji="0" lang="tr-TR" altLang="tr-TR" sz="2000" b="0" i="0" u="none" strike="noStrike" cap="none" normalizeH="0" baseline="0" dirty="0" err="1" smtClean="0">
                <a:ln>
                  <a:noFill/>
                </a:ln>
                <a:solidFill>
                  <a:srgbClr val="404040"/>
                </a:solidFill>
                <a:effectLst/>
                <a:cs typeface="Arial" panose="020B0604020202020204" pitchFamily="34" charset="0"/>
              </a:rPr>
              <a:t>letters</a:t>
            </a:r>
            <a:r>
              <a:rPr kumimoji="0" lang="tr-TR" altLang="tr-TR" sz="2000" b="0" i="0" u="none" strike="noStrike" cap="none" normalizeH="0" baseline="0" dirty="0" smtClean="0">
                <a:ln>
                  <a:noFill/>
                </a:ln>
                <a:solidFill>
                  <a:srgbClr val="404040"/>
                </a:solidFill>
                <a:effectLst/>
                <a:cs typeface="Arial" panose="020B0604020202020204" pitchFamily="34" charset="0"/>
              </a:rPr>
              <a:t>, </a:t>
            </a:r>
            <a:r>
              <a:rPr kumimoji="0" lang="tr-TR" altLang="tr-TR" sz="2000" b="0" i="0" u="none" strike="noStrike" cap="none" normalizeH="0" baseline="0" dirty="0" err="1" smtClean="0">
                <a:ln>
                  <a:noFill/>
                </a:ln>
                <a:solidFill>
                  <a:srgbClr val="404040"/>
                </a:solidFill>
                <a:effectLst/>
                <a:cs typeface="Arial" panose="020B0604020202020204" pitchFamily="34" charset="0"/>
              </a:rPr>
              <a:t>numbers</a:t>
            </a:r>
            <a:r>
              <a:rPr kumimoji="0" lang="tr-TR" altLang="tr-TR" sz="2000" b="0" i="0" u="none" strike="noStrike" cap="none" normalizeH="0" baseline="0" dirty="0" smtClean="0">
                <a:ln>
                  <a:noFill/>
                </a:ln>
                <a:solidFill>
                  <a:srgbClr val="404040"/>
                </a:solidFill>
                <a:effectLst/>
                <a:cs typeface="Arial" panose="020B0604020202020204" pitchFamily="34" charset="0"/>
              </a:rPr>
              <a:t>.</a:t>
            </a:r>
            <a:r>
              <a:rPr kumimoji="0" lang="tr-TR" altLang="tr-TR" sz="3200" b="0" i="0" u="none" strike="noStrike" cap="none" normalizeH="0" baseline="0" dirty="0" smtClean="0">
                <a:ln>
                  <a:noFill/>
                </a:ln>
                <a:solidFill>
                  <a:schemeClr val="tx1"/>
                </a:solidFill>
                <a:effectLst/>
              </a:rPr>
              <a:t> </a:t>
            </a:r>
            <a:endParaRPr kumimoji="0" lang="tr-TR" altLang="tr-TR" sz="4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520734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800" dirty="0" err="1" smtClean="0">
                <a:solidFill>
                  <a:schemeClr val="tx1"/>
                </a:solidFill>
              </a:rPr>
              <a:t>Thanks</a:t>
            </a:r>
            <a:r>
              <a:rPr lang="tr-TR" sz="4800" dirty="0" smtClean="0">
                <a:solidFill>
                  <a:schemeClr val="tx1"/>
                </a:solidFill>
              </a:rPr>
              <a:t> </a:t>
            </a:r>
            <a:r>
              <a:rPr lang="tr-TR" sz="4800" dirty="0" err="1" smtClean="0">
                <a:solidFill>
                  <a:schemeClr val="tx1"/>
                </a:solidFill>
              </a:rPr>
              <a:t>for</a:t>
            </a:r>
            <a:r>
              <a:rPr lang="tr-TR" sz="4800" dirty="0" smtClean="0">
                <a:solidFill>
                  <a:schemeClr val="tx1"/>
                </a:solidFill>
              </a:rPr>
              <a:t> </a:t>
            </a:r>
            <a:r>
              <a:rPr lang="tr-TR" sz="4800" dirty="0" err="1" smtClean="0">
                <a:solidFill>
                  <a:schemeClr val="tx1"/>
                </a:solidFill>
              </a:rPr>
              <a:t>your</a:t>
            </a:r>
            <a:r>
              <a:rPr lang="tr-TR" sz="4800" dirty="0" smtClean="0">
                <a:solidFill>
                  <a:schemeClr val="tx1"/>
                </a:solidFill>
              </a:rPr>
              <a:t> </a:t>
            </a:r>
            <a:r>
              <a:rPr lang="tr-TR" sz="4800" dirty="0" err="1" smtClean="0">
                <a:solidFill>
                  <a:schemeClr val="tx1"/>
                </a:solidFill>
              </a:rPr>
              <a:t>listening</a:t>
            </a:r>
            <a:endParaRPr lang="tr-TR" sz="4800" dirty="0">
              <a:solidFill>
                <a:schemeClr val="tx1"/>
              </a:solidFill>
            </a:endParaRPr>
          </a:p>
        </p:txBody>
      </p:sp>
      <p:sp>
        <p:nvSpPr>
          <p:cNvPr id="3" name="İçerik Yer Tutucusu 2"/>
          <p:cNvSpPr>
            <a:spLocks noGrp="1"/>
          </p:cNvSpPr>
          <p:nvPr>
            <p:ph idx="1"/>
          </p:nvPr>
        </p:nvSpPr>
        <p:spPr/>
        <p:txBody>
          <a:bodyPr/>
          <a:lstStyle/>
          <a:p>
            <a:pPr marL="0" indent="0">
              <a:buNone/>
            </a:pPr>
            <a:r>
              <a:rPr lang="tr-TR" dirty="0" err="1" smtClean="0"/>
              <a:t>Any</a:t>
            </a:r>
            <a:r>
              <a:rPr lang="tr-TR" dirty="0" smtClean="0"/>
              <a:t> problem </a:t>
            </a:r>
            <a:r>
              <a:rPr lang="tr-TR" dirty="0" err="1" smtClean="0"/>
              <a:t>or</a:t>
            </a:r>
            <a:r>
              <a:rPr lang="tr-TR" dirty="0" smtClean="0"/>
              <a:t> </a:t>
            </a:r>
            <a:r>
              <a:rPr lang="tr-TR" dirty="0" err="1" smtClean="0"/>
              <a:t>question</a:t>
            </a:r>
            <a:r>
              <a:rPr lang="tr-TR" dirty="0" smtClean="0"/>
              <a:t>?</a:t>
            </a:r>
          </a:p>
          <a:p>
            <a:pPr marL="0" indent="0">
              <a:buNone/>
            </a:pPr>
            <a:endParaRPr lang="tr-TR" dirty="0"/>
          </a:p>
          <a:p>
            <a:pPr marL="0" indent="0">
              <a:buNone/>
            </a:pPr>
            <a:r>
              <a:rPr lang="tr-TR" dirty="0" err="1" smtClean="0"/>
              <a:t>You</a:t>
            </a:r>
            <a:r>
              <a:rPr lang="tr-TR" dirty="0" smtClean="0"/>
              <a:t> can </a:t>
            </a:r>
            <a:r>
              <a:rPr lang="tr-TR" dirty="0" err="1" smtClean="0"/>
              <a:t>write</a:t>
            </a:r>
            <a:r>
              <a:rPr lang="tr-TR" dirty="0" smtClean="0"/>
              <a:t> </a:t>
            </a:r>
            <a:r>
              <a:rPr lang="tr-TR" dirty="0" err="1" smtClean="0"/>
              <a:t>to</a:t>
            </a:r>
            <a:r>
              <a:rPr lang="tr-TR" dirty="0" smtClean="0"/>
              <a:t> </a:t>
            </a:r>
            <a:r>
              <a:rPr lang="tr-TR" dirty="0" err="1" smtClean="0"/>
              <a:t>command</a:t>
            </a:r>
            <a:r>
              <a:rPr lang="tr-TR" dirty="0" smtClean="0"/>
              <a:t> </a:t>
            </a:r>
            <a:r>
              <a:rPr lang="tr-TR" dirty="0" err="1" smtClean="0"/>
              <a:t>part</a:t>
            </a:r>
            <a:r>
              <a:rPr lang="tr-TR" dirty="0" smtClean="0"/>
              <a:t> of Youtube </a:t>
            </a:r>
            <a:r>
              <a:rPr lang="tr-TR" dirty="0" err="1" smtClean="0"/>
              <a:t>experiment</a:t>
            </a:r>
            <a:r>
              <a:rPr lang="tr-TR" dirty="0" smtClean="0"/>
              <a:t> </a:t>
            </a:r>
            <a:r>
              <a:rPr lang="tr-TR" dirty="0" err="1" smtClean="0"/>
              <a:t>videos</a:t>
            </a:r>
            <a:r>
              <a:rPr lang="tr-TR" dirty="0" smtClean="0"/>
              <a:t>.</a:t>
            </a:r>
          </a:p>
          <a:p>
            <a:pPr marL="0" indent="0">
              <a:buNone/>
            </a:pPr>
            <a:endParaRPr lang="tr-TR" dirty="0" smtClean="0"/>
          </a:p>
          <a:p>
            <a:pPr marL="0" indent="0">
              <a:buNone/>
            </a:pPr>
            <a:r>
              <a:rPr lang="tr-TR" dirty="0" err="1" smtClean="0"/>
              <a:t>Also</a:t>
            </a:r>
            <a:r>
              <a:rPr lang="tr-TR" dirty="0" smtClean="0"/>
              <a:t> </a:t>
            </a:r>
            <a:r>
              <a:rPr lang="tr-TR" dirty="0" err="1" smtClean="0"/>
              <a:t>send</a:t>
            </a:r>
            <a:r>
              <a:rPr lang="tr-TR" dirty="0" smtClean="0"/>
              <a:t> me e-mail: </a:t>
            </a:r>
            <a:r>
              <a:rPr lang="tr-TR" u="sng" dirty="0" smtClean="0">
                <a:solidFill>
                  <a:srgbClr val="0070C0"/>
                </a:solidFill>
              </a:rPr>
              <a:t>efganugur@gantep.edu.tr</a:t>
            </a:r>
          </a:p>
        </p:txBody>
      </p:sp>
    </p:spTree>
    <p:extLst>
      <p:ext uri="{BB962C8B-B14F-4D97-AF65-F5344CB8AC3E}">
        <p14:creationId xmlns:p14="http://schemas.microsoft.com/office/powerpoint/2010/main" val="1037922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39134" y="546837"/>
            <a:ext cx="8911687" cy="1280890"/>
          </a:xfrm>
        </p:spPr>
        <p:txBody>
          <a:bodyPr/>
          <a:lstStyle/>
          <a:p>
            <a:r>
              <a:rPr lang="tr-TR" dirty="0" err="1" smtClean="0"/>
              <a:t>Examples</a:t>
            </a:r>
            <a:r>
              <a:rPr lang="tr-TR" dirty="0" smtClean="0"/>
              <a:t> of </a:t>
            </a:r>
            <a:r>
              <a:rPr lang="tr-TR" dirty="0" err="1" smtClean="0"/>
              <a:t>functions</a:t>
            </a:r>
            <a:endParaRPr lang="tr-TR" dirty="0"/>
          </a:p>
        </p:txBody>
      </p:sp>
      <p:pic>
        <p:nvPicPr>
          <p:cNvPr id="3" name="İçerik Yer Tutucusu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1621665"/>
            <a:ext cx="12192000" cy="323629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9779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39134" y="546837"/>
            <a:ext cx="8911687" cy="1280890"/>
          </a:xfrm>
        </p:spPr>
        <p:txBody>
          <a:bodyPr/>
          <a:lstStyle/>
          <a:p>
            <a:r>
              <a:rPr lang="tr-TR" dirty="0" err="1" smtClean="0"/>
              <a:t>Functions</a:t>
            </a:r>
            <a:r>
              <a:rPr lang="tr-TR" dirty="0" smtClean="0"/>
              <a:t> </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52" y="0"/>
            <a:ext cx="12197952" cy="6858000"/>
          </a:xfrm>
        </p:spPr>
      </p:pic>
      <p:sp>
        <p:nvSpPr>
          <p:cNvPr id="6" name="Metin kutusu 5"/>
          <p:cNvSpPr txBox="1"/>
          <p:nvPr/>
        </p:nvSpPr>
        <p:spPr>
          <a:xfrm>
            <a:off x="7250806" y="327895"/>
            <a:ext cx="4726547" cy="1077218"/>
          </a:xfrm>
          <a:prstGeom prst="rect">
            <a:avLst/>
          </a:prstGeom>
          <a:noFill/>
        </p:spPr>
        <p:txBody>
          <a:bodyPr wrap="square" rtlCol="0">
            <a:spAutoFit/>
          </a:bodyPr>
          <a:lstStyle/>
          <a:p>
            <a:r>
              <a:rPr lang="tr-TR" sz="3200" dirty="0" err="1" smtClean="0">
                <a:solidFill>
                  <a:srgbClr val="FF0000"/>
                </a:solidFill>
              </a:rPr>
              <a:t>Find</a:t>
            </a:r>
            <a:r>
              <a:rPr lang="tr-TR" sz="3200" dirty="0" smtClean="0">
                <a:solidFill>
                  <a:srgbClr val="FF0000"/>
                </a:solidFill>
              </a:rPr>
              <a:t> </a:t>
            </a:r>
            <a:r>
              <a:rPr lang="tr-TR" sz="3200" dirty="0" err="1" smtClean="0">
                <a:solidFill>
                  <a:srgbClr val="FF0000"/>
                </a:solidFill>
              </a:rPr>
              <a:t>area</a:t>
            </a:r>
            <a:r>
              <a:rPr lang="tr-TR" sz="3200" dirty="0" smtClean="0">
                <a:solidFill>
                  <a:srgbClr val="FF0000"/>
                </a:solidFill>
              </a:rPr>
              <a:t> of </a:t>
            </a:r>
            <a:r>
              <a:rPr lang="tr-TR" sz="3200" dirty="0" err="1" smtClean="0">
                <a:solidFill>
                  <a:srgbClr val="FF0000"/>
                </a:solidFill>
              </a:rPr>
              <a:t>triangle</a:t>
            </a:r>
            <a:r>
              <a:rPr lang="tr-TR" sz="3200" dirty="0" smtClean="0">
                <a:solidFill>
                  <a:srgbClr val="FF0000"/>
                </a:solidFill>
              </a:rPr>
              <a:t> </a:t>
            </a:r>
            <a:r>
              <a:rPr lang="tr-TR" sz="3200" dirty="0" err="1" smtClean="0">
                <a:solidFill>
                  <a:srgbClr val="FF0000"/>
                </a:solidFill>
              </a:rPr>
              <a:t>with</a:t>
            </a:r>
            <a:r>
              <a:rPr lang="tr-TR" sz="3200" dirty="0" smtClean="0">
                <a:solidFill>
                  <a:srgbClr val="FF0000"/>
                </a:solidFill>
              </a:rPr>
              <a:t> </a:t>
            </a:r>
            <a:r>
              <a:rPr lang="tr-TR" sz="3200" dirty="0" err="1" smtClean="0">
                <a:solidFill>
                  <a:srgbClr val="FF0000"/>
                </a:solidFill>
              </a:rPr>
              <a:t>function</a:t>
            </a:r>
            <a:r>
              <a:rPr lang="tr-TR" sz="3200" dirty="0" smtClean="0">
                <a:solidFill>
                  <a:srgbClr val="FF0000"/>
                </a:solidFill>
              </a:rPr>
              <a:t>?</a:t>
            </a:r>
            <a:endParaRPr lang="tr-TR" sz="3200" dirty="0">
              <a:solidFill>
                <a:srgbClr val="FF0000"/>
              </a:solidFill>
            </a:endParaRPr>
          </a:p>
        </p:txBody>
      </p:sp>
    </p:spTree>
    <p:extLst>
      <p:ext uri="{BB962C8B-B14F-4D97-AF65-F5344CB8AC3E}">
        <p14:creationId xmlns:p14="http://schemas.microsoft.com/office/powerpoint/2010/main" val="33263914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80119" y="495320"/>
            <a:ext cx="8911687" cy="1280890"/>
          </a:xfrm>
        </p:spPr>
        <p:txBody>
          <a:bodyPr>
            <a:normAutofit fontScale="90000"/>
          </a:bodyPr>
          <a:lstStyle/>
          <a:p>
            <a:r>
              <a:rPr lang="tr-TR" dirty="0" err="1"/>
              <a:t>There</a:t>
            </a:r>
            <a:r>
              <a:rPr lang="tr-TR" dirty="0"/>
              <a:t> </a:t>
            </a:r>
            <a:r>
              <a:rPr lang="tr-TR" dirty="0" err="1"/>
              <a:t>are</a:t>
            </a:r>
            <a:r>
              <a:rPr lang="tr-TR" dirty="0"/>
              <a:t> </a:t>
            </a:r>
            <a:r>
              <a:rPr lang="tr-TR" dirty="0" err="1"/>
              <a:t>many</a:t>
            </a:r>
            <a:r>
              <a:rPr lang="tr-TR" dirty="0"/>
              <a:t> </a:t>
            </a:r>
            <a:r>
              <a:rPr lang="tr-TR" dirty="0" err="1"/>
              <a:t>kind</a:t>
            </a:r>
            <a:r>
              <a:rPr lang="tr-TR" dirty="0"/>
              <a:t> of </a:t>
            </a:r>
            <a:r>
              <a:rPr lang="tr-TR" dirty="0" err="1"/>
              <a:t>disability</a:t>
            </a:r>
            <a:r>
              <a:rPr lang="tr-TR" dirty="0"/>
              <a:t> </a:t>
            </a:r>
            <a:r>
              <a:rPr lang="tr-TR" dirty="0" err="1"/>
              <a:t>and</a:t>
            </a:r>
            <a:r>
              <a:rPr lang="tr-TR" dirty="0"/>
              <a:t> </a:t>
            </a:r>
            <a:r>
              <a:rPr lang="tr-TR" dirty="0" err="1"/>
              <a:t>electric</a:t>
            </a:r>
            <a:r>
              <a:rPr lang="tr-TR" dirty="0"/>
              <a:t> </a:t>
            </a:r>
            <a:r>
              <a:rPr lang="tr-TR" dirty="0" err="1"/>
              <a:t>wheelchair</a:t>
            </a:r>
            <a:r>
              <a:rPr lang="tr-TR" dirty="0"/>
              <a:t> is </a:t>
            </a:r>
            <a:r>
              <a:rPr lang="tr-TR" dirty="0" err="1"/>
              <a:t>useless</a:t>
            </a:r>
            <a:r>
              <a:rPr lang="tr-TR" dirty="0"/>
              <a:t> in </a:t>
            </a:r>
            <a:r>
              <a:rPr lang="tr-TR" dirty="0" err="1"/>
              <a:t>some</a:t>
            </a:r>
            <a:r>
              <a:rPr lang="tr-TR" dirty="0"/>
              <a:t> of </a:t>
            </a:r>
            <a:r>
              <a:rPr lang="tr-TR" dirty="0" err="1"/>
              <a:t>them</a:t>
            </a:r>
            <a:r>
              <a:rPr lang="tr-TR" dirty="0"/>
              <a:t>. </a:t>
            </a:r>
            <a:r>
              <a:rPr lang="tr-TR" dirty="0" err="1"/>
              <a:t>For</a:t>
            </a:r>
            <a:r>
              <a:rPr lang="tr-TR" dirty="0"/>
              <a:t> </a:t>
            </a:r>
            <a:r>
              <a:rPr lang="tr-TR" dirty="0" err="1"/>
              <a:t>example</a:t>
            </a:r>
            <a:r>
              <a:rPr lang="tr-TR" dirty="0"/>
              <a:t>, </a:t>
            </a:r>
          </a:p>
        </p:txBody>
      </p:sp>
      <p:sp>
        <p:nvSpPr>
          <p:cNvPr id="3" name="İçerik Yer Tutucusu 2"/>
          <p:cNvSpPr>
            <a:spLocks noGrp="1"/>
          </p:cNvSpPr>
          <p:nvPr>
            <p:ph idx="1"/>
          </p:nvPr>
        </p:nvSpPr>
        <p:spPr/>
        <p:txBody>
          <a:bodyPr>
            <a:normAutofit/>
          </a:bodyPr>
          <a:lstStyle/>
          <a:p>
            <a:pPr marL="0" indent="0">
              <a:buNone/>
            </a:pPr>
            <a:endParaRPr lang="tr-TR" dirty="0" smtClean="0"/>
          </a:p>
          <a:p>
            <a:pPr marL="0" indent="0">
              <a:buNone/>
            </a:pPr>
            <a:endParaRPr lang="tr-TR" dirty="0"/>
          </a:p>
          <a:p>
            <a:r>
              <a:rPr lang="tr-TR" dirty="0" err="1"/>
              <a:t>N</a:t>
            </a:r>
            <a:r>
              <a:rPr lang="tr-TR" dirty="0" err="1" smtClean="0"/>
              <a:t>euromuscular</a:t>
            </a:r>
            <a:r>
              <a:rPr lang="tr-TR" dirty="0" smtClean="0"/>
              <a:t> </a:t>
            </a:r>
            <a:r>
              <a:rPr lang="tr-TR" dirty="0" err="1"/>
              <a:t>disabilities</a:t>
            </a:r>
            <a:endParaRPr lang="tr-TR" dirty="0"/>
          </a:p>
          <a:p>
            <a:r>
              <a:rPr lang="tr-TR" dirty="0" err="1" smtClean="0"/>
              <a:t>Reflex</a:t>
            </a:r>
            <a:r>
              <a:rPr lang="tr-TR" dirty="0" smtClean="0"/>
              <a:t> </a:t>
            </a:r>
            <a:r>
              <a:rPr lang="tr-TR" dirty="0" err="1" smtClean="0"/>
              <a:t>disabilities</a:t>
            </a:r>
            <a:r>
              <a:rPr lang="tr-TR" dirty="0" smtClean="0"/>
              <a:t>     </a:t>
            </a:r>
          </a:p>
          <a:p>
            <a:r>
              <a:rPr lang="tr-TR" dirty="0" err="1"/>
              <a:t>V</a:t>
            </a:r>
            <a:r>
              <a:rPr lang="tr-TR" dirty="0" err="1" smtClean="0"/>
              <a:t>isually</a:t>
            </a:r>
            <a:r>
              <a:rPr lang="tr-TR" dirty="0" smtClean="0"/>
              <a:t> </a:t>
            </a:r>
            <a:r>
              <a:rPr lang="tr-TR" dirty="0" err="1"/>
              <a:t>handicapped</a:t>
            </a:r>
            <a:r>
              <a:rPr lang="tr-TR" dirty="0"/>
              <a:t> </a:t>
            </a:r>
            <a:r>
              <a:rPr lang="tr-TR" dirty="0" err="1"/>
              <a:t>people</a:t>
            </a:r>
            <a:r>
              <a:rPr lang="tr-TR" dirty="0"/>
              <a:t>  </a:t>
            </a:r>
            <a:r>
              <a:rPr lang="tr-TR" dirty="0" smtClean="0"/>
              <a:t> </a:t>
            </a:r>
            <a:r>
              <a:rPr lang="tr-TR" dirty="0" err="1"/>
              <a:t>don’t</a:t>
            </a:r>
            <a:r>
              <a:rPr lang="tr-TR" dirty="0"/>
              <a:t> </a:t>
            </a:r>
            <a:r>
              <a:rPr lang="tr-TR" dirty="0" err="1"/>
              <a:t>use</a:t>
            </a:r>
            <a:r>
              <a:rPr lang="tr-TR" dirty="0"/>
              <a:t> standart </a:t>
            </a:r>
            <a:r>
              <a:rPr lang="tr-TR" dirty="0" err="1"/>
              <a:t>wheelchair</a:t>
            </a:r>
            <a:r>
              <a:rPr lang="tr-TR" dirty="0"/>
              <a:t>. </a:t>
            </a:r>
          </a:p>
          <a:p>
            <a:endParaRPr lang="tr-TR" dirty="0"/>
          </a:p>
          <a:p>
            <a:pPr marL="0" indent="0">
              <a:buNone/>
            </a:pPr>
            <a:endParaRPr lang="tr-TR" dirty="0"/>
          </a:p>
          <a:p>
            <a:pPr marL="0" indent="0">
              <a:buNone/>
            </a:pPr>
            <a:r>
              <a:rPr lang="tr-TR" sz="2800" b="1" dirty="0" err="1"/>
              <a:t>Also</a:t>
            </a:r>
            <a:r>
              <a:rPr lang="tr-TR" sz="2800" b="1" dirty="0"/>
              <a:t>, </a:t>
            </a:r>
            <a:r>
              <a:rPr lang="tr-TR" sz="2800" b="1" dirty="0" err="1"/>
              <a:t>these</a:t>
            </a:r>
            <a:r>
              <a:rPr lang="tr-TR" sz="2800" b="1" dirty="0"/>
              <a:t> </a:t>
            </a:r>
            <a:r>
              <a:rPr lang="tr-TR" sz="2800" b="1" dirty="0" err="1"/>
              <a:t>people</a:t>
            </a:r>
            <a:r>
              <a:rPr lang="tr-TR" sz="2800" b="1" dirty="0"/>
              <a:t> </a:t>
            </a:r>
            <a:r>
              <a:rPr lang="tr-TR" sz="2800" b="1" dirty="0" err="1"/>
              <a:t>constitute</a:t>
            </a:r>
            <a:r>
              <a:rPr lang="tr-TR" sz="2800" b="1" dirty="0"/>
              <a:t> %</a:t>
            </a:r>
            <a:r>
              <a:rPr lang="tr-TR" sz="2800" b="1" dirty="0" smtClean="0"/>
              <a:t>4.1 of </a:t>
            </a:r>
            <a:r>
              <a:rPr lang="tr-TR" sz="2800" b="1" dirty="0" err="1"/>
              <a:t>our</a:t>
            </a:r>
            <a:r>
              <a:rPr lang="tr-TR" sz="2800" b="1" dirty="0"/>
              <a:t> </a:t>
            </a:r>
            <a:r>
              <a:rPr lang="tr-TR" sz="2800" b="1" dirty="0" err="1"/>
              <a:t>country</a:t>
            </a:r>
            <a:r>
              <a:rPr lang="tr-TR" sz="2800" b="1" dirty="0"/>
              <a:t> </a:t>
            </a:r>
            <a:r>
              <a:rPr lang="tr-TR" sz="2800" b="1" dirty="0" smtClean="0"/>
              <a:t>.</a:t>
            </a:r>
            <a:endParaRPr lang="tr-TR" sz="2800"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5886" y="1647422"/>
            <a:ext cx="2971800" cy="2019300"/>
          </a:xfrm>
          <a:prstGeom prst="rect">
            <a:avLst/>
          </a:prstGeom>
          <a:ln>
            <a:noFill/>
          </a:ln>
          <a:effectLst>
            <a:softEdge rad="112500"/>
          </a:effectLst>
        </p:spPr>
      </p:pic>
      <p:pic>
        <p:nvPicPr>
          <p:cNvPr id="5" name="Resim 4"/>
          <p:cNvPicPr>
            <a:picLocks noChangeAspect="1"/>
          </p:cNvPicPr>
          <p:nvPr/>
        </p:nvPicPr>
        <p:blipFill>
          <a:blip r:embed="rId3"/>
          <a:stretch>
            <a:fillRect/>
          </a:stretch>
        </p:blipFill>
        <p:spPr>
          <a:xfrm>
            <a:off x="0" y="0"/>
            <a:ext cx="12192000" cy="6854653"/>
          </a:xfrm>
          <a:prstGeom prst="rect">
            <a:avLst/>
          </a:prstGeom>
        </p:spPr>
      </p:pic>
      <p:sp>
        <p:nvSpPr>
          <p:cNvPr id="6" name="Metin kutusu 5"/>
          <p:cNvSpPr txBox="1"/>
          <p:nvPr/>
        </p:nvSpPr>
        <p:spPr>
          <a:xfrm>
            <a:off x="7160654" y="592428"/>
            <a:ext cx="4697032" cy="400110"/>
          </a:xfrm>
          <a:prstGeom prst="rect">
            <a:avLst/>
          </a:prstGeom>
          <a:noFill/>
        </p:spPr>
        <p:txBody>
          <a:bodyPr wrap="square" rtlCol="0">
            <a:spAutoFit/>
          </a:bodyPr>
          <a:lstStyle/>
          <a:p>
            <a:r>
              <a:rPr lang="tr-TR" sz="2000" dirty="0" err="1" smtClean="0">
                <a:solidFill>
                  <a:srgbClr val="FF0000"/>
                </a:solidFill>
              </a:rPr>
              <a:t>Find</a:t>
            </a:r>
            <a:r>
              <a:rPr lang="tr-TR" sz="2000" dirty="0" smtClean="0">
                <a:solidFill>
                  <a:srgbClr val="FF0000"/>
                </a:solidFill>
              </a:rPr>
              <a:t> </a:t>
            </a:r>
            <a:r>
              <a:rPr lang="tr-TR" sz="2000" dirty="0" err="1" smtClean="0">
                <a:solidFill>
                  <a:srgbClr val="FF0000"/>
                </a:solidFill>
              </a:rPr>
              <a:t>maximum</a:t>
            </a:r>
            <a:r>
              <a:rPr lang="tr-TR" sz="2000" dirty="0" smtClean="0">
                <a:solidFill>
                  <a:srgbClr val="FF0000"/>
                </a:solidFill>
              </a:rPr>
              <a:t> </a:t>
            </a:r>
            <a:r>
              <a:rPr lang="tr-TR" sz="2000" dirty="0" err="1" smtClean="0">
                <a:solidFill>
                  <a:srgbClr val="FF0000"/>
                </a:solidFill>
              </a:rPr>
              <a:t>value</a:t>
            </a:r>
            <a:r>
              <a:rPr lang="tr-TR" sz="2000" dirty="0" smtClean="0">
                <a:solidFill>
                  <a:srgbClr val="FF0000"/>
                </a:solidFill>
              </a:rPr>
              <a:t> of </a:t>
            </a:r>
            <a:r>
              <a:rPr lang="tr-TR" sz="2000" dirty="0" err="1" smtClean="0">
                <a:solidFill>
                  <a:srgbClr val="FF0000"/>
                </a:solidFill>
              </a:rPr>
              <a:t>any</a:t>
            </a:r>
            <a:r>
              <a:rPr lang="tr-TR" sz="2000" dirty="0" smtClean="0">
                <a:solidFill>
                  <a:srgbClr val="FF0000"/>
                </a:solidFill>
              </a:rPr>
              <a:t> </a:t>
            </a:r>
            <a:r>
              <a:rPr lang="tr-TR" sz="2000" dirty="0" err="1" smtClean="0">
                <a:solidFill>
                  <a:srgbClr val="FF0000"/>
                </a:solidFill>
              </a:rPr>
              <a:t>vector</a:t>
            </a:r>
            <a:r>
              <a:rPr lang="tr-TR" sz="2000" dirty="0" smtClean="0">
                <a:solidFill>
                  <a:srgbClr val="FF0000"/>
                </a:solidFill>
              </a:rPr>
              <a:t>?</a:t>
            </a:r>
            <a:endParaRPr lang="tr-TR" sz="2000" dirty="0">
              <a:solidFill>
                <a:srgbClr val="FF0000"/>
              </a:solidFill>
            </a:endParaRPr>
          </a:p>
        </p:txBody>
      </p:sp>
    </p:spTree>
    <p:extLst>
      <p:ext uri="{BB962C8B-B14F-4D97-AF65-F5344CB8AC3E}">
        <p14:creationId xmlns:p14="http://schemas.microsoft.com/office/powerpoint/2010/main" val="34791877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p:cTn id="2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Similar</a:t>
            </a:r>
            <a:r>
              <a:rPr lang="tr-TR" dirty="0" smtClean="0"/>
              <a:t> </a:t>
            </a:r>
            <a:r>
              <a:rPr lang="tr-TR" dirty="0" err="1" smtClean="0"/>
              <a:t>project</a:t>
            </a:r>
            <a:r>
              <a:rPr lang="tr-TR" dirty="0" smtClean="0"/>
              <a:t> </a:t>
            </a:r>
            <a:r>
              <a:rPr lang="tr-TR" dirty="0" err="1" smtClean="0"/>
              <a:t>to</a:t>
            </a:r>
            <a:r>
              <a:rPr lang="tr-TR" dirty="0" smtClean="0"/>
              <a:t> </a:t>
            </a:r>
            <a:r>
              <a:rPr lang="tr-TR" dirty="0" err="1" smtClean="0"/>
              <a:t>our</a:t>
            </a:r>
            <a:r>
              <a:rPr lang="tr-TR" dirty="0" smtClean="0"/>
              <a:t> </a:t>
            </a:r>
            <a:r>
              <a:rPr lang="tr-TR" dirty="0" err="1" smtClean="0"/>
              <a:t>project</a:t>
            </a:r>
            <a:endParaRPr lang="tr-TR" dirty="0"/>
          </a:p>
        </p:txBody>
      </p:sp>
      <p:pic>
        <p:nvPicPr>
          <p:cNvPr id="5" name="İçerik Yer Tutucusu 4"/>
          <p:cNvPicPr>
            <a:picLocks noGrp="1" noChangeAspect="1"/>
          </p:cNvPicPr>
          <p:nvPr>
            <p:ph idx="1"/>
          </p:nvPr>
        </p:nvPicPr>
        <p:blipFill>
          <a:blip r:embed="rId2"/>
          <a:stretch>
            <a:fillRect/>
          </a:stretch>
        </p:blipFill>
        <p:spPr>
          <a:xfrm>
            <a:off x="5018547" y="2560273"/>
            <a:ext cx="3468322" cy="3405365"/>
          </a:xfrm>
          <a:prstGeom prst="rect">
            <a:avLst/>
          </a:prstGeom>
        </p:spPr>
      </p:pic>
      <p:pic>
        <p:nvPicPr>
          <p:cNvPr id="4" name="Resim 3"/>
          <p:cNvPicPr>
            <a:picLocks noChangeAspect="1"/>
          </p:cNvPicPr>
          <p:nvPr/>
        </p:nvPicPr>
        <p:blipFill>
          <a:blip r:embed="rId3"/>
          <a:stretch>
            <a:fillRect/>
          </a:stretch>
        </p:blipFill>
        <p:spPr>
          <a:xfrm>
            <a:off x="741460" y="2572496"/>
            <a:ext cx="4085702" cy="3393141"/>
          </a:xfrm>
          <a:prstGeom prst="rect">
            <a:avLst/>
          </a:prstGeom>
        </p:spPr>
      </p:pic>
      <p:pic>
        <p:nvPicPr>
          <p:cNvPr id="6" name="Resim 5"/>
          <p:cNvPicPr>
            <a:picLocks noChangeAspect="1"/>
          </p:cNvPicPr>
          <p:nvPr/>
        </p:nvPicPr>
        <p:blipFill>
          <a:blip r:embed="rId4"/>
          <a:stretch>
            <a:fillRect/>
          </a:stretch>
        </p:blipFill>
        <p:spPr>
          <a:xfrm>
            <a:off x="8869639" y="2572496"/>
            <a:ext cx="3158305" cy="3393141"/>
          </a:xfrm>
          <a:prstGeom prst="rect">
            <a:avLst/>
          </a:prstGeom>
        </p:spPr>
      </p:pic>
      <p:sp>
        <p:nvSpPr>
          <p:cNvPr id="3" name="Dikdörtgen 2"/>
          <p:cNvSpPr/>
          <p:nvPr/>
        </p:nvSpPr>
        <p:spPr>
          <a:xfrm>
            <a:off x="401432" y="1905000"/>
            <a:ext cx="4079798" cy="523220"/>
          </a:xfrm>
          <a:prstGeom prst="rect">
            <a:avLst/>
          </a:prstGeom>
          <a:noFill/>
        </p:spPr>
        <p:txBody>
          <a:bodyPr wrap="square" lIns="91440" tIns="45720" rIns="91440" bIns="45720">
            <a:spAutoFit/>
          </a:bodyPr>
          <a:lstStyle/>
          <a:p>
            <a:pPr algn="ctr"/>
            <a:r>
              <a:rPr lang="tr-TR" sz="2800" dirty="0" err="1" smtClean="0">
                <a:ln w="0"/>
                <a:effectLst>
                  <a:outerShdw blurRad="38100" dist="19050" dir="2700000" algn="tl" rotWithShape="0">
                    <a:schemeClr val="dk1">
                      <a:alpha val="40000"/>
                    </a:schemeClr>
                  </a:outerShdw>
                </a:effectLst>
              </a:rPr>
              <a:t>University</a:t>
            </a:r>
            <a:r>
              <a:rPr lang="tr-TR" sz="2800" dirty="0" smtClean="0">
                <a:ln w="0"/>
                <a:effectLst>
                  <a:outerShdw blurRad="38100" dist="19050" dir="2700000" algn="tl" rotWithShape="0">
                    <a:schemeClr val="dk1">
                      <a:alpha val="40000"/>
                    </a:schemeClr>
                  </a:outerShdw>
                </a:effectLst>
              </a:rPr>
              <a:t> of Kent</a:t>
            </a:r>
            <a:endParaRPr lang="tr-TR" sz="2800" b="0" cap="none" spc="0" dirty="0">
              <a:ln w="0"/>
              <a:solidFill>
                <a:schemeClr val="tx1"/>
              </a:solidFill>
              <a:effectLst>
                <a:outerShdw blurRad="38100" dist="19050" dir="2700000" algn="tl" rotWithShape="0">
                  <a:schemeClr val="dk1">
                    <a:alpha val="40000"/>
                  </a:schemeClr>
                </a:outerShdw>
              </a:effectLst>
            </a:endParaRPr>
          </a:p>
        </p:txBody>
      </p:sp>
      <p:sp>
        <p:nvSpPr>
          <p:cNvPr id="7" name="Dikdörtgen 6"/>
          <p:cNvSpPr/>
          <p:nvPr/>
        </p:nvSpPr>
        <p:spPr>
          <a:xfrm>
            <a:off x="5235310" y="1926165"/>
            <a:ext cx="3203120" cy="523220"/>
          </a:xfrm>
          <a:prstGeom prst="rect">
            <a:avLst/>
          </a:prstGeom>
          <a:noFill/>
        </p:spPr>
        <p:txBody>
          <a:bodyPr wrap="none" lIns="91440" tIns="45720" rIns="91440" bIns="45720">
            <a:spAutoFit/>
          </a:bodyPr>
          <a:lstStyle/>
          <a:p>
            <a:pPr algn="ctr"/>
            <a:r>
              <a:rPr lang="tr-TR" sz="2800" dirty="0" err="1" smtClean="0">
                <a:ln w="0"/>
                <a:effectLst>
                  <a:outerShdw blurRad="38100" dist="19050" dir="2700000" algn="tl" rotWithShape="0">
                    <a:schemeClr val="dk1">
                      <a:alpha val="40000"/>
                    </a:schemeClr>
                  </a:outerShdw>
                </a:effectLst>
              </a:rPr>
              <a:t>University</a:t>
            </a:r>
            <a:r>
              <a:rPr lang="tr-TR" sz="2800" dirty="0" smtClean="0">
                <a:ln w="0"/>
                <a:effectLst>
                  <a:outerShdw blurRad="38100" dist="19050" dir="2700000" algn="tl" rotWithShape="0">
                    <a:schemeClr val="dk1">
                      <a:alpha val="40000"/>
                    </a:schemeClr>
                  </a:outerShdw>
                </a:effectLst>
              </a:rPr>
              <a:t> of </a:t>
            </a:r>
            <a:r>
              <a:rPr lang="tr-TR" sz="2800" dirty="0" err="1" smtClean="0">
                <a:ln w="0"/>
                <a:effectLst>
                  <a:outerShdw blurRad="38100" dist="19050" dir="2700000" algn="tl" rotWithShape="0">
                    <a:schemeClr val="dk1">
                      <a:alpha val="40000"/>
                    </a:schemeClr>
                  </a:outerShdw>
                </a:effectLst>
              </a:rPr>
              <a:t>Essex</a:t>
            </a:r>
            <a:endParaRPr lang="tr-TR" sz="2800" b="0" cap="none" spc="0" dirty="0">
              <a:ln w="0"/>
              <a:solidFill>
                <a:schemeClr val="tx1"/>
              </a:solidFill>
              <a:effectLst>
                <a:outerShdw blurRad="38100" dist="19050" dir="2700000" algn="tl" rotWithShape="0">
                  <a:schemeClr val="dk1">
                    <a:alpha val="40000"/>
                  </a:schemeClr>
                </a:outerShdw>
              </a:effectLst>
            </a:endParaRPr>
          </a:p>
        </p:txBody>
      </p:sp>
      <p:sp>
        <p:nvSpPr>
          <p:cNvPr id="8" name="Dikdörtgen 7"/>
          <p:cNvSpPr/>
          <p:nvPr/>
        </p:nvSpPr>
        <p:spPr>
          <a:xfrm>
            <a:off x="9353010" y="1722532"/>
            <a:ext cx="2573140" cy="830997"/>
          </a:xfrm>
          <a:prstGeom prst="rect">
            <a:avLst/>
          </a:prstGeom>
          <a:noFill/>
        </p:spPr>
        <p:txBody>
          <a:bodyPr wrap="none" lIns="91440" tIns="45720" rIns="91440" bIns="45720">
            <a:spAutoFit/>
          </a:bodyPr>
          <a:lstStyle/>
          <a:p>
            <a:pPr algn="ctr"/>
            <a:r>
              <a:rPr lang="tr-TR" sz="2400" dirty="0" smtClean="0">
                <a:ln w="0"/>
                <a:effectLst>
                  <a:outerShdw blurRad="38100" dist="19050" dir="2700000" algn="tl" rotWithShape="0">
                    <a:schemeClr val="dk1">
                      <a:alpha val="40000"/>
                    </a:schemeClr>
                  </a:outerShdw>
                </a:effectLst>
              </a:rPr>
              <a:t>Tokyo </a:t>
            </a:r>
            <a:r>
              <a:rPr lang="tr-TR" sz="2400" dirty="0" err="1" smtClean="0">
                <a:ln w="0"/>
                <a:effectLst>
                  <a:outerShdw blurRad="38100" dist="19050" dir="2700000" algn="tl" rotWithShape="0">
                    <a:schemeClr val="dk1">
                      <a:alpha val="40000"/>
                    </a:schemeClr>
                  </a:outerShdw>
                </a:effectLst>
              </a:rPr>
              <a:t>University</a:t>
            </a:r>
            <a:r>
              <a:rPr lang="tr-TR" sz="2400" dirty="0" smtClean="0">
                <a:ln w="0"/>
                <a:effectLst>
                  <a:outerShdw blurRad="38100" dist="19050" dir="2700000" algn="tl" rotWithShape="0">
                    <a:schemeClr val="dk1">
                      <a:alpha val="40000"/>
                    </a:schemeClr>
                  </a:outerShdw>
                </a:effectLst>
              </a:rPr>
              <a:t> </a:t>
            </a:r>
          </a:p>
          <a:p>
            <a:pPr algn="ctr"/>
            <a:r>
              <a:rPr lang="tr-TR" sz="2400" dirty="0" smtClean="0">
                <a:ln w="0"/>
                <a:effectLst>
                  <a:outerShdw blurRad="38100" dist="19050" dir="2700000" algn="tl" rotWithShape="0">
                    <a:schemeClr val="dk1">
                      <a:alpha val="40000"/>
                    </a:schemeClr>
                  </a:outerShdw>
                </a:effectLst>
              </a:rPr>
              <a:t>of </a:t>
            </a:r>
            <a:r>
              <a:rPr lang="tr-TR" sz="2400" dirty="0" err="1" smtClean="0">
                <a:ln w="0"/>
                <a:effectLst>
                  <a:outerShdw blurRad="38100" dist="19050" dir="2700000" algn="tl" rotWithShape="0">
                    <a:schemeClr val="dk1">
                      <a:alpha val="40000"/>
                    </a:schemeClr>
                  </a:outerShdw>
                </a:effectLst>
              </a:rPr>
              <a:t>Technology</a:t>
            </a:r>
            <a:endParaRPr lang="tr-TR" sz="2400" b="0" cap="none" spc="0" dirty="0">
              <a:ln w="0"/>
              <a:solidFill>
                <a:schemeClr val="tx1"/>
              </a:solidFill>
              <a:effectLst>
                <a:outerShdw blurRad="38100" dist="19050" dir="2700000" algn="tl" rotWithShape="0">
                  <a:schemeClr val="dk1">
                    <a:alpha val="40000"/>
                  </a:schemeClr>
                </a:outerShdw>
              </a:effectLst>
            </a:endParaRPr>
          </a:p>
        </p:txBody>
      </p:sp>
      <p:pic>
        <p:nvPicPr>
          <p:cNvPr id="9" name="Resim 8"/>
          <p:cNvPicPr>
            <a:picLocks noChangeAspect="1"/>
          </p:cNvPicPr>
          <p:nvPr/>
        </p:nvPicPr>
        <p:blipFill>
          <a:blip r:embed="rId5"/>
          <a:stretch>
            <a:fillRect/>
          </a:stretch>
        </p:blipFill>
        <p:spPr>
          <a:xfrm>
            <a:off x="0" y="1673"/>
            <a:ext cx="12192000" cy="6854653"/>
          </a:xfrm>
          <a:prstGeom prst="rect">
            <a:avLst/>
          </a:prstGeom>
        </p:spPr>
      </p:pic>
    </p:spTree>
    <p:extLst>
      <p:ext uri="{BB962C8B-B14F-4D97-AF65-F5344CB8AC3E}">
        <p14:creationId xmlns:p14="http://schemas.microsoft.com/office/powerpoint/2010/main" val="40955322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39134" y="546837"/>
            <a:ext cx="8911687" cy="1280890"/>
          </a:xfrm>
        </p:spPr>
        <p:txBody>
          <a:bodyPr/>
          <a:lstStyle/>
          <a:p>
            <a:r>
              <a:rPr lang="tr-TR" dirty="0" smtClean="0"/>
              <a:t>Guide (</a:t>
            </a:r>
            <a:r>
              <a:rPr lang="tr-TR" dirty="0" err="1" smtClean="0"/>
              <a:t>Graphical</a:t>
            </a:r>
            <a:r>
              <a:rPr lang="tr-TR" dirty="0" smtClean="0"/>
              <a:t> User </a:t>
            </a:r>
            <a:r>
              <a:rPr lang="tr-TR" dirty="0" err="1" smtClean="0"/>
              <a:t>Interface</a:t>
            </a:r>
            <a:r>
              <a:rPr lang="tr-TR" dirty="0" smtClean="0"/>
              <a:t> Development Environment) </a:t>
            </a:r>
            <a:endParaRPr lang="tr-TR" dirty="0"/>
          </a:p>
        </p:txBody>
      </p:sp>
      <p:sp>
        <p:nvSpPr>
          <p:cNvPr id="5" name="Rectangle 2"/>
          <p:cNvSpPr>
            <a:spLocks noGrp="1" noChangeArrowheads="1"/>
          </p:cNvSpPr>
          <p:nvPr>
            <p:ph idx="1"/>
          </p:nvPr>
        </p:nvSpPr>
        <p:spPr bwMode="auto">
          <a:xfrm>
            <a:off x="2102907" y="1899697"/>
            <a:ext cx="8784139" cy="44096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defTabSz="914400">
              <a:lnSpc>
                <a:spcPct val="200000"/>
              </a:lnSpc>
              <a:buClrTx/>
              <a:buNone/>
            </a:pPr>
            <a:r>
              <a:rPr lang="en-US" sz="2400" dirty="0"/>
              <a:t>This approach starts with a figure that you populate with components from within a graphic layout editor. GUIDE creates an associated code file containing callbacks for the GUI and its components. GUIDE saves both the figure (as a FIG-file) and the code file. Opening either one also opens the other to run the GUI.</a:t>
            </a:r>
            <a:endParaRPr kumimoji="0" lang="tr-TR" altLang="tr-TR" sz="4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256805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39134" y="546837"/>
            <a:ext cx="8911687" cy="1280890"/>
          </a:xfrm>
        </p:spPr>
        <p:txBody>
          <a:bodyPr/>
          <a:lstStyle/>
          <a:p>
            <a:r>
              <a:rPr lang="tr-TR" dirty="0" smtClean="0"/>
              <a:t>Guide (</a:t>
            </a:r>
            <a:r>
              <a:rPr lang="tr-TR" dirty="0" err="1" smtClean="0"/>
              <a:t>Graphical</a:t>
            </a:r>
            <a:r>
              <a:rPr lang="tr-TR" dirty="0" smtClean="0"/>
              <a:t> User </a:t>
            </a:r>
            <a:r>
              <a:rPr lang="tr-TR" dirty="0" err="1" smtClean="0"/>
              <a:t>Interface</a:t>
            </a:r>
            <a:r>
              <a:rPr lang="tr-TR" dirty="0" smtClean="0"/>
              <a:t> Development Environment) </a:t>
            </a:r>
            <a:endParaRPr lang="tr-TR" dirty="0"/>
          </a:p>
        </p:txBody>
      </p:sp>
      <p:sp>
        <p:nvSpPr>
          <p:cNvPr id="5" name="Rectangle 2"/>
          <p:cNvSpPr>
            <a:spLocks noGrp="1" noChangeArrowheads="1"/>
          </p:cNvSpPr>
          <p:nvPr>
            <p:ph idx="1"/>
          </p:nvPr>
        </p:nvSpPr>
        <p:spPr bwMode="auto">
          <a:xfrm>
            <a:off x="2102907" y="1951668"/>
            <a:ext cx="8784139" cy="43057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US" sz="2000" dirty="0"/>
              <a:t>Start GUIDE by typing guide at the MATLAB prompt</a:t>
            </a:r>
            <a:r>
              <a:rPr lang="en-US" sz="2000" dirty="0" smtClean="0"/>
              <a:t>.</a:t>
            </a:r>
            <a:endParaRPr lang="tr-TR" sz="2000" dirty="0"/>
          </a:p>
          <a:p>
            <a:pPr marL="0" indent="0">
              <a:lnSpc>
                <a:spcPct val="150000"/>
              </a:lnSpc>
              <a:buNone/>
            </a:pPr>
            <a:r>
              <a:rPr lang="en-US" sz="2000" b="1" dirty="0"/>
              <a:t> </a:t>
            </a:r>
            <a:endParaRPr lang="tr-TR" sz="2000" dirty="0"/>
          </a:p>
          <a:p>
            <a:pPr>
              <a:lnSpc>
                <a:spcPct val="150000"/>
              </a:lnSpc>
            </a:pPr>
            <a:r>
              <a:rPr lang="en-US" sz="2000" dirty="0"/>
              <a:t>To add functionality to your buttons, add commands to the 'Callback' functions in the MATLAB file. For example, when the user clicks the ADD button, the </a:t>
            </a:r>
            <a:r>
              <a:rPr lang="en-US" sz="2000" dirty="0" err="1"/>
              <a:t>add_Callback</a:t>
            </a:r>
            <a:r>
              <a:rPr lang="en-US" sz="2000" dirty="0"/>
              <a:t> function will be called and executed. All the data for the GUI is stored in the handles, so use set and get to get data and change it if necessary. Any time you change the handles, save it using </a:t>
            </a:r>
            <a:r>
              <a:rPr lang="en-US" sz="2000" dirty="0" err="1"/>
              <a:t>guidata</a:t>
            </a:r>
            <a:r>
              <a:rPr lang="en-US" sz="2000" dirty="0"/>
              <a:t>.</a:t>
            </a:r>
            <a:endParaRPr lang="tr-TR" sz="2000" dirty="0"/>
          </a:p>
          <a:p>
            <a:pPr marL="0" lvl="0" indent="0" defTabSz="914400">
              <a:lnSpc>
                <a:spcPct val="200000"/>
              </a:lnSpc>
              <a:buClrTx/>
              <a:buNone/>
            </a:pPr>
            <a:endParaRPr kumimoji="0" lang="tr-TR" altLang="tr-TR"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955213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39134" y="546837"/>
            <a:ext cx="8911687" cy="1280890"/>
          </a:xfrm>
        </p:spPr>
        <p:txBody>
          <a:bodyPr/>
          <a:lstStyle/>
          <a:p>
            <a:r>
              <a:rPr lang="tr-TR" dirty="0" smtClean="0"/>
              <a:t>Guide </a:t>
            </a:r>
            <a:r>
              <a:rPr lang="tr-TR" dirty="0" err="1" smtClean="0"/>
              <a:t>Steps</a:t>
            </a:r>
            <a:endParaRPr lang="tr-TR" dirty="0"/>
          </a:p>
        </p:txBody>
      </p:sp>
      <p:sp useBgFill="1">
        <p:nvSpPr>
          <p:cNvPr id="5" name="Rectangle 2"/>
          <p:cNvSpPr>
            <a:spLocks noGrp="1" noChangeArrowheads="1"/>
          </p:cNvSpPr>
          <p:nvPr>
            <p:ph idx="1"/>
          </p:nvPr>
        </p:nvSpPr>
        <p:spPr bwMode="auto">
          <a:xfrm>
            <a:off x="2039134" y="1215426"/>
            <a:ext cx="8784139" cy="1631216"/>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50000"/>
              </a:lnSpc>
              <a:buNone/>
            </a:pPr>
            <a:r>
              <a:rPr lang="tr-TR" sz="2000" dirty="0" smtClean="0"/>
              <a:t>Write ‘</a:t>
            </a:r>
            <a:r>
              <a:rPr lang="tr-TR" sz="2000" dirty="0" err="1" smtClean="0"/>
              <a:t>guide</a:t>
            </a:r>
            <a:r>
              <a:rPr lang="tr-TR" sz="2000" dirty="0" smtClean="0"/>
              <a:t>’ </a:t>
            </a:r>
            <a:r>
              <a:rPr lang="tr-TR" sz="2000" dirty="0" err="1" smtClean="0"/>
              <a:t>to</a:t>
            </a:r>
            <a:r>
              <a:rPr lang="tr-TR" sz="2000" dirty="0" smtClean="0"/>
              <a:t> </a:t>
            </a:r>
            <a:r>
              <a:rPr lang="tr-TR" sz="2000" dirty="0" err="1" smtClean="0"/>
              <a:t>command</a:t>
            </a:r>
            <a:r>
              <a:rPr lang="tr-TR" sz="2000" dirty="0" smtClean="0"/>
              <a:t> </a:t>
            </a:r>
            <a:r>
              <a:rPr lang="tr-TR" sz="2000" dirty="0" err="1" smtClean="0"/>
              <a:t>window</a:t>
            </a:r>
            <a:r>
              <a:rPr lang="tr-TR" sz="2000" dirty="0" smtClean="0"/>
              <a:t>, </a:t>
            </a:r>
            <a:r>
              <a:rPr lang="tr-TR" sz="2000" dirty="0" err="1" smtClean="0"/>
              <a:t>then</a:t>
            </a:r>
            <a:r>
              <a:rPr lang="tr-TR" sz="2000" dirty="0" smtClean="0"/>
              <a:t> </a:t>
            </a:r>
            <a:r>
              <a:rPr lang="tr-TR" sz="2000" dirty="0" err="1" smtClean="0"/>
              <a:t>opens</a:t>
            </a:r>
            <a:r>
              <a:rPr lang="tr-TR" sz="2000" dirty="0" smtClean="0"/>
              <a:t> </a:t>
            </a:r>
            <a:r>
              <a:rPr lang="tr-TR" sz="2000" dirty="0" err="1" smtClean="0"/>
              <a:t>this</a:t>
            </a:r>
            <a:r>
              <a:rPr lang="tr-TR" sz="2000" dirty="0" smtClean="0"/>
              <a:t> </a:t>
            </a:r>
            <a:r>
              <a:rPr lang="tr-TR" sz="2000" dirty="0" err="1" smtClean="0"/>
              <a:t>window</a:t>
            </a:r>
            <a:r>
              <a:rPr lang="tr-TR" sz="2000" dirty="0" smtClean="0"/>
              <a:t> </a:t>
            </a:r>
            <a:r>
              <a:rPr lang="tr-TR" sz="2000" dirty="0" err="1" smtClean="0"/>
              <a:t>select</a:t>
            </a:r>
            <a:r>
              <a:rPr lang="tr-TR" sz="2000" dirty="0" smtClean="0"/>
              <a:t> </a:t>
            </a:r>
            <a:r>
              <a:rPr lang="tr-TR" sz="2000" dirty="0" err="1" smtClean="0"/>
              <a:t>Blank</a:t>
            </a:r>
            <a:r>
              <a:rPr lang="tr-TR" sz="2000" dirty="0" smtClean="0"/>
              <a:t> GUI (</a:t>
            </a:r>
            <a:r>
              <a:rPr lang="tr-TR" sz="2000" dirty="0" err="1" smtClean="0"/>
              <a:t>Default</a:t>
            </a:r>
            <a:r>
              <a:rPr lang="tr-TR" sz="2000" dirty="0" smtClean="0"/>
              <a:t>) </a:t>
            </a:r>
            <a:r>
              <a:rPr lang="tr-TR" sz="2000" dirty="0" err="1" smtClean="0"/>
              <a:t>and</a:t>
            </a:r>
            <a:r>
              <a:rPr lang="tr-TR" sz="2000" dirty="0" smtClean="0"/>
              <a:t> </a:t>
            </a:r>
            <a:r>
              <a:rPr lang="tr-TR" sz="2000" dirty="0" err="1" smtClean="0"/>
              <a:t>click</a:t>
            </a:r>
            <a:r>
              <a:rPr lang="tr-TR" sz="2000" dirty="0" smtClean="0"/>
              <a:t> on OK </a:t>
            </a:r>
            <a:endParaRPr lang="tr-TR" sz="2000" dirty="0"/>
          </a:p>
          <a:p>
            <a:pPr marL="0" lvl="0" indent="0" defTabSz="914400">
              <a:lnSpc>
                <a:spcPct val="200000"/>
              </a:lnSpc>
              <a:buClrTx/>
              <a:buNone/>
            </a:pPr>
            <a:endParaRPr kumimoji="0" lang="tr-TR" altLang="tr-TR" sz="2000" b="0" i="0" u="none" strike="noStrike" cap="none" normalizeH="0" baseline="0" dirty="0" smtClean="0">
              <a:ln>
                <a:noFill/>
              </a:ln>
              <a:solidFill>
                <a:schemeClr val="tx1"/>
              </a:solidFill>
              <a:effectLst/>
              <a:latin typeface="Arial" panose="020B0604020202020204"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4227" y="2190009"/>
            <a:ext cx="6176730" cy="4262305"/>
          </a:xfrm>
          <a:prstGeom prst="rect">
            <a:avLst/>
          </a:prstGeom>
        </p:spPr>
      </p:pic>
    </p:spTree>
    <p:extLst>
      <p:ext uri="{BB962C8B-B14F-4D97-AF65-F5344CB8AC3E}">
        <p14:creationId xmlns:p14="http://schemas.microsoft.com/office/powerpoint/2010/main" val="26115447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684</TotalTime>
  <Words>369</Words>
  <Application>Microsoft Office PowerPoint</Application>
  <PresentationFormat>Geniş ekran</PresentationFormat>
  <Paragraphs>67</Paragraphs>
  <Slides>20</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20</vt:i4>
      </vt:variant>
    </vt:vector>
  </HeadingPairs>
  <TitlesOfParts>
    <vt:vector size="26" baseType="lpstr">
      <vt:lpstr>Arial</vt:lpstr>
      <vt:lpstr>Calibri</vt:lpstr>
      <vt:lpstr>Century Gothic</vt:lpstr>
      <vt:lpstr>Menlo</vt:lpstr>
      <vt:lpstr>Wingdings 3</vt:lpstr>
      <vt:lpstr>Duman</vt:lpstr>
      <vt:lpstr>  EEE 247 Laboratory Presentation </vt:lpstr>
      <vt:lpstr>Functions </vt:lpstr>
      <vt:lpstr>Examples of functions</vt:lpstr>
      <vt:lpstr>Functions </vt:lpstr>
      <vt:lpstr>There are many kind of disability and electric wheelchair is useless in some of them. For example, </vt:lpstr>
      <vt:lpstr>Similar project to our project</vt:lpstr>
      <vt:lpstr>Guide (Graphical User Interface Development Environment) </vt:lpstr>
      <vt:lpstr>Guide (Graphical User Interface Development Environment) </vt:lpstr>
      <vt:lpstr>Guide Steps</vt:lpstr>
      <vt:lpstr>Guide Steps</vt:lpstr>
      <vt:lpstr>Guide Steps</vt:lpstr>
      <vt:lpstr>Guide Steps</vt:lpstr>
      <vt:lpstr>Guide Steps</vt:lpstr>
      <vt:lpstr>PowerPoint Sunusu</vt:lpstr>
      <vt:lpstr>Simulink</vt:lpstr>
      <vt:lpstr>Simulink  (Select blank model)</vt:lpstr>
      <vt:lpstr>Simulink  (Library browser)</vt:lpstr>
      <vt:lpstr>Simulink  (Searching for blocks in library)</vt:lpstr>
      <vt:lpstr>Simulink  (Blocks and connections)</vt:lpstr>
      <vt:lpstr>Thanks for your listening</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Graduation project</dc:title>
  <dc:creator>efgan uğur</dc:creator>
  <cp:lastModifiedBy>ALPER</cp:lastModifiedBy>
  <cp:revision>96</cp:revision>
  <dcterms:created xsi:type="dcterms:W3CDTF">2016-01-25T12:02:34Z</dcterms:created>
  <dcterms:modified xsi:type="dcterms:W3CDTF">2025-10-04T11:06:15Z</dcterms:modified>
</cp:coreProperties>
</file>