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742AF-BD68-4216-92B8-BDD6A1674EDB}" type="datetimeFigureOut">
              <a:rPr lang="tr-TR" smtClean="0"/>
              <a:t>19.03.2020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F9CFC-6503-4F42-9714-FCBE9148DB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9611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742AF-BD68-4216-92B8-BDD6A1674EDB}" type="datetimeFigureOut">
              <a:rPr lang="tr-TR" smtClean="0"/>
              <a:t>19.03.2020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F9CFC-6503-4F42-9714-FCBE9148DB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6618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742AF-BD68-4216-92B8-BDD6A1674EDB}" type="datetimeFigureOut">
              <a:rPr lang="tr-TR" smtClean="0"/>
              <a:t>19.03.2020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F9CFC-6503-4F42-9714-FCBE9148DB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6729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742AF-BD68-4216-92B8-BDD6A1674EDB}" type="datetimeFigureOut">
              <a:rPr lang="tr-TR" smtClean="0"/>
              <a:t>19.03.2020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F9CFC-6503-4F42-9714-FCBE9148DB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4732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742AF-BD68-4216-92B8-BDD6A1674EDB}" type="datetimeFigureOut">
              <a:rPr lang="tr-TR" smtClean="0"/>
              <a:t>19.03.2020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F9CFC-6503-4F42-9714-FCBE9148DB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2020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742AF-BD68-4216-92B8-BDD6A1674EDB}" type="datetimeFigureOut">
              <a:rPr lang="tr-TR" smtClean="0"/>
              <a:t>19.03.2020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F9CFC-6503-4F42-9714-FCBE9148DB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3571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742AF-BD68-4216-92B8-BDD6A1674EDB}" type="datetimeFigureOut">
              <a:rPr lang="tr-TR" smtClean="0"/>
              <a:t>19.03.2020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F9CFC-6503-4F42-9714-FCBE9148DB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7181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742AF-BD68-4216-92B8-BDD6A1674EDB}" type="datetimeFigureOut">
              <a:rPr lang="tr-TR" smtClean="0"/>
              <a:t>19.03.2020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F9CFC-6503-4F42-9714-FCBE9148DB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5521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742AF-BD68-4216-92B8-BDD6A1674EDB}" type="datetimeFigureOut">
              <a:rPr lang="tr-TR" smtClean="0"/>
              <a:t>19.03.2020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F9CFC-6503-4F42-9714-FCBE9148DB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74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742AF-BD68-4216-92B8-BDD6A1674EDB}" type="datetimeFigureOut">
              <a:rPr lang="tr-TR" smtClean="0"/>
              <a:t>19.03.2020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F9CFC-6503-4F42-9714-FCBE9148DB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3000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742AF-BD68-4216-92B8-BDD6A1674EDB}" type="datetimeFigureOut">
              <a:rPr lang="tr-TR" smtClean="0"/>
              <a:t>19.03.2020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F9CFC-6503-4F42-9714-FCBE9148DB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4307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742AF-BD68-4216-92B8-BDD6A1674EDB}" type="datetimeFigureOut">
              <a:rPr lang="tr-TR" smtClean="0"/>
              <a:t>19.03.2020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F9CFC-6503-4F42-9714-FCBE9148DB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2998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2.png"/><Relationship Id="rId4" Type="http://schemas.openxmlformats.org/officeDocument/2006/relationships/image" Target="../media/image17.png"/><Relationship Id="rId9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9.png"/><Relationship Id="rId3" Type="http://schemas.openxmlformats.org/officeDocument/2006/relationships/image" Target="../media/image200.png"/><Relationship Id="rId12" Type="http://schemas.openxmlformats.org/officeDocument/2006/relationships/image" Target="../media/image28.png"/><Relationship Id="rId17" Type="http://schemas.openxmlformats.org/officeDocument/2006/relationships/image" Target="../media/image27.png"/><Relationship Id="rId2" Type="http://schemas.openxmlformats.org/officeDocument/2006/relationships/image" Target="../media/image23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270.png"/><Relationship Id="rId5" Type="http://schemas.openxmlformats.org/officeDocument/2006/relationships/image" Target="../media/image20.png"/><Relationship Id="rId15" Type="http://schemas.openxmlformats.org/officeDocument/2006/relationships/image" Target="../media/image22.png"/><Relationship Id="rId4" Type="http://schemas.openxmlformats.org/officeDocument/2006/relationships/image" Target="../media/image24.png"/><Relationship Id="rId1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Metin kutusu 2"/>
              <p:cNvSpPr txBox="1"/>
              <p:nvPr/>
            </p:nvSpPr>
            <p:spPr>
              <a:xfrm>
                <a:off x="290146" y="105509"/>
                <a:ext cx="11632223" cy="646331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28575"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MOSFET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ANALYSIS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EXPERIMENT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1.A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𝐺𝑆</m:t>
                        </m:r>
                      </m:sub>
                    </m:sSub>
                  </m:oMath>
                </a14:m>
                <a:r>
                  <a:rPr lang="tr-TR" dirty="0"/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Curve</a:t>
                </a:r>
              </a:p>
              <a:p>
                <a:pPr algn="ctr"/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PRELIMINARY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PART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OF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EXPERIMENT</a:t>
                </a:r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Metin kutusu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146" y="105509"/>
                <a:ext cx="11632223" cy="646331"/>
              </a:xfrm>
              <a:prstGeom prst="rect">
                <a:avLst/>
              </a:prstGeom>
              <a:blipFill>
                <a:blip r:embed="rId2"/>
                <a:stretch>
                  <a:fillRect t="-3604" b="-10811"/>
                </a:stretch>
              </a:blipFill>
              <a:ln w="28575"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278" y="1330827"/>
            <a:ext cx="3815860" cy="1983957"/>
          </a:xfrm>
          <a:prstGeom prst="rect">
            <a:avLst/>
          </a:prstGeom>
        </p:spPr>
      </p:pic>
      <p:sp>
        <p:nvSpPr>
          <p:cNvPr id="4" name="Metin kutusu 3"/>
          <p:cNvSpPr txBox="1"/>
          <p:nvPr/>
        </p:nvSpPr>
        <p:spPr>
          <a:xfrm>
            <a:off x="430824" y="975948"/>
            <a:ext cx="5257799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Simulation_1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Circuit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6057900" y="978878"/>
            <a:ext cx="5758961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Simulation_2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Circuit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90146" y="852854"/>
            <a:ext cx="5521569" cy="589963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5964116" y="864577"/>
            <a:ext cx="5940669" cy="589963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Metin kutusu 7"/>
          <p:cNvSpPr txBox="1"/>
          <p:nvPr/>
        </p:nvSpPr>
        <p:spPr>
          <a:xfrm>
            <a:off x="430823" y="3159370"/>
            <a:ext cx="5240214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Simulation_1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procedure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Transient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Analysis)</a:t>
            </a:r>
          </a:p>
        </p:txBody>
      </p:sp>
      <p:sp>
        <p:nvSpPr>
          <p:cNvPr id="9" name="Metin kutusu 8"/>
          <p:cNvSpPr txBox="1"/>
          <p:nvPr/>
        </p:nvSpPr>
        <p:spPr>
          <a:xfrm>
            <a:off x="6119446" y="3135924"/>
            <a:ext cx="5706208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Simulation_2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procedure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DC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Sweep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6838" y="1335518"/>
            <a:ext cx="3323493" cy="1714086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3662" y="3550176"/>
            <a:ext cx="4057294" cy="3088016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73348" y="3558066"/>
            <a:ext cx="3966061" cy="3018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029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Metin kutusu 4"/>
              <p:cNvSpPr txBox="1"/>
              <p:nvPr/>
            </p:nvSpPr>
            <p:spPr>
              <a:xfrm>
                <a:off x="281354" y="123093"/>
                <a:ext cx="11632223" cy="369332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MOSFET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EXPERIMENT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1.A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𝐺𝑆</m:t>
                        </m:r>
                      </m:sub>
                    </m:sSub>
                  </m:oMath>
                </a14:m>
                <a:r>
                  <a:rPr lang="tr-TR" dirty="0"/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Curve</a:t>
                </a:r>
              </a:p>
            </p:txBody>
          </p:sp>
        </mc:Choice>
        <mc:Fallback xmlns="">
          <p:sp>
            <p:nvSpPr>
              <p:cNvPr id="5" name="Metin kutusu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354" y="123093"/>
                <a:ext cx="11632223" cy="369332"/>
              </a:xfrm>
              <a:prstGeom prst="rect">
                <a:avLst/>
              </a:prstGeom>
              <a:blipFill>
                <a:blip r:embed="rId2"/>
                <a:stretch>
                  <a:fillRect l="-366" t="-7937" b="-22222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Metin kutusu 8"/>
              <p:cNvSpPr txBox="1"/>
              <p:nvPr/>
            </p:nvSpPr>
            <p:spPr>
              <a:xfrm>
                <a:off x="439615" y="3710353"/>
                <a:ext cx="5594160" cy="523220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tr-TR" sz="1400" dirty="0"/>
                  <a:t>Figure. </a:t>
                </a:r>
                <a:r>
                  <a:rPr lang="tr-TR" sz="1400" dirty="0" err="1"/>
                  <a:t>1.A</a:t>
                </a:r>
                <a:r>
                  <a:rPr lang="tr-TR" sz="1400" dirty="0"/>
                  <a:t>. </a:t>
                </a:r>
                <a:r>
                  <a:rPr lang="tr-TR" sz="1400" dirty="0" err="1"/>
                  <a:t>Circuit</a:t>
                </a:r>
                <a:r>
                  <a:rPr lang="tr-TR" sz="1400" dirty="0"/>
                  <a:t> </a:t>
                </a:r>
                <a:r>
                  <a:rPr lang="tr-TR" sz="1400" dirty="0" err="1"/>
                  <a:t>to</a:t>
                </a:r>
                <a:r>
                  <a:rPr lang="tr-TR" sz="1400" dirty="0"/>
                  <a:t> </a:t>
                </a:r>
                <a:r>
                  <a:rPr lang="tr-TR" sz="1400" dirty="0" err="1"/>
                  <a:t>obtain</a:t>
                </a:r>
                <a:r>
                  <a:rPr lang="tr-TR" sz="1400" dirty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1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14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tr-TR" sz="1400" b="0" i="1" smtClean="0">
                            <a:latin typeface="Cambria Math" panose="02040503050406030204" pitchFamily="18" charset="0"/>
                          </a:rPr>
                          <m:t>𝐺𝑆</m:t>
                        </m:r>
                      </m:sub>
                    </m:sSub>
                  </m:oMath>
                </a14:m>
                <a:r>
                  <a:rPr lang="tr-TR" sz="1400" dirty="0"/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1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1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tr-TR" sz="1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tr-TR" sz="1400" dirty="0"/>
                  <a:t>  </a:t>
                </a:r>
                <a:r>
                  <a:rPr lang="tr-TR" sz="1400" dirty="0" err="1"/>
                  <a:t>curve</a:t>
                </a:r>
                <a:r>
                  <a:rPr lang="tr-TR" sz="1400" dirty="0"/>
                  <a:t> of an n </a:t>
                </a:r>
                <a:r>
                  <a:rPr lang="tr-TR" sz="1400" dirty="0" err="1"/>
                  <a:t>channel</a:t>
                </a:r>
                <a:r>
                  <a:rPr lang="tr-TR" sz="1400" dirty="0"/>
                  <a:t> </a:t>
                </a:r>
                <a:r>
                  <a:rPr lang="tr-TR" sz="1400" dirty="0" err="1"/>
                  <a:t>enhancement</a:t>
                </a:r>
                <a:r>
                  <a:rPr lang="tr-TR" sz="1400" dirty="0"/>
                  <a:t> </a:t>
                </a:r>
              </a:p>
              <a:p>
                <a:r>
                  <a:rPr lang="tr-TR" sz="1400" dirty="0" err="1"/>
                  <a:t>mode</a:t>
                </a:r>
                <a:r>
                  <a:rPr lang="tr-TR" sz="1400" dirty="0"/>
                  <a:t> </a:t>
                </a:r>
                <a:r>
                  <a:rPr lang="tr-TR" sz="1400" dirty="0" err="1"/>
                  <a:t>field</a:t>
                </a:r>
                <a:r>
                  <a:rPr lang="tr-TR" sz="1400" dirty="0"/>
                  <a:t> </a:t>
                </a:r>
                <a:r>
                  <a:rPr lang="tr-TR" sz="1400" dirty="0" err="1"/>
                  <a:t>effect</a:t>
                </a:r>
                <a:r>
                  <a:rPr lang="tr-TR" sz="1400" dirty="0"/>
                  <a:t> transistor </a:t>
                </a:r>
              </a:p>
            </p:txBody>
          </p:sp>
        </mc:Choice>
        <mc:Fallback xmlns="">
          <p:sp>
            <p:nvSpPr>
              <p:cNvPr id="9" name="Metin kutusu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615" y="3710353"/>
                <a:ext cx="5594160" cy="523220"/>
              </a:xfrm>
              <a:prstGeom prst="rect">
                <a:avLst/>
              </a:prstGeom>
              <a:blipFill>
                <a:blip r:embed="rId3"/>
                <a:stretch>
                  <a:fillRect l="-327" t="-2353" b="-1176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Metin kutusu 9"/>
              <p:cNvSpPr txBox="1"/>
              <p:nvPr/>
            </p:nvSpPr>
            <p:spPr>
              <a:xfrm>
                <a:off x="6154615" y="738555"/>
                <a:ext cx="5794132" cy="5909310"/>
              </a:xfrm>
              <a:prstGeom prst="rect">
                <a:avLst/>
              </a:prstGeom>
              <a:noFill/>
              <a:ln w="38100">
                <a:solidFill>
                  <a:schemeClr val="accent6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Experimental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Procedure</a:t>
                </a:r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1- Test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your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equipment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before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starting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experiment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E1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Connect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circuit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of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Figure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1.A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and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observe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Gate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voltage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versus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drain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current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characteristics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of an n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channel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enhancement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type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MOSFET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E2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Determine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𝑡h</m:t>
                        </m:r>
                      </m:sub>
                    </m:sSub>
                  </m:oMath>
                </a14:m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threshold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voltage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by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using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graphic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which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you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got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from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E1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Metin kutusu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4615" y="738555"/>
                <a:ext cx="5794132" cy="5909310"/>
              </a:xfrm>
              <a:prstGeom prst="rect">
                <a:avLst/>
              </a:prstGeom>
              <a:blipFill>
                <a:blip r:embed="rId4"/>
                <a:stretch>
                  <a:fillRect l="-628" t="-205"/>
                </a:stretch>
              </a:blipFill>
              <a:ln w="38100">
                <a:solidFill>
                  <a:schemeClr val="accent6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Metin kutusu 21"/>
          <p:cNvSpPr txBox="1"/>
          <p:nvPr/>
        </p:nvSpPr>
        <p:spPr>
          <a:xfrm>
            <a:off x="6875585" y="4730261"/>
            <a:ext cx="23756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tr-TR" dirty="0"/>
              <a:t> </a:t>
            </a:r>
          </a:p>
        </p:txBody>
      </p:sp>
      <p:sp>
        <p:nvSpPr>
          <p:cNvPr id="25" name="Metin kutusu 24"/>
          <p:cNvSpPr txBox="1"/>
          <p:nvPr/>
        </p:nvSpPr>
        <p:spPr>
          <a:xfrm>
            <a:off x="8845062" y="3903785"/>
            <a:ext cx="103105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tr-TR" dirty="0"/>
              <a:t>                </a:t>
            </a:r>
          </a:p>
        </p:txBody>
      </p:sp>
      <p:pic>
        <p:nvPicPr>
          <p:cNvPr id="27" name="Resim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82129" y="3326789"/>
            <a:ext cx="4133850" cy="3228975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6550" y="890923"/>
            <a:ext cx="4993665" cy="243147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3" name="Metin kutusu 22"/>
              <p:cNvSpPr txBox="1"/>
              <p:nvPr/>
            </p:nvSpPr>
            <p:spPr>
              <a:xfrm>
                <a:off x="5084886" y="3071446"/>
                <a:ext cx="824136" cy="584775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tr-TR" sz="1600" dirty="0"/>
                  <a:t>Y </a:t>
                </a:r>
                <a:r>
                  <a:rPr lang="tr-TR" sz="1600" dirty="0" err="1"/>
                  <a:t>Probe</a:t>
                </a:r>
                <a:endParaRPr lang="tr-TR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16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tr-TR" sz="1600" i="1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tr-TR" sz="1600" dirty="0"/>
              </a:p>
            </p:txBody>
          </p:sp>
        </mc:Choice>
        <mc:Fallback xmlns="">
          <p:sp>
            <p:nvSpPr>
              <p:cNvPr id="23" name="Metin kutusu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4886" y="3071446"/>
                <a:ext cx="824136" cy="584775"/>
              </a:xfrm>
              <a:prstGeom prst="rect">
                <a:avLst/>
              </a:prstGeom>
              <a:blipFill>
                <a:blip r:embed="rId10"/>
                <a:stretch>
                  <a:fillRect l="-3704" t="-3125" r="-22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Düz Ok Bağlayıcısı 15"/>
          <p:cNvCxnSpPr>
            <a:cxnSpLocks/>
          </p:cNvCxnSpPr>
          <p:nvPr/>
        </p:nvCxnSpPr>
        <p:spPr>
          <a:xfrm>
            <a:off x="4826978" y="2312377"/>
            <a:ext cx="316522" cy="76493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Metin kutusu 14"/>
              <p:cNvSpPr txBox="1"/>
              <p:nvPr/>
            </p:nvSpPr>
            <p:spPr>
              <a:xfrm>
                <a:off x="1371601" y="589084"/>
                <a:ext cx="830548" cy="584775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tr-TR" sz="1600" dirty="0"/>
                  <a:t>X </a:t>
                </a:r>
                <a:r>
                  <a:rPr lang="tr-TR" sz="1600" dirty="0" err="1"/>
                  <a:t>Probe</a:t>
                </a:r>
                <a:endParaRPr lang="tr-TR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16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tr-TR" sz="1600" i="1">
                              <a:latin typeface="Cambria Math" panose="02040503050406030204" pitchFamily="18" charset="0"/>
                            </a:rPr>
                            <m:t>𝐺𝑆</m:t>
                          </m:r>
                        </m:sub>
                      </m:sSub>
                    </m:oMath>
                  </m:oMathPara>
                </a14:m>
                <a:endParaRPr lang="tr-TR" sz="1600" dirty="0"/>
              </a:p>
            </p:txBody>
          </p:sp>
        </mc:Choice>
        <mc:Fallback xmlns="">
          <p:sp>
            <p:nvSpPr>
              <p:cNvPr id="15" name="Metin kutusu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1" y="589084"/>
                <a:ext cx="830548" cy="584775"/>
              </a:xfrm>
              <a:prstGeom prst="rect">
                <a:avLst/>
              </a:prstGeom>
              <a:blipFill>
                <a:blip r:embed="rId11"/>
                <a:stretch>
                  <a:fillRect l="-3676" t="-3125" r="-147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Düz Ok Bağlayıcısı 5"/>
          <p:cNvCxnSpPr>
            <a:cxnSpLocks/>
          </p:cNvCxnSpPr>
          <p:nvPr/>
        </p:nvCxnSpPr>
        <p:spPr>
          <a:xfrm flipH="1" flipV="1">
            <a:off x="1723293" y="1195755"/>
            <a:ext cx="167053" cy="79130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8367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/>
              <p:cNvSpPr/>
              <p:nvPr/>
            </p:nvSpPr>
            <p:spPr>
              <a:xfrm>
                <a:off x="303100" y="96688"/>
                <a:ext cx="11584099" cy="646331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rgbClr val="00B050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MOSFET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EXPERIMENT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1.B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</m:sSub>
                  </m:oMath>
                </a14:m>
                <a:r>
                  <a:rPr lang="tr-TR" dirty="0"/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Curve</a:t>
                </a:r>
              </a:p>
              <a:p>
                <a:pPr algn="ctr"/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PRELIMINARY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PART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OF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EXPERIMENT</a:t>
                </a:r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Dikdörtgen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100" y="96688"/>
                <a:ext cx="11584099" cy="646331"/>
              </a:xfrm>
              <a:prstGeom prst="rect">
                <a:avLst/>
              </a:prstGeom>
              <a:blipFill>
                <a:blip r:embed="rId2"/>
                <a:stretch>
                  <a:fillRect t="-5505" b="-11927"/>
                </a:stretch>
              </a:blipFill>
              <a:ln w="19050"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ikdörtgen 6"/>
          <p:cNvSpPr/>
          <p:nvPr/>
        </p:nvSpPr>
        <p:spPr>
          <a:xfrm>
            <a:off x="105508" y="852854"/>
            <a:ext cx="5117123" cy="589963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073" y="1213338"/>
            <a:ext cx="3531943" cy="204541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/>
              <p:cNvSpPr/>
              <p:nvPr/>
            </p:nvSpPr>
            <p:spPr>
              <a:xfrm>
                <a:off x="4129453" y="1505634"/>
                <a:ext cx="1137139" cy="31393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Change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𝐺𝑆</m:t>
                        </m:r>
                      </m:sub>
                    </m:sSub>
                  </m:oMath>
                </a14:m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value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from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9V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in 3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steps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observe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current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changing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by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effect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𝐷𝑆</m:t>
                        </m:r>
                      </m:sub>
                    </m:sSub>
                  </m:oMath>
                </a14:m>
                <a:r>
                  <a:rPr lang="tr-TR" dirty="0"/>
                  <a:t>.</a:t>
                </a:r>
              </a:p>
            </p:txBody>
          </p:sp>
        </mc:Choice>
        <mc:Fallback xmlns="">
          <p:sp>
            <p:nvSpPr>
              <p:cNvPr id="4" name="Dikdörtgen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9453" y="1505634"/>
                <a:ext cx="1137139" cy="3139321"/>
              </a:xfrm>
              <a:prstGeom prst="rect">
                <a:avLst/>
              </a:prstGeom>
              <a:blipFill>
                <a:blip r:embed="rId4"/>
                <a:stretch>
                  <a:fillRect l="-4278" t="-1165" r="-1604" b="-213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Resim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4965" y="3938954"/>
            <a:ext cx="3421818" cy="2604355"/>
          </a:xfrm>
          <a:prstGeom prst="rect">
            <a:avLst/>
          </a:prstGeom>
        </p:spPr>
      </p:pic>
      <p:sp>
        <p:nvSpPr>
          <p:cNvPr id="10" name="Dikdörtgen 9"/>
          <p:cNvSpPr/>
          <p:nvPr/>
        </p:nvSpPr>
        <p:spPr>
          <a:xfrm>
            <a:off x="5301762" y="929054"/>
            <a:ext cx="6312877" cy="580585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Dikdörtgen 13"/>
              <p:cNvSpPr/>
              <p:nvPr/>
            </p:nvSpPr>
            <p:spPr>
              <a:xfrm>
                <a:off x="9144000" y="1371573"/>
                <a:ext cx="1292470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Observe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current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changing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by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effect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𝐷𝑆</m:t>
                        </m:r>
                      </m:sub>
                    </m:sSub>
                  </m:oMath>
                </a14:m>
                <a:r>
                  <a:rPr lang="tr-TR" dirty="0"/>
                  <a:t>.</a:t>
                </a:r>
              </a:p>
            </p:txBody>
          </p:sp>
        </mc:Choice>
        <mc:Fallback xmlns="">
          <p:sp>
            <p:nvSpPr>
              <p:cNvPr id="14" name="Dikdörtgen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0" y="1371573"/>
                <a:ext cx="1292470" cy="1754326"/>
              </a:xfrm>
              <a:prstGeom prst="rect">
                <a:avLst/>
              </a:prstGeom>
              <a:blipFill>
                <a:blip r:embed="rId6"/>
                <a:stretch>
                  <a:fillRect l="-3774" t="-2083" b="-451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Resim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44992" y="1246365"/>
            <a:ext cx="3711086" cy="2020306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21556" y="3650646"/>
            <a:ext cx="3081987" cy="2345708"/>
          </a:xfrm>
          <a:prstGeom prst="rect">
            <a:avLst/>
          </a:prstGeom>
        </p:spPr>
      </p:pic>
      <p:sp>
        <p:nvSpPr>
          <p:cNvPr id="11" name="Metin kutusu 10"/>
          <p:cNvSpPr txBox="1"/>
          <p:nvPr/>
        </p:nvSpPr>
        <p:spPr>
          <a:xfrm>
            <a:off x="5354516" y="970086"/>
            <a:ext cx="6172200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Simulation_2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Circuit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5389686" y="3259015"/>
            <a:ext cx="6163406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Simulation_2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procedure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DC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Sweep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pic>
        <p:nvPicPr>
          <p:cNvPr id="15" name="Resim 1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437316" y="3657600"/>
            <a:ext cx="3080605" cy="2344656"/>
          </a:xfrm>
          <a:prstGeom prst="rect">
            <a:avLst/>
          </a:prstGeom>
        </p:spPr>
      </p:pic>
      <p:sp>
        <p:nvSpPr>
          <p:cNvPr id="9" name="Metin kutusu 8"/>
          <p:cNvSpPr txBox="1"/>
          <p:nvPr/>
        </p:nvSpPr>
        <p:spPr>
          <a:xfrm>
            <a:off x="169984" y="3273670"/>
            <a:ext cx="3865686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Simulation_1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procedure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Transient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Analysis)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67054" y="914402"/>
            <a:ext cx="4994031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Simulation_1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Circuit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19466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Dikdörtgen 1"/>
              <p:cNvSpPr/>
              <p:nvPr/>
            </p:nvSpPr>
            <p:spPr>
              <a:xfrm>
                <a:off x="320685" y="272534"/>
                <a:ext cx="11584099" cy="369332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accent6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MOSFET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EXPERIMENT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1.B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</m:sSub>
                  </m:oMath>
                </a14:m>
                <a:r>
                  <a:rPr lang="tr-TR" dirty="0"/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Curve</a:t>
                </a:r>
              </a:p>
            </p:txBody>
          </p:sp>
        </mc:Choice>
        <mc:Fallback xmlns="">
          <p:sp>
            <p:nvSpPr>
              <p:cNvPr id="2" name="Dikdörtgen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685" y="272534"/>
                <a:ext cx="11584099" cy="369332"/>
              </a:xfrm>
              <a:prstGeom prst="rect">
                <a:avLst/>
              </a:prstGeom>
              <a:blipFill>
                <a:blip r:embed="rId2"/>
                <a:stretch>
                  <a:fillRect l="-421" t="-9677" b="-24194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Metin kutusu 2"/>
              <p:cNvSpPr txBox="1"/>
              <p:nvPr/>
            </p:nvSpPr>
            <p:spPr>
              <a:xfrm>
                <a:off x="6822830" y="738556"/>
                <a:ext cx="5055577" cy="5909310"/>
              </a:xfrm>
              <a:prstGeom prst="rect">
                <a:avLst/>
              </a:prstGeom>
              <a:noFill/>
              <a:ln w="38100">
                <a:solidFill>
                  <a:schemeClr val="accent6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Experimental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Procedure</a:t>
                </a:r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1- Test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your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equipment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before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starting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experiment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E1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Connect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circuit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of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Figure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1.B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and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observe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Drain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Voltage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versus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Drain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Current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characteristics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of an n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channel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enhancement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type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MOSFET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</a:p>
              <a:p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E2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Change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𝐺𝑆</m:t>
                        </m:r>
                      </m:sub>
                    </m:sSub>
                  </m:oMath>
                </a14:m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value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from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10V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in 5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steps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observe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current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changing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by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effect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</m:sSub>
                  </m:oMath>
                </a14:m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Metin kutusu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2830" y="738556"/>
                <a:ext cx="5055577" cy="5909310"/>
              </a:xfrm>
              <a:prstGeom prst="rect">
                <a:avLst/>
              </a:prstGeom>
              <a:blipFill>
                <a:blip r:embed="rId3"/>
                <a:stretch>
                  <a:fillRect l="-598" t="-205"/>
                </a:stretch>
              </a:blipFill>
              <a:ln w="38100">
                <a:solidFill>
                  <a:schemeClr val="accent6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Metin kutusu 19"/>
          <p:cNvSpPr txBox="1"/>
          <p:nvPr/>
        </p:nvSpPr>
        <p:spPr>
          <a:xfrm>
            <a:off x="2110153" y="1978270"/>
            <a:ext cx="34336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tr-TR" dirty="0"/>
              <a:t>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Metin kutusu 23"/>
              <p:cNvSpPr txBox="1"/>
              <p:nvPr/>
            </p:nvSpPr>
            <p:spPr>
              <a:xfrm>
                <a:off x="351692" y="4642338"/>
                <a:ext cx="6233746" cy="523220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tr-TR" sz="1400" dirty="0"/>
                  <a:t>Figure. </a:t>
                </a:r>
                <a:r>
                  <a:rPr lang="tr-TR" sz="1400" dirty="0" err="1"/>
                  <a:t>1.B</a:t>
                </a:r>
                <a:r>
                  <a:rPr lang="tr-TR" sz="1400" dirty="0"/>
                  <a:t>. </a:t>
                </a:r>
                <a:r>
                  <a:rPr lang="tr-TR" sz="1400" dirty="0" err="1"/>
                  <a:t>Circuit</a:t>
                </a:r>
                <a:r>
                  <a:rPr lang="tr-TR" sz="1400" dirty="0"/>
                  <a:t> </a:t>
                </a:r>
                <a:r>
                  <a:rPr lang="tr-TR" sz="1400" dirty="0" err="1"/>
                  <a:t>to</a:t>
                </a:r>
                <a:r>
                  <a:rPr lang="tr-TR" sz="1400" dirty="0"/>
                  <a:t> </a:t>
                </a:r>
                <a:r>
                  <a:rPr lang="tr-TR" sz="1400" dirty="0" err="1"/>
                  <a:t>obtain</a:t>
                </a:r>
                <a:r>
                  <a:rPr lang="tr-TR" sz="1400" dirty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1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14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tr-TR" sz="1400" b="0" i="1" smtClean="0">
                            <a:latin typeface="Cambria Math" panose="02040503050406030204" pitchFamily="18" charset="0"/>
                          </a:rPr>
                          <m:t>𝐷𝑆</m:t>
                        </m:r>
                      </m:sub>
                    </m:sSub>
                  </m:oMath>
                </a14:m>
                <a:r>
                  <a:rPr lang="tr-TR" sz="1400" dirty="0"/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1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1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tr-TR" sz="1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tr-TR" sz="1400" dirty="0"/>
                  <a:t>  </a:t>
                </a:r>
                <a:r>
                  <a:rPr lang="tr-TR" sz="1400" dirty="0" err="1"/>
                  <a:t>curve</a:t>
                </a:r>
                <a:r>
                  <a:rPr lang="tr-TR" sz="1400" dirty="0"/>
                  <a:t> of an n </a:t>
                </a:r>
                <a:r>
                  <a:rPr lang="tr-TR" sz="1400" dirty="0" err="1"/>
                  <a:t>channel</a:t>
                </a:r>
                <a:r>
                  <a:rPr lang="tr-TR" sz="1400" dirty="0"/>
                  <a:t> </a:t>
                </a:r>
                <a:r>
                  <a:rPr lang="tr-TR" sz="1400" dirty="0" err="1"/>
                  <a:t>enhancement</a:t>
                </a:r>
                <a:r>
                  <a:rPr lang="tr-TR" sz="1400" dirty="0"/>
                  <a:t> </a:t>
                </a:r>
              </a:p>
              <a:p>
                <a:r>
                  <a:rPr lang="tr-TR" sz="1400" dirty="0" err="1"/>
                  <a:t>mode</a:t>
                </a:r>
                <a:r>
                  <a:rPr lang="tr-TR" sz="1400" dirty="0"/>
                  <a:t> </a:t>
                </a:r>
                <a:r>
                  <a:rPr lang="tr-TR" sz="1400" dirty="0" err="1"/>
                  <a:t>field</a:t>
                </a:r>
                <a:r>
                  <a:rPr lang="tr-TR" sz="1400" dirty="0"/>
                  <a:t> </a:t>
                </a:r>
                <a:r>
                  <a:rPr lang="tr-TR" sz="1400" dirty="0" err="1"/>
                  <a:t>effect</a:t>
                </a:r>
                <a:r>
                  <a:rPr lang="tr-TR" sz="1400" dirty="0"/>
                  <a:t> transistor </a:t>
                </a:r>
              </a:p>
            </p:txBody>
          </p:sp>
        </mc:Choice>
        <mc:Fallback xmlns="">
          <p:sp>
            <p:nvSpPr>
              <p:cNvPr id="24" name="Metin kutusu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692" y="4642338"/>
                <a:ext cx="6233746" cy="523220"/>
              </a:xfrm>
              <a:prstGeom prst="rect">
                <a:avLst/>
              </a:prstGeom>
              <a:blipFill>
                <a:blip r:embed="rId4"/>
                <a:stretch>
                  <a:fillRect l="-294" t="-2353" b="-1176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4" name="Resim 3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63923" y="3600449"/>
            <a:ext cx="3495675" cy="2857500"/>
          </a:xfrm>
          <a:prstGeom prst="rect">
            <a:avLst/>
          </a:prstGeom>
        </p:spPr>
      </p:pic>
      <p:sp>
        <p:nvSpPr>
          <p:cNvPr id="29" name="Metin kutusu 28"/>
          <p:cNvSpPr txBox="1"/>
          <p:nvPr/>
        </p:nvSpPr>
        <p:spPr>
          <a:xfrm>
            <a:off x="9823938" y="4530969"/>
            <a:ext cx="4491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10V</a:t>
            </a: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Metin kutusu 29"/>
          <p:cNvSpPr txBox="1"/>
          <p:nvPr/>
        </p:nvSpPr>
        <p:spPr>
          <a:xfrm>
            <a:off x="9832732" y="4794738"/>
            <a:ext cx="3722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8V</a:t>
            </a: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Metin kutusu 32"/>
          <p:cNvSpPr txBox="1"/>
          <p:nvPr/>
        </p:nvSpPr>
        <p:spPr>
          <a:xfrm>
            <a:off x="9841524" y="5638800"/>
            <a:ext cx="3722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2V</a:t>
            </a: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Metin kutusu 31"/>
          <p:cNvSpPr txBox="1"/>
          <p:nvPr/>
        </p:nvSpPr>
        <p:spPr>
          <a:xfrm>
            <a:off x="9815146" y="5375031"/>
            <a:ext cx="3722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4V</a:t>
            </a: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Metin kutusu 30"/>
          <p:cNvSpPr txBox="1"/>
          <p:nvPr/>
        </p:nvSpPr>
        <p:spPr>
          <a:xfrm>
            <a:off x="9841524" y="5049715"/>
            <a:ext cx="3722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6V</a:t>
            </a: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Dikdörtgen 25"/>
              <p:cNvSpPr/>
              <p:nvPr/>
            </p:nvSpPr>
            <p:spPr>
              <a:xfrm>
                <a:off x="386862" y="5275620"/>
                <a:ext cx="6137030" cy="1200329"/>
              </a:xfrm>
              <a:prstGeom prst="rect">
                <a:avLst/>
              </a:prstGeom>
              <a:ln w="28575">
                <a:solidFill>
                  <a:schemeClr val="accent6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E3- </a:t>
                </a:r>
                <a:r>
                  <a:rPr lang="tr-T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Determine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k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tr-TR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tr-TR" b="0" i="0" smtClean="0">
                        <a:latin typeface="Cambria Math" panose="02040503050406030204" pitchFamily="18" charset="0"/>
                      </a:rPr>
                      <m:t>values</m:t>
                    </m:r>
                    <m:r>
                      <a:rPr lang="tr-TR" b="0" i="0" smtClean="0">
                        <a:latin typeface="Cambria Math" panose="02040503050406030204" pitchFamily="18" charset="0"/>
                      </a:rPr>
                      <m:t>.  </m:t>
                    </m:r>
                  </m:oMath>
                </a14:m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26" name="Dikdörtgen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862" y="5275620"/>
                <a:ext cx="6137030" cy="1200329"/>
              </a:xfrm>
              <a:prstGeom prst="rect">
                <a:avLst/>
              </a:prstGeom>
              <a:blipFill>
                <a:blip r:embed="rId13"/>
                <a:stretch>
                  <a:fillRect l="-593" t="-1980"/>
                </a:stretch>
              </a:blipFill>
              <a:ln w="28575"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7" name="Resim 26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07036" y="5792573"/>
            <a:ext cx="1731719" cy="50748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8" name="Resim 27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126397" y="5674409"/>
            <a:ext cx="1228325" cy="70001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86862" y="1465472"/>
            <a:ext cx="5134708" cy="265665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Metin kutusu 10"/>
              <p:cNvSpPr txBox="1"/>
              <p:nvPr/>
            </p:nvSpPr>
            <p:spPr>
              <a:xfrm>
                <a:off x="2924908" y="753208"/>
                <a:ext cx="750847" cy="52322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tr-TR" sz="1400" dirty="0"/>
                  <a:t>X </a:t>
                </a:r>
                <a:r>
                  <a:rPr lang="tr-TR" sz="1400" dirty="0" err="1"/>
                  <a:t>probe</a:t>
                </a:r>
                <a:endParaRPr lang="tr-TR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14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tr-TR" sz="14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tr-TR" sz="1400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tr-TR" sz="1400" dirty="0"/>
              </a:p>
            </p:txBody>
          </p:sp>
        </mc:Choice>
        <mc:Fallback xmlns="">
          <p:sp>
            <p:nvSpPr>
              <p:cNvPr id="11" name="Metin kutusu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4908" y="753208"/>
                <a:ext cx="750847" cy="523220"/>
              </a:xfrm>
              <a:prstGeom prst="rect">
                <a:avLst/>
              </a:prstGeom>
              <a:blipFill>
                <a:blip r:embed="rId12"/>
                <a:stretch>
                  <a:fillRect l="-1600" t="-1149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Düz Ok Bağlayıcısı 6"/>
          <p:cNvCxnSpPr>
            <a:cxnSpLocks/>
          </p:cNvCxnSpPr>
          <p:nvPr/>
        </p:nvCxnSpPr>
        <p:spPr>
          <a:xfrm flipV="1">
            <a:off x="3217985" y="1327639"/>
            <a:ext cx="0" cy="72976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Metin kutusu 24"/>
              <p:cNvSpPr txBox="1"/>
              <p:nvPr/>
            </p:nvSpPr>
            <p:spPr>
              <a:xfrm>
                <a:off x="1075592" y="2675792"/>
                <a:ext cx="418463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𝐺𝑆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25" name="Metin kutusu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592" y="2675792"/>
                <a:ext cx="418463" cy="369332"/>
              </a:xfrm>
              <a:prstGeom prst="rect">
                <a:avLst/>
              </a:prstGeom>
              <a:blipFill>
                <a:blip r:embed="rId17"/>
                <a:stretch>
                  <a:fillRect r="-1159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Düz Ok Bağlayıcısı 13"/>
          <p:cNvCxnSpPr>
            <a:cxnSpLocks/>
          </p:cNvCxnSpPr>
          <p:nvPr/>
        </p:nvCxnSpPr>
        <p:spPr>
          <a:xfrm>
            <a:off x="5064369" y="3006969"/>
            <a:ext cx="659423" cy="89681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Metin kutusu 14"/>
              <p:cNvSpPr txBox="1"/>
              <p:nvPr/>
            </p:nvSpPr>
            <p:spPr>
              <a:xfrm>
                <a:off x="5547945" y="3965330"/>
                <a:ext cx="746038" cy="52322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tx2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tr-TR" sz="1400" dirty="0"/>
                  <a:t>Y </a:t>
                </a:r>
                <a:r>
                  <a:rPr lang="tr-TR" sz="1400" dirty="0" err="1"/>
                  <a:t>probe</a:t>
                </a:r>
                <a:endParaRPr lang="tr-TR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14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tr-TR" sz="1400" i="1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tr-TR" sz="1400" dirty="0"/>
              </a:p>
            </p:txBody>
          </p:sp>
        </mc:Choice>
        <mc:Fallback xmlns="">
          <p:sp>
            <p:nvSpPr>
              <p:cNvPr id="15" name="Metin kutusu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7945" y="3965330"/>
                <a:ext cx="746038" cy="523220"/>
              </a:xfrm>
              <a:prstGeom prst="rect">
                <a:avLst/>
              </a:prstGeom>
              <a:blipFill>
                <a:blip r:embed="rId11"/>
                <a:stretch>
                  <a:fillRect l="-1613"/>
                </a:stretch>
              </a:blipFill>
              <a:ln>
                <a:solidFill>
                  <a:schemeClr val="tx2"/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974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1855</TotalTime>
  <Words>420</Words>
  <Application>Microsoft Office PowerPoint</Application>
  <PresentationFormat>Geniş ekran</PresentationFormat>
  <Paragraphs>70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ronaldinho424</dc:creator>
  <cp:lastModifiedBy>ronaldinho424</cp:lastModifiedBy>
  <cp:revision>52</cp:revision>
  <dcterms:created xsi:type="dcterms:W3CDTF">2020-03-10T13:02:47Z</dcterms:created>
  <dcterms:modified xsi:type="dcterms:W3CDTF">2020-03-19T12:00:10Z</dcterms:modified>
</cp:coreProperties>
</file>