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7" r:id="rId5"/>
    <p:sldId id="268" r:id="rId6"/>
    <p:sldId id="262" r:id="rId7"/>
    <p:sldId id="263" r:id="rId8"/>
    <p:sldId id="264" r:id="rId9"/>
    <p:sldId id="259" r:id="rId10"/>
    <p:sldId id="260" r:id="rId11"/>
    <p:sldId id="261" r:id="rId12"/>
    <p:sldId id="269" r:id="rId13"/>
    <p:sldId id="270" r:id="rId14"/>
    <p:sldId id="271" r:id="rId15"/>
    <p:sldId id="272" r:id="rId16"/>
    <p:sldId id="273" r:id="rId17"/>
    <p:sldId id="274" r:id="rId18"/>
    <p:sldId id="275" r:id="rId19"/>
    <p:sldId id="276" r:id="rId20"/>
    <p:sldId id="277" r:id="rId21"/>
    <p:sldId id="278"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51"/>
  </p:normalViewPr>
  <p:slideViewPr>
    <p:cSldViewPr snapToGrid="0" snapToObjects="1">
      <p:cViewPr>
        <p:scale>
          <a:sx n="90" d="100"/>
          <a:sy n="90" d="100"/>
        </p:scale>
        <p:origin x="-370" y="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065DF972-36E4-0040-8D61-FFD5D47CE89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00C5752F-0100-7447-AB3E-43655CE91E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865172AC-70C0-E144-87A4-8787A405CE87}"/>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5" name="Alt Bilgi Yer Tutucusu 4">
            <a:extLst>
              <a:ext uri="{FF2B5EF4-FFF2-40B4-BE49-F238E27FC236}">
                <a16:creationId xmlns:a16="http://schemas.microsoft.com/office/drawing/2014/main" xmlns="" id="{0D0EE53E-916F-7D40-94E7-6C489FDEE58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DD16B5C2-997A-E849-AADF-C6349B2E6033}"/>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47633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6B7E5EF4-518F-9F45-B173-25377881FAA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ECF194EF-31DB-3E4A-AB05-42B068028255}"/>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5A332AD9-D4A9-0947-B886-9E65C82200B2}"/>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5" name="Alt Bilgi Yer Tutucusu 4">
            <a:extLst>
              <a:ext uri="{FF2B5EF4-FFF2-40B4-BE49-F238E27FC236}">
                <a16:creationId xmlns:a16="http://schemas.microsoft.com/office/drawing/2014/main" xmlns="" id="{4036017F-4982-F940-80EC-5F2BC4B2487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8C5924F8-4BD1-1447-A2FB-4E00B4B38493}"/>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1339536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A75E51B1-2A15-1148-B4DA-C6A7EA068458}"/>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6E60F407-E125-4B46-9DE0-8CF63E6584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CA6AD3B9-47D5-8149-BC67-F7C8AA5F5A3F}"/>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5" name="Alt Bilgi Yer Tutucusu 4">
            <a:extLst>
              <a:ext uri="{FF2B5EF4-FFF2-40B4-BE49-F238E27FC236}">
                <a16:creationId xmlns:a16="http://schemas.microsoft.com/office/drawing/2014/main" xmlns="" id="{660944A7-E022-4445-9FD6-E75E8901BE7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728148C7-9A5B-804C-BD87-54C39E5B784F}"/>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895569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D6AB08A0-BEDF-C446-9615-A2109DEEBC8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C23F4212-602F-BB44-9084-E1A184504E81}"/>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xmlns="" id="{8D2BA355-05C1-1C47-97B8-8442B8B4433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xmlns="" id="{D1C2B5F8-AC2A-AE49-ADC1-467407DE9385}"/>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6" name="Alt Bilgi Yer Tutucusu 5">
            <a:extLst>
              <a:ext uri="{FF2B5EF4-FFF2-40B4-BE49-F238E27FC236}">
                <a16:creationId xmlns:a16="http://schemas.microsoft.com/office/drawing/2014/main" xmlns="" id="{40BCD400-3391-F845-BEE7-DCA86754196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2AE10120-B828-704F-950A-4F23C66D39BE}"/>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1347321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B36CFB3E-C260-AC4E-AA8C-BBA7AEC1C0D9}"/>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B53EDACA-7303-9442-8F0C-B90C8ED48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xmlns="" id="{0553097C-F2E4-6244-934A-ABD3C97C2484}"/>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xmlns="" id="{8C46047E-BC12-E248-8588-A0D99A981D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xmlns="" id="{2E1A1FBB-B8CA-9042-B78D-EB55F0B1F512}"/>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xmlns="" id="{BF67DEAA-F34B-8548-8B01-B7DDC500CEE0}"/>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8" name="Alt Bilgi Yer Tutucusu 7">
            <a:extLst>
              <a:ext uri="{FF2B5EF4-FFF2-40B4-BE49-F238E27FC236}">
                <a16:creationId xmlns:a16="http://schemas.microsoft.com/office/drawing/2014/main" xmlns="" id="{D3C25B41-DFDB-B24B-8CE5-E15D293DBA3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xmlns="" id="{5B71ED52-8B30-2D4D-ACC1-0DCB6F6FD564}"/>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3285402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F31D6E1D-FE32-D148-BEC3-DDAD6A8EE32E}"/>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98F65346-14CD-3C49-BA36-CD5F016A5F07}"/>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4" name="Alt Bilgi Yer Tutucusu 3">
            <a:extLst>
              <a:ext uri="{FF2B5EF4-FFF2-40B4-BE49-F238E27FC236}">
                <a16:creationId xmlns:a16="http://schemas.microsoft.com/office/drawing/2014/main" xmlns="" id="{B496250F-79AB-B34F-8D90-FC709402481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xmlns="" id="{5829522A-57E7-154D-B157-CDB43482396F}"/>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362091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43158D62-0F8C-A940-8AB2-E2127667AA2B}"/>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3" name="Alt Bilgi Yer Tutucusu 2">
            <a:extLst>
              <a:ext uri="{FF2B5EF4-FFF2-40B4-BE49-F238E27FC236}">
                <a16:creationId xmlns:a16="http://schemas.microsoft.com/office/drawing/2014/main" xmlns="" id="{736E8FD2-EDC6-DB4D-9E6D-EEE516A8004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xmlns="" id="{4C8FA6C0-978B-6745-B351-591257A41886}"/>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399751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5555B8F3-0258-0E4F-810A-8F26BBB749C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6BC58CA3-E243-F849-AC10-A2640C3CB6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xmlns="" id="{BBCAE1C3-2CD0-5D49-B3A6-41CDE09268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xmlns="" id="{52CC05AE-FB72-BD43-AF06-4F6AC5017E03}"/>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6" name="Alt Bilgi Yer Tutucusu 5">
            <a:extLst>
              <a:ext uri="{FF2B5EF4-FFF2-40B4-BE49-F238E27FC236}">
                <a16:creationId xmlns:a16="http://schemas.microsoft.com/office/drawing/2014/main" xmlns="" id="{82C4B45C-9DF9-9847-9CF4-0CC9E7DD5F6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26CB5037-2786-E34F-8A8F-205D1FD27947}"/>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3723250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F62C5963-1520-7E4D-86F5-CEC9AC3C0C5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BE89DD37-1943-3A42-B678-6F2BABCF21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xmlns="" id="{E78C55D0-352E-FB45-9C31-7C3398E82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xmlns="" id="{957CF392-DB13-2847-8C39-9ED3CB1F101F}"/>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6" name="Alt Bilgi Yer Tutucusu 5">
            <a:extLst>
              <a:ext uri="{FF2B5EF4-FFF2-40B4-BE49-F238E27FC236}">
                <a16:creationId xmlns:a16="http://schemas.microsoft.com/office/drawing/2014/main" xmlns="" id="{1BEE8E02-6A9B-1B4F-93B6-9613884FA13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DB1AACDB-3BAD-014C-8EC6-F321F07EE24A}"/>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240406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B1546670-760F-384D-A614-2E4E7FDB6C8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6EB62ECC-4449-5341-AA02-F10AD4FDCC12}"/>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1C10A307-D17D-7B45-A743-A08C5CE83821}"/>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5" name="Alt Bilgi Yer Tutucusu 4">
            <a:extLst>
              <a:ext uri="{FF2B5EF4-FFF2-40B4-BE49-F238E27FC236}">
                <a16:creationId xmlns:a16="http://schemas.microsoft.com/office/drawing/2014/main" xmlns="" id="{E72CDDDE-C381-5F4C-8677-50DE2E9530A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653515C1-91A9-4841-AEF5-1EB72DD9FD31}"/>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1232198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C42D180B-8832-AA44-A423-3852B48F37D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12538FF2-F192-8D41-99E6-04A448C170CE}"/>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13157EBA-A359-D344-81D3-CC9F82D3B42F}"/>
              </a:ext>
            </a:extLst>
          </p:cNvPr>
          <p:cNvSpPr>
            <a:spLocks noGrp="1"/>
          </p:cNvSpPr>
          <p:nvPr>
            <p:ph type="dt" sz="half" idx="10"/>
          </p:nvPr>
        </p:nvSpPr>
        <p:spPr/>
        <p:txBody>
          <a:bodyPr/>
          <a:lstStyle/>
          <a:p>
            <a:fld id="{15CEC54E-A7EB-584C-81A5-28F25EF235B6}" type="datetimeFigureOut">
              <a:rPr lang="tr-TR" smtClean="0"/>
              <a:t>1.10.2026</a:t>
            </a:fld>
            <a:endParaRPr lang="tr-TR"/>
          </a:p>
        </p:txBody>
      </p:sp>
      <p:sp>
        <p:nvSpPr>
          <p:cNvPr id="5" name="Alt Bilgi Yer Tutucusu 4">
            <a:extLst>
              <a:ext uri="{FF2B5EF4-FFF2-40B4-BE49-F238E27FC236}">
                <a16:creationId xmlns:a16="http://schemas.microsoft.com/office/drawing/2014/main" xmlns="" id="{058ABA23-8D38-4C43-B05A-240787387D0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35337922-A4A2-7B40-8119-147A5CD2B0F5}"/>
              </a:ext>
            </a:extLst>
          </p:cNvPr>
          <p:cNvSpPr>
            <a:spLocks noGrp="1"/>
          </p:cNvSpPr>
          <p:nvPr>
            <p:ph type="sldNum" sz="quarter" idx="12"/>
          </p:nvPr>
        </p:nvSpPr>
        <p:spPr/>
        <p:txBody>
          <a:bodyPr/>
          <a:lstStyle/>
          <a:p>
            <a:fld id="{DA3D6DC8-0C6B-774B-9277-CF34CCDF9309}" type="slidenum">
              <a:rPr lang="tr-TR" smtClean="0"/>
              <a:t>‹#›</a:t>
            </a:fld>
            <a:endParaRPr lang="tr-TR"/>
          </a:p>
        </p:txBody>
      </p:sp>
    </p:spTree>
    <p:extLst>
      <p:ext uri="{BB962C8B-B14F-4D97-AF65-F5344CB8AC3E}">
        <p14:creationId xmlns:p14="http://schemas.microsoft.com/office/powerpoint/2010/main" val="3407614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5E27B40E-B865-9244-9D5B-B3628635C1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B4DBCDA2-206F-7945-9CC0-199D6B1152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xmlns="" id="{FAB18A69-7AC4-D84B-8439-06EE971B91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EC54E-A7EB-584C-81A5-28F25EF235B6}" type="datetimeFigureOut">
              <a:rPr lang="tr-TR" smtClean="0"/>
              <a:t>1.10.2026</a:t>
            </a:fld>
            <a:endParaRPr lang="tr-TR"/>
          </a:p>
        </p:txBody>
      </p:sp>
      <p:sp>
        <p:nvSpPr>
          <p:cNvPr id="5" name="Alt Bilgi Yer Tutucusu 4">
            <a:extLst>
              <a:ext uri="{FF2B5EF4-FFF2-40B4-BE49-F238E27FC236}">
                <a16:creationId xmlns:a16="http://schemas.microsoft.com/office/drawing/2014/main" xmlns="" id="{C866B535-11E7-064B-9F95-E4C540F0A6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xmlns="" id="{82FC572A-1456-084F-BC7D-3DB0E2662D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D6DC8-0C6B-774B-9277-CF34CCDF9309}" type="slidenum">
              <a:rPr lang="tr-TR" smtClean="0"/>
              <a:t>‹#›</a:t>
            </a:fld>
            <a:endParaRPr lang="tr-TR"/>
          </a:p>
        </p:txBody>
      </p:sp>
    </p:spTree>
    <p:extLst>
      <p:ext uri="{BB962C8B-B14F-4D97-AF65-F5344CB8AC3E}">
        <p14:creationId xmlns:p14="http://schemas.microsoft.com/office/powerpoint/2010/main" val="1842082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merriam-webster.com/dictionary/moralit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1830DE3C-4916-0B4B-82C0-4405B1B85B12}"/>
              </a:ext>
            </a:extLst>
          </p:cNvPr>
          <p:cNvSpPr>
            <a:spLocks noGrp="1"/>
          </p:cNvSpPr>
          <p:nvPr>
            <p:ph type="ctrTitle"/>
          </p:nvPr>
        </p:nvSpPr>
        <p:spPr>
          <a:xfrm>
            <a:off x="1345580" y="1204331"/>
            <a:ext cx="9144000" cy="3323063"/>
          </a:xfrm>
        </p:spPr>
        <p:txBody>
          <a:bodyPr/>
          <a:lstStyle/>
          <a:p>
            <a:r>
              <a:rPr lang="tr-TR" b="1" dirty="0" err="1"/>
              <a:t>Introduction</a:t>
            </a:r>
            <a:r>
              <a:rPr lang="tr-TR" b="1" dirty="0"/>
              <a:t> </a:t>
            </a:r>
            <a:r>
              <a:rPr lang="tr-TR" b="1" dirty="0" err="1"/>
              <a:t>to</a:t>
            </a:r>
            <a:r>
              <a:rPr lang="tr-TR" b="1" dirty="0"/>
              <a:t> </a:t>
            </a:r>
            <a:r>
              <a:rPr lang="tr-TR" b="1" dirty="0" err="1"/>
              <a:t>the</a:t>
            </a:r>
            <a:r>
              <a:rPr lang="tr-TR" b="1" dirty="0"/>
              <a:t> </a:t>
            </a:r>
            <a:r>
              <a:rPr lang="tr-TR" b="1" dirty="0" err="1"/>
              <a:t>Concepts</a:t>
            </a:r>
            <a:r>
              <a:rPr lang="tr-TR" b="1" dirty="0"/>
              <a:t> of </a:t>
            </a:r>
            <a:r>
              <a:rPr lang="tr-TR" b="1" dirty="0" err="1"/>
              <a:t>Ethics</a:t>
            </a:r>
            <a:r>
              <a:rPr lang="tr-TR" b="1" dirty="0"/>
              <a:t> </a:t>
            </a:r>
            <a:r>
              <a:rPr lang="tr-TR" b="1" dirty="0" err="1"/>
              <a:t>and</a:t>
            </a:r>
            <a:r>
              <a:rPr lang="tr-TR" b="1" dirty="0"/>
              <a:t> </a:t>
            </a:r>
            <a:r>
              <a:rPr lang="tr-TR" b="1" dirty="0" err="1"/>
              <a:t>Morality</a:t>
            </a:r>
            <a:r>
              <a:rPr lang="tr-TR" dirty="0">
                <a:effectLst/>
              </a:rPr>
              <a:t> </a:t>
            </a:r>
            <a:endParaRPr lang="tr-TR" dirty="0"/>
          </a:p>
        </p:txBody>
      </p:sp>
    </p:spTree>
    <p:extLst>
      <p:ext uri="{BB962C8B-B14F-4D97-AF65-F5344CB8AC3E}">
        <p14:creationId xmlns:p14="http://schemas.microsoft.com/office/powerpoint/2010/main" val="2258368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523B75B-1C67-8B40-BF8F-FA8DF424A8CE}"/>
              </a:ext>
            </a:extLst>
          </p:cNvPr>
          <p:cNvSpPr>
            <a:spLocks noGrp="1"/>
          </p:cNvSpPr>
          <p:nvPr>
            <p:ph idx="1"/>
          </p:nvPr>
        </p:nvSpPr>
        <p:spPr/>
        <p:txBody>
          <a:bodyPr>
            <a:normAutofit/>
          </a:bodyPr>
          <a:lstStyle/>
          <a:p>
            <a:pPr algn="just"/>
            <a:r>
              <a:rPr lang="en" i="1" dirty="0"/>
              <a:t>Ethics comes from the Greek word “ethos”, and means </a:t>
            </a:r>
            <a:r>
              <a:rPr lang="en" b="1" dirty="0"/>
              <a:t> </a:t>
            </a:r>
            <a:r>
              <a:rPr lang="en" dirty="0"/>
              <a:t>the distinguishing character, sentiment, moral nature, or guiding beliefs of a person, group, or institution. (</a:t>
            </a:r>
            <a:r>
              <a:rPr lang="tr-TR" dirty="0" err="1"/>
              <a:t>https</a:t>
            </a:r>
            <a:r>
              <a:rPr lang="tr-TR" dirty="0"/>
              <a:t>://</a:t>
            </a:r>
            <a:r>
              <a:rPr lang="tr-TR" dirty="0" err="1"/>
              <a:t>www.merriam-webster.com</a:t>
            </a:r>
            <a:r>
              <a:rPr lang="tr-TR" dirty="0"/>
              <a:t>/</a:t>
            </a:r>
            <a:r>
              <a:rPr lang="tr-TR" dirty="0" err="1"/>
              <a:t>dictionary</a:t>
            </a:r>
            <a:r>
              <a:rPr lang="tr-TR" dirty="0"/>
              <a:t>/</a:t>
            </a:r>
            <a:r>
              <a:rPr lang="tr-TR" dirty="0" err="1"/>
              <a:t>ethos</a:t>
            </a:r>
            <a:r>
              <a:rPr lang="tr-TR" dirty="0"/>
              <a:t>)</a:t>
            </a:r>
            <a:endParaRPr lang="en" i="1" dirty="0"/>
          </a:p>
          <a:p>
            <a:pPr algn="just"/>
            <a:r>
              <a:rPr lang="en" i="1" dirty="0"/>
              <a:t> Ethics is the philosophical study of morality. The</a:t>
            </a:r>
            <a:r>
              <a:rPr lang="en" dirty="0"/>
              <a:t> </a:t>
            </a:r>
            <a:r>
              <a:rPr lang="en" i="1" dirty="0"/>
              <a:t>word is also commonly used interchangeably</a:t>
            </a:r>
            <a:r>
              <a:rPr lang="en" dirty="0"/>
              <a:t> </a:t>
            </a:r>
            <a:r>
              <a:rPr lang="en" i="1" dirty="0"/>
              <a:t>with ‘morality’ to mean the subject matter of</a:t>
            </a:r>
            <a:r>
              <a:rPr lang="en" dirty="0"/>
              <a:t> </a:t>
            </a:r>
            <a:r>
              <a:rPr lang="en" i="1" dirty="0"/>
              <a:t>this study; and sometimes it is used more narrowly</a:t>
            </a:r>
            <a:r>
              <a:rPr lang="en" dirty="0"/>
              <a:t> </a:t>
            </a:r>
            <a:r>
              <a:rPr lang="en" i="1" dirty="0"/>
              <a:t>to mean the moral principles of a particular</a:t>
            </a:r>
            <a:r>
              <a:rPr lang="en" dirty="0"/>
              <a:t> </a:t>
            </a:r>
            <a:r>
              <a:rPr lang="en" i="1" dirty="0"/>
              <a:t>tradition, group, or individual. Christian ethics</a:t>
            </a:r>
            <a:r>
              <a:rPr lang="tr-TR" i="1" dirty="0"/>
              <a:t> is an </a:t>
            </a:r>
            <a:r>
              <a:rPr lang="tr-TR" i="1" dirty="0" err="1"/>
              <a:t>example</a:t>
            </a:r>
            <a:r>
              <a:rPr lang="tr-TR" i="1" dirty="0"/>
              <a:t>. (</a:t>
            </a:r>
            <a:r>
              <a:rPr lang="tr-TR" i="1" dirty="0" err="1"/>
              <a:t>The</a:t>
            </a:r>
            <a:r>
              <a:rPr lang="tr-TR" i="1" dirty="0"/>
              <a:t> Cambridge Dictionary of </a:t>
            </a:r>
            <a:r>
              <a:rPr lang="tr-TR" i="1" dirty="0" err="1"/>
              <a:t>Philosophy</a:t>
            </a:r>
            <a:r>
              <a:rPr lang="tr-TR" i="1" dirty="0"/>
              <a:t>)</a:t>
            </a:r>
            <a:endParaRPr lang="en" dirty="0"/>
          </a:p>
        </p:txBody>
      </p:sp>
    </p:spTree>
    <p:extLst>
      <p:ext uri="{BB962C8B-B14F-4D97-AF65-F5344CB8AC3E}">
        <p14:creationId xmlns:p14="http://schemas.microsoft.com/office/powerpoint/2010/main" val="2728228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896C0D8-235E-B441-A126-78EA843931C9}"/>
              </a:ext>
            </a:extLst>
          </p:cNvPr>
          <p:cNvSpPr>
            <a:spLocks noGrp="1"/>
          </p:cNvSpPr>
          <p:nvPr>
            <p:ph idx="1"/>
          </p:nvPr>
        </p:nvSpPr>
        <p:spPr>
          <a:xfrm>
            <a:off x="838200" y="702527"/>
            <a:ext cx="10515600" cy="5474436"/>
          </a:xfrm>
        </p:spPr>
        <p:txBody>
          <a:bodyPr>
            <a:normAutofit/>
          </a:bodyPr>
          <a:lstStyle/>
          <a:p>
            <a:pPr marL="0" indent="0">
              <a:buNone/>
            </a:pPr>
            <a:r>
              <a:rPr lang="en" b="1" i="1" dirty="0"/>
              <a:t>    </a:t>
            </a:r>
          </a:p>
          <a:p>
            <a:pPr marL="0" indent="0">
              <a:buNone/>
            </a:pPr>
            <a:endParaRPr lang="en" b="1" i="1" dirty="0"/>
          </a:p>
          <a:p>
            <a:pPr marL="0" indent="0">
              <a:buNone/>
            </a:pPr>
            <a:r>
              <a:rPr lang="en" b="1" i="1" dirty="0"/>
              <a:t>     </a:t>
            </a:r>
            <a:r>
              <a:rPr lang="en" i="1" dirty="0"/>
              <a:t>What is ethics and what is its real purpose?</a:t>
            </a:r>
          </a:p>
          <a:p>
            <a:pPr marL="0" indent="0">
              <a:buNone/>
            </a:pPr>
            <a:r>
              <a:rPr lang="en" i="1" dirty="0"/>
              <a:t>   The general study of goodness and the general study of right action, constitute the main business of ethics.</a:t>
            </a:r>
          </a:p>
          <a:p>
            <a:pPr marL="0" indent="0" algn="just">
              <a:buNone/>
            </a:pPr>
            <a:r>
              <a:rPr lang="en" i="1" dirty="0"/>
              <a:t>    Correlatively, its principal substantive questions are what ends</a:t>
            </a:r>
            <a:r>
              <a:rPr lang="en" dirty="0"/>
              <a:t> </a:t>
            </a:r>
            <a:r>
              <a:rPr lang="en" i="1" dirty="0"/>
              <a:t>we ought, as fully rational human beings, to choose and pursue and what moral principles should govern our choices and pursuits:</a:t>
            </a:r>
            <a:endParaRPr lang="en" dirty="0"/>
          </a:p>
          <a:p>
            <a:pPr marL="0" indent="0">
              <a:buNone/>
            </a:pPr>
            <a:r>
              <a:rPr lang="en" dirty="0"/>
              <a:t>    Ethical problems arise from real-life moral dilemmas</a:t>
            </a:r>
            <a:br>
              <a:rPr lang="en" dirty="0"/>
            </a:br>
            <a:r>
              <a:rPr lang="en" dirty="0"/>
              <a:t>    Ethics is concerned with </a:t>
            </a:r>
            <a:r>
              <a:rPr lang="en" b="1" dirty="0"/>
              <a:t>right/wrong</a:t>
            </a:r>
            <a:r>
              <a:rPr lang="en" dirty="0"/>
              <a:t> and </a:t>
            </a:r>
            <a:r>
              <a:rPr lang="en" b="1" dirty="0"/>
              <a:t>good/bad</a:t>
            </a:r>
            <a:r>
              <a:rPr lang="en" dirty="0"/>
              <a:t> actions</a:t>
            </a:r>
          </a:p>
          <a:p>
            <a:r>
              <a:rPr lang="en" dirty="0"/>
              <a:t>Ethics asks: </a:t>
            </a:r>
            <a:r>
              <a:rPr lang="en" b="1" dirty="0"/>
              <a:t>How should we live?</a:t>
            </a:r>
            <a:endParaRPr lang="en" dirty="0"/>
          </a:p>
          <a:p>
            <a:endParaRPr lang="tr-TR" dirty="0"/>
          </a:p>
        </p:txBody>
      </p:sp>
    </p:spTree>
    <p:extLst>
      <p:ext uri="{BB962C8B-B14F-4D97-AF65-F5344CB8AC3E}">
        <p14:creationId xmlns:p14="http://schemas.microsoft.com/office/powerpoint/2010/main" val="3744595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E50957C-FC9B-D44C-8517-31971C57C5C7}"/>
              </a:ext>
            </a:extLst>
          </p:cNvPr>
          <p:cNvSpPr>
            <a:spLocks noGrp="1"/>
          </p:cNvSpPr>
          <p:nvPr>
            <p:ph idx="1"/>
          </p:nvPr>
        </p:nvSpPr>
        <p:spPr>
          <a:xfrm>
            <a:off x="838200" y="565079"/>
            <a:ext cx="10515600" cy="5611884"/>
          </a:xfrm>
        </p:spPr>
        <p:txBody>
          <a:bodyPr>
            <a:normAutofit fontScale="92500" lnSpcReduction="10000"/>
          </a:bodyPr>
          <a:lstStyle/>
          <a:p>
            <a:pPr marL="0" indent="0">
              <a:buNone/>
            </a:pPr>
            <a:endParaRPr lang="tr-TR" dirty="0"/>
          </a:p>
          <a:p>
            <a:pPr marL="0" indent="0">
              <a:buNone/>
            </a:pPr>
            <a:r>
              <a:rPr lang="tr-TR" u="sng" dirty="0" err="1"/>
              <a:t>What</a:t>
            </a:r>
            <a:r>
              <a:rPr lang="tr-TR" u="sng" dirty="0"/>
              <a:t> is </a:t>
            </a:r>
            <a:r>
              <a:rPr lang="tr-TR" u="sng" dirty="0" err="1"/>
              <a:t>morality</a:t>
            </a:r>
            <a:r>
              <a:rPr lang="tr-TR" u="sng" dirty="0"/>
              <a:t>?</a:t>
            </a:r>
          </a:p>
          <a:p>
            <a:pPr marL="0" indent="0" algn="just">
              <a:buNone/>
            </a:pPr>
            <a:r>
              <a:rPr lang="tr-TR" dirty="0" err="1"/>
              <a:t>The</a:t>
            </a:r>
            <a:r>
              <a:rPr lang="tr-TR" dirty="0"/>
              <a:t> </a:t>
            </a:r>
            <a:r>
              <a:rPr lang="tr-TR" dirty="0" err="1"/>
              <a:t>word</a:t>
            </a:r>
            <a:r>
              <a:rPr lang="tr-TR" dirty="0"/>
              <a:t> «moral» is </a:t>
            </a:r>
            <a:r>
              <a:rPr lang="en" dirty="0"/>
              <a:t>related to principles of right and wrong in behavior </a:t>
            </a:r>
            <a:r>
              <a:rPr lang="en" b="1" dirty="0"/>
              <a:t>: Ethical.</a:t>
            </a:r>
          </a:p>
          <a:p>
            <a:pPr marL="0" indent="0">
              <a:buNone/>
            </a:pPr>
            <a:r>
              <a:rPr lang="en" dirty="0"/>
              <a:t>Morality</a:t>
            </a:r>
            <a:r>
              <a:rPr lang="en" b="1" dirty="0"/>
              <a:t>: </a:t>
            </a:r>
            <a:r>
              <a:rPr lang="en" dirty="0"/>
              <a:t>a doctrine or system of moral conduct.</a:t>
            </a:r>
          </a:p>
          <a:p>
            <a:pPr marL="0" indent="0">
              <a:buNone/>
            </a:pPr>
            <a:r>
              <a:rPr lang="tr-TR" dirty="0"/>
              <a:t>(</a:t>
            </a:r>
            <a:r>
              <a:rPr lang="tr-TR" dirty="0">
                <a:hlinkClick r:id="rId2"/>
              </a:rPr>
              <a:t>https://www.merriam-webster.com/dictionary/morality</a:t>
            </a:r>
            <a:r>
              <a:rPr lang="tr-TR" dirty="0"/>
              <a:t>)</a:t>
            </a:r>
          </a:p>
          <a:p>
            <a:pPr marL="0" indent="0">
              <a:buNone/>
            </a:pPr>
            <a:endParaRPr lang="tr-TR" dirty="0"/>
          </a:p>
          <a:p>
            <a:pPr marL="0" indent="0">
              <a:buNone/>
            </a:pPr>
            <a:r>
              <a:rPr lang="tr-TR" b="1" dirty="0"/>
              <a:t>THE ELEMENTS OF MORAL PHILOSOPHY – CHAPTER 1</a:t>
            </a:r>
          </a:p>
          <a:p>
            <a:pPr marL="0" indent="0">
              <a:buNone/>
            </a:pPr>
            <a:r>
              <a:rPr lang="tr-TR" b="1" dirty="0"/>
              <a:t>1.1. </a:t>
            </a:r>
            <a:r>
              <a:rPr lang="tr-TR" b="1" dirty="0" err="1"/>
              <a:t>The</a:t>
            </a:r>
            <a:r>
              <a:rPr lang="tr-TR" b="1" dirty="0"/>
              <a:t> problem of Definition</a:t>
            </a:r>
          </a:p>
          <a:p>
            <a:pPr marL="0" indent="0" algn="just">
              <a:buNone/>
            </a:pPr>
            <a:r>
              <a:rPr lang="en" dirty="0"/>
              <a:t>Moral philosophy is the study of what morality is and what it requires of us. As Socrates said, it’s about “how we ought to live” —and why. But there are many rival theories, each expounding a different conception of what it means to live morally, and any definition that goes beyond Socrates’s simple formulation is bound to offend at least one of them</a:t>
            </a:r>
            <a:r>
              <a:rPr lang="en" i="1" dirty="0"/>
              <a:t>.</a:t>
            </a:r>
            <a:endParaRPr lang="en" dirty="0"/>
          </a:p>
          <a:p>
            <a:pPr marL="0" indent="0">
              <a:buNone/>
            </a:pPr>
            <a:endParaRPr lang="en" dirty="0"/>
          </a:p>
          <a:p>
            <a:pPr marL="0" indent="0">
              <a:buNone/>
            </a:pPr>
            <a:endParaRPr lang="tr-TR" dirty="0"/>
          </a:p>
        </p:txBody>
      </p:sp>
    </p:spTree>
    <p:extLst>
      <p:ext uri="{BB962C8B-B14F-4D97-AF65-F5344CB8AC3E}">
        <p14:creationId xmlns:p14="http://schemas.microsoft.com/office/powerpoint/2010/main" val="2831139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9FCA11B-76C0-B843-9F37-611BF7D6C65F}"/>
              </a:ext>
            </a:extLst>
          </p:cNvPr>
          <p:cNvSpPr>
            <a:spLocks noGrp="1"/>
          </p:cNvSpPr>
          <p:nvPr>
            <p:ph idx="1"/>
          </p:nvPr>
        </p:nvSpPr>
        <p:spPr>
          <a:xfrm>
            <a:off x="838200" y="591015"/>
            <a:ext cx="10515600" cy="5585948"/>
          </a:xfrm>
        </p:spPr>
        <p:txBody>
          <a:bodyPr/>
          <a:lstStyle/>
          <a:p>
            <a:pPr marL="0" indent="0" algn="just">
              <a:buNone/>
            </a:pPr>
            <a:endParaRPr lang="en" i="1" dirty="0"/>
          </a:p>
          <a:p>
            <a:pPr marL="0" indent="0" algn="just">
              <a:buNone/>
            </a:pPr>
            <a:endParaRPr lang="en" i="1" dirty="0"/>
          </a:p>
          <a:p>
            <a:pPr marL="0" indent="0" algn="just">
              <a:buNone/>
            </a:pPr>
            <a:r>
              <a:rPr lang="en" dirty="0"/>
              <a:t>It would be helpful if we could begin with a simple, uncontroversial definition of what morality is, but that turns out to be impossible. </a:t>
            </a:r>
            <a:r>
              <a:rPr lang="en" i="1" dirty="0"/>
              <a:t>As the name suggests, the minimum conception is a</a:t>
            </a:r>
            <a:r>
              <a:rPr lang="en" dirty="0"/>
              <a:t> </a:t>
            </a:r>
            <a:r>
              <a:rPr lang="en" i="1" dirty="0"/>
              <a:t>core that every moral theory should accept, at least as a starting</a:t>
            </a:r>
            <a:r>
              <a:rPr lang="en" dirty="0"/>
              <a:t> </a:t>
            </a:r>
            <a:r>
              <a:rPr lang="en" i="1" dirty="0"/>
              <a:t>point. First, however, we will examine some moral controversies</a:t>
            </a:r>
            <a:r>
              <a:rPr lang="en" dirty="0"/>
              <a:t> </a:t>
            </a:r>
            <a:r>
              <a:rPr lang="en" i="1" dirty="0"/>
              <a:t>having to do with handicapped children. Our discussion</a:t>
            </a:r>
            <a:r>
              <a:rPr lang="en" dirty="0"/>
              <a:t> </a:t>
            </a:r>
            <a:r>
              <a:rPr lang="en" i="1" dirty="0"/>
              <a:t>will bring out the features of the minimum conception.</a:t>
            </a:r>
            <a:endParaRPr lang="en" dirty="0"/>
          </a:p>
          <a:p>
            <a:pPr marL="0" indent="0" algn="just">
              <a:buNone/>
            </a:pPr>
            <a:r>
              <a:rPr lang="en" dirty="0"/>
              <a:t> </a:t>
            </a:r>
            <a:endParaRPr lang="tr-TR" dirty="0"/>
          </a:p>
        </p:txBody>
      </p:sp>
    </p:spTree>
    <p:extLst>
      <p:ext uri="{BB962C8B-B14F-4D97-AF65-F5344CB8AC3E}">
        <p14:creationId xmlns:p14="http://schemas.microsoft.com/office/powerpoint/2010/main" val="3332422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60BEB23-37CF-A44C-BAE1-FB0C57A960EA}"/>
              </a:ext>
            </a:extLst>
          </p:cNvPr>
          <p:cNvSpPr>
            <a:spLocks noGrp="1"/>
          </p:cNvSpPr>
          <p:nvPr>
            <p:ph idx="1"/>
          </p:nvPr>
        </p:nvSpPr>
        <p:spPr>
          <a:xfrm>
            <a:off x="838200" y="524107"/>
            <a:ext cx="10515600" cy="5652856"/>
          </a:xfrm>
        </p:spPr>
        <p:txBody>
          <a:bodyPr>
            <a:normAutofit/>
          </a:bodyPr>
          <a:lstStyle/>
          <a:p>
            <a:pPr marL="0" indent="0">
              <a:buNone/>
            </a:pPr>
            <a:endParaRPr lang="en" b="1" dirty="0"/>
          </a:p>
          <a:p>
            <a:pPr marL="0" indent="0">
              <a:buNone/>
            </a:pPr>
            <a:endParaRPr lang="en" b="1" dirty="0"/>
          </a:p>
          <a:p>
            <a:pPr marL="0" indent="0">
              <a:buNone/>
            </a:pPr>
            <a:r>
              <a:rPr lang="en" b="1" dirty="0"/>
              <a:t>1.2. First Example: Baby Theresa</a:t>
            </a:r>
          </a:p>
          <a:p>
            <a:pPr marL="0" indent="0" algn="just">
              <a:buNone/>
            </a:pPr>
            <a:r>
              <a:rPr lang="en" dirty="0"/>
              <a:t>Theresa Ann Campo Pearson, known as “Baby Theresa,” was born in Florida in 1992 with anencephaly, a severe genetic disorder in which major parts of the brain and skull are missing. Although the brain stem remains, allowing breathing and a heartbeat, most such infants die within days. In the U.S., most cases are detected during pregnancy and often end in abortion; many others are stillborn.</a:t>
            </a:r>
            <a:endParaRPr lang="tr-TR" dirty="0"/>
          </a:p>
        </p:txBody>
      </p:sp>
    </p:spTree>
    <p:extLst>
      <p:ext uri="{BB962C8B-B14F-4D97-AF65-F5344CB8AC3E}">
        <p14:creationId xmlns:p14="http://schemas.microsoft.com/office/powerpoint/2010/main" val="4271927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A8E063E-3427-8046-9FF9-3A358895C3CC}"/>
              </a:ext>
            </a:extLst>
          </p:cNvPr>
          <p:cNvSpPr>
            <a:spLocks noGrp="1"/>
          </p:cNvSpPr>
          <p:nvPr>
            <p:ph idx="1"/>
          </p:nvPr>
        </p:nvSpPr>
        <p:spPr>
          <a:xfrm>
            <a:off x="838200" y="379141"/>
            <a:ext cx="10515600" cy="5797822"/>
          </a:xfrm>
        </p:spPr>
        <p:txBody>
          <a:bodyPr>
            <a:normAutofit/>
          </a:bodyPr>
          <a:lstStyle/>
          <a:p>
            <a:pPr marL="0" indent="0" algn="just">
              <a:buNone/>
            </a:pPr>
            <a:r>
              <a:rPr lang="en" dirty="0"/>
              <a:t>Baby Theresa’s parents made an unusual request: since their baby would soon die and never become conscious, they wanted to donate her organs immediately to save other children. Her doctors agreed because many infants need transplants, but Florida law required waiting until she was legally dead. When Theresa died nine days later, her organs were too damaged to be used.</a:t>
            </a:r>
          </a:p>
          <a:p>
            <a:pPr marL="0" indent="0" algn="just">
              <a:buNone/>
            </a:pPr>
            <a:r>
              <a:rPr lang="en" dirty="0"/>
              <a:t>Baby Theresa’s case sparked major ethical debate. Many professional ethicists rejected the idea of taking her organs early, arguing that it would mean killing one person to save another. They appealed to traditional moral principles, saying it is wrong to use a human being as a means to an end, even for a good purpose.</a:t>
            </a:r>
            <a:endParaRPr lang="tr-TR" dirty="0"/>
          </a:p>
        </p:txBody>
      </p:sp>
    </p:spTree>
    <p:extLst>
      <p:ext uri="{BB962C8B-B14F-4D97-AF65-F5344CB8AC3E}">
        <p14:creationId xmlns:p14="http://schemas.microsoft.com/office/powerpoint/2010/main" val="2456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BB85CDA-C070-134D-B777-694E98FBCC83}"/>
              </a:ext>
            </a:extLst>
          </p:cNvPr>
          <p:cNvSpPr>
            <a:spLocks noGrp="1"/>
          </p:cNvSpPr>
          <p:nvPr>
            <p:ph idx="1"/>
          </p:nvPr>
        </p:nvSpPr>
        <p:spPr>
          <a:xfrm>
            <a:off x="838200" y="334537"/>
            <a:ext cx="10515600" cy="5842426"/>
          </a:xfrm>
        </p:spPr>
        <p:txBody>
          <a:bodyPr/>
          <a:lstStyle/>
          <a:p>
            <a:pPr marL="0" indent="0" algn="just">
              <a:buNone/>
            </a:pPr>
            <a:r>
              <a:rPr lang="en" dirty="0"/>
              <a:t>Opinions were divided: ethicists opposed the idea, while the parents and doctors supported it. But the real question is what is morally right. To judge the parents’ request, we must examine the arguments both for and against it.</a:t>
            </a:r>
          </a:p>
          <a:p>
            <a:pPr marL="0" indent="0" algn="just">
              <a:buNone/>
            </a:pPr>
            <a:r>
              <a:rPr lang="en" b="1" dirty="0"/>
              <a:t>The Benefits Argument. </a:t>
            </a:r>
            <a:r>
              <a:rPr lang="en" dirty="0"/>
              <a:t>The parents believed that Theresa’s organs were doing her no good, because she was not conscious and would die soon anyway. The other children, however, could benefit from them. Thus, the parents seem to have reasoned: </a:t>
            </a:r>
            <a:r>
              <a:rPr lang="en" i="1" dirty="0"/>
              <a:t>If we can benefit someone without harming anyone else, we ought to do so. Transplanting the organs would benefit the other children without harming Baby Theresa. Therefore, we ought to transplant the organs.</a:t>
            </a:r>
          </a:p>
          <a:p>
            <a:pPr marL="0" indent="0" algn="just">
              <a:buNone/>
            </a:pPr>
            <a:endParaRPr lang="tr-TR" dirty="0"/>
          </a:p>
        </p:txBody>
      </p:sp>
    </p:spTree>
    <p:extLst>
      <p:ext uri="{BB962C8B-B14F-4D97-AF65-F5344CB8AC3E}">
        <p14:creationId xmlns:p14="http://schemas.microsoft.com/office/powerpoint/2010/main" val="3631611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a:extLst>
              <a:ext uri="{FF2B5EF4-FFF2-40B4-BE49-F238E27FC236}">
                <a16:creationId xmlns:a16="http://schemas.microsoft.com/office/drawing/2014/main" xmlns="" id="{6C634FD4-3650-B742-B22A-C6C03484D01D}"/>
              </a:ext>
            </a:extLst>
          </p:cNvPr>
          <p:cNvSpPr>
            <a:spLocks noGrp="1"/>
          </p:cNvSpPr>
          <p:nvPr>
            <p:ph idx="1"/>
          </p:nvPr>
        </p:nvSpPr>
        <p:spPr>
          <a:xfrm>
            <a:off x="838200" y="703263"/>
            <a:ext cx="10515600" cy="4614597"/>
          </a:xfrm>
          <a:prstGeom prst="rect">
            <a:avLst/>
          </a:prstGeom>
        </p:spPr>
        <p:txBody>
          <a:bodyPr wrap="square">
            <a:spAutoFit/>
          </a:bodyPr>
          <a:lstStyle/>
          <a:p>
            <a:pPr marL="0" indent="0" algn="just">
              <a:buNone/>
            </a:pPr>
            <a:endParaRPr lang="en" dirty="0">
              <a:solidFill>
                <a:srgbClr val="000000"/>
              </a:solidFill>
              <a:latin typeface="-webkit-standard"/>
            </a:endParaRPr>
          </a:p>
          <a:p>
            <a:pPr marL="0" indent="0" algn="just">
              <a:buNone/>
            </a:pPr>
            <a:endParaRPr lang="en" dirty="0">
              <a:solidFill>
                <a:srgbClr val="000000"/>
              </a:solidFill>
              <a:latin typeface="-webkit-standard"/>
            </a:endParaRPr>
          </a:p>
          <a:p>
            <a:pPr marL="0" indent="0" algn="just">
              <a:buNone/>
            </a:pPr>
            <a:r>
              <a:rPr lang="en" dirty="0">
                <a:solidFill>
                  <a:srgbClr val="000000"/>
                </a:solidFill>
                <a:latin typeface="-webkit-standard"/>
              </a:rPr>
              <a:t>Is this correct? Not every argument is sound—we must check whether its assumptions are true and whether the conclusion follows logically. In Baby Theresa’s case, some questioned whether she would be harmed, since she would die sooner. However, the parents’ view seems reasonable: being alive matters only if a person can think, feel, and relate to others. Since Theresa could never have such a life, staying alive a few extra days would not benefit her. Therefore, the Benefits Argument strongly supports organ transplantation, but we must still consider opposing arguments.</a:t>
            </a:r>
            <a:endParaRPr lang="tr-TR" dirty="0"/>
          </a:p>
        </p:txBody>
      </p:sp>
    </p:spTree>
    <p:extLst>
      <p:ext uri="{BB962C8B-B14F-4D97-AF65-F5344CB8AC3E}">
        <p14:creationId xmlns:p14="http://schemas.microsoft.com/office/powerpoint/2010/main" val="3294094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E8CCD35-488C-B042-B51B-322675598096}"/>
              </a:ext>
            </a:extLst>
          </p:cNvPr>
          <p:cNvSpPr>
            <a:spLocks noGrp="1"/>
          </p:cNvSpPr>
          <p:nvPr>
            <p:ph idx="1"/>
          </p:nvPr>
        </p:nvSpPr>
        <p:spPr>
          <a:xfrm>
            <a:off x="838200" y="669073"/>
            <a:ext cx="10515600" cy="5507890"/>
          </a:xfrm>
        </p:spPr>
        <p:txBody>
          <a:bodyPr>
            <a:normAutofit/>
          </a:bodyPr>
          <a:lstStyle/>
          <a:p>
            <a:pPr marL="0" indent="0" algn="just">
              <a:buNone/>
            </a:pPr>
            <a:r>
              <a:rPr lang="en" b="1" dirty="0"/>
              <a:t>The Argument That We Should Not Use People as Means. </a:t>
            </a:r>
            <a:r>
              <a:rPr lang="en" dirty="0"/>
              <a:t>The ethicists who opposed the transplants offered two arguments. The first was based on the idea that it is wrong to use people as means to other people’s ends. Taking Theresa’s organs would be using her to benefit the other children; therefore, it should not be done.</a:t>
            </a:r>
          </a:p>
          <a:p>
            <a:pPr marL="0" indent="0" algn="just">
              <a:buNone/>
            </a:pPr>
            <a:r>
              <a:rPr lang="en" dirty="0"/>
              <a:t>The claim that we should not “use” people is appealing but unclear. Usually, “using” someone means violating their autonomy through manipulation, deceit, or force. This is why it is morally wrong. However, Baby Theresa had no autonomy—she had no desires, values, or ability to make decisions—so removing her organs would not violate her autonomy. </a:t>
            </a:r>
            <a:endParaRPr lang="tr-TR" dirty="0"/>
          </a:p>
        </p:txBody>
      </p:sp>
    </p:spTree>
    <p:extLst>
      <p:ext uri="{BB962C8B-B14F-4D97-AF65-F5344CB8AC3E}">
        <p14:creationId xmlns:p14="http://schemas.microsoft.com/office/powerpoint/2010/main" val="2132822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E1EBCAB-BE76-964A-9268-C2C49C557CF8}"/>
              </a:ext>
            </a:extLst>
          </p:cNvPr>
          <p:cNvSpPr>
            <a:spLocks noGrp="1"/>
          </p:cNvSpPr>
          <p:nvPr>
            <p:ph idx="1"/>
          </p:nvPr>
        </p:nvSpPr>
        <p:spPr>
          <a:xfrm>
            <a:off x="838200" y="591015"/>
            <a:ext cx="10515600" cy="5585948"/>
          </a:xfrm>
        </p:spPr>
        <p:txBody>
          <a:bodyPr/>
          <a:lstStyle/>
          <a:p>
            <a:pPr marL="0" indent="0" algn="just">
              <a:buNone/>
            </a:pPr>
            <a:r>
              <a:rPr lang="en" dirty="0"/>
              <a:t>Although it would be done without her permission, she had no wishes to oppose it. In such cases, decisions are usually based on the person’s best interests or what they would choose if they could. Since Baby Theresa had no interests or preferences and would die soon regardless, these standards give no reason to object. Therefore, we are left to decide what seems best overall.</a:t>
            </a:r>
          </a:p>
          <a:p>
            <a:pPr marL="0" indent="0" algn="just">
              <a:buNone/>
            </a:pPr>
            <a:r>
              <a:rPr lang="en" b="1" dirty="0"/>
              <a:t>The Argument from the Wrongness of Killing. </a:t>
            </a:r>
            <a:r>
              <a:rPr lang="en" dirty="0"/>
              <a:t>The ethicists also appealed to the principle that it is wrong to kill one person to save another. Taking Theresa’s organs would be killing her to save others, they said; so, taking the organs would be wrong.</a:t>
            </a:r>
          </a:p>
          <a:p>
            <a:pPr marL="0" indent="0" algn="just">
              <a:buNone/>
            </a:pPr>
            <a:endParaRPr lang="tr-TR" dirty="0"/>
          </a:p>
        </p:txBody>
      </p:sp>
    </p:spTree>
    <p:extLst>
      <p:ext uri="{BB962C8B-B14F-4D97-AF65-F5344CB8AC3E}">
        <p14:creationId xmlns:p14="http://schemas.microsoft.com/office/powerpoint/2010/main" val="1866839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F83D56E-61F3-3B48-9089-28FF456029A9}"/>
              </a:ext>
            </a:extLst>
          </p:cNvPr>
          <p:cNvSpPr>
            <a:spLocks noGrp="1"/>
          </p:cNvSpPr>
          <p:nvPr>
            <p:ph idx="1"/>
          </p:nvPr>
        </p:nvSpPr>
        <p:spPr>
          <a:xfrm>
            <a:off x="838200" y="501805"/>
            <a:ext cx="10515600" cy="5675158"/>
          </a:xfrm>
        </p:spPr>
        <p:txBody>
          <a:bodyPr/>
          <a:lstStyle/>
          <a:p>
            <a:pPr marL="0" indent="0" algn="just">
              <a:buNone/>
            </a:pPr>
            <a:r>
              <a:rPr lang="en" dirty="0"/>
              <a:t>Killing is one of the most important moral rules, but most people accept exceptions, such as self-defense. The question is whether Baby Theresa’s case should be an exception, since she was unconscious, would never have a real life, would die soon, and her organs could save other babies. Another argument is that she might be considered already dead. Modern law defines death as “brain death,” not the stopping of the heart, mainly to allow organ transplants. Although anencephalic infants do not technically meet this definition, some argue it should be expanded because they have no chance of consciousness. If so, taking their organs would not count as killing. Overall, the arguments supporting transplantation seem stronger than those opposing it.</a:t>
            </a:r>
            <a:endParaRPr lang="tr-TR" dirty="0"/>
          </a:p>
        </p:txBody>
      </p:sp>
    </p:spTree>
    <p:extLst>
      <p:ext uri="{BB962C8B-B14F-4D97-AF65-F5344CB8AC3E}">
        <p14:creationId xmlns:p14="http://schemas.microsoft.com/office/powerpoint/2010/main" val="1735880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2BE2DCD-8260-344C-BAB9-46C2EEE4EB5B}"/>
              </a:ext>
            </a:extLst>
          </p:cNvPr>
          <p:cNvSpPr>
            <a:spLocks noGrp="1"/>
          </p:cNvSpPr>
          <p:nvPr>
            <p:ph idx="1"/>
          </p:nvPr>
        </p:nvSpPr>
        <p:spPr>
          <a:xfrm>
            <a:off x="838200" y="468351"/>
            <a:ext cx="10515600" cy="5708612"/>
          </a:xfrm>
        </p:spPr>
        <p:txBody>
          <a:bodyPr>
            <a:normAutofit lnSpcReduction="10000"/>
          </a:bodyPr>
          <a:lstStyle/>
          <a:p>
            <a:pPr marL="0" indent="0">
              <a:buNone/>
            </a:pPr>
            <a:r>
              <a:rPr lang="en" b="1" dirty="0"/>
              <a:t>1.3. Second Example: Jodie and Mary</a:t>
            </a:r>
          </a:p>
          <a:p>
            <a:pPr marL="0" indent="0" algn="just">
              <a:buNone/>
            </a:pPr>
            <a:r>
              <a:rPr lang="en" dirty="0"/>
              <a:t>In August 2000, a woman from </a:t>
            </a:r>
            <a:r>
              <a:rPr lang="en" dirty="0" err="1"/>
              <a:t>Gozo</a:t>
            </a:r>
            <a:r>
              <a:rPr lang="en" dirty="0"/>
              <a:t> learned she was carrying conjoined twins and traveled with her husband to a hospital in Manchester, England for better medical care. The twins, Mary and Jodie, were joined at the lower abdomen, shared vital organs, and Jodie—the stronger twin—was supplying blood to Mary.</a:t>
            </a:r>
          </a:p>
          <a:p>
            <a:pPr marL="0" indent="0" algn="just">
              <a:buNone/>
            </a:pPr>
            <a:r>
              <a:rPr lang="en" dirty="0"/>
              <a:t>Conjoined twins are rare, and most die soon after birth, though some survive into adulthood. For Mary and Jodie, doctors predicted both would die within six months unless they were separated. Surgery could save Jodie but would kill Mary immediately. Their Catholic parents refused, believing nature and God’s will should decide. The hospital took the case to court, won permission, and the surgery was performed: Jodie survived and Mary died. The key ethical question is whether separating the twins was morally right or wrong.</a:t>
            </a:r>
            <a:endParaRPr lang="tr-TR" dirty="0"/>
          </a:p>
        </p:txBody>
      </p:sp>
    </p:spTree>
    <p:extLst>
      <p:ext uri="{BB962C8B-B14F-4D97-AF65-F5344CB8AC3E}">
        <p14:creationId xmlns:p14="http://schemas.microsoft.com/office/powerpoint/2010/main" val="2475183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9D3A83E-9207-D94A-B3BE-C44BAB45CD3F}"/>
              </a:ext>
            </a:extLst>
          </p:cNvPr>
          <p:cNvSpPr>
            <a:spLocks noGrp="1"/>
          </p:cNvSpPr>
          <p:nvPr>
            <p:ph idx="1"/>
          </p:nvPr>
        </p:nvSpPr>
        <p:spPr>
          <a:xfrm>
            <a:off x="838200" y="446049"/>
            <a:ext cx="10515600" cy="5730914"/>
          </a:xfrm>
        </p:spPr>
        <p:txBody>
          <a:bodyPr/>
          <a:lstStyle/>
          <a:p>
            <a:pPr marL="0" indent="0">
              <a:buNone/>
            </a:pPr>
            <a:endParaRPr lang="en" b="1" dirty="0"/>
          </a:p>
          <a:p>
            <a:pPr marL="0" indent="0">
              <a:buNone/>
            </a:pPr>
            <a:endParaRPr lang="en" b="1" dirty="0"/>
          </a:p>
          <a:p>
            <a:pPr marL="0" indent="0">
              <a:buNone/>
            </a:pPr>
            <a:r>
              <a:rPr lang="en" b="1" dirty="0"/>
              <a:t>The Argument That We Should Save as Many as We Can</a:t>
            </a:r>
          </a:p>
          <a:p>
            <a:pPr marL="0" indent="0" algn="just">
              <a:buNone/>
            </a:pPr>
            <a:r>
              <a:rPr lang="en" dirty="0"/>
              <a:t>The main argument for separating the twins was that it could save Jodie, while doing nothing would cause both twins to die. Many people found this convincing, believing we should save as many lives as possible. A poll even showed that 78% of Americans supported the operation, though the parents believed there was a stronger moral argument against it.</a:t>
            </a:r>
          </a:p>
          <a:p>
            <a:pPr marL="0" indent="0" algn="just">
              <a:buNone/>
            </a:pPr>
            <a:endParaRPr lang="tr-TR" b="1" dirty="0"/>
          </a:p>
        </p:txBody>
      </p:sp>
    </p:spTree>
    <p:extLst>
      <p:ext uri="{BB962C8B-B14F-4D97-AF65-F5344CB8AC3E}">
        <p14:creationId xmlns:p14="http://schemas.microsoft.com/office/powerpoint/2010/main" val="2013812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27A777D-88BA-A44F-B76B-6648630970A0}"/>
              </a:ext>
            </a:extLst>
          </p:cNvPr>
          <p:cNvSpPr>
            <a:spLocks noGrp="1"/>
          </p:cNvSpPr>
          <p:nvPr>
            <p:ph idx="1"/>
          </p:nvPr>
        </p:nvSpPr>
        <p:spPr>
          <a:xfrm>
            <a:off x="838200" y="379141"/>
            <a:ext cx="10515600" cy="5797822"/>
          </a:xfrm>
        </p:spPr>
        <p:txBody>
          <a:bodyPr/>
          <a:lstStyle/>
          <a:p>
            <a:pPr marL="0" indent="0">
              <a:buNone/>
            </a:pPr>
            <a:r>
              <a:rPr lang="en" b="1" dirty="0"/>
              <a:t>The Argument from the Sanctity of Human Life</a:t>
            </a:r>
            <a:endParaRPr lang="en" dirty="0"/>
          </a:p>
          <a:p>
            <a:pPr marL="0" indent="0" algn="just">
              <a:buNone/>
            </a:pPr>
            <a:r>
              <a:rPr lang="en" dirty="0"/>
              <a:t>Mary and Jodie’s parents argued from the </a:t>
            </a:r>
            <a:r>
              <a:rPr lang="en" b="1" dirty="0"/>
              <a:t>sanctity of human life</a:t>
            </a:r>
            <a:r>
              <a:rPr lang="en" dirty="0"/>
              <a:t>, believing it is always wrong to kill an innocent person, even to save another. This view is central to Western and religious ethics. However, the judges claimed the surgery would not </a:t>
            </a:r>
            <a:r>
              <a:rPr lang="en" i="1" dirty="0"/>
              <a:t>kill</a:t>
            </a:r>
            <a:r>
              <a:rPr lang="en" dirty="0"/>
              <a:t> Mary, but only separate her from Jodie, after which Mary would die because her body could not survive. Critics argue this still knowingly hastens her death. A stronger objection is that killing an innocent person may sometimes be justified—especially if the person has no future, cannot choose to live, and their death would save others who can live full lives.</a:t>
            </a:r>
            <a:endParaRPr lang="tr-TR" dirty="0"/>
          </a:p>
        </p:txBody>
      </p:sp>
    </p:spTree>
    <p:extLst>
      <p:ext uri="{BB962C8B-B14F-4D97-AF65-F5344CB8AC3E}">
        <p14:creationId xmlns:p14="http://schemas.microsoft.com/office/powerpoint/2010/main" val="4125642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0FDFC6E-9B3C-E040-8546-0918EFF7789A}"/>
              </a:ext>
            </a:extLst>
          </p:cNvPr>
          <p:cNvSpPr>
            <a:spLocks noGrp="1"/>
          </p:cNvSpPr>
          <p:nvPr>
            <p:ph idx="1"/>
          </p:nvPr>
        </p:nvSpPr>
        <p:spPr>
          <a:xfrm>
            <a:off x="838200" y="501805"/>
            <a:ext cx="10515600" cy="5675158"/>
          </a:xfrm>
        </p:spPr>
        <p:txBody>
          <a:bodyPr/>
          <a:lstStyle/>
          <a:p>
            <a:pPr marL="0" indent="0">
              <a:buNone/>
            </a:pPr>
            <a:r>
              <a:rPr lang="en" b="1" dirty="0"/>
              <a:t>1.4. Third Example: Tracy Latimer</a:t>
            </a:r>
          </a:p>
          <a:p>
            <a:pPr marL="0" indent="0" algn="just">
              <a:buNone/>
            </a:pPr>
            <a:r>
              <a:rPr lang="en" dirty="0"/>
              <a:t>In 1993, Robert Latimer killed his 12-year-old daughter Tracy, who had severe cerebral palsy, by placing her in his truck and filling it with exhaust fumes. Tracy was physically small, had the mental capacity of an infant, and suffered greatly. Latimer was convicted of second-degree murder, but the court eventually enforced a mandatory prison sentence. Ethically, the case raised debate: critics argued that Tracy’s life was morally sacred and could not be taken, while defenders claimed her condition involved constant suffering and that her death was an act of mercy. Overall, the case remains controversial.</a:t>
            </a:r>
            <a:endParaRPr lang="en" b="1" dirty="0"/>
          </a:p>
          <a:p>
            <a:pPr marL="0" indent="0">
              <a:buNone/>
            </a:pPr>
            <a:endParaRPr lang="tr-TR" dirty="0"/>
          </a:p>
        </p:txBody>
      </p:sp>
    </p:spTree>
    <p:extLst>
      <p:ext uri="{BB962C8B-B14F-4D97-AF65-F5344CB8AC3E}">
        <p14:creationId xmlns:p14="http://schemas.microsoft.com/office/powerpoint/2010/main" val="3984526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716E4CE2-F6F9-8E4F-BF78-E89802F807EE}"/>
              </a:ext>
            </a:extLst>
          </p:cNvPr>
          <p:cNvSpPr>
            <a:spLocks noGrp="1"/>
          </p:cNvSpPr>
          <p:nvPr>
            <p:ph idx="1"/>
          </p:nvPr>
        </p:nvSpPr>
        <p:spPr>
          <a:xfrm>
            <a:off x="838200" y="345688"/>
            <a:ext cx="10515600" cy="5831275"/>
          </a:xfrm>
        </p:spPr>
        <p:txBody>
          <a:bodyPr/>
          <a:lstStyle/>
          <a:p>
            <a:pPr marL="0" indent="0">
              <a:buNone/>
            </a:pPr>
            <a:r>
              <a:rPr lang="en" b="1" dirty="0"/>
              <a:t>The Argument from the Wrongness of Discriminating against the Handicapped.</a:t>
            </a:r>
          </a:p>
          <a:p>
            <a:pPr marL="0" indent="0" algn="just">
              <a:buNone/>
            </a:pPr>
            <a:r>
              <a:rPr lang="en" dirty="0"/>
              <a:t>After Robert Latimer received a lenient sentence, many disabled people felt deeply offended. A disability rights leader argued that no one has the right to decide that a disabled person’s life is worth less, calling Tracy’s death discrimination. Discrimination is serious because it means treating someone worse without a valid reason. However, Latimer denied that Tracy was killed because of her disability. He claimed it was a “torture issue,” saying Tracy suffered extreme pain, had undergone major surgeries, and faced more operations. Doctors also testified that her pain was difficult to control. Latimer’s defense was that he acted out of mercy because Tracy’s suffering was unbearable and there was no hope for improvement.</a:t>
            </a:r>
            <a:endParaRPr lang="tr-TR" dirty="0"/>
          </a:p>
        </p:txBody>
      </p:sp>
    </p:spTree>
    <p:extLst>
      <p:ext uri="{BB962C8B-B14F-4D97-AF65-F5344CB8AC3E}">
        <p14:creationId xmlns:p14="http://schemas.microsoft.com/office/powerpoint/2010/main" val="3614272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BE47712-74E9-634F-9236-0CA4134E3988}"/>
              </a:ext>
            </a:extLst>
          </p:cNvPr>
          <p:cNvSpPr>
            <a:spLocks noGrp="1"/>
          </p:cNvSpPr>
          <p:nvPr>
            <p:ph idx="1"/>
          </p:nvPr>
        </p:nvSpPr>
        <p:spPr>
          <a:xfrm>
            <a:off x="838200" y="501805"/>
            <a:ext cx="10515600" cy="5675158"/>
          </a:xfrm>
        </p:spPr>
        <p:txBody>
          <a:bodyPr/>
          <a:lstStyle/>
          <a:p>
            <a:pPr marL="0" indent="0">
              <a:buNone/>
            </a:pPr>
            <a:r>
              <a:rPr lang="tr-TR" b="1" dirty="0" err="1"/>
              <a:t>The</a:t>
            </a:r>
            <a:r>
              <a:rPr lang="tr-TR" b="1" dirty="0"/>
              <a:t> </a:t>
            </a:r>
            <a:r>
              <a:rPr lang="tr-TR" b="1" dirty="0" err="1"/>
              <a:t>Slippery</a:t>
            </a:r>
            <a:r>
              <a:rPr lang="tr-TR" b="1" dirty="0"/>
              <a:t> </a:t>
            </a:r>
            <a:r>
              <a:rPr lang="tr-TR" b="1" dirty="0" err="1"/>
              <a:t>Slope</a:t>
            </a:r>
            <a:r>
              <a:rPr lang="tr-TR" b="1" dirty="0"/>
              <a:t> </a:t>
            </a:r>
            <a:r>
              <a:rPr lang="tr-TR" b="1" dirty="0" err="1"/>
              <a:t>Argument</a:t>
            </a:r>
            <a:endParaRPr lang="tr-TR" b="1" dirty="0"/>
          </a:p>
          <a:p>
            <a:pPr marL="0" indent="0" algn="just">
              <a:buNone/>
            </a:pPr>
            <a:r>
              <a:rPr lang="en" dirty="0"/>
              <a:t>After the Canadian Supreme Court upheld Latimer’s sentence, disability advocates supported the decision, warning that allowing mercy killing could create a </a:t>
            </a:r>
            <a:r>
              <a:rPr lang="en" b="1" dirty="0"/>
              <a:t>slippery slope</a:t>
            </a:r>
            <a:r>
              <a:rPr lang="en" dirty="0"/>
              <a:t>—leading society to decide who deserves to live or die. They argued that if Tracy’s life is seen as not worth protecting, then other vulnerable groups, such as disabled people or the elderly, could also be threatened. Slippery slope arguments are difficult to judge and can easily be misused, so they should be treated cautiously.</a:t>
            </a:r>
            <a:endParaRPr lang="tr-TR" dirty="0"/>
          </a:p>
        </p:txBody>
      </p:sp>
    </p:spTree>
    <p:extLst>
      <p:ext uri="{BB962C8B-B14F-4D97-AF65-F5344CB8AC3E}">
        <p14:creationId xmlns:p14="http://schemas.microsoft.com/office/powerpoint/2010/main" val="2082608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E94995A-D7BF-E343-B342-142C8C43CA6F}"/>
              </a:ext>
            </a:extLst>
          </p:cNvPr>
          <p:cNvSpPr>
            <a:spLocks noGrp="1"/>
          </p:cNvSpPr>
          <p:nvPr>
            <p:ph idx="1"/>
          </p:nvPr>
        </p:nvSpPr>
        <p:spPr>
          <a:xfrm>
            <a:off x="838200" y="401444"/>
            <a:ext cx="10515600" cy="5775519"/>
          </a:xfrm>
        </p:spPr>
        <p:txBody>
          <a:bodyPr>
            <a:normAutofit lnSpcReduction="10000"/>
          </a:bodyPr>
          <a:lstStyle/>
          <a:p>
            <a:pPr marL="0" indent="0">
              <a:buNone/>
            </a:pPr>
            <a:r>
              <a:rPr lang="en" b="1" dirty="0"/>
              <a:t>1.5. Reason and Impartiality </a:t>
            </a:r>
          </a:p>
          <a:p>
            <a:pPr marL="0" indent="0" algn="just">
              <a:buNone/>
            </a:pPr>
            <a:r>
              <a:rPr lang="en" dirty="0"/>
              <a:t>What can we learn from all this about the nature of morality? As a start, we may note two main points: first, moral judgments must be backed by good reasons; and second, morality requires the impartial consideration of each individual’s interests.</a:t>
            </a:r>
          </a:p>
          <a:p>
            <a:pPr marL="0" indent="0">
              <a:buNone/>
            </a:pPr>
            <a:r>
              <a:rPr lang="tr-TR" b="1" dirty="0"/>
              <a:t>Moral </a:t>
            </a:r>
            <a:r>
              <a:rPr lang="tr-TR" b="1" dirty="0" err="1"/>
              <a:t>Reasoning</a:t>
            </a:r>
            <a:r>
              <a:rPr lang="tr-TR" b="1" dirty="0"/>
              <a:t>.</a:t>
            </a:r>
          </a:p>
          <a:p>
            <a:pPr marL="0" indent="0" algn="just">
              <a:buNone/>
            </a:pPr>
            <a:r>
              <a:rPr lang="en" dirty="0"/>
              <a:t>These cases create strong emotions, but feelings alone cannot determine what is morally right. Emotions may be irrational or influenced by prejudice, and different people can feel opposite ways about the same issue. Therefore, morality must be guided by reason and supported by arguments. Moral judgments require justification, unlike personal tastes. Good moral thinking involves checking facts carefully and applying moral principles correctly. Since arguments can be flawed, morality requires critical and careful reasoning.</a:t>
            </a:r>
            <a:endParaRPr lang="tr-TR" b="1" dirty="0"/>
          </a:p>
          <a:p>
            <a:pPr marL="0" indent="0">
              <a:buNone/>
            </a:pPr>
            <a:endParaRPr lang="tr-TR" dirty="0"/>
          </a:p>
        </p:txBody>
      </p:sp>
    </p:spTree>
    <p:extLst>
      <p:ext uri="{BB962C8B-B14F-4D97-AF65-F5344CB8AC3E}">
        <p14:creationId xmlns:p14="http://schemas.microsoft.com/office/powerpoint/2010/main" val="3862671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9DE4F45-1425-7541-BD50-AB9D37C37D28}"/>
              </a:ext>
            </a:extLst>
          </p:cNvPr>
          <p:cNvSpPr>
            <a:spLocks noGrp="1"/>
          </p:cNvSpPr>
          <p:nvPr>
            <p:ph idx="1"/>
          </p:nvPr>
        </p:nvSpPr>
        <p:spPr>
          <a:xfrm>
            <a:off x="838200" y="379141"/>
            <a:ext cx="10515600" cy="5797822"/>
          </a:xfrm>
        </p:spPr>
        <p:txBody>
          <a:bodyPr/>
          <a:lstStyle/>
          <a:p>
            <a:pPr marL="0" indent="0">
              <a:buNone/>
            </a:pPr>
            <a:r>
              <a:rPr lang="tr-TR" b="1" dirty="0" err="1"/>
              <a:t>The</a:t>
            </a:r>
            <a:r>
              <a:rPr lang="tr-TR" b="1" dirty="0"/>
              <a:t> </a:t>
            </a:r>
            <a:r>
              <a:rPr lang="tr-TR" b="1" dirty="0" err="1"/>
              <a:t>Requirement</a:t>
            </a:r>
            <a:r>
              <a:rPr lang="tr-TR" b="1" dirty="0"/>
              <a:t> of </a:t>
            </a:r>
            <a:r>
              <a:rPr lang="tr-TR" b="1" dirty="0" err="1"/>
              <a:t>Impartiality</a:t>
            </a:r>
            <a:r>
              <a:rPr lang="tr-TR" b="1" dirty="0"/>
              <a:t>.</a:t>
            </a:r>
          </a:p>
          <a:p>
            <a:pPr marL="0" indent="0" algn="just">
              <a:buNone/>
            </a:pPr>
            <a:r>
              <a:rPr lang="en" b="1" dirty="0"/>
              <a:t>impartiality</a:t>
            </a:r>
            <a:r>
              <a:rPr lang="en" dirty="0"/>
              <a:t> is a key idea in moral theory: everyone’s interests matter equally, so no one deserves special treatment without a valid reason. Because of this, impartiality condemns discrimination like racism and sexism. Racism is wrong because it treats people differently without any rational justification. However, treating people differently is not always immoral—if there is a good reason, such as casting an African-American actor to play a real African-American historical figure, then the difference in treatment is not arbitrary and not racist.</a:t>
            </a:r>
            <a:endParaRPr lang="tr-TR" dirty="0"/>
          </a:p>
        </p:txBody>
      </p:sp>
    </p:spTree>
    <p:extLst>
      <p:ext uri="{BB962C8B-B14F-4D97-AF65-F5344CB8AC3E}">
        <p14:creationId xmlns:p14="http://schemas.microsoft.com/office/powerpoint/2010/main" val="1179370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D5C8670-DEE6-5149-80D4-FCA214AD4CD3}"/>
              </a:ext>
            </a:extLst>
          </p:cNvPr>
          <p:cNvSpPr>
            <a:spLocks noGrp="1"/>
          </p:cNvSpPr>
          <p:nvPr>
            <p:ph idx="1"/>
          </p:nvPr>
        </p:nvSpPr>
        <p:spPr>
          <a:xfrm>
            <a:off x="838200" y="401444"/>
            <a:ext cx="10515600" cy="5775519"/>
          </a:xfrm>
        </p:spPr>
        <p:txBody>
          <a:bodyPr/>
          <a:lstStyle/>
          <a:p>
            <a:pPr marL="0" indent="0">
              <a:buNone/>
            </a:pPr>
            <a:r>
              <a:rPr lang="en" b="1" dirty="0"/>
              <a:t>1.6. The Minimum Conception of Morality</a:t>
            </a:r>
          </a:p>
          <a:p>
            <a:pPr marL="0" indent="0" algn="just">
              <a:buNone/>
            </a:pPr>
            <a:r>
              <a:rPr lang="en" dirty="0"/>
              <a:t>Morality is, at minimum, guiding one’s actions by reason and giving equal importance to everyone affected. A moral person thinks impartially, checks facts carefully, questions principles, and is willing to change beliefs when necessary. </a:t>
            </a:r>
          </a:p>
          <a:p>
            <a:pPr marL="0" indent="0" algn="just">
              <a:buNone/>
            </a:pPr>
            <a:r>
              <a:rPr lang="en" dirty="0"/>
              <a:t>As one might expect, not every ethical theory accepts this “minimum.” This picture of the moral agent has been disputed in various ways. However, theories that reject the minimum conception encounter serious difficulties. Most philosophers realize this, and so most theories of morality incorporate the minimum conception, in one form or another.</a:t>
            </a:r>
          </a:p>
          <a:p>
            <a:pPr marL="0" indent="0" algn="just">
              <a:buNone/>
            </a:pPr>
            <a:endParaRPr lang="tr-TR" dirty="0"/>
          </a:p>
        </p:txBody>
      </p:sp>
    </p:spTree>
    <p:extLst>
      <p:ext uri="{BB962C8B-B14F-4D97-AF65-F5344CB8AC3E}">
        <p14:creationId xmlns:p14="http://schemas.microsoft.com/office/powerpoint/2010/main" val="418985618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1112</TotalTime>
  <Words>1827</Words>
  <Application>Microsoft Office PowerPoint</Application>
  <PresentationFormat>Özel</PresentationFormat>
  <Paragraphs>63</Paragraphs>
  <Slides>21</Slides>
  <Notes>0</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Office Teması</vt:lpstr>
      <vt:lpstr>Introduction to the Concepts of Ethics and Morality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Concepts of Ethics and Morality</dc:title>
  <dc:creator>Microsoft Office User</dc:creator>
  <cp:lastModifiedBy>Hp</cp:lastModifiedBy>
  <cp:revision>32</cp:revision>
  <dcterms:created xsi:type="dcterms:W3CDTF">2026-02-08T16:26:00Z</dcterms:created>
  <dcterms:modified xsi:type="dcterms:W3CDTF">2026-10-01T08:08:00Z</dcterms:modified>
</cp:coreProperties>
</file>