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629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1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4679602"/>
            <a:ext cx="457200" cy="28575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62000" y="2073622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38BDF8"/>
                </a:solidFill>
                <a:latin typeface="Space Grotesk"/>
              </a:rPr>
              <a:t>COURSE SYLLABUS •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397472"/>
            <a:ext cx="9301162" cy="1139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484"/>
              </a:lnSpc>
            </a:pPr>
            <a:r>
              <a:rPr sz="3900" b="1" i="0" u="none">
                <a:solidFill>
                  <a:srgbClr val="FFFFFF"/>
                </a:solidFill>
                <a:latin typeface="Space Grotesk"/>
              </a:rPr>
              <a:t>Engineering Responsibility &amp; Public Safety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727102"/>
            <a:ext cx="65722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94A3B8"/>
                </a:solidFill>
                <a:latin typeface="Plus Jakarta Sans"/>
              </a:rPr>
              <a:t>Core professional duties, conflicting loyalties, and the Challenger disaster case study.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09700" y="4603402"/>
            <a:ext cx="40005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64748B"/>
                </a:solidFill>
                <a:latin typeface="Plus Jakarta Sans"/>
              </a:rPr>
              <a:t>Introduction to Codes, Law, and Public Welfare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883396"/>
            <a:ext cx="3378249" cy="2053232"/>
          </a:xfrm>
          <a:prstGeom prst="roundRect">
            <a:avLst>
              <a:gd name="adj" fmla="val 463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406949" y="2883396"/>
            <a:ext cx="3378249" cy="2053232"/>
          </a:xfrm>
          <a:prstGeom prst="roundRect">
            <a:avLst>
              <a:gd name="adj" fmla="val 463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51899" y="2883396"/>
            <a:ext cx="3378249" cy="2053232"/>
          </a:xfrm>
          <a:prstGeom prst="roundRect">
            <a:avLst>
              <a:gd name="adj" fmla="val 463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62000" y="2883396"/>
            <a:ext cx="3378249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406949" y="2883396"/>
            <a:ext cx="3378249" cy="381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051899" y="2883396"/>
            <a:ext cx="3378249" cy="38100"/>
          </a:xfrm>
          <a:prstGeom prst="rect">
            <a:avLst/>
          </a:prstGeom>
          <a:solidFill>
            <a:srgbClr val="E11D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226296"/>
            <a:ext cx="2921049" cy="2667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5549" y="3226296"/>
            <a:ext cx="2921049" cy="2667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0499" y="3226296"/>
            <a:ext cx="2921049" cy="2667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284C7"/>
                </a:solidFill>
                <a:latin typeface="Space Grotesk"/>
              </a:rPr>
              <a:t>SESSION OVERVIEW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771525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Learning Objectives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600" y="3645396"/>
            <a:ext cx="3833877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Plus Jakarta Sans"/>
              </a:rPr>
              <a:t>Distinguish Concepts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600" y="3969246"/>
            <a:ext cx="3016299" cy="662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475569"/>
                </a:solidFill>
                <a:latin typeface="Plus Jakarta Sans"/>
              </a:rPr>
              <a:t>Differentiate clearly between morality, professional ethics, and codified statutory law.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35549" y="3645396"/>
            <a:ext cx="3833877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Plus Jakarta Sans"/>
              </a:rPr>
              <a:t>Social Duty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35549" y="3969246"/>
            <a:ext cx="3016299" cy="662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475569"/>
                </a:solidFill>
                <a:latin typeface="Plus Jakarta Sans"/>
              </a:rPr>
              <a:t>Comprehend the social contract inherent in engineering authority and technological practice.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80499" y="3645396"/>
            <a:ext cx="3833877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Plus Jakarta Sans"/>
              </a:rPr>
              <a:t>Paramount Priority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80499" y="3969246"/>
            <a:ext cx="3016299" cy="662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475569"/>
                </a:solidFill>
                <a:latin typeface="Plus Jakarta Sans"/>
              </a:rPr>
              <a:t>Enforce public safety as the absolute first specification overriding schedule or cost.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876550"/>
            <a:ext cx="5181600" cy="2066925"/>
          </a:xfrm>
          <a:prstGeom prst="roundRect">
            <a:avLst>
              <a:gd name="adj" fmla="val 276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62000" y="2876550"/>
            <a:ext cx="47625" cy="2066925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48400" y="2876550"/>
            <a:ext cx="5181600" cy="2066925"/>
          </a:xfrm>
          <a:prstGeom prst="roundRect">
            <a:avLst>
              <a:gd name="adj" fmla="val 276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248400" y="2876550"/>
            <a:ext cx="47625" cy="206692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284C7"/>
                </a:solidFill>
                <a:latin typeface="Space Grotesk"/>
              </a:rPr>
              <a:t>THEORETICAL DISTINCTION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771525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Ethics vs. Morality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7750" y="3181350"/>
            <a:ext cx="4705350" cy="1457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64748B"/>
                </a:solidFill>
                <a:latin typeface="Plus Jakarta Sans"/>
              </a:rPr>
              <a:t>PERSONAL SPHERE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34150" y="3181350"/>
            <a:ext cx="4705350" cy="1457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284C7"/>
                </a:solidFill>
                <a:latin typeface="Plus Jakarta Sans"/>
              </a:rPr>
              <a:t>COLLECTIVE GOVERNANCE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5375" y="3457575"/>
            <a:ext cx="5988248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Morality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5375" y="3838575"/>
            <a:ext cx="4657725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475569"/>
                </a:solidFill>
                <a:latin typeface="Plus Jakarta Sans"/>
              </a:rPr>
              <a:t>Culturally or personally adopted principles of right and wrong, such as individual honesty and character.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5375" y="4457700"/>
            <a:ext cx="5703093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F172A"/>
                </a:solidFill>
                <a:latin typeface="Plus Jakarta Sans"/>
              </a:rPr>
              <a:t>Domain: Individual conscience and personal conduct.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1775" y="3457575"/>
            <a:ext cx="5610225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Professional Ethics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1775" y="3838575"/>
            <a:ext cx="4657725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475569"/>
                </a:solidFill>
                <a:latin typeface="Plus Jakarta Sans"/>
              </a:rPr>
              <a:t>Systematic standards and formal disciplinary codes established by professional engineering bodies.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1775" y="4457700"/>
            <a:ext cx="5610225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Plus Jakarta Sans"/>
              </a:rPr>
              <a:t>Domain: Occupational duty and societal trust.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709862"/>
            <a:ext cx="3327350" cy="2400300"/>
          </a:xfrm>
          <a:prstGeom prst="roundRect">
            <a:avLst>
              <a:gd name="adj" fmla="val 317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432250" y="2709862"/>
            <a:ext cx="3327350" cy="2400300"/>
          </a:xfrm>
          <a:prstGeom prst="roundRect">
            <a:avLst>
              <a:gd name="adj" fmla="val 317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102500" y="2943225"/>
            <a:ext cx="3327350" cy="1933575"/>
          </a:xfrm>
          <a:prstGeom prst="roundRect">
            <a:avLst>
              <a:gd name="adj" fmla="val 394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014662"/>
            <a:ext cx="381000" cy="381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7050" y="3014662"/>
            <a:ext cx="381000" cy="3810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7300" y="3248025"/>
            <a:ext cx="381000" cy="3810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5862" y="3109912"/>
            <a:ext cx="142875" cy="1905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2300" y="3109912"/>
            <a:ext cx="190500" cy="1905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2550" y="3352800"/>
            <a:ext cx="190500" cy="1714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284C7"/>
                </a:solidFill>
                <a:latin typeface="Space Grotesk"/>
              </a:rPr>
              <a:t>BOUNDARIES &amp; COMPLIANCE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771525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The Relationship Between Law and Ethics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6800" y="3548062"/>
            <a:ext cx="3567047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Legal ≠ Ethical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6800" y="3890962"/>
            <a:ext cx="28130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Regulations often lag behind technology; compliance with the legal minimum does not guarantee safety.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37050" y="3548062"/>
            <a:ext cx="3567047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Unethical ≠ Illegal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37050" y="3890962"/>
            <a:ext cx="28130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Concealing non-critical test anomalies may violate professional codes without breaching criminal statutes.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07300" y="3781425"/>
            <a:ext cx="3567047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FFFFFF"/>
                </a:solidFill>
                <a:latin typeface="Plus Jakarta Sans"/>
              </a:rPr>
              <a:t>The Standard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07300" y="4114800"/>
            <a:ext cx="28130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94A3B8"/>
                </a:solidFill>
                <a:latin typeface="Plus Jakarta Sans"/>
              </a:rPr>
              <a:t>For engineers, professional ethics begins where legal minimums stop.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793134" y="2201465"/>
            <a:ext cx="5636865" cy="1146571"/>
          </a:xfrm>
          <a:prstGeom prst="roundRect">
            <a:avLst>
              <a:gd name="adj" fmla="val 498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5793134" y="3519487"/>
            <a:ext cx="5636865" cy="1146571"/>
          </a:xfrm>
          <a:prstGeom prst="roundRect">
            <a:avLst>
              <a:gd name="adj" fmla="val 498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793134" y="4837509"/>
            <a:ext cx="5636865" cy="742950"/>
          </a:xfrm>
          <a:prstGeom prst="roundRect">
            <a:avLst>
              <a:gd name="adj" fmla="val 7692"/>
            </a:avLst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793134" y="2201465"/>
            <a:ext cx="38100" cy="1146571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793134" y="3519487"/>
            <a:ext cx="38100" cy="1146571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081212"/>
            <a:ext cx="4612034" cy="36195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081212"/>
            <a:ext cx="4612034" cy="3619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284C7"/>
                </a:solidFill>
                <a:latin typeface="Space Grotesk"/>
              </a:rPr>
              <a:t>PROFESSIONAL SCOPE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771525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What is Engineering? More Than Pure Technical Calculation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59834" y="2411015"/>
            <a:ext cx="613216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Plus Jakarta Sans"/>
              </a:rPr>
              <a:t>Harnessing Forces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59834" y="2696765"/>
            <a:ext cx="5236815" cy="441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Engineering directs physical forces and material sciences to advance societal welfare.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59834" y="3729037"/>
            <a:ext cx="613216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Plus Jakarta Sans"/>
              </a:rPr>
              <a:t>Public Exposure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59834" y="4014787"/>
            <a:ext cx="5236815" cy="441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Public users must place blind trust in complex systems they cannot personally audit.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21734" y="5008959"/>
            <a:ext cx="527491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369A1"/>
                </a:solidFill>
                <a:latin typeface="Plus Jakarta Sans"/>
              </a:rPr>
              <a:t>Core Reality: Technical competence without ethical stewardship creates public hazard.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945308"/>
            <a:ext cx="3327350" cy="1929407"/>
          </a:xfrm>
          <a:prstGeom prst="roundRect">
            <a:avLst>
              <a:gd name="adj" fmla="val 3949"/>
            </a:avLst>
          </a:prstGeom>
          <a:solidFill>
            <a:srgbClr val="F8FAFC"/>
          </a:solidFill>
          <a:ln w="2857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62000" y="2945308"/>
            <a:ext cx="3327350" cy="2857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432250" y="2945308"/>
            <a:ext cx="3327350" cy="1929407"/>
          </a:xfrm>
          <a:prstGeom prst="roundRect">
            <a:avLst>
              <a:gd name="adj" fmla="val 3949"/>
            </a:avLst>
          </a:prstGeom>
          <a:solidFill>
            <a:srgbClr val="F8FAFC"/>
          </a:solidFill>
          <a:ln w="2857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432250" y="2945308"/>
            <a:ext cx="3327350" cy="2857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102500" y="2940546"/>
            <a:ext cx="3327350" cy="1938932"/>
          </a:xfrm>
          <a:prstGeom prst="roundRect">
            <a:avLst>
              <a:gd name="adj" fmla="val 3929"/>
            </a:avLst>
          </a:prstGeom>
          <a:solidFill>
            <a:srgbClr val="F0F9FF"/>
          </a:solidFill>
          <a:ln w="38100">
            <a:solidFill>
              <a:srgbClr val="028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102500" y="2940546"/>
            <a:ext cx="33273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284C7"/>
                </a:solidFill>
                <a:latin typeface="Space Grotesk"/>
              </a:rPr>
              <a:t>LOYALTY HIERARCHY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771525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The "Public Welfare" Principle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0600" y="3250108"/>
            <a:ext cx="2965400" cy="13198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64748B"/>
                </a:solidFill>
                <a:latin typeface="Plus Jakarta Sans"/>
              </a:rPr>
              <a:t>TIER 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0850" y="3250108"/>
            <a:ext cx="2965400" cy="13198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64748B"/>
                </a:solidFill>
                <a:latin typeface="Plus Jakarta Sans"/>
              </a:rPr>
              <a:t>TIER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31100" y="3245346"/>
            <a:ext cx="2965400" cy="132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284C7"/>
                </a:solidFill>
                <a:latin typeface="Plus Jakarta Sans"/>
              </a:rPr>
              <a:t>TIER 1 • PARAMOUNT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600" y="3573958"/>
            <a:ext cx="3767072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Employer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600" y="3907333"/>
            <a:ext cx="2965400" cy="662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Faithful agent duties, protecting trade secrets and business profitability within ethical bounds.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0850" y="3573958"/>
            <a:ext cx="3767072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Client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0850" y="3907333"/>
            <a:ext cx="2965400" cy="662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Contractual delivery, rigorous specifications, and disciplined budget stewardship.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31100" y="3578721"/>
            <a:ext cx="3767072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369A1"/>
                </a:solidFill>
                <a:latin typeface="Plus Jakarta Sans"/>
              </a:rPr>
              <a:t>Public Safety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1100" y="3912096"/>
            <a:ext cx="2965400" cy="662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0369A1"/>
                </a:solidFill>
                <a:latin typeface="Plus Jakarta Sans"/>
              </a:rPr>
              <a:t>The fundamental priority that overrides any competing business contract or managerial command.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1495425"/>
            <a:ext cx="10668000" cy="4829175"/>
          </a:xfrm>
          <a:prstGeom prst="roundRect">
            <a:avLst>
              <a:gd name="adj" fmla="val 236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62000" y="1495425"/>
            <a:ext cx="76200" cy="48291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284C7"/>
                </a:solidFill>
                <a:latin typeface="Space Grotesk"/>
              </a:rPr>
              <a:t>PROFESSIONAL CODES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771525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NSPE Code of Ethics: Fundamental Canon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2910929"/>
            <a:ext cx="9620250" cy="8742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442"/>
              </a:lnSpc>
            </a:pPr>
            <a:r>
              <a:rPr sz="2550" b="1" i="0" u="none">
                <a:solidFill>
                  <a:srgbClr val="0F172A"/>
                </a:solidFill>
                <a:latin typeface="Space Grotesk"/>
              </a:rPr>
              <a:t>“Engineers shall hold paramount the safety, health, and welfare of the public.”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3975645"/>
            <a:ext cx="108204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Plus Jakarta Sans"/>
              </a:rPr>
              <a:t>— National Society of Professional Engineers (NSPE Canon 1)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4423320"/>
            <a:ext cx="962025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Plus Jakarta Sans"/>
              </a:rPr>
              <a:t>The term </a:t>
            </a:r>
            <a:r>
              <a:rPr sz="1275" b="1" i="0" u="none">
                <a:solidFill>
                  <a:srgbClr val="334155"/>
                </a:solidFill>
                <a:latin typeface="Plus Jakarta Sans"/>
              </a:rPr>
              <a:t>"Hold paramount"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explicitly indicates that public welfare is not one factor among equals; it is the non-negotiable trump card in every engineering decision.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719387"/>
            <a:ext cx="5162550" cy="2381250"/>
          </a:xfrm>
          <a:prstGeom prst="roundRect">
            <a:avLst>
              <a:gd name="adj" fmla="val 320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67450" y="2719387"/>
            <a:ext cx="5162550" cy="2381250"/>
          </a:xfrm>
          <a:prstGeom prst="roundRect">
            <a:avLst>
              <a:gd name="adj" fmla="val 320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62000" y="2719387"/>
            <a:ext cx="5162550" cy="381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267450" y="2719387"/>
            <a:ext cx="51625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100387"/>
            <a:ext cx="4552950" cy="2857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50" y="3100387"/>
            <a:ext cx="4552950" cy="285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284C7"/>
                </a:solidFill>
                <a:latin typeface="Space Grotesk"/>
              </a:rPr>
              <a:t>COMPUTING &amp; ELECTRONICS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771525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IEEE and ACM Professional Standards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800" y="3538537"/>
            <a:ext cx="5975746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Anticipating System Harm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6800" y="3919537"/>
            <a:ext cx="46482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64748B"/>
                </a:solidFill>
                <a:latin typeface="Plus Jakarta Sans"/>
              </a:rPr>
              <a:t>Software and hardware architects must foresee direct and indirect failure modes affecting human life.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6800" y="4557712"/>
            <a:ext cx="569118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Plus Jakarta Sans"/>
              </a:rPr>
              <a:t>Mandate: Rigorous verification of automated failsafes.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0" y="3538537"/>
            <a:ext cx="5619750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Mandatory Disclosure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50" y="3919537"/>
            <a:ext cx="46482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64748B"/>
                </a:solidFill>
                <a:latin typeface="Plus Jakarta Sans"/>
              </a:rPr>
              <a:t>Promptly disclosing factors that might endanger the public or environment to relevant authorities.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50" y="4557712"/>
            <a:ext cx="561975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284C7"/>
                </a:solidFill>
                <a:latin typeface="Plus Jakarta Sans"/>
              </a:rPr>
              <a:t>Mandate: Transparent reporting without executive distortion.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305550" y="2201465"/>
            <a:ext cx="5124450" cy="1146571"/>
          </a:xfrm>
          <a:prstGeom prst="roundRect">
            <a:avLst>
              <a:gd name="adj" fmla="val 498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305550" y="3519487"/>
            <a:ext cx="5124450" cy="1146571"/>
          </a:xfrm>
          <a:prstGeom prst="roundRect">
            <a:avLst>
              <a:gd name="adj" fmla="val 498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305550" y="4837509"/>
            <a:ext cx="5124450" cy="742950"/>
          </a:xfrm>
          <a:prstGeom prst="roundRect">
            <a:avLst>
              <a:gd name="adj" fmla="val 7692"/>
            </a:avLst>
          </a:prstGeom>
          <a:solidFill>
            <a:srgbClr val="FF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305550" y="2201465"/>
            <a:ext cx="38100" cy="1146571"/>
          </a:xfrm>
          <a:prstGeom prst="rect">
            <a:avLst/>
          </a:prstGeom>
          <a:solidFill>
            <a:srgbClr val="E11D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305550" y="3519487"/>
            <a:ext cx="38100" cy="1146571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081212"/>
            <a:ext cx="5124450" cy="36195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081212"/>
            <a:ext cx="5124450" cy="3619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E11D48"/>
                </a:solidFill>
                <a:latin typeface="Space Grotesk"/>
              </a:rPr>
              <a:t>CASE STUDY • 1986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771525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Space Shuttle Challenger Disaster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2250" y="2411015"/>
            <a:ext cx="561975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Plus Jakarta Sans"/>
              </a:rPr>
              <a:t>The Incident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0" y="2696765"/>
            <a:ext cx="4724400" cy="441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On January 28, 1986, Challenger broke apart 73 seconds into flight, killing all 7 crew members.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0" y="3729037"/>
            <a:ext cx="561975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Plus Jakarta Sans"/>
              </a:rPr>
              <a:t>The Fundamental Question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50" y="4014787"/>
            <a:ext cx="4724400" cy="441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Was this an unforeseen hardware failure or a breakdown of organizational ethics?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34150" y="5008959"/>
            <a:ext cx="47625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9F1239"/>
                </a:solidFill>
                <a:latin typeface="Plus Jakarta Sans"/>
              </a:rPr>
              <a:t>Status: The canonical case study on engineering dissent and managerial suppression.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305550" y="2201465"/>
            <a:ext cx="5124450" cy="1146571"/>
          </a:xfrm>
          <a:prstGeom prst="roundRect">
            <a:avLst>
              <a:gd name="adj" fmla="val 498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305550" y="3519487"/>
            <a:ext cx="5124450" cy="1146571"/>
          </a:xfrm>
          <a:prstGeom prst="roundRect">
            <a:avLst>
              <a:gd name="adj" fmla="val 498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305550" y="4837509"/>
            <a:ext cx="5124450" cy="742950"/>
          </a:xfrm>
          <a:prstGeom prst="roundRect">
            <a:avLst>
              <a:gd name="adj" fmla="val 7692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305550" y="2201465"/>
            <a:ext cx="38100" cy="1146571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305550" y="3519487"/>
            <a:ext cx="38100" cy="1146571"/>
          </a:xfrm>
          <a:prstGeom prst="rect">
            <a:avLst/>
          </a:prstGeom>
          <a:solidFill>
            <a:srgbClr val="E11D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081212"/>
            <a:ext cx="5124450" cy="36195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081212"/>
            <a:ext cx="5124450" cy="3619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284C7"/>
                </a:solidFill>
                <a:latin typeface="Space Grotesk"/>
              </a:rPr>
              <a:t>TECHNICAL SPECIFICATIONS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771525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Technical Background: SRB O-Ring Joint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2250" y="2411015"/>
            <a:ext cx="561975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Plus Jakarta Sans"/>
              </a:rPr>
              <a:t>Joint Sealing Mechanism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0" y="2696765"/>
            <a:ext cx="4724400" cy="441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Two rubber O-rings sealed the pressurized combustion gas gaps in the solid rocket boosters.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0" y="3729037"/>
            <a:ext cx="561975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Plus Jakarta Sans"/>
              </a:rPr>
              <a:t>Cold Resilience Loss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50" y="4014787"/>
            <a:ext cx="4724400" cy="441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At cold temperatures, the elastomer stiffened, failing to seat in time to prevent hot gas blow-by.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34150" y="5008959"/>
            <a:ext cx="47625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B91C1C"/>
                </a:solidFill>
                <a:latin typeface="Plus Jakarta Sans"/>
              </a:rPr>
              <a:t>Ambient launch temperature: -1°C (31°F), far outside any qualified baseline.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724150"/>
            <a:ext cx="5162550" cy="2371725"/>
          </a:xfrm>
          <a:prstGeom prst="roundRect">
            <a:avLst>
              <a:gd name="adj" fmla="val 321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62000" y="2724150"/>
            <a:ext cx="47625" cy="237172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67450" y="2824162"/>
            <a:ext cx="5162550" cy="2171700"/>
          </a:xfrm>
          <a:prstGeom prst="roundRect">
            <a:avLst>
              <a:gd name="adj" fmla="val 350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267450" y="2824162"/>
            <a:ext cx="47625" cy="2171700"/>
          </a:xfrm>
          <a:prstGeom prst="rect">
            <a:avLst/>
          </a:prstGeom>
          <a:solidFill>
            <a:srgbClr val="E11D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284C7"/>
                </a:solidFill>
                <a:latin typeface="Space Grotesk"/>
              </a:rPr>
              <a:t>INTERNAL DISSENT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771525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Engineers' Warning and Resistance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4900" y="3067050"/>
            <a:ext cx="4572000" cy="1685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284C7"/>
                </a:solidFill>
                <a:latin typeface="Plus Jakarta Sans"/>
              </a:rPr>
              <a:t>THE EVIDENCE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10350" y="3167062"/>
            <a:ext cx="4572000" cy="1485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E11D48"/>
                </a:solidFill>
                <a:latin typeface="Plus Jakarta Sans"/>
              </a:rPr>
              <a:t>THE REVERSAL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2525" y="3362325"/>
            <a:ext cx="5813226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Boisjoly's Teleconference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52525" y="3743325"/>
            <a:ext cx="452437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Morton Thiokol engineers argued strenuously the night before launch that the launch must be delayed.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52525" y="4352925"/>
            <a:ext cx="452437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Plus Jakarta Sans"/>
              </a:rPr>
              <a:t>Warning: "Temperature below 53°F is completely outside empirical data."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57975" y="3462337"/>
            <a:ext cx="5534025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Shifted Burden of Proof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57975" y="3843337"/>
            <a:ext cx="452437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NASA demanded engineers prove the rocket would fail, rather than proving it was safe to launch.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57975" y="4452937"/>
            <a:ext cx="553402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B91C1C"/>
                </a:solidFill>
                <a:latin typeface="Plus Jakarta Sans"/>
              </a:rPr>
              <a:t>Flaw: Reversing the fundamental safety presumption.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793134" y="2544365"/>
            <a:ext cx="5636865" cy="1384696"/>
          </a:xfrm>
          <a:prstGeom prst="roundRect">
            <a:avLst>
              <a:gd name="adj" fmla="val 5503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5793134" y="4100512"/>
            <a:ext cx="5636865" cy="1137046"/>
          </a:xfrm>
          <a:prstGeom prst="roundRect">
            <a:avLst>
              <a:gd name="adj" fmla="val 502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081212"/>
            <a:ext cx="4612034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081212"/>
            <a:ext cx="4612034" cy="3619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E11D48"/>
                </a:solidFill>
                <a:latin typeface="Space Grotesk"/>
              </a:rPr>
              <a:t>MANAGERIAL OVERRIDE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771525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"Take Off Your Engineering Hat"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59834" y="2792015"/>
            <a:ext cx="5198715" cy="5941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sz="1800" b="1" i="0" u="none">
                <a:solidFill>
                  <a:srgbClr val="38BDF8"/>
                </a:solidFill>
                <a:latin typeface="Space Grotesk"/>
              </a:rPr>
              <a:t>“Take off your engineering hat and put on your management hat.”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59834" y="3500437"/>
            <a:ext cx="6132165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94A3B8"/>
                </a:solidFill>
                <a:latin typeface="Plus Jakarta Sans"/>
              </a:rPr>
              <a:t>— Morton Thiokol executive directive prior to reversing recommendation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21734" y="4310062"/>
            <a:ext cx="617026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The Motivation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21734" y="4586287"/>
            <a:ext cx="5274915" cy="441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PR deadlines, presidential address schedules, and contract renewal anxieties overwhelmed safety.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762250"/>
            <a:ext cx="5162550" cy="2295525"/>
          </a:xfrm>
          <a:prstGeom prst="roundRect">
            <a:avLst>
              <a:gd name="adj" fmla="val 331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67450" y="2762250"/>
            <a:ext cx="5162550" cy="2295525"/>
          </a:xfrm>
          <a:prstGeom prst="roundRect">
            <a:avLst>
              <a:gd name="adj" fmla="val 331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62000" y="2762250"/>
            <a:ext cx="5162550" cy="381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267450" y="2762250"/>
            <a:ext cx="51625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3143250"/>
            <a:ext cx="4476750" cy="2667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0350" y="3143250"/>
            <a:ext cx="4476750" cy="266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284C7"/>
                </a:solidFill>
                <a:latin typeface="Space Grotesk"/>
              </a:rPr>
              <a:t>ETHICAL DILEMMA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771525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The Breaking Point: Conflicting Loyalties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4900" y="3562350"/>
            <a:ext cx="5875734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Employer Loyalty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4900" y="3943350"/>
            <a:ext cx="45720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Protecting relationship with sole customer (NASA) and preserving multi-million dollar solid booster contracts.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4900" y="4533900"/>
            <a:ext cx="5595937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64748B"/>
                </a:solidFill>
                <a:latin typeface="Plus Jakarta Sans"/>
              </a:rPr>
              <a:t>Cost of Dissent: Company reputation, project cancellation.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10350" y="3562350"/>
            <a:ext cx="5581650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Public &amp; Crew Duty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10350" y="3943350"/>
            <a:ext cx="45720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Protecting the lives of seven astronauts who relied entirely on technical safety integrity.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10350" y="4533900"/>
            <a:ext cx="558165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Plus Jakarta Sans"/>
              </a:rPr>
              <a:t>Ethical Outcome: Public safety must hold absolute primacy.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793134" y="2201465"/>
            <a:ext cx="5636865" cy="1146571"/>
          </a:xfrm>
          <a:prstGeom prst="roundRect">
            <a:avLst>
              <a:gd name="adj" fmla="val 498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5793134" y="3519487"/>
            <a:ext cx="5636865" cy="1146571"/>
          </a:xfrm>
          <a:prstGeom prst="roundRect">
            <a:avLst>
              <a:gd name="adj" fmla="val 498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793134" y="4837509"/>
            <a:ext cx="5636865" cy="742950"/>
          </a:xfrm>
          <a:prstGeom prst="roundRect">
            <a:avLst>
              <a:gd name="adj" fmla="val 7692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793134" y="2201465"/>
            <a:ext cx="38100" cy="1146571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793134" y="3519487"/>
            <a:ext cx="38100" cy="1146571"/>
          </a:xfrm>
          <a:prstGeom prst="rect">
            <a:avLst/>
          </a:prstGeom>
          <a:solidFill>
            <a:srgbClr val="E11D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081212"/>
            <a:ext cx="4612034" cy="36195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081212"/>
            <a:ext cx="4612034" cy="3619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284C7"/>
                </a:solidFill>
                <a:latin typeface="Space Grotesk"/>
              </a:rPr>
              <a:t>OFFICIAL INVESTIGATION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771525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Findings of the Rogers Commission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59834" y="2411015"/>
            <a:ext cx="613216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Plus Jakarta Sans"/>
              </a:rPr>
              <a:t>Institutional Failure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59834" y="2696765"/>
            <a:ext cx="5236815" cy="441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The commission found the accident was rooted in flawed communication and management culture.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59834" y="3729037"/>
            <a:ext cx="613216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Plus Jakarta Sans"/>
              </a:rPr>
              <a:t>Suppression of Dissent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59834" y="4014787"/>
            <a:ext cx="5236815" cy="441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Critical concerns of working engineers were filtered out before reaching mission directors.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21734" y="5008959"/>
            <a:ext cx="527491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15803D"/>
                </a:solidFill>
                <a:latin typeface="Plus Jakarta Sans"/>
              </a:rPr>
              <a:t>Feynman's Dictum: "Reality must take precedence over public relations, for nature cannot be fooled."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807493"/>
            <a:ext cx="5162550" cy="2205037"/>
          </a:xfrm>
          <a:prstGeom prst="roundRect">
            <a:avLst>
              <a:gd name="adj" fmla="val 345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67450" y="2717006"/>
            <a:ext cx="5162550" cy="2386012"/>
          </a:xfrm>
          <a:prstGeom prst="roundRect">
            <a:avLst>
              <a:gd name="adj" fmla="val 3193"/>
            </a:avLst>
          </a:prstGeom>
          <a:solidFill>
            <a:srgbClr val="FF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62000" y="2807493"/>
            <a:ext cx="47625" cy="2205037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267450" y="2717006"/>
            <a:ext cx="47625" cy="2386012"/>
          </a:xfrm>
          <a:prstGeom prst="rect">
            <a:avLst/>
          </a:prstGeom>
          <a:solidFill>
            <a:srgbClr val="E11D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284C7"/>
                </a:solidFill>
                <a:latin typeface="Space Grotesk"/>
              </a:rPr>
              <a:t>CLASS DISCUSSION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771525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Whistleblowing: Thresholds and Consequences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2525" y="3150393"/>
            <a:ext cx="5813226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Escalation Duty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52525" y="3569493"/>
            <a:ext cx="4524375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475569"/>
                </a:solidFill>
                <a:latin typeface="Plus Jakarta Sans"/>
              </a:rPr>
              <a:t>If management formally overrides technical safety warnings, does the engineer hold a moral obligation to contact regulators or the press?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2525" y="4488656"/>
            <a:ext cx="5536406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Plus Jakarta Sans"/>
              </a:rPr>
              <a:t>Key factor: Imminent threat vs. internal chain of command.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57975" y="3059906"/>
            <a:ext cx="5534025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9F1239"/>
                </a:solidFill>
                <a:latin typeface="Plus Jakarta Sans"/>
              </a:rPr>
              <a:t>The Personal Cost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57975" y="3479006"/>
            <a:ext cx="4524375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881337"/>
                </a:solidFill>
                <a:latin typeface="Plus Jakarta Sans"/>
              </a:rPr>
              <a:t>Roger Boisjoly suffered career blacklisting, industry ostracization, and emotional distress after testifying honestly.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57975" y="4398168"/>
            <a:ext cx="452437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E11D48"/>
                </a:solidFill>
                <a:latin typeface="Plus Jakarta Sans"/>
              </a:rPr>
              <a:t>Core Dilemma: Would you blow the whistle knowing you might never work again?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747962"/>
            <a:ext cx="5162550" cy="2324100"/>
          </a:xfrm>
          <a:prstGeom prst="roundRect">
            <a:avLst>
              <a:gd name="adj" fmla="val 327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67450" y="2747962"/>
            <a:ext cx="5162550" cy="2324100"/>
          </a:xfrm>
          <a:prstGeom prst="roundRect">
            <a:avLst>
              <a:gd name="adj" fmla="val 327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284C7"/>
                </a:solidFill>
                <a:latin typeface="Space Grotesk"/>
              </a:rPr>
              <a:t>CLASS DISCUSSION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771525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Role Conflicts: Engineering vs. Management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4900" y="3090862"/>
            <a:ext cx="5875734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The Dual Identity Trap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4900" y="3490912"/>
            <a:ext cx="45720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Engineers are trained in empirical reality and risk bounds. Managers are trained in resource allocation, risk acceptance, and scheduling.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4900" y="4329112"/>
            <a:ext cx="45720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Plus Jakarta Sans"/>
              </a:rPr>
              <a:t>Question: Can a person ethically discard technical ethics upon promotion?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10350" y="3090862"/>
            <a:ext cx="5581650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Expanded Accountability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10350" y="3490912"/>
            <a:ext cx="45720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When an engineer enters management, their ethical responsibility does not dissolve—it multiplies across the entire team.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10350" y="4329112"/>
            <a:ext cx="45720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284C7"/>
                </a:solidFill>
                <a:latin typeface="Plus Jakarta Sans"/>
              </a:rPr>
              <a:t>Takeaway: The "management hat" never excuses compromising public safety.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883396"/>
            <a:ext cx="3378249" cy="2053232"/>
          </a:xfrm>
          <a:prstGeom prst="roundRect">
            <a:avLst>
              <a:gd name="adj" fmla="val 371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406949" y="2883396"/>
            <a:ext cx="3378249" cy="2053232"/>
          </a:xfrm>
          <a:prstGeom prst="roundRect">
            <a:avLst>
              <a:gd name="adj" fmla="val 371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51899" y="2883396"/>
            <a:ext cx="3378249" cy="2053232"/>
          </a:xfrm>
          <a:prstGeom prst="roundRect">
            <a:avLst>
              <a:gd name="adj" fmla="val 371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62000" y="2883396"/>
            <a:ext cx="3378249" cy="28575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406949" y="2883396"/>
            <a:ext cx="3378249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051899" y="2883396"/>
            <a:ext cx="3378249" cy="28575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216771"/>
            <a:ext cx="2921049" cy="2667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5549" y="3216771"/>
            <a:ext cx="2921049" cy="2667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0499" y="3216771"/>
            <a:ext cx="2921049" cy="2667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284C7"/>
                </a:solidFill>
                <a:latin typeface="Space Grotesk"/>
              </a:rPr>
              <a:t>SYSTEMIC REFORMS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771525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Lessons Learned &amp; Institutional Changes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600" y="3635871"/>
            <a:ext cx="3833877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Dissenting Opinion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600" y="3969246"/>
            <a:ext cx="3016299" cy="662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Formal mechanisms enabling engineers to file official dissenting safety reports without reprisal.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35549" y="3635871"/>
            <a:ext cx="3833877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Direct Escalation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35549" y="3969246"/>
            <a:ext cx="3016299" cy="662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Unfiltered safety reporting channels direct to independent technical review boards.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80499" y="3635871"/>
            <a:ext cx="3833877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Risk Standardization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80499" y="3969246"/>
            <a:ext cx="3016299" cy="662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Mandatory ethical risk assessment frameworks built into every engineering milestone.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295525"/>
            <a:ext cx="10668000" cy="962025"/>
          </a:xfrm>
          <a:prstGeom prst="roundRect">
            <a:avLst>
              <a:gd name="adj" fmla="val 792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2000" y="3429000"/>
            <a:ext cx="10668000" cy="962025"/>
          </a:xfrm>
          <a:prstGeom prst="roundRect">
            <a:avLst>
              <a:gd name="adj" fmla="val 792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62000" y="4562475"/>
            <a:ext cx="10668000" cy="962025"/>
          </a:xfrm>
          <a:prstGeom prst="roundRect">
            <a:avLst>
              <a:gd name="adj" fmla="val 792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62000" y="2295525"/>
            <a:ext cx="47625" cy="96202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62000" y="3429000"/>
            <a:ext cx="47625" cy="962025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62000" y="4562475"/>
            <a:ext cx="47625" cy="962025"/>
          </a:xfrm>
          <a:prstGeom prst="rect">
            <a:avLst/>
          </a:prstGeom>
          <a:solidFill>
            <a:srgbClr val="E11D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284C7"/>
                </a:solidFill>
                <a:latin typeface="Space Grotesk"/>
              </a:rPr>
              <a:t>KEY TAKEAWAYS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771525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Summary of Week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6325" y="2524125"/>
            <a:ext cx="11115675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1. Public Safety is Non-Negotiable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6325" y="2819400"/>
            <a:ext cx="11115675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64748B"/>
                </a:solidFill>
                <a:latin typeface="Plus Jakarta Sans"/>
              </a:rPr>
              <a:t>The welfare of the public stands paramount over all employer demands, budgets, and milestones.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6325" y="3657600"/>
            <a:ext cx="11115675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2. Data Must Govern Over Pressure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6325" y="3952875"/>
            <a:ext cx="11115675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64748B"/>
                </a:solidFill>
                <a:latin typeface="Plus Jakarta Sans"/>
              </a:rPr>
              <a:t>Commercial and political timelines must never justify reversing empirical engineering safety limits.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76325" y="4791075"/>
            <a:ext cx="11115675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3. Silence Equals Complicity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76325" y="5086350"/>
            <a:ext cx="11115675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64748B"/>
                </a:solidFill>
                <a:latin typeface="Plus Jakarta Sans"/>
              </a:rPr>
              <a:t>Failing to voice verified technical warnings makes the engineer a co-author of the resulting disaster.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971800"/>
            <a:ext cx="5162550" cy="1876425"/>
          </a:xfrm>
          <a:prstGeom prst="roundRect">
            <a:avLst>
              <a:gd name="adj" fmla="val 4060"/>
            </a:avLst>
          </a:prstGeom>
          <a:solidFill>
            <a:srgbClr val="F8FAFC"/>
          </a:solidFill>
          <a:ln w="38100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62000" y="2971800"/>
            <a:ext cx="5162550" cy="381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67450" y="2971800"/>
            <a:ext cx="5162550" cy="1876425"/>
          </a:xfrm>
          <a:prstGeom prst="roundRect">
            <a:avLst>
              <a:gd name="adj" fmla="val 4060"/>
            </a:avLst>
          </a:prstGeom>
          <a:solidFill>
            <a:srgbClr val="F8FAFC"/>
          </a:solidFill>
          <a:ln w="38100">
            <a:solidFill>
              <a:srgbClr val="E11D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267450" y="2971800"/>
            <a:ext cx="5162550" cy="38100"/>
          </a:xfrm>
          <a:prstGeom prst="rect">
            <a:avLst/>
          </a:prstGeom>
          <a:solidFill>
            <a:srgbClr val="E11D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284C7"/>
                </a:solidFill>
                <a:latin typeface="Space Grotesk"/>
              </a:rPr>
              <a:t>CURRICULUM ROADMAP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771525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Preview: Week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4900" y="3314700"/>
            <a:ext cx="4572000" cy="1190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284C7"/>
                </a:solidFill>
                <a:latin typeface="Plus Jakarta Sans"/>
              </a:rPr>
              <a:t>THEORY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10350" y="3314700"/>
            <a:ext cx="4572000" cy="1190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E11D48"/>
                </a:solidFill>
                <a:latin typeface="Plus Jakarta Sans"/>
              </a:rPr>
              <a:t>CASE STUDY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4900" y="3648075"/>
            <a:ext cx="5875734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Normative Ethical Frameworks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4900" y="4048125"/>
            <a:ext cx="45720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Utilitarianism (consequentialism), Deontology (duty-based ethics), and Virtue Ethics in engineering decisions.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10350" y="3648075"/>
            <a:ext cx="5581650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Ford Pinto Fuel Tank Crisis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10350" y="4048125"/>
            <a:ext cx="45720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The ethical failure of assigning dollar figures to human lives through mathematical Cost-Benefit Analysis.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1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91200" y="4208115"/>
            <a:ext cx="609600" cy="28575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655343" y="2154584"/>
            <a:ext cx="2881312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38BDF8"/>
                </a:solidFill>
                <a:latin typeface="Space Grotesk"/>
              </a:rPr>
              <a:t>OPEN FLOOR &amp; DISCUSSION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64158" y="2516534"/>
            <a:ext cx="9463682" cy="5485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sz="3600" b="1" i="0" u="none">
                <a:solidFill>
                  <a:srgbClr val="FFFFFF"/>
                </a:solidFill>
                <a:latin typeface="Space Grotesk"/>
              </a:rPr>
              <a:t>Thank You for Your Engagement.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3293715"/>
            <a:ext cx="7620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94A3B8"/>
                </a:solidFill>
                <a:latin typeface="Plus Jakarta Sans"/>
              </a:rPr>
              <a:t>References: NSPE Code of Ethics (nspe.org) &amp; The Rogers Commission Report (1986).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07593" y="4503390"/>
            <a:ext cx="497681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64748B"/>
                </a:solidFill>
                <a:latin typeface="Plus Jakarta Sans"/>
              </a:rPr>
              <a:t>Questions, case inquiries, and comments are welcome.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" y="857250"/>
            <a:ext cx="11049000" cy="8477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71500" y="1704975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71500" y="2476500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71500" y="3248025"/>
            <a:ext cx="11049000" cy="8477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71500" y="16954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71500" y="16954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71500" y="246697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71500" y="246697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71500" y="32385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71500" y="32385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71500" y="408622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71500" y="408622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038225"/>
            <a:ext cx="857250" cy="47625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847850"/>
            <a:ext cx="857250" cy="4762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619375"/>
            <a:ext cx="857250" cy="4762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429000"/>
            <a:ext cx="857250" cy="4762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4276725"/>
            <a:ext cx="857250" cy="4762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71500" y="571500"/>
            <a:ext cx="2187773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Plus Jakarta Sans"/>
              </a:rPr>
              <a:t>Image Sources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66875" y="1000125"/>
            <a:ext cx="100488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Plus Jakarta Sans"/>
              </a:rPr>
              <a:t>https://photos.peopleimages.com/picture/202303/2770911-man-architect-or-engineer-and-planning-for-inspection-construction-or-maintenance-in-safety-and-security-on-site.-male-engineer-builder-or-contractor-checking-project-plans-for-industrial-architecture-fit_400_400.jpg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66875" y="1352550"/>
            <a:ext cx="2559843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F172A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peopleimages.com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66875" y="1885950"/>
            <a:ext cx="105251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Plus Jakarta Sans"/>
              </a:rPr>
              <a:t>https://res.cloudinary.com/aenetworks/image/upload/c_fill,w_1200,h_630,g_auto/dpr_auto/f_auto/q_auto:eco/v1/the-space-shuttle-challenger-exploded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66875" y="2085975"/>
            <a:ext cx="2321718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F172A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www.history.com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66875" y="2657475"/>
            <a:ext cx="6703218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Plus Jakarta Sans"/>
              </a:rPr>
              <a:t>https://frontend-assets.simscale.com/media/2018/10/Space_Shuttle_SRB_diagram.png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66875" y="2857500"/>
            <a:ext cx="2536031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F172A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www.simscale.com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66875" y="3390900"/>
            <a:ext cx="100488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Plus Jakarta Sans"/>
              </a:rPr>
              <a:t>https://npr.brightspotcdn.com/dims4/default/fc80e8c/2147483647/strip/true/crop/1200x798+0+0/resize/880x585!/quality/90/?url=http%3A%2F%2Fnpr-brightspot.s3.amazonaws.com%2Flegacy%2Fwp-content%2Fuploads%2F2021%2F12%2Fjsc2011e045475orig.jpg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66875" y="3743325"/>
            <a:ext cx="2393156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F172A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www.cfpublic.org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66875" y="4238625"/>
            <a:ext cx="100488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Plus Jakarta Sans"/>
              </a:rPr>
              <a:t>https://sothebys-md.brightspotcdn.com/dims4/default/0016d2a/2147483647/strip/true/crop/3064x2164+0+0/resize/385x272!/quality/90/?url=http%3A%2F%2Fsothebys-brightspot.s3.amazonaws.com%2Fmedia-desk%2F3c%2Ff5%2F9681772a456d8f72daa04f637c6e%2F073n10719-bzqvl-comp-caption.jpg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66875" y="4591050"/>
            <a:ext cx="257175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F172A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www.sothebys.com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1197</Words>
  <Application>Microsoft Office PowerPoint</Application>
  <PresentationFormat>Özel</PresentationFormat>
  <Paragraphs>161</Paragraphs>
  <Slides>21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6" baseType="lpstr">
      <vt:lpstr>Arial</vt:lpstr>
      <vt:lpstr>Calibri</vt:lpstr>
      <vt:lpstr>Plus Jakarta Sans</vt:lpstr>
      <vt:lpstr>Space Grotesk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Hp</dc:creator>
  <dc:description>generated using python-pptx</dc:description>
  <cp:lastModifiedBy>Hp</cp:lastModifiedBy>
  <cp:revision>2</cp:revision>
  <dcterms:created xsi:type="dcterms:W3CDTF">2013-01-27T09:14:16Z</dcterms:created>
  <dcterms:modified xsi:type="dcterms:W3CDTF">2026-09-30T18:18:58Z</dcterms:modified>
</cp:coreProperties>
</file>