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-629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086475"/>
            <a:ext cx="10972800" cy="3143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4436715"/>
            <a:ext cx="609600" cy="38100"/>
          </a:xfrm>
          <a:prstGeom prst="roundRect">
            <a:avLst>
              <a:gd name="adj" fmla="val 50000"/>
            </a:avLst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09600" y="6086475"/>
            <a:ext cx="10972800" cy="9525"/>
          </a:xfrm>
          <a:prstGeom prst="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09600" y="2068859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38BDF8"/>
                </a:solidFill>
                <a:latin typeface="Space Grotesk"/>
              </a:rPr>
              <a:t>GENERAL &amp; PROFESSIONAL ETHICS • GME 100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449859"/>
            <a:ext cx="9101137" cy="1139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484"/>
              </a:lnSpc>
            </a:pPr>
            <a:r>
              <a:rPr sz="3900" b="1" i="0" u="none">
                <a:solidFill>
                  <a:srgbClr val="FFFFFF"/>
                </a:solidFill>
                <a:latin typeface="Space Grotesk"/>
              </a:rPr>
              <a:t>ETHICAL PROBLEM-SOLVING &amp; METHODOLOGY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817590"/>
            <a:ext cx="8929687" cy="3143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94A3B8"/>
                </a:solidFill>
                <a:latin typeface="Inter"/>
              </a:rPr>
              <a:t>Systematic Decision-Making Frameworks in Engineering Ethics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6248400"/>
            <a:ext cx="1535906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64748B"/>
                </a:solidFill>
                <a:latin typeface="Inter"/>
              </a:rPr>
              <a:t>Week 3 Presentation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01250" y="6248400"/>
            <a:ext cx="1976437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64748B"/>
                </a:solidFill>
                <a:latin typeface="Inter"/>
              </a:rPr>
              <a:t>Engineering Ethics Course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086475"/>
            <a:ext cx="10972800" cy="3143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11125200" y="457200"/>
            <a:ext cx="457200" cy="314325"/>
          </a:xfrm>
          <a:prstGeom prst="roundRect">
            <a:avLst>
              <a:gd name="adj" fmla="val 50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09600" y="6086475"/>
            <a:ext cx="10972800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2721173"/>
            <a:ext cx="3505200" cy="2095500"/>
          </a:xfrm>
          <a:prstGeom prst="roundRect">
            <a:avLst>
              <a:gd name="adj" fmla="val 5454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4343400" y="2721173"/>
            <a:ext cx="3505200" cy="2095500"/>
          </a:xfrm>
          <a:prstGeom prst="roundRect">
            <a:avLst>
              <a:gd name="adj" fmla="val 5454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8077200" y="2721173"/>
            <a:ext cx="3505200" cy="2095500"/>
          </a:xfrm>
          <a:prstGeom prst="roundRect">
            <a:avLst>
              <a:gd name="adj" fmla="val 5454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825" y="3035498"/>
            <a:ext cx="266700" cy="2667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9625" y="3035498"/>
            <a:ext cx="266700" cy="2667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3425" y="3035498"/>
            <a:ext cx="238125" cy="2667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1258550" y="514350"/>
            <a:ext cx="28575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Space Grotesk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6248400"/>
            <a:ext cx="1304925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Inter"/>
              </a:rPr>
              <a:t>GME 100 • Ethics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53700" y="6248400"/>
            <a:ext cx="1314450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Inter"/>
              </a:rPr>
              <a:t>Lesson Overview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" y="457200"/>
            <a:ext cx="3667125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Space Grotesk"/>
              </a:rPr>
              <a:t>LESSON OVERVIEW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" y="685800"/>
            <a:ext cx="3850481" cy="36567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>
                <a:solidFill>
                  <a:srgbClr val="0F172A"/>
                </a:solidFill>
                <a:latin typeface="Space Grotesk"/>
              </a:rPr>
              <a:t>Learning Objectives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5825" y="3454598"/>
            <a:ext cx="3875484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Space Grotesk"/>
              </a:rPr>
              <a:t>1. Issue Analysis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85825" y="3816548"/>
            <a:ext cx="304800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475569"/>
                </a:solidFill>
                <a:latin typeface="Inter"/>
              </a:rPr>
              <a:t>Distinguish factual, conceptual, and moral issues in complex ethical dilemmas.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19625" y="3454598"/>
            <a:ext cx="3875484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Space Grotesk"/>
              </a:rPr>
              <a:t>2. Line Drawing Technique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19625" y="3816548"/>
            <a:ext cx="304800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475569"/>
                </a:solidFill>
                <a:latin typeface="Inter"/>
              </a:rPr>
              <a:t>Evaluate ambiguous cases against positive and negative paradigms systematically.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53425" y="3454598"/>
            <a:ext cx="3838575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Space Grotesk"/>
              </a:rPr>
              <a:t>3. Flow Charts &amp; Conflicts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53425" y="3816548"/>
            <a:ext cx="304800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475569"/>
                </a:solidFill>
                <a:latin typeface="Inter"/>
              </a:rPr>
              <a:t>Apply flow charts and creative middle way methods for structured conflict resolution.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086475"/>
            <a:ext cx="10972800" cy="3143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11125200" y="457200"/>
            <a:ext cx="457200" cy="314325"/>
          </a:xfrm>
          <a:prstGeom prst="roundRect">
            <a:avLst>
              <a:gd name="adj" fmla="val 50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09600" y="6086475"/>
            <a:ext cx="10972800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3664148"/>
            <a:ext cx="2257425" cy="2095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6219" y="2960340"/>
            <a:ext cx="171450" cy="18097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6219" y="3661320"/>
            <a:ext cx="171450" cy="18097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6219" y="4362301"/>
            <a:ext cx="171450" cy="18097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258550" y="514350"/>
            <a:ext cx="28575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Space Grotesk"/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6248400"/>
            <a:ext cx="1304925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Inter"/>
              </a:rPr>
              <a:t>GME 100 • Ethics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82300" y="6248400"/>
            <a:ext cx="1085850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Inter"/>
              </a:rPr>
              <a:t>Process Flow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457200"/>
            <a:ext cx="5405437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Space Grotesk"/>
              </a:rPr>
              <a:t>METHODOLOGY MAP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685800"/>
            <a:ext cx="5675709" cy="36567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>
                <a:solidFill>
                  <a:srgbClr val="0F172A"/>
                </a:solidFill>
                <a:latin typeface="Space Grotesk"/>
              </a:rPr>
              <a:t>Methodological Process Flow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76219" y="2507902"/>
            <a:ext cx="4815780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Space Grotesk"/>
              </a:rPr>
              <a:t>Structured Problem Solving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61969" y="2927002"/>
            <a:ext cx="401568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334155"/>
                </a:solidFill>
                <a:latin typeface="Inter"/>
              </a:rPr>
              <a:t>Sequential logic:</a:t>
            </a:r>
            <a:r>
              <a:rPr sz="1350" b="0" i="0" u="none">
                <a:solidFill>
                  <a:srgbClr val="334155"/>
                </a:solidFill>
                <a:latin typeface="Inter"/>
              </a:rPr>
              <a:t> Progress from facts to ethical evaluation.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61969" y="3627983"/>
            <a:ext cx="401568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334155"/>
                </a:solidFill>
                <a:latin typeface="Inter"/>
              </a:rPr>
              <a:t>Systematic validation:</a:t>
            </a:r>
            <a:r>
              <a:rPr sz="1350" b="0" i="0" u="none">
                <a:solidFill>
                  <a:srgbClr val="334155"/>
                </a:solidFill>
                <a:latin typeface="Inter"/>
              </a:rPr>
              <a:t> Test each assumption against established standards.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61969" y="4328963"/>
            <a:ext cx="401568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334155"/>
                </a:solidFill>
                <a:latin typeface="Inter"/>
              </a:rPr>
              <a:t>Defensible outcomes:</a:t>
            </a:r>
            <a:r>
              <a:rPr sz="1350" b="0" i="0" u="none">
                <a:solidFill>
                  <a:srgbClr val="334155"/>
                </a:solidFill>
                <a:latin typeface="Inter"/>
              </a:rPr>
              <a:t> Document clear logic for engineering decisions.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086475"/>
            <a:ext cx="10972800" cy="3143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11125200" y="457200"/>
            <a:ext cx="457200" cy="314325"/>
          </a:xfrm>
          <a:prstGeom prst="roundRect">
            <a:avLst>
              <a:gd name="adj" fmla="val 50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09600" y="6086475"/>
            <a:ext cx="10972800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2835473"/>
            <a:ext cx="5372100" cy="1866900"/>
          </a:xfrm>
          <a:prstGeom prst="roundRect">
            <a:avLst>
              <a:gd name="adj" fmla="val 6122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210300" y="2835473"/>
            <a:ext cx="5372100" cy="1866900"/>
          </a:xfrm>
          <a:prstGeom prst="roundRect">
            <a:avLst>
              <a:gd name="adj" fmla="val 6122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825" y="3149798"/>
            <a:ext cx="200025" cy="2667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6525" y="3149798"/>
            <a:ext cx="266700" cy="2667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258550" y="514350"/>
            <a:ext cx="28575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Space Grotesk"/>
              </a:rPr>
              <a:t>04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6248400"/>
            <a:ext cx="1304925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Inter"/>
              </a:rPr>
              <a:t>GME 100 • Ethics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77550" y="6248400"/>
            <a:ext cx="990600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Inter"/>
              </a:rPr>
              <a:t>Introduction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457200"/>
            <a:ext cx="5822156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Space Grotesk"/>
              </a:rPr>
              <a:t>INTRODUCTION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685800"/>
            <a:ext cx="6113264" cy="36567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>
                <a:solidFill>
                  <a:srgbClr val="0F172A"/>
                </a:solidFill>
                <a:latin typeface="Space Grotesk"/>
              </a:rPr>
              <a:t>Why Systematic Methodology?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85825" y="3568898"/>
            <a:ext cx="6325790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Space Grotesk"/>
              </a:rPr>
              <a:t>No Direct Formulas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5825" y="3930848"/>
            <a:ext cx="49149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475569"/>
                </a:solidFill>
                <a:latin typeface="Inter"/>
              </a:rPr>
              <a:t>Unlike technical engineering problems, ethical dilemmas have no plug-and-chug formulas or simple single-equation answers.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86525" y="3568898"/>
            <a:ext cx="5705475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Space Grotesk"/>
              </a:rPr>
              <a:t>Objective Decisions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86525" y="3930848"/>
            <a:ext cx="49149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475569"/>
                </a:solidFill>
                <a:latin typeface="Inter"/>
              </a:rPr>
              <a:t>Provides defensible, logical, and consistent results rather than relying purely on subjective gut feelings or intuition.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086475"/>
            <a:ext cx="10972800" cy="3143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11125200" y="457200"/>
            <a:ext cx="457200" cy="314325"/>
          </a:xfrm>
          <a:prstGeom prst="roundRect">
            <a:avLst>
              <a:gd name="adj" fmla="val 50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09600" y="6086475"/>
            <a:ext cx="10972800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2673548"/>
            <a:ext cx="3505200" cy="2190750"/>
          </a:xfrm>
          <a:prstGeom prst="roundRect">
            <a:avLst>
              <a:gd name="adj" fmla="val 5217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4343400" y="2787848"/>
            <a:ext cx="3505200" cy="1962150"/>
          </a:xfrm>
          <a:prstGeom prst="roundRect">
            <a:avLst>
              <a:gd name="adj" fmla="val 582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8077200" y="2673548"/>
            <a:ext cx="3505200" cy="2190750"/>
          </a:xfrm>
          <a:prstGeom prst="roundRect">
            <a:avLst>
              <a:gd name="adj" fmla="val 5217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258550" y="514350"/>
            <a:ext cx="28575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Space Grotesk"/>
              </a:rPr>
              <a:t>05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6248400"/>
            <a:ext cx="1304925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Inter"/>
              </a:rPr>
              <a:t>GME 100 • Ethics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744200" y="6248400"/>
            <a:ext cx="1123950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Inter"/>
              </a:rPr>
              <a:t>Issue Analysis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457200"/>
            <a:ext cx="3952875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Space Grotesk"/>
              </a:rPr>
              <a:t>ISSUE ANALYSIS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685800"/>
            <a:ext cx="4150518" cy="36567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>
                <a:solidFill>
                  <a:srgbClr val="0F172A"/>
                </a:solidFill>
                <a:latin typeface="Space Grotesk"/>
              </a:rPr>
              <a:t>Three Types of Issues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6300" y="2978348"/>
            <a:ext cx="3067050" cy="1581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284C7"/>
                </a:solidFill>
                <a:latin typeface="Inter"/>
              </a:rPr>
              <a:t>01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10100" y="3092648"/>
            <a:ext cx="3067050" cy="1352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284C7"/>
                </a:solidFill>
                <a:latin typeface="Inter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2978348"/>
            <a:ext cx="3067050" cy="1581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284C7"/>
                </a:solidFill>
                <a:latin typeface="Inter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5825" y="3502223"/>
            <a:ext cx="3875484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Space Grotesk"/>
              </a:rPr>
              <a:t>Factual Issues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85825" y="3864173"/>
            <a:ext cx="304800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475569"/>
                </a:solidFill>
                <a:latin typeface="Inter"/>
              </a:rPr>
              <a:t>What is known or disputed about the case (scientific data, test results, specifications).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19625" y="3616523"/>
            <a:ext cx="3875484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Space Grotesk"/>
              </a:rPr>
              <a:t>Conceptual Issues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19625" y="3978473"/>
            <a:ext cx="30480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475569"/>
                </a:solidFill>
                <a:latin typeface="Inter"/>
              </a:rPr>
              <a:t>Definition and scope of a concept (e.g., Is this an acceptable gift or a bribe?).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53425" y="3502223"/>
            <a:ext cx="3838575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Space Grotesk"/>
              </a:rPr>
              <a:t>Moral Issues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53425" y="3864173"/>
            <a:ext cx="304800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475569"/>
                </a:solidFill>
                <a:latin typeface="Inter"/>
              </a:rPr>
              <a:t>Determining which moral principle applies to the situation once facts are clear.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086475"/>
            <a:ext cx="10972800" cy="3143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11125200" y="457200"/>
            <a:ext cx="457200" cy="314325"/>
          </a:xfrm>
          <a:prstGeom prst="roundRect">
            <a:avLst>
              <a:gd name="adj" fmla="val 50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09600" y="6086475"/>
            <a:ext cx="10972800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09600" y="4099470"/>
            <a:ext cx="5257800" cy="838200"/>
          </a:xfrm>
          <a:prstGeom prst="rect">
            <a:avLst/>
          </a:prstGeom>
          <a:solidFill>
            <a:srgbClr val="F0F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324600" y="2667000"/>
            <a:ext cx="5257800" cy="2203995"/>
          </a:xfrm>
          <a:prstGeom prst="roundRect">
            <a:avLst>
              <a:gd name="adj" fmla="val 5186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09600" y="4099470"/>
            <a:ext cx="57150" cy="8382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825" y="2971800"/>
            <a:ext cx="171450" cy="1714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825" y="3348037"/>
            <a:ext cx="104775" cy="180975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825" y="3774727"/>
            <a:ext cx="104775" cy="180975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825" y="4201417"/>
            <a:ext cx="104775" cy="18097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1258550" y="514350"/>
            <a:ext cx="28575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Space Grotesk"/>
              </a:rPr>
              <a:t>06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6248400"/>
            <a:ext cx="1304925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Inter"/>
              </a:rPr>
              <a:t>GME 100 • Ethics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744200" y="6248400"/>
            <a:ext cx="1123950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Inter"/>
              </a:rPr>
              <a:t>Factual Issues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" y="457200"/>
            <a:ext cx="4536281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Space Grotesk"/>
              </a:rPr>
              <a:t>STEP 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" y="685800"/>
            <a:ext cx="4763095" cy="36567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>
                <a:solidFill>
                  <a:srgbClr val="0F172A"/>
                </a:solidFill>
                <a:latin typeface="Space Grotesk"/>
              </a:rPr>
              <a:t>Resolving Factual Issues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600" y="2600325"/>
            <a:ext cx="6900862" cy="2952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172A"/>
                </a:solidFill>
                <a:latin typeface="Space Grotesk"/>
              </a:rPr>
              <a:t>Uncertainty in Facts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9600" y="3048000"/>
            <a:ext cx="5353050" cy="8228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475569"/>
                </a:solidFill>
                <a:latin typeface="Inter"/>
              </a:rPr>
              <a:t>Many ethical disputes stem not from deep moral disagreements, but from missing, incomplete, or unclear factual information.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71550" y="4328070"/>
            <a:ext cx="46863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369A1"/>
                </a:solidFill>
                <a:latin typeface="Inter"/>
              </a:rPr>
              <a:t>Key Takeaway: Clarifying facts often resolves the dispute before moral arguments are needed.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00825" y="2943225"/>
            <a:ext cx="5591175" cy="219075"/>
          </a:xfrm>
          <a:prstGeom prst="rect">
            <a:avLst/>
          </a:prstGeom>
          <a:noFill/>
        </p:spPr>
        <p:txBody>
          <a:bodyPr wrap="none" lIns="24765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284C7"/>
                </a:solidFill>
                <a:latin typeface="Space Grotesk"/>
              </a:rPr>
              <a:t>Solution Steps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19900" y="3314700"/>
            <a:ext cx="5372100" cy="27429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334155"/>
                </a:solidFill>
                <a:latin typeface="Inter"/>
              </a:rPr>
              <a:t>List known data clearly and objectively.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19900" y="3741390"/>
            <a:ext cx="5372100" cy="27429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334155"/>
                </a:solidFill>
                <a:latin typeface="Inter"/>
              </a:rPr>
              <a:t>Identify missing info and underlying assumptions.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19900" y="4168080"/>
            <a:ext cx="5372100" cy="27429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334155"/>
                </a:solidFill>
                <a:latin typeface="Inter"/>
              </a:rPr>
              <a:t>Conduct testing or research to resolve facts.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086475"/>
            <a:ext cx="10972800" cy="3143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11134725" y="457200"/>
            <a:ext cx="447675" cy="314325"/>
          </a:xfrm>
          <a:prstGeom prst="roundRect">
            <a:avLst>
              <a:gd name="adj" fmla="val 50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09600" y="6086475"/>
            <a:ext cx="10972800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2606873"/>
            <a:ext cx="3505200" cy="2324100"/>
          </a:xfrm>
          <a:prstGeom prst="roundRect">
            <a:avLst>
              <a:gd name="adj" fmla="val 4918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4343400" y="2606873"/>
            <a:ext cx="3505200" cy="2324100"/>
          </a:xfrm>
          <a:prstGeom prst="roundRect">
            <a:avLst>
              <a:gd name="adj" fmla="val 4918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8077200" y="2721173"/>
            <a:ext cx="3505200" cy="2095500"/>
          </a:xfrm>
          <a:prstGeom prst="roundRect">
            <a:avLst>
              <a:gd name="adj" fmla="val 5454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825" y="2921198"/>
            <a:ext cx="238125" cy="2667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9625" y="2921198"/>
            <a:ext cx="266700" cy="2667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3425" y="3035498"/>
            <a:ext cx="333375" cy="2667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1268075" y="514350"/>
            <a:ext cx="276225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Space Grotesk"/>
              </a:rPr>
              <a:t>07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6248400"/>
            <a:ext cx="1304925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Inter"/>
              </a:rPr>
              <a:t>GME 100 • Ethics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487025" y="6248400"/>
            <a:ext cx="1381125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Inter"/>
              </a:rPr>
              <a:t>Conceptual Issues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" y="457200"/>
            <a:ext cx="3393281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Space Grotesk"/>
              </a:rPr>
              <a:t>STEP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" y="685800"/>
            <a:ext cx="3562945" cy="36567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>
                <a:solidFill>
                  <a:srgbClr val="0F172A"/>
                </a:solidFill>
                <a:latin typeface="Space Grotesk"/>
              </a:rPr>
              <a:t>Conceptual Issues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5825" y="3340298"/>
            <a:ext cx="3875484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Space Grotesk"/>
              </a:rPr>
              <a:t>Defining Concepts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85825" y="3702248"/>
            <a:ext cx="304800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475569"/>
                </a:solidFill>
                <a:latin typeface="Inter"/>
              </a:rPr>
              <a:t>Agreement on key concepts is vital. What exactly constitutes "Confidential Data"? Where does "Conflict of Interest" begin?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19625" y="3340298"/>
            <a:ext cx="3875484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Space Grotesk"/>
              </a:rPr>
              <a:t>Example: Gift vs. Bribe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19625" y="3702248"/>
            <a:ext cx="304800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475569"/>
                </a:solidFill>
                <a:latin typeface="Inter"/>
              </a:rPr>
              <a:t>Is a dinner offered by a supplier a harmless gesture of goodwill or an influential bribe designed to bias choices?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53425" y="3454598"/>
            <a:ext cx="3838575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Space Grotesk"/>
              </a:rPr>
              <a:t>Definition Strategy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53425" y="3816548"/>
            <a:ext cx="304800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475569"/>
                </a:solidFill>
                <a:latin typeface="Inter"/>
              </a:rPr>
              <a:t>Clarify concepts using professional codes of ethics, legal regulations, and institutional policies.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086475"/>
            <a:ext cx="10972800" cy="3143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11125200" y="457200"/>
            <a:ext cx="457200" cy="314325"/>
          </a:xfrm>
          <a:prstGeom prst="roundRect">
            <a:avLst>
              <a:gd name="adj" fmla="val 50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09600" y="6086475"/>
            <a:ext cx="10972800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749623"/>
            <a:ext cx="5783609" cy="4000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0409" y="4026991"/>
            <a:ext cx="152400" cy="18097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0409" y="4453681"/>
            <a:ext cx="152400" cy="1809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258550" y="514350"/>
            <a:ext cx="28575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Space Grotesk"/>
              </a:rPr>
              <a:t>08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6248400"/>
            <a:ext cx="1304925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Inter"/>
              </a:rPr>
              <a:t>GME 100 • Ethics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39375" y="6248400"/>
            <a:ext cx="1678781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Inter"/>
              </a:rPr>
              <a:t>Organizational Context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457200"/>
            <a:ext cx="5953125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Space Grotesk"/>
              </a:rPr>
              <a:t>CONCEPTUAL FRAMEWORK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685800"/>
            <a:ext cx="6250781" cy="36567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>
                <a:solidFill>
                  <a:srgbClr val="0F172A"/>
                </a:solidFill>
                <a:latin typeface="Space Grotesk"/>
              </a:rPr>
              <a:t>Organizational Context &amp; Values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0409" y="2690812"/>
            <a:ext cx="5341590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Space Grotesk"/>
              </a:rPr>
              <a:t>Organizational Alignment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0409" y="3109912"/>
            <a:ext cx="4827240" cy="7313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 i="0" u="none">
                <a:solidFill>
                  <a:srgbClr val="475569"/>
                </a:solidFill>
                <a:latin typeface="Inter"/>
              </a:rPr>
              <a:t>Conceptual clarity depends heavily on the organizational environment, professional leadership, and ethical values surrounding the workspace.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17109" y="3993653"/>
            <a:ext cx="5074890" cy="27429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334155"/>
                </a:solidFill>
                <a:latin typeface="Inter"/>
              </a:rPr>
              <a:t>Social impact &amp; value alignment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17109" y="4420344"/>
            <a:ext cx="5074890" cy="27429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334155"/>
                </a:solidFill>
                <a:latin typeface="Inter"/>
              </a:rPr>
              <a:t>Organizational commitment &amp; clear guidelines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086475"/>
            <a:ext cx="10972800" cy="3143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11125200" y="457200"/>
            <a:ext cx="457200" cy="314325"/>
          </a:xfrm>
          <a:prstGeom prst="roundRect">
            <a:avLst>
              <a:gd name="adj" fmla="val 50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09600" y="6086475"/>
            <a:ext cx="10972800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2835473"/>
            <a:ext cx="5372100" cy="1866900"/>
          </a:xfrm>
          <a:prstGeom prst="roundRect">
            <a:avLst>
              <a:gd name="adj" fmla="val 6122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210300" y="2835473"/>
            <a:ext cx="5372100" cy="1866900"/>
          </a:xfrm>
          <a:prstGeom prst="roundRect">
            <a:avLst>
              <a:gd name="adj" fmla="val 6122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825" y="3149798"/>
            <a:ext cx="266700" cy="2667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6525" y="3149798"/>
            <a:ext cx="266700" cy="2667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258550" y="514350"/>
            <a:ext cx="28575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Space Grotesk"/>
              </a:rPr>
              <a:t>09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6248400"/>
            <a:ext cx="1304925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Inter"/>
              </a:rPr>
              <a:t>GME 100 • Ethics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9925" y="6248400"/>
            <a:ext cx="1038225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Inter"/>
              </a:rPr>
              <a:t>Moral Issues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457200"/>
            <a:ext cx="4714875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Space Grotesk"/>
              </a:rPr>
              <a:t>STEP 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685800"/>
            <a:ext cx="4950618" cy="36567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>
                <a:solidFill>
                  <a:srgbClr val="0F172A"/>
                </a:solidFill>
                <a:latin typeface="Space Grotesk"/>
              </a:rPr>
              <a:t>Applying Moral Principles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85825" y="3568898"/>
            <a:ext cx="6325790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Space Grotesk"/>
              </a:rPr>
              <a:t>Moral Principle Selection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5825" y="3930848"/>
            <a:ext cx="49149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475569"/>
                </a:solidFill>
                <a:latin typeface="Inter"/>
              </a:rPr>
              <a:t>Once facts and concepts are cleared, apply core moral principles such as Public Safety, Honesty, and Professional Loyalty.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86525" y="3568898"/>
            <a:ext cx="5705475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Space Grotesk"/>
              </a:rPr>
              <a:t>Conflict Scenarios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86525" y="3930848"/>
            <a:ext cx="49149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475569"/>
                </a:solidFill>
                <a:latin typeface="Inter"/>
              </a:rPr>
              <a:t>Moral issues become complex primarily when two valid ethical principles directly conflict with each other in practice.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086475"/>
            <a:ext cx="10972800" cy="3143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11153775" y="457200"/>
            <a:ext cx="428625" cy="314325"/>
          </a:xfrm>
          <a:prstGeom prst="roundRect">
            <a:avLst>
              <a:gd name="adj" fmla="val 50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2234505"/>
            <a:ext cx="10972800" cy="1363860"/>
          </a:xfrm>
          <a:prstGeom prst="roundRect">
            <a:avLst>
              <a:gd name="adj" fmla="val 8380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09600" y="6086475"/>
            <a:ext cx="10972800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09600" y="3826966"/>
            <a:ext cx="5372100" cy="1476375"/>
          </a:xfrm>
          <a:prstGeom prst="roundRect">
            <a:avLst>
              <a:gd name="adj" fmla="val 7741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210300" y="3826966"/>
            <a:ext cx="5372100" cy="1476375"/>
          </a:xfrm>
          <a:prstGeom prst="roundRect">
            <a:avLst>
              <a:gd name="adj" fmla="val 7741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09600" y="5293816"/>
            <a:ext cx="53721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09600" y="3826966"/>
            <a:ext cx="5372100" cy="3810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09600" y="3826966"/>
            <a:ext cx="9525" cy="14763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972175" y="3826966"/>
            <a:ext cx="9525" cy="14763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210300" y="5293816"/>
            <a:ext cx="53721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210300" y="3826966"/>
            <a:ext cx="5372100" cy="38100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210300" y="3826966"/>
            <a:ext cx="9525" cy="14763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11572875" y="3826966"/>
            <a:ext cx="9525" cy="14763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1287125" y="514350"/>
            <a:ext cx="257175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Space Grotesk"/>
              </a:rPr>
              <a:t>10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600" y="6248400"/>
            <a:ext cx="1304925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Inter"/>
              </a:rPr>
              <a:t>GME 100 • Ethics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10875" y="6248400"/>
            <a:ext cx="1057275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Inter"/>
              </a:rPr>
              <a:t>Line Drawing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9600" y="457200"/>
            <a:ext cx="4357687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Space Grotesk"/>
              </a:rPr>
              <a:t>METHODOLOGY 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9600" y="685800"/>
            <a:ext cx="4575571" cy="36567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>
                <a:solidFill>
                  <a:srgbClr val="0F172A"/>
                </a:solidFill>
                <a:latin typeface="Space Grotesk"/>
              </a:rPr>
              <a:t>Line Drawing Technique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5825" y="2510730"/>
            <a:ext cx="11306175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284C7"/>
                </a:solidFill>
                <a:latin typeface="Space Grotesk"/>
              </a:rPr>
              <a:t>What is the Line Drawing Technique?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5825" y="2834580"/>
            <a:ext cx="10515600" cy="487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 i="0" u="none">
                <a:solidFill>
                  <a:srgbClr val="334155"/>
                </a:solidFill>
                <a:latin typeface="Inter"/>
              </a:rPr>
              <a:t>A method to analyze ambiguous cases in gray areas by placing them on a continuum between a clearly acceptable (Positive) paradigm and a clearly unacceptable (Negative) paradigm.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85825" y="4169866"/>
            <a:ext cx="6325790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6A34A"/>
                </a:solidFill>
                <a:latin typeface="Space Grotesk"/>
              </a:rPr>
              <a:t>Positive Paradigm (PP)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85825" y="4531816"/>
            <a:ext cx="49149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475569"/>
                </a:solidFill>
                <a:latin typeface="Inter"/>
              </a:rPr>
              <a:t>Completely ethical, fully transparent, and 100% compliant with professional standards and ideal practices.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86525" y="4169866"/>
            <a:ext cx="5705475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DC2626"/>
                </a:solidFill>
                <a:latin typeface="Space Grotesk"/>
              </a:rPr>
              <a:t>Negative Paradigm (NP)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86525" y="4531816"/>
            <a:ext cx="49149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475569"/>
                </a:solidFill>
                <a:latin typeface="Inter"/>
              </a:rPr>
              <a:t>Clearly unethical, illegal, dangerous, or unacceptable extreme scenario.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086475"/>
            <a:ext cx="10972800" cy="3143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11182350" y="457200"/>
            <a:ext cx="400050" cy="314325"/>
          </a:xfrm>
          <a:prstGeom prst="roundRect">
            <a:avLst>
              <a:gd name="adj" fmla="val 50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09600" y="6086475"/>
            <a:ext cx="10972800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3035498"/>
            <a:ext cx="2628900" cy="1466850"/>
          </a:xfrm>
          <a:prstGeom prst="roundRect">
            <a:avLst>
              <a:gd name="adj" fmla="val 7792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3390900" y="3035498"/>
            <a:ext cx="2628900" cy="1466850"/>
          </a:xfrm>
          <a:prstGeom prst="roundRect">
            <a:avLst>
              <a:gd name="adj" fmla="val 7792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172200" y="3035498"/>
            <a:ext cx="2628900" cy="1466850"/>
          </a:xfrm>
          <a:prstGeom prst="roundRect">
            <a:avLst>
              <a:gd name="adj" fmla="val 7792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8953500" y="3035498"/>
            <a:ext cx="2628900" cy="1466850"/>
          </a:xfrm>
          <a:prstGeom prst="roundRect">
            <a:avLst>
              <a:gd name="adj" fmla="val 7792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315700" y="514350"/>
            <a:ext cx="22860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Space Grotesk"/>
              </a:rPr>
              <a:t>11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6248400"/>
            <a:ext cx="1304925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Inter"/>
              </a:rPr>
              <a:t>GME 100 • Ethics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39400" y="6248400"/>
            <a:ext cx="1428750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Inter"/>
              </a:rPr>
              <a:t>Line Drawing Steps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457200"/>
            <a:ext cx="3512343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Space Grotesk"/>
              </a:rPr>
              <a:t>LINE DRAWING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685800"/>
            <a:ext cx="3687960" cy="36567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>
                <a:solidFill>
                  <a:srgbClr val="0F172A"/>
                </a:solidFill>
                <a:latin typeface="Space Grotesk"/>
              </a:rPr>
              <a:t>Line Drawing Steps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0100" y="3225998"/>
            <a:ext cx="2343150" cy="1085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284C7"/>
                </a:solidFill>
                <a:latin typeface="Inter"/>
              </a:rP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81400" y="3225998"/>
            <a:ext cx="2343150" cy="1085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284C7"/>
                </a:solidFill>
                <a:latin typeface="Inter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62700" y="3225998"/>
            <a:ext cx="2343150" cy="1085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284C7"/>
                </a:solidFill>
                <a:latin typeface="Inter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0" y="3225998"/>
            <a:ext cx="2343150" cy="1085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284C7"/>
                </a:solidFill>
                <a:latin typeface="Inter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9625" y="3626048"/>
            <a:ext cx="2925365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Space Grotesk"/>
              </a:rPr>
              <a:t>Paradigms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9625" y="3902273"/>
            <a:ext cx="23241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0" i="0" u="none">
                <a:solidFill>
                  <a:srgbClr val="475569"/>
                </a:solidFill>
                <a:latin typeface="Inter"/>
              </a:rPr>
              <a:t>Define clear Positive (PP) and Negative (NP) paradigms.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90925" y="3626048"/>
            <a:ext cx="2925365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Space Grotesk"/>
              </a:rPr>
              <a:t>Features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590925" y="3902273"/>
            <a:ext cx="23241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0" i="0" u="none">
                <a:solidFill>
                  <a:srgbClr val="475569"/>
                </a:solidFill>
                <a:latin typeface="Inter"/>
              </a:rPr>
              <a:t>List morally relevant features (value, timing, intent).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72225" y="3626048"/>
            <a:ext cx="2925365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Space Grotesk"/>
              </a:rPr>
              <a:t>Scoring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72225" y="3902273"/>
            <a:ext cx="23241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0" i="0" u="none">
                <a:solidFill>
                  <a:srgbClr val="475569"/>
                </a:solidFill>
                <a:latin typeface="Inter"/>
              </a:rPr>
              <a:t>Mark the test case along the line for each feature.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53525" y="3626048"/>
            <a:ext cx="2925365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Space Grotesk"/>
              </a:rPr>
              <a:t>Evaluation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53525" y="3902273"/>
            <a:ext cx="23241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0" i="0" u="none">
                <a:solidFill>
                  <a:srgbClr val="475569"/>
                </a:solidFill>
                <a:latin typeface="Inter"/>
              </a:rPr>
              <a:t>Evaluate which paradigm the case leans closer toward.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086475"/>
            <a:ext cx="10972800" cy="3143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11153775" y="457200"/>
            <a:ext cx="428625" cy="314325"/>
          </a:xfrm>
          <a:prstGeom prst="roundRect">
            <a:avLst>
              <a:gd name="adj" fmla="val 50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2864048"/>
            <a:ext cx="10972800" cy="809625"/>
          </a:xfrm>
          <a:prstGeom prst="roundRect">
            <a:avLst>
              <a:gd name="adj" fmla="val 9411"/>
            </a:avLst>
          </a:prstGeom>
          <a:solidFill>
            <a:srgbClr val="F0F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09600" y="6086475"/>
            <a:ext cx="10972800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09600" y="4330898"/>
            <a:ext cx="10972800" cy="152400"/>
          </a:xfrm>
          <a:prstGeom prst="roundRect">
            <a:avLst>
              <a:gd name="adj" fmla="val 50000"/>
            </a:avLst>
          </a:prstGeom>
          <a:solidFill>
            <a:srgbClr val="A994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4985295" y="4064198"/>
            <a:ext cx="1123950" cy="219075"/>
          </a:xfrm>
          <a:prstGeom prst="roundRect">
            <a:avLst>
              <a:gd name="adj" fmla="val 17391"/>
            </a:avLst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490120" y="4254698"/>
            <a:ext cx="114300" cy="571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490120" y="4254698"/>
            <a:ext cx="114300" cy="5715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490120" y="4254698"/>
            <a:ext cx="57150" cy="57150"/>
          </a:xfrm>
          <a:prstGeom prst="rect">
            <a:avLst/>
          </a:prstGeom>
          <a:solid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547270" y="4254698"/>
            <a:ext cx="57150" cy="57150"/>
          </a:xfrm>
          <a:prstGeom prst="rect">
            <a:avLst/>
          </a:prstGeom>
          <a:solid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1287125" y="514350"/>
            <a:ext cx="257175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Space Grotesk"/>
              </a:rPr>
              <a:t>12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6248400"/>
            <a:ext cx="1304925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Inter"/>
              </a:rPr>
              <a:t>GME 100 • Ethics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06125" y="6248400"/>
            <a:ext cx="962025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Inter"/>
              </a:rPr>
              <a:t>Case Study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" y="457200"/>
            <a:ext cx="70485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Space Grotesk"/>
              </a:rPr>
              <a:t>CASE STUDY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" y="685800"/>
            <a:ext cx="7400925" cy="36567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>
                <a:solidFill>
                  <a:srgbClr val="0F172A"/>
                </a:solidFill>
                <a:latin typeface="Space Grotesk"/>
              </a:rPr>
              <a:t>Line Drawing Example: Waste Disposal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0100" y="3054548"/>
            <a:ext cx="11391900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369A1"/>
                </a:solidFill>
                <a:latin typeface="Inter"/>
              </a:rPr>
              <a:t>Scenario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0100" y="3302198"/>
            <a:ext cx="113919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334155"/>
                </a:solidFill>
                <a:latin typeface="Inter"/>
              </a:rPr>
              <a:t>A company plans to dump slightly hazardous waste into a lake used for drinking water. Waste concentration is 5 ppm. The legal EPA limit is 10 ppm.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9600" y="4092773"/>
            <a:ext cx="3298031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DC2626"/>
                </a:solidFill>
                <a:latin typeface="Inter"/>
              </a:rPr>
              <a:t>Negative Paradigm (NP): Toxic Dumping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67825" y="4092773"/>
            <a:ext cx="2893218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16A34A"/>
                </a:solidFill>
                <a:latin typeface="Inter"/>
              </a:rPr>
              <a:t>Positive Paradigm (PP): Zero Waste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18620" y="4102298"/>
            <a:ext cx="1257300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00" b="1" i="0" u="none">
                <a:solidFill>
                  <a:srgbClr val="FFFFFF"/>
                </a:solidFill>
                <a:latin typeface="Inter"/>
              </a:rPr>
              <a:t>Test Case: 5 ppm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086475"/>
            <a:ext cx="10972800" cy="3143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11153775" y="457200"/>
            <a:ext cx="428625" cy="314325"/>
          </a:xfrm>
          <a:prstGeom prst="roundRect">
            <a:avLst>
              <a:gd name="adj" fmla="val 50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09600" y="6086475"/>
            <a:ext cx="10972800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2721173"/>
            <a:ext cx="5372100" cy="2095500"/>
          </a:xfrm>
          <a:prstGeom prst="roundRect">
            <a:avLst>
              <a:gd name="adj" fmla="val 5454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210300" y="2835473"/>
            <a:ext cx="5372100" cy="1866900"/>
          </a:xfrm>
          <a:prstGeom prst="roundRect">
            <a:avLst>
              <a:gd name="adj" fmla="val 6122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825" y="3035498"/>
            <a:ext cx="266700" cy="2667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6525" y="3149798"/>
            <a:ext cx="333375" cy="2667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287125" y="514350"/>
            <a:ext cx="257175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Space Grotesk"/>
              </a:rPr>
              <a:t>13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6248400"/>
            <a:ext cx="1304925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Inter"/>
              </a:rPr>
              <a:t>GME 100 • Ethics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34650" y="6248400"/>
            <a:ext cx="1333500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Inter"/>
              </a:rPr>
              <a:t>Conflict Problems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457200"/>
            <a:ext cx="3274218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Space Grotesk"/>
              </a:rPr>
              <a:t>METHODOLOGY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685800"/>
            <a:ext cx="3437929" cy="36567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>
                <a:solidFill>
                  <a:srgbClr val="0F172A"/>
                </a:solidFill>
                <a:latin typeface="Space Grotesk"/>
              </a:rPr>
              <a:t>Conflict Problems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85825" y="3454598"/>
            <a:ext cx="6325790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Space Grotesk"/>
              </a:rPr>
              <a:t>Conflicting Valid Principles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5825" y="3816548"/>
            <a:ext cx="491490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475569"/>
                </a:solidFill>
                <a:latin typeface="Inter"/>
              </a:rPr>
              <a:t>Conflict problems present a difficult choice between two competing moral obligations, where both appear correct and justifiable on their own.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86525" y="3568898"/>
            <a:ext cx="5705475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Space Grotesk"/>
              </a:rPr>
              <a:t>Classic Conflict Dilemma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86525" y="3930848"/>
            <a:ext cx="49149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475569"/>
                </a:solidFill>
                <a:latin typeface="Inter"/>
              </a:rPr>
              <a:t>Loyalty to Client / Employer (Confidentiality &amp; Trade Secrets) VS. Protecting Public Health &amp; Safety (Whistleblowing).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086475"/>
            <a:ext cx="10972800" cy="3143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11153775" y="457200"/>
            <a:ext cx="428625" cy="314325"/>
          </a:xfrm>
          <a:prstGeom prst="roundRect">
            <a:avLst>
              <a:gd name="adj" fmla="val 50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09600" y="6086475"/>
            <a:ext cx="10972800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2730698"/>
            <a:ext cx="3505200" cy="2076450"/>
          </a:xfrm>
          <a:prstGeom prst="roundRect">
            <a:avLst>
              <a:gd name="adj" fmla="val 5504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4343400" y="2730698"/>
            <a:ext cx="3505200" cy="2076450"/>
          </a:xfrm>
          <a:prstGeom prst="roundRect">
            <a:avLst>
              <a:gd name="adj" fmla="val 5504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8077200" y="2730698"/>
            <a:ext cx="3505200" cy="2076450"/>
          </a:xfrm>
          <a:prstGeom prst="roundRect">
            <a:avLst>
              <a:gd name="adj" fmla="val 5504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287125" y="514350"/>
            <a:ext cx="257175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Space Grotesk"/>
              </a:rPr>
              <a:t>14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6248400"/>
            <a:ext cx="1304925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Inter"/>
              </a:rPr>
              <a:t>GME 100 • Ethics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334625" y="6248400"/>
            <a:ext cx="1559718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Inter"/>
              </a:rPr>
              <a:t>Resolution Strategies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457200"/>
            <a:ext cx="4738687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Space Grotesk"/>
              </a:rPr>
              <a:t>RESOLUTION STRATEGIES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685800"/>
            <a:ext cx="4975621" cy="36567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>
                <a:solidFill>
                  <a:srgbClr val="0F172A"/>
                </a:solidFill>
                <a:latin typeface="Space Grotesk"/>
              </a:rPr>
              <a:t>Solving Conflict Problems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6300" y="3035498"/>
            <a:ext cx="3067050" cy="1466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0284C7"/>
                </a:solidFill>
                <a:latin typeface="Inter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10100" y="3035498"/>
            <a:ext cx="3067050" cy="1466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0284C7"/>
                </a:solidFill>
                <a:latin typeface="Inter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3035498"/>
            <a:ext cx="3067050" cy="1466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0284C7"/>
                </a:solidFill>
                <a:latin typeface="Inter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5825" y="3445073"/>
            <a:ext cx="3875484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Space Grotesk"/>
              </a:rPr>
              <a:t>Lower Level Consideration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85825" y="3807023"/>
            <a:ext cx="304800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475569"/>
                </a:solidFill>
                <a:latin typeface="Inter"/>
              </a:rPr>
              <a:t>If one value is obviously more critical (e.g., Human Life &gt; Financial Cost), choose the dominant obligation primary.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19625" y="3445073"/>
            <a:ext cx="3875484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Space Grotesk"/>
              </a:rPr>
              <a:t>Creative Middle Way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19625" y="3807023"/>
            <a:ext cx="304800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475569"/>
                </a:solidFill>
                <a:latin typeface="Inter"/>
              </a:rPr>
              <a:t>Develop a win-win compromise solution that satisfies both conflicting moral requirements partially or fully.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53425" y="3445073"/>
            <a:ext cx="3838575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Space Grotesk"/>
              </a:rPr>
              <a:t>Hard Choice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53425" y="3807023"/>
            <a:ext cx="304800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475569"/>
                </a:solidFill>
                <a:latin typeface="Inter"/>
              </a:rPr>
              <a:t>When trade-offs are inevitable, choose the option that minimizes overall harm and damage.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086475"/>
            <a:ext cx="10972800" cy="3143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11153775" y="457200"/>
            <a:ext cx="428625" cy="314325"/>
          </a:xfrm>
          <a:prstGeom prst="roundRect">
            <a:avLst>
              <a:gd name="adj" fmla="val 50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09600" y="6086475"/>
            <a:ext cx="10972800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2873573"/>
            <a:ext cx="5257800" cy="1790700"/>
          </a:xfrm>
          <a:prstGeom prst="roundRect">
            <a:avLst>
              <a:gd name="adj" fmla="val 6382"/>
            </a:avLst>
          </a:prstGeom>
          <a:solidFill>
            <a:srgbClr val="F0F9FF"/>
          </a:solidFill>
          <a:ln w="9525">
            <a:solidFill>
              <a:srgbClr val="BAE6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324600" y="2759273"/>
            <a:ext cx="5257800" cy="2019300"/>
          </a:xfrm>
          <a:prstGeom prst="roundRect">
            <a:avLst>
              <a:gd name="adj" fmla="val 5660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825" y="3149798"/>
            <a:ext cx="200025" cy="2667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825" y="3035498"/>
            <a:ext cx="333375" cy="2667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287125" y="514350"/>
            <a:ext cx="257175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Space Grotesk"/>
              </a:rPr>
              <a:t>15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6248400"/>
            <a:ext cx="1304925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Inter"/>
              </a:rPr>
              <a:t>GME 100 • Ethics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363200" y="6248400"/>
            <a:ext cx="1524000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Inter"/>
              </a:rPr>
              <a:t>Creative Middle Way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457200"/>
            <a:ext cx="5655468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Space Grotesk"/>
              </a:rPr>
              <a:t>FOCUS APPROACH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685800"/>
            <a:ext cx="5938242" cy="36567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>
                <a:solidFill>
                  <a:srgbClr val="0F172A"/>
                </a:solidFill>
                <a:latin typeface="Space Grotesk"/>
              </a:rPr>
              <a:t>Creative Middle Way Approach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85825" y="3568898"/>
            <a:ext cx="6175771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369A1"/>
                </a:solidFill>
                <a:latin typeface="Space Grotesk"/>
              </a:rPr>
              <a:t>Engineering Ingenuity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5825" y="3930848"/>
            <a:ext cx="48006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Inter"/>
              </a:rPr>
              <a:t>The art of resolving ethical standoffs using technical innovation and diplomacy instead of resorting to binary "either-or" choices.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00825" y="3454598"/>
            <a:ext cx="5591175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Space Grotesk"/>
              </a:rPr>
              <a:t>Implementation Strategy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00825" y="3816548"/>
            <a:ext cx="480060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475569"/>
                </a:solidFill>
                <a:latin typeface="Inter"/>
              </a:rPr>
              <a:t>Protect both sides by redesigning systems, adding safety margins, adjusting parameters, or renegotiating terms with stakeholders.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086475"/>
            <a:ext cx="10972800" cy="3143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11153775" y="457200"/>
            <a:ext cx="428625" cy="314325"/>
          </a:xfrm>
          <a:prstGeom prst="roundRect">
            <a:avLst>
              <a:gd name="adj" fmla="val 50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09600" y="6086475"/>
            <a:ext cx="10972800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850409" y="2559248"/>
            <a:ext cx="4731990" cy="1133475"/>
          </a:xfrm>
          <a:prstGeom prst="roundRect">
            <a:avLst>
              <a:gd name="adj" fmla="val 10084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850409" y="3845123"/>
            <a:ext cx="4731990" cy="1133475"/>
          </a:xfrm>
          <a:prstGeom prst="roundRect">
            <a:avLst>
              <a:gd name="adj" fmla="val 10084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844873"/>
            <a:ext cx="5783609" cy="38100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0434" y="2787848"/>
            <a:ext cx="190500" cy="1714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0434" y="4073723"/>
            <a:ext cx="171450" cy="1714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287125" y="514350"/>
            <a:ext cx="257175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Space Grotesk"/>
              </a:rPr>
              <a:t>16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6248400"/>
            <a:ext cx="1304925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Inter"/>
              </a:rPr>
              <a:t>GME 100 • Ethics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53725" y="6248400"/>
            <a:ext cx="1114425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Inter"/>
              </a:rPr>
              <a:t>Flow Charting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457200"/>
            <a:ext cx="4560093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Space Grotesk"/>
              </a:rPr>
              <a:t>METHODOLOGY 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" y="685800"/>
            <a:ext cx="4788098" cy="36567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>
                <a:solidFill>
                  <a:srgbClr val="0F172A"/>
                </a:solidFill>
                <a:latin typeface="Space Grotesk"/>
              </a:rPr>
              <a:t>Flow Charting Technique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50434" y="2759273"/>
            <a:ext cx="5141565" cy="219075"/>
          </a:xfrm>
          <a:prstGeom prst="rect">
            <a:avLst/>
          </a:prstGeom>
          <a:noFill/>
        </p:spPr>
        <p:txBody>
          <a:bodyPr wrap="none" lIns="26670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Space Grotesk"/>
              </a:rPr>
              <a:t>Sequential Analysis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50434" y="3092648"/>
            <a:ext cx="442719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0" i="0" u="none">
                <a:solidFill>
                  <a:srgbClr val="475569"/>
                </a:solidFill>
                <a:latin typeface="Inter"/>
              </a:rPr>
              <a:t>Visualizes decisions and consequences sequentially. Highly effective for process-driven cases.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50434" y="4045148"/>
            <a:ext cx="5141565" cy="219075"/>
          </a:xfrm>
          <a:prstGeom prst="rect">
            <a:avLst/>
          </a:prstGeom>
          <a:noFill/>
        </p:spPr>
        <p:txBody>
          <a:bodyPr wrap="none" lIns="24765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Space Grotesk"/>
              </a:rPr>
              <a:t>Decision Nodes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50434" y="4378523"/>
            <a:ext cx="442719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0" i="0" u="none">
                <a:solidFill>
                  <a:srgbClr val="475569"/>
                </a:solidFill>
                <a:latin typeface="Inter"/>
              </a:rPr>
              <a:t>Branches out at each step by asking key questions: "Is this action safe?", "Is it legal?".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086475"/>
            <a:ext cx="10972800" cy="3143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11163300" y="457200"/>
            <a:ext cx="419100" cy="314325"/>
          </a:xfrm>
          <a:prstGeom prst="roundRect">
            <a:avLst>
              <a:gd name="adj" fmla="val 50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09600" y="6086475"/>
            <a:ext cx="10972800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2835473"/>
            <a:ext cx="5372100" cy="1866900"/>
          </a:xfrm>
          <a:prstGeom prst="roundRect">
            <a:avLst>
              <a:gd name="adj" fmla="val 6122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210300" y="2835473"/>
            <a:ext cx="5372100" cy="1866900"/>
          </a:xfrm>
          <a:prstGeom prst="roundRect">
            <a:avLst>
              <a:gd name="adj" fmla="val 6122"/>
            </a:avLst>
          </a:prstGeom>
          <a:solidFill>
            <a:srgbClr val="F0F9FF"/>
          </a:solidFill>
          <a:ln w="9525">
            <a:solidFill>
              <a:srgbClr val="BAE6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825" y="3149798"/>
            <a:ext cx="200025" cy="2667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6525" y="3149798"/>
            <a:ext cx="238125" cy="2667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296650" y="514350"/>
            <a:ext cx="24765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Space Grotesk"/>
              </a:rPr>
              <a:t>17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6248400"/>
            <a:ext cx="1304925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Inter"/>
              </a:rPr>
              <a:t>GME 100 • Ethics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248400"/>
            <a:ext cx="1047750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Inter"/>
              </a:rPr>
              <a:t>Case Study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457200"/>
            <a:ext cx="4488656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Space Grotesk"/>
              </a:rPr>
              <a:t>CASE STUDY 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685800"/>
            <a:ext cx="4713089" cy="36567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>
                <a:solidFill>
                  <a:srgbClr val="0F172A"/>
                </a:solidFill>
                <a:latin typeface="Space Grotesk"/>
              </a:rPr>
              <a:t>Pressure Vessel Dilemma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85825" y="3568898"/>
            <a:ext cx="6325790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Space Grotesk"/>
              </a:rPr>
              <a:t>Situation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5825" y="3930848"/>
            <a:ext cx="49149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475569"/>
                </a:solidFill>
                <a:latin typeface="Inter"/>
              </a:rPr>
              <a:t>The design code specifies a 20mm wall thickness for safety. The client requests reducing thickness to lower manufacturing costs.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86525" y="3568898"/>
            <a:ext cx="5705475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369A1"/>
                </a:solidFill>
                <a:latin typeface="Space Grotesk"/>
              </a:rPr>
              <a:t>Methodological Resolution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86525" y="3930848"/>
            <a:ext cx="49149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Inter"/>
              </a:rPr>
              <a:t>Factual:</a:t>
            </a:r>
            <a:r>
              <a:rPr sz="1200" b="0" i="0" u="none">
                <a:solidFill>
                  <a:srgbClr val="334155"/>
                </a:solidFill>
                <a:latin typeface="Inter"/>
              </a:rPr>
              <a:t> Violating design codes directly increases catastrophe risk.</a:t>
            </a:r>
            <a:r>
              <a:t>
</a:t>
            </a:r>
            <a:r>
              <a:rPr sz="1200" b="1" i="0" u="none">
                <a:solidFill>
                  <a:srgbClr val="334155"/>
                </a:solidFill>
                <a:latin typeface="Inter"/>
              </a:rPr>
              <a:t>Moral:</a:t>
            </a:r>
            <a:r>
              <a:rPr sz="1200" b="0" i="0" u="none">
                <a:solidFill>
                  <a:srgbClr val="334155"/>
                </a:solidFill>
                <a:latin typeface="Inter"/>
              </a:rPr>
              <a:t> Public safety overrides client preference. Request rejected.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086475"/>
            <a:ext cx="10972800" cy="3143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11153775" y="457200"/>
            <a:ext cx="428625" cy="314325"/>
          </a:xfrm>
          <a:prstGeom prst="roundRect">
            <a:avLst>
              <a:gd name="adj" fmla="val 50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09600" y="6086475"/>
            <a:ext cx="10972800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2721173"/>
            <a:ext cx="5372100" cy="2095500"/>
          </a:xfrm>
          <a:prstGeom prst="roundRect">
            <a:avLst>
              <a:gd name="adj" fmla="val 5454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210300" y="2835473"/>
            <a:ext cx="5372100" cy="1866900"/>
          </a:xfrm>
          <a:prstGeom prst="roundRect">
            <a:avLst>
              <a:gd name="adj" fmla="val 6122"/>
            </a:avLst>
          </a:prstGeom>
          <a:solidFill>
            <a:srgbClr val="FEF2F2"/>
          </a:solidFill>
          <a:ln w="9525">
            <a:solidFill>
              <a:srgbClr val="FE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825" y="3035498"/>
            <a:ext cx="266700" cy="2667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6525" y="3149798"/>
            <a:ext cx="266700" cy="2667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287125" y="514350"/>
            <a:ext cx="257175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Space Grotesk"/>
              </a:rPr>
              <a:t>18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6248400"/>
            <a:ext cx="1304925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Inter"/>
              </a:rPr>
              <a:t>GME 100 • Ethics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91825" y="6248400"/>
            <a:ext cx="1076325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Inter"/>
              </a:rPr>
              <a:t>Case Study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457200"/>
            <a:ext cx="3750468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Space Grotesk"/>
              </a:rPr>
              <a:t>CASE STUDY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685800"/>
            <a:ext cx="3937992" cy="36567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>
                <a:solidFill>
                  <a:srgbClr val="0F172A"/>
                </a:solidFill>
                <a:latin typeface="Space Grotesk"/>
              </a:rPr>
              <a:t>Hospitality vs. Bribe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85825" y="3454598"/>
            <a:ext cx="6325790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Space Grotesk"/>
              </a:rPr>
              <a:t>Situation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5825" y="3816548"/>
            <a:ext cx="491490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475569"/>
                </a:solidFill>
                <a:latin typeface="Inter"/>
              </a:rPr>
              <a:t>A equipment supplier offers you an all-expenses-paid 10-day luxury holiday in exchange for specifying their brand in contract specs.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86525" y="3568898"/>
            <a:ext cx="5705475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991B1B"/>
                </a:solidFill>
                <a:latin typeface="Space Grotesk"/>
              </a:rPr>
              <a:t>Line Drawing Analysis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86525" y="3930848"/>
            <a:ext cx="49149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7F1D1D"/>
                </a:solidFill>
                <a:latin typeface="Inter"/>
              </a:rPr>
              <a:t>This offer leans 95% toward the </a:t>
            </a:r>
            <a:r>
              <a:rPr sz="1200" b="1" i="0" u="none">
                <a:solidFill>
                  <a:srgbClr val="7F1D1D"/>
                </a:solidFill>
                <a:latin typeface="Inter"/>
              </a:rPr>
              <a:t>Negative Paradigm (Bribe)</a:t>
            </a:r>
            <a:r>
              <a:rPr sz="1200" b="0" i="0" u="none">
                <a:solidFill>
                  <a:srgbClr val="7F1D1D"/>
                </a:solidFill>
                <a:latin typeface="Inter"/>
              </a:rPr>
              <a:t> in value and timing. Must be declined immediately.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118770"/>
            <a:ext cx="10972800" cy="3143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11153775" y="457200"/>
            <a:ext cx="428625" cy="314325"/>
          </a:xfrm>
          <a:prstGeom prst="roundRect">
            <a:avLst>
              <a:gd name="adj" fmla="val 50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09600" y="6118770"/>
            <a:ext cx="10972800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09600" y="2065883"/>
            <a:ext cx="108436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1693961" y="2065883"/>
            <a:ext cx="312479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4818757" y="2065883"/>
            <a:ext cx="676364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09600" y="2570708"/>
            <a:ext cx="108436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693961" y="2570708"/>
            <a:ext cx="312479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818757" y="2570708"/>
            <a:ext cx="676364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09600" y="3075533"/>
            <a:ext cx="108436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1693961" y="3075533"/>
            <a:ext cx="312479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818757" y="3075533"/>
            <a:ext cx="676364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09600" y="3580358"/>
            <a:ext cx="108436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1693961" y="3580358"/>
            <a:ext cx="312479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4818757" y="3580358"/>
            <a:ext cx="676364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09600" y="4085183"/>
            <a:ext cx="108436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1693961" y="4085183"/>
            <a:ext cx="312479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4818757" y="4085183"/>
            <a:ext cx="676364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09600" y="4590008"/>
            <a:ext cx="108436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1693961" y="4590008"/>
            <a:ext cx="312479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4818757" y="4590008"/>
            <a:ext cx="676364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609600" y="5094833"/>
            <a:ext cx="108436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1693961" y="5094833"/>
            <a:ext cx="312479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4818757" y="5094833"/>
            <a:ext cx="676364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609600" y="5599658"/>
            <a:ext cx="108436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1693961" y="5599658"/>
            <a:ext cx="312479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4818757" y="5599658"/>
            <a:ext cx="676364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609600" y="6104483"/>
            <a:ext cx="108436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1693961" y="6104483"/>
            <a:ext cx="312479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4818757" y="6104483"/>
            <a:ext cx="676364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609600" y="1565820"/>
          <a:ext cx="10972798" cy="4552950"/>
        </p:xfrm>
        <a:graphic>
          <a:graphicData uri="http://schemas.openxmlformats.org/drawingml/2006/table">
            <a:tbl>
              <a:tblPr/>
              <a:tblGrid>
                <a:gridCol w="1084361"/>
                <a:gridCol w="3124795"/>
                <a:gridCol w="6763642"/>
              </a:tblGrid>
              <a:tr h="505883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0F172A"/>
                          </a:solidFill>
                          <a:latin typeface="Space Grotesk"/>
                        </a:rPr>
                        <a:t>Step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0F172A"/>
                          </a:solidFill>
                          <a:latin typeface="Space Grotesk"/>
                        </a:rPr>
                        <a:t>Action Item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0F172A"/>
                          </a:solidFill>
                          <a:latin typeface="Space Grotesk"/>
                        </a:rPr>
                        <a:t>Description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</a:tr>
              <a:tr h="505883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1E293B"/>
                          </a:solidFill>
                          <a:latin typeface="Inter"/>
                        </a:rPr>
                        <a:t>1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1E293B"/>
                          </a:solidFill>
                          <a:latin typeface="Inter"/>
                        </a:rPr>
                        <a:t>Identify Stakeholders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1E293B"/>
                          </a:solidFill>
                          <a:latin typeface="Inter"/>
                        </a:rPr>
                        <a:t>List all parties affected by the decision.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05883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1E293B"/>
                          </a:solidFill>
                          <a:latin typeface="Inter"/>
                        </a:rPr>
                        <a:t>2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1E293B"/>
                          </a:solidFill>
                          <a:latin typeface="Inter"/>
                        </a:rPr>
                        <a:t>Identify Safety Risks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1E293B"/>
                          </a:solidFill>
                          <a:latin typeface="Inter"/>
                        </a:rPr>
                        <a:t>Evaluate potential harm to public or environment.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05883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1E293B"/>
                          </a:solidFill>
                          <a:latin typeface="Inter"/>
                        </a:rPr>
                        <a:t>3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1E293B"/>
                          </a:solidFill>
                          <a:latin typeface="Inter"/>
                        </a:rPr>
                        <a:t>Applicable Codes/Laws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1E293B"/>
                          </a:solidFill>
                          <a:latin typeface="Inter"/>
                        </a:rPr>
                        <a:t>Review relevant standards, laws, and professional codes.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05883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1E293B"/>
                          </a:solidFill>
                          <a:latin typeface="Inter"/>
                        </a:rPr>
                        <a:t>4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1E293B"/>
                          </a:solidFill>
                          <a:latin typeface="Inter"/>
                        </a:rPr>
                        <a:t>Clarify Assumptions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1E293B"/>
                          </a:solidFill>
                          <a:latin typeface="Inter"/>
                        </a:rPr>
                        <a:t>Separate facts from unverified assumptions.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05883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1E293B"/>
                          </a:solidFill>
                          <a:latin typeface="Inter"/>
                        </a:rPr>
                        <a:t>5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1E293B"/>
                          </a:solidFill>
                          <a:latin typeface="Inter"/>
                        </a:rPr>
                        <a:t>Evaluate Uncertainties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1E293B"/>
                          </a:solidFill>
                          <a:latin typeface="Inter"/>
                        </a:rPr>
                        <a:t>Address missing factual information.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05883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1E293B"/>
                          </a:solidFill>
                          <a:latin typeface="Inter"/>
                        </a:rPr>
                        <a:t>6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1E293B"/>
                          </a:solidFill>
                          <a:latin typeface="Inter"/>
                        </a:rPr>
                        <a:t>Consult Ethic Codes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1E293B"/>
                          </a:solidFill>
                          <a:latin typeface="Inter"/>
                        </a:rPr>
                        <a:t>Apply fundamental moral principles.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05883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1E293B"/>
                          </a:solidFill>
                          <a:latin typeface="Inter"/>
                        </a:rPr>
                        <a:t>7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1E293B"/>
                          </a:solidFill>
                          <a:latin typeface="Inter"/>
                        </a:rPr>
                        <a:t>Seek Supervisor Input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1E293B"/>
                          </a:solidFill>
                          <a:latin typeface="Inter"/>
                        </a:rPr>
                        <a:t>Discuss with mentors, ethics officers, or advisors.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05886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1E293B"/>
                          </a:solidFill>
                          <a:latin typeface="Inter"/>
                        </a:rPr>
                        <a:t>8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1E293B"/>
                          </a:solidFill>
                          <a:latin typeface="Inter"/>
                        </a:rPr>
                        <a:t>Document Reasoning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1E293B"/>
                          </a:solidFill>
                          <a:latin typeface="Inter"/>
                        </a:rPr>
                        <a:t>Record the full logic behind the final choice.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11287125" y="514350"/>
            <a:ext cx="257175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Space Grotesk"/>
              </a:rPr>
              <a:t>19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09600" y="6280695"/>
            <a:ext cx="1304925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Inter"/>
              </a:rPr>
              <a:t>GME 100 • Ethics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477500" y="6280695"/>
            <a:ext cx="1390650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F172A"/>
                </a:solidFill>
                <a:latin typeface="Inter"/>
              </a:rPr>
              <a:t>8-Step Framework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09600" y="457200"/>
            <a:ext cx="7953375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Space Grotesk"/>
              </a:rPr>
              <a:t>SUMMARY FRAMEWORK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09600" y="685800"/>
            <a:ext cx="8351043" cy="36567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>
                <a:solidFill>
                  <a:srgbClr val="0F172A"/>
                </a:solidFill>
                <a:latin typeface="Space Grotesk"/>
              </a:rPr>
              <a:t>8-Step Ethical Decision-Making Framework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086475"/>
            <a:ext cx="10972800" cy="3143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795837" y="3708052"/>
            <a:ext cx="2600325" cy="1085850"/>
          </a:xfrm>
          <a:prstGeom prst="roundRect">
            <a:avLst>
              <a:gd name="adj" fmla="val 10526"/>
            </a:avLst>
          </a:prstGeom>
          <a:solidFill>
            <a:srgbClr val="1E293B"/>
          </a:solidFill>
          <a:ln w="9525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09600" y="6086475"/>
            <a:ext cx="10972800" cy="9525"/>
          </a:xfrm>
          <a:prstGeom prst="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348157" y="1749772"/>
            <a:ext cx="1495536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50" b="1" i="0" u="none">
                <a:solidFill>
                  <a:srgbClr val="38BDF8"/>
                </a:solidFill>
                <a:latin typeface="Space Grotesk"/>
              </a:rPr>
              <a:t>KEY TAKEAWAYS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01738" y="2092672"/>
            <a:ext cx="8188523" cy="533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300" b="1" i="0" u="none">
                <a:solidFill>
                  <a:srgbClr val="FFFFFF"/>
                </a:solidFill>
                <a:latin typeface="Space Grotesk"/>
              </a:rPr>
              <a:t>Systematic Approach to Ethics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47875" y="2854672"/>
            <a:ext cx="809625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sz="1350" b="0" i="0" u="none">
                <a:solidFill>
                  <a:srgbClr val="94A3B8"/>
                </a:solidFill>
                <a:latin typeface="Inter"/>
              </a:rPr>
              <a:t>Ethical problems require structured logical methodologies, creative middle-way solutions, and steadfast commitment to public welfare.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6248400"/>
            <a:ext cx="1400175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64748B"/>
                </a:solidFill>
                <a:latin typeface="Inter"/>
              </a:rPr>
              <a:t>GME 100 • Week 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10825" y="6248400"/>
            <a:ext cx="1464468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64748B"/>
                </a:solidFill>
                <a:latin typeface="Inter"/>
              </a:rPr>
              <a:t>End of 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02113" y="3946177"/>
            <a:ext cx="2187773" cy="3429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2100" b="1" i="0" u="none">
                <a:solidFill>
                  <a:srgbClr val="38BDF8"/>
                </a:solidFill>
                <a:latin typeface="Space Grotesk"/>
              </a:rPr>
              <a:t>THANK YOU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54203" y="4365277"/>
            <a:ext cx="2083593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 i="0" u="none">
                <a:solidFill>
                  <a:srgbClr val="CBD5E1"/>
                </a:solidFill>
                <a:latin typeface="Inter"/>
              </a:rPr>
              <a:t>Questions &amp; Discussion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81100" y="1394370"/>
            <a:ext cx="982980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1181100" y="2165895"/>
            <a:ext cx="982980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181100" y="2156370"/>
            <a:ext cx="98298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1100" y="2156370"/>
            <a:ext cx="98298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1181100" y="2927895"/>
            <a:ext cx="98298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1181100" y="2927895"/>
            <a:ext cx="98298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100" y="1537245"/>
            <a:ext cx="857250" cy="4762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1100" y="2308770"/>
            <a:ext cx="857250" cy="4762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1100" y="3080295"/>
            <a:ext cx="857250" cy="4762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181100" y="1028700"/>
            <a:ext cx="2812851" cy="36567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>
                <a:solidFill>
                  <a:srgbClr val="0F172A"/>
                </a:solidFill>
                <a:latin typeface="Space Grotesk"/>
              </a:rPr>
              <a:t>Image Sources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76475" y="1580108"/>
            <a:ext cx="6655593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1E293B"/>
                </a:solidFill>
                <a:latin typeface="Inter"/>
              </a:rPr>
              <a:t>https://www.frontiersin.org/files/Articles/1612575/xml-images/fbuil-11-1612575-g001.webp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76475" y="1780133"/>
            <a:ext cx="2536031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1E293B"/>
                </a:solidFill>
                <a:latin typeface="Inter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Inter"/>
              </a:rPr>
              <a:t>www.frontiersin.org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76475" y="2351633"/>
            <a:ext cx="6858000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1E293B"/>
                </a:solidFill>
                <a:latin typeface="Inter"/>
              </a:rPr>
              <a:t>https://www.frontiersin.org/files/Articles/1578825/xml-images/fpsyg-16-1578825-g001.webp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76475" y="2551658"/>
            <a:ext cx="2536031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1E293B"/>
                </a:solidFill>
                <a:latin typeface="Inter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Inter"/>
              </a:rPr>
              <a:t>www.frontiersin.org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76475" y="3123158"/>
            <a:ext cx="4845843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1E293B"/>
                </a:solidFill>
                <a:latin typeface="Inter"/>
              </a:rPr>
              <a:t>https://asq.org/-/media/Images/LAQ/Flowchart-ASQ-Featured.jpg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76475" y="3323183"/>
            <a:ext cx="1440656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1E293B"/>
                </a:solidFill>
                <a:latin typeface="Inter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Inter"/>
              </a:rPr>
              <a:t>asq.org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1243</Words>
  <Application>Microsoft Office PowerPoint</Application>
  <PresentationFormat>Özel</PresentationFormat>
  <Paragraphs>232</Paragraphs>
  <Slides>21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21</vt:i4>
      </vt:variant>
    </vt:vector>
  </HeadingPairs>
  <TitlesOfParts>
    <vt:vector size="26" baseType="lpstr">
      <vt:lpstr>Arial</vt:lpstr>
      <vt:lpstr>Calibri</vt:lpstr>
      <vt:lpstr>Space Grotesk</vt:lpstr>
      <vt:lpstr>Inter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Hp</dc:creator>
  <dc:description>generated using python-pptx</dc:description>
  <cp:lastModifiedBy>Hp</cp:lastModifiedBy>
  <cp:revision>2</cp:revision>
  <dcterms:created xsi:type="dcterms:W3CDTF">2013-01-27T09:14:16Z</dcterms:created>
  <dcterms:modified xsi:type="dcterms:W3CDTF">2026-10-21T16:52:57Z</dcterms:modified>
</cp:coreProperties>
</file>