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7" r:id="rId5"/>
    <p:sldId id="298" r:id="rId6"/>
    <p:sldId id="261" r:id="rId7"/>
    <p:sldId id="299" r:id="rId8"/>
    <p:sldId id="300" r:id="rId9"/>
    <p:sldId id="301" r:id="rId10"/>
    <p:sldId id="263" r:id="rId11"/>
    <p:sldId id="266" r:id="rId12"/>
    <p:sldId id="303" r:id="rId13"/>
    <p:sldId id="264" r:id="rId14"/>
    <p:sldId id="305" r:id="rId15"/>
    <p:sldId id="302" r:id="rId16"/>
    <p:sldId id="265" r:id="rId17"/>
    <p:sldId id="296" r:id="rId18"/>
    <p:sldId id="267" r:id="rId19"/>
    <p:sldId id="268" r:id="rId20"/>
    <p:sldId id="271" r:id="rId21"/>
    <p:sldId id="314" r:id="rId22"/>
    <p:sldId id="270" r:id="rId23"/>
    <p:sldId id="274" r:id="rId24"/>
    <p:sldId id="277" r:id="rId25"/>
    <p:sldId id="276" r:id="rId26"/>
    <p:sldId id="306" r:id="rId27"/>
    <p:sldId id="307" r:id="rId28"/>
    <p:sldId id="309" r:id="rId29"/>
    <p:sldId id="310" r:id="rId30"/>
    <p:sldId id="278" r:id="rId31"/>
    <p:sldId id="279" r:id="rId32"/>
    <p:sldId id="311" r:id="rId33"/>
    <p:sldId id="282" r:id="rId34"/>
    <p:sldId id="284" r:id="rId35"/>
    <p:sldId id="288" r:id="rId36"/>
    <p:sldId id="312" r:id="rId37"/>
    <p:sldId id="313" r:id="rId38"/>
    <p:sldId id="315" r:id="rId39"/>
    <p:sldId id="316" r:id="rId40"/>
    <p:sldId id="317" r:id="rId41"/>
    <p:sldId id="292" r:id="rId42"/>
    <p:sldId id="293" r:id="rId43"/>
    <p:sldId id="295" r:id="rId44"/>
    <p:sldId id="291" r:id="rId45"/>
    <p:sldId id="280" r:id="rId46"/>
    <p:sldId id="281" r:id="rId4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4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82A01-D0A7-4DD4-9671-CAE0B64575A5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0980FDF7-C189-462C-8458-48AD8A3BF762}">
      <dgm:prSet phldrT="[Metin]" custT="1"/>
      <dgm:spPr/>
      <dgm:t>
        <a:bodyPr/>
        <a:lstStyle/>
        <a:p>
          <a:r>
            <a:rPr lang="tr-TR" sz="2800" dirty="0" err="1"/>
            <a:t>Raw</a:t>
          </a:r>
          <a:r>
            <a:rPr lang="tr-TR" sz="2800" dirty="0"/>
            <a:t> </a:t>
          </a:r>
          <a:r>
            <a:rPr lang="tr-TR" sz="2800" dirty="0" err="1"/>
            <a:t>material</a:t>
          </a:r>
          <a:endParaRPr lang="tr-TR" sz="2800" dirty="0"/>
        </a:p>
      </dgm:t>
    </dgm:pt>
    <dgm:pt modelId="{69B80D6B-10FD-4D87-8978-2818D65FCFAB}" type="parTrans" cxnId="{CFFE047C-17BD-413E-AE99-1102B7E4049F}">
      <dgm:prSet/>
      <dgm:spPr/>
      <dgm:t>
        <a:bodyPr/>
        <a:lstStyle/>
        <a:p>
          <a:endParaRPr lang="tr-TR" sz="1400"/>
        </a:p>
      </dgm:t>
    </dgm:pt>
    <dgm:pt modelId="{F1A6CE10-07B7-4039-9C01-571A4297C76B}" type="sibTrans" cxnId="{CFFE047C-17BD-413E-AE99-1102B7E4049F}">
      <dgm:prSet custT="1"/>
      <dgm:spPr/>
      <dgm:t>
        <a:bodyPr/>
        <a:lstStyle/>
        <a:p>
          <a:endParaRPr lang="tr-TR" sz="1800"/>
        </a:p>
      </dgm:t>
    </dgm:pt>
    <dgm:pt modelId="{7F583715-C0C1-4FE4-AEA3-8F027CCA4706}">
      <dgm:prSet phldrT="[Metin]" custT="1"/>
      <dgm:spPr/>
      <dgm:t>
        <a:bodyPr/>
        <a:lstStyle/>
        <a:p>
          <a:r>
            <a:rPr lang="tr-TR" sz="2800" dirty="0" err="1"/>
            <a:t>Cleaning</a:t>
          </a:r>
          <a:endParaRPr lang="tr-TR" sz="2800" dirty="0"/>
        </a:p>
      </dgm:t>
    </dgm:pt>
    <dgm:pt modelId="{662E69AC-9064-4BC3-A394-A53AC5A3CFA4}" type="parTrans" cxnId="{0021DAD0-CA0A-4A4E-A9E5-B047E61975CA}">
      <dgm:prSet/>
      <dgm:spPr/>
      <dgm:t>
        <a:bodyPr/>
        <a:lstStyle/>
        <a:p>
          <a:endParaRPr lang="tr-TR" sz="1400"/>
        </a:p>
      </dgm:t>
    </dgm:pt>
    <dgm:pt modelId="{D399EBA3-B9F5-4A84-9CDD-FDC957FA4BCA}" type="sibTrans" cxnId="{0021DAD0-CA0A-4A4E-A9E5-B047E61975CA}">
      <dgm:prSet custT="1"/>
      <dgm:spPr/>
      <dgm:t>
        <a:bodyPr/>
        <a:lstStyle/>
        <a:p>
          <a:endParaRPr lang="tr-TR" sz="1800"/>
        </a:p>
      </dgm:t>
    </dgm:pt>
    <dgm:pt modelId="{F4ADB018-A4F3-477C-8039-BED6C406BC6E}">
      <dgm:prSet phldrT="[Metin]" custT="1"/>
      <dgm:spPr/>
      <dgm:t>
        <a:bodyPr/>
        <a:lstStyle/>
        <a:p>
          <a:r>
            <a:rPr lang="tr-TR" sz="2800"/>
            <a:t>Crushing</a:t>
          </a:r>
        </a:p>
      </dgm:t>
    </dgm:pt>
    <dgm:pt modelId="{0331713E-A8C8-448E-952F-50F2FDFDBA7C}" type="parTrans" cxnId="{333EC8FF-AA3A-4F5B-84D3-7A221424BBFB}">
      <dgm:prSet/>
      <dgm:spPr/>
      <dgm:t>
        <a:bodyPr/>
        <a:lstStyle/>
        <a:p>
          <a:endParaRPr lang="tr-TR" sz="1400"/>
        </a:p>
      </dgm:t>
    </dgm:pt>
    <dgm:pt modelId="{B49A9F77-92E8-42D1-8EB1-459E1D03A4AA}" type="sibTrans" cxnId="{333EC8FF-AA3A-4F5B-84D3-7A221424BBFB}">
      <dgm:prSet/>
      <dgm:spPr/>
      <dgm:t>
        <a:bodyPr/>
        <a:lstStyle/>
        <a:p>
          <a:endParaRPr lang="tr-TR" sz="1400"/>
        </a:p>
      </dgm:t>
    </dgm:pt>
    <dgm:pt modelId="{26E049B1-B5CD-4B32-A84A-2ABA412B7447}" type="pres">
      <dgm:prSet presAssocID="{80A82A01-D0A7-4DD4-9671-CAE0B64575A5}" presName="Name0" presStyleCnt="0">
        <dgm:presLayoutVars>
          <dgm:dir/>
          <dgm:resizeHandles val="exact"/>
        </dgm:presLayoutVars>
      </dgm:prSet>
      <dgm:spPr/>
    </dgm:pt>
    <dgm:pt modelId="{DCA99EA5-75F8-46A3-B09D-F76FB788BAC2}" type="pres">
      <dgm:prSet presAssocID="{0980FDF7-C189-462C-8458-48AD8A3BF762}" presName="node" presStyleLbl="node1" presStyleIdx="0" presStyleCnt="3">
        <dgm:presLayoutVars>
          <dgm:bulletEnabled val="1"/>
        </dgm:presLayoutVars>
      </dgm:prSet>
      <dgm:spPr/>
    </dgm:pt>
    <dgm:pt modelId="{007ABE96-029C-4F43-BE30-3EB210371489}" type="pres">
      <dgm:prSet presAssocID="{F1A6CE10-07B7-4039-9C01-571A4297C76B}" presName="sibTrans" presStyleLbl="sibTrans2D1" presStyleIdx="0" presStyleCnt="2"/>
      <dgm:spPr/>
    </dgm:pt>
    <dgm:pt modelId="{AF7477EB-5A36-43F9-9F8F-1A2C8A5D3304}" type="pres">
      <dgm:prSet presAssocID="{F1A6CE10-07B7-4039-9C01-571A4297C76B}" presName="connectorText" presStyleLbl="sibTrans2D1" presStyleIdx="0" presStyleCnt="2"/>
      <dgm:spPr/>
    </dgm:pt>
    <dgm:pt modelId="{7D4EA2CB-D895-45DF-A845-416A49AE6483}" type="pres">
      <dgm:prSet presAssocID="{7F583715-C0C1-4FE4-AEA3-8F027CCA4706}" presName="node" presStyleLbl="node1" presStyleIdx="1" presStyleCnt="3">
        <dgm:presLayoutVars>
          <dgm:bulletEnabled val="1"/>
        </dgm:presLayoutVars>
      </dgm:prSet>
      <dgm:spPr/>
    </dgm:pt>
    <dgm:pt modelId="{EEA37624-23C8-486E-9A0E-67879A151D23}" type="pres">
      <dgm:prSet presAssocID="{D399EBA3-B9F5-4A84-9CDD-FDC957FA4BCA}" presName="sibTrans" presStyleLbl="sibTrans2D1" presStyleIdx="1" presStyleCnt="2"/>
      <dgm:spPr/>
    </dgm:pt>
    <dgm:pt modelId="{674A42F2-F88F-4E78-995F-95A061988E93}" type="pres">
      <dgm:prSet presAssocID="{D399EBA3-B9F5-4A84-9CDD-FDC957FA4BCA}" presName="connectorText" presStyleLbl="sibTrans2D1" presStyleIdx="1" presStyleCnt="2"/>
      <dgm:spPr/>
    </dgm:pt>
    <dgm:pt modelId="{DFADCF16-2882-4A0E-B1FC-31D4AE56CB38}" type="pres">
      <dgm:prSet presAssocID="{F4ADB018-A4F3-477C-8039-BED6C406BC6E}" presName="node" presStyleLbl="node1" presStyleIdx="2" presStyleCnt="3">
        <dgm:presLayoutVars>
          <dgm:bulletEnabled val="1"/>
        </dgm:presLayoutVars>
      </dgm:prSet>
      <dgm:spPr/>
    </dgm:pt>
  </dgm:ptLst>
  <dgm:cxnLst>
    <dgm:cxn modelId="{5F6BBA0F-EFA2-4C2C-B332-70C1C75E0C89}" type="presOf" srcId="{0980FDF7-C189-462C-8458-48AD8A3BF762}" destId="{DCA99EA5-75F8-46A3-B09D-F76FB788BAC2}" srcOrd="0" destOrd="0" presId="urn:microsoft.com/office/officeart/2005/8/layout/process1"/>
    <dgm:cxn modelId="{48102E3A-C3C6-427A-8C2E-1EA21B2EE672}" type="presOf" srcId="{D399EBA3-B9F5-4A84-9CDD-FDC957FA4BCA}" destId="{EEA37624-23C8-486E-9A0E-67879A151D23}" srcOrd="0" destOrd="0" presId="urn:microsoft.com/office/officeart/2005/8/layout/process1"/>
    <dgm:cxn modelId="{25EE7742-4C20-4BFF-B2F9-2E61B2225656}" type="presOf" srcId="{D399EBA3-B9F5-4A84-9CDD-FDC957FA4BCA}" destId="{674A42F2-F88F-4E78-995F-95A061988E93}" srcOrd="1" destOrd="0" presId="urn:microsoft.com/office/officeart/2005/8/layout/process1"/>
    <dgm:cxn modelId="{EDDDFC65-4C15-49AB-B6C9-48AFC483D395}" type="presOf" srcId="{80A82A01-D0A7-4DD4-9671-CAE0B64575A5}" destId="{26E049B1-B5CD-4B32-A84A-2ABA412B7447}" srcOrd="0" destOrd="0" presId="urn:microsoft.com/office/officeart/2005/8/layout/process1"/>
    <dgm:cxn modelId="{CFFE047C-17BD-413E-AE99-1102B7E4049F}" srcId="{80A82A01-D0A7-4DD4-9671-CAE0B64575A5}" destId="{0980FDF7-C189-462C-8458-48AD8A3BF762}" srcOrd="0" destOrd="0" parTransId="{69B80D6B-10FD-4D87-8978-2818D65FCFAB}" sibTransId="{F1A6CE10-07B7-4039-9C01-571A4297C76B}"/>
    <dgm:cxn modelId="{7233548C-2EDC-43FB-BEB2-03481C2DADF7}" type="presOf" srcId="{7F583715-C0C1-4FE4-AEA3-8F027CCA4706}" destId="{7D4EA2CB-D895-45DF-A845-416A49AE6483}" srcOrd="0" destOrd="0" presId="urn:microsoft.com/office/officeart/2005/8/layout/process1"/>
    <dgm:cxn modelId="{BA6FA799-2594-4245-AE95-D5E961A7BA40}" type="presOf" srcId="{F1A6CE10-07B7-4039-9C01-571A4297C76B}" destId="{AF7477EB-5A36-43F9-9F8F-1A2C8A5D3304}" srcOrd="1" destOrd="0" presId="urn:microsoft.com/office/officeart/2005/8/layout/process1"/>
    <dgm:cxn modelId="{0021DAD0-CA0A-4A4E-A9E5-B047E61975CA}" srcId="{80A82A01-D0A7-4DD4-9671-CAE0B64575A5}" destId="{7F583715-C0C1-4FE4-AEA3-8F027CCA4706}" srcOrd="1" destOrd="0" parTransId="{662E69AC-9064-4BC3-A394-A53AC5A3CFA4}" sibTransId="{D399EBA3-B9F5-4A84-9CDD-FDC957FA4BCA}"/>
    <dgm:cxn modelId="{1355F0EF-D425-47A3-8577-C2D72382808C}" type="presOf" srcId="{F4ADB018-A4F3-477C-8039-BED6C406BC6E}" destId="{DFADCF16-2882-4A0E-B1FC-31D4AE56CB38}" srcOrd="0" destOrd="0" presId="urn:microsoft.com/office/officeart/2005/8/layout/process1"/>
    <dgm:cxn modelId="{673409F0-1CEC-4FB8-910A-3B5642F9AD6C}" type="presOf" srcId="{F1A6CE10-07B7-4039-9C01-571A4297C76B}" destId="{007ABE96-029C-4F43-BE30-3EB210371489}" srcOrd="0" destOrd="0" presId="urn:microsoft.com/office/officeart/2005/8/layout/process1"/>
    <dgm:cxn modelId="{333EC8FF-AA3A-4F5B-84D3-7A221424BBFB}" srcId="{80A82A01-D0A7-4DD4-9671-CAE0B64575A5}" destId="{F4ADB018-A4F3-477C-8039-BED6C406BC6E}" srcOrd="2" destOrd="0" parTransId="{0331713E-A8C8-448E-952F-50F2FDFDBA7C}" sibTransId="{B49A9F77-92E8-42D1-8EB1-459E1D03A4AA}"/>
    <dgm:cxn modelId="{0139D902-222A-46FD-A1B3-483337378F00}" type="presParOf" srcId="{26E049B1-B5CD-4B32-A84A-2ABA412B7447}" destId="{DCA99EA5-75F8-46A3-B09D-F76FB788BAC2}" srcOrd="0" destOrd="0" presId="urn:microsoft.com/office/officeart/2005/8/layout/process1"/>
    <dgm:cxn modelId="{91E2ECB3-F2E8-4548-9735-0A6B9E7D5C89}" type="presParOf" srcId="{26E049B1-B5CD-4B32-A84A-2ABA412B7447}" destId="{007ABE96-029C-4F43-BE30-3EB210371489}" srcOrd="1" destOrd="0" presId="urn:microsoft.com/office/officeart/2005/8/layout/process1"/>
    <dgm:cxn modelId="{A285AF19-E9D0-418A-9448-D8CA80132F48}" type="presParOf" srcId="{007ABE96-029C-4F43-BE30-3EB210371489}" destId="{AF7477EB-5A36-43F9-9F8F-1A2C8A5D3304}" srcOrd="0" destOrd="0" presId="urn:microsoft.com/office/officeart/2005/8/layout/process1"/>
    <dgm:cxn modelId="{2752222F-0C22-4F41-BE39-7AD64A6FD38E}" type="presParOf" srcId="{26E049B1-B5CD-4B32-A84A-2ABA412B7447}" destId="{7D4EA2CB-D895-45DF-A845-416A49AE6483}" srcOrd="2" destOrd="0" presId="urn:microsoft.com/office/officeart/2005/8/layout/process1"/>
    <dgm:cxn modelId="{192A40F0-7A5D-4309-8435-DCB652004814}" type="presParOf" srcId="{26E049B1-B5CD-4B32-A84A-2ABA412B7447}" destId="{EEA37624-23C8-486E-9A0E-67879A151D23}" srcOrd="3" destOrd="0" presId="urn:microsoft.com/office/officeart/2005/8/layout/process1"/>
    <dgm:cxn modelId="{22C0300A-5998-4B4A-A6A9-74E168B46EDD}" type="presParOf" srcId="{EEA37624-23C8-486E-9A0E-67879A151D23}" destId="{674A42F2-F88F-4E78-995F-95A061988E93}" srcOrd="0" destOrd="0" presId="urn:microsoft.com/office/officeart/2005/8/layout/process1"/>
    <dgm:cxn modelId="{F881721D-BC39-425F-9749-E1702EC084D3}" type="presParOf" srcId="{26E049B1-B5CD-4B32-A84A-2ABA412B7447}" destId="{DFADCF16-2882-4A0E-B1FC-31D4AE56CB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82A01-D0A7-4DD4-9671-CAE0B64575A5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0980FDF7-C189-462C-8458-48AD8A3BF762}">
      <dgm:prSet phldrT="[Metin]" custT="1"/>
      <dgm:spPr/>
      <dgm:t>
        <a:bodyPr/>
        <a:lstStyle/>
        <a:p>
          <a:r>
            <a:rPr lang="tr-TR" sz="3200" dirty="0" err="1"/>
            <a:t>Oil</a:t>
          </a:r>
          <a:r>
            <a:rPr lang="tr-TR" sz="3200" dirty="0"/>
            <a:t> </a:t>
          </a:r>
          <a:r>
            <a:rPr lang="tr-TR" sz="3200" dirty="0" err="1"/>
            <a:t>Pressing</a:t>
          </a:r>
          <a:endParaRPr lang="tr-TR" sz="3200" dirty="0"/>
        </a:p>
      </dgm:t>
    </dgm:pt>
    <dgm:pt modelId="{69B80D6B-10FD-4D87-8978-2818D65FCFAB}" type="parTrans" cxnId="{CFFE047C-17BD-413E-AE99-1102B7E4049F}">
      <dgm:prSet/>
      <dgm:spPr/>
      <dgm:t>
        <a:bodyPr/>
        <a:lstStyle/>
        <a:p>
          <a:endParaRPr lang="tr-TR" sz="1600"/>
        </a:p>
      </dgm:t>
    </dgm:pt>
    <dgm:pt modelId="{F1A6CE10-07B7-4039-9C01-571A4297C76B}" type="sibTrans" cxnId="{CFFE047C-17BD-413E-AE99-1102B7E4049F}">
      <dgm:prSet custT="1"/>
      <dgm:spPr/>
      <dgm:t>
        <a:bodyPr/>
        <a:lstStyle/>
        <a:p>
          <a:endParaRPr lang="tr-TR" sz="2000"/>
        </a:p>
      </dgm:t>
    </dgm:pt>
    <dgm:pt modelId="{7F583715-C0C1-4FE4-AEA3-8F027CCA4706}">
      <dgm:prSet phldrT="[Metin]" custT="1"/>
      <dgm:spPr/>
      <dgm:t>
        <a:bodyPr/>
        <a:lstStyle/>
        <a:p>
          <a:r>
            <a:rPr lang="tr-TR" sz="3200" dirty="0" err="1"/>
            <a:t>Steam</a:t>
          </a:r>
          <a:r>
            <a:rPr lang="tr-TR" sz="3200" dirty="0"/>
            <a:t> Cooking</a:t>
          </a:r>
        </a:p>
      </dgm:t>
    </dgm:pt>
    <dgm:pt modelId="{662E69AC-9064-4BC3-A394-A53AC5A3CFA4}" type="parTrans" cxnId="{0021DAD0-CA0A-4A4E-A9E5-B047E61975CA}">
      <dgm:prSet/>
      <dgm:spPr/>
      <dgm:t>
        <a:bodyPr/>
        <a:lstStyle/>
        <a:p>
          <a:endParaRPr lang="tr-TR" sz="1600"/>
        </a:p>
      </dgm:t>
    </dgm:pt>
    <dgm:pt modelId="{D399EBA3-B9F5-4A84-9CDD-FDC957FA4BCA}" type="sibTrans" cxnId="{0021DAD0-CA0A-4A4E-A9E5-B047E61975CA}">
      <dgm:prSet custT="1"/>
      <dgm:spPr/>
      <dgm:t>
        <a:bodyPr/>
        <a:lstStyle/>
        <a:p>
          <a:endParaRPr lang="tr-TR" sz="2000"/>
        </a:p>
      </dgm:t>
    </dgm:pt>
    <dgm:pt modelId="{F4ADB018-A4F3-477C-8039-BED6C406BC6E}">
      <dgm:prSet phldrT="[Metin]" custT="1"/>
      <dgm:spPr/>
      <dgm:t>
        <a:bodyPr/>
        <a:lstStyle/>
        <a:p>
          <a:r>
            <a:rPr lang="tr-TR" sz="3200" dirty="0" err="1"/>
            <a:t>Flaking</a:t>
          </a:r>
          <a:endParaRPr lang="tr-TR" sz="3200" dirty="0"/>
        </a:p>
      </dgm:t>
    </dgm:pt>
    <dgm:pt modelId="{0331713E-A8C8-448E-952F-50F2FDFDBA7C}" type="parTrans" cxnId="{333EC8FF-AA3A-4F5B-84D3-7A221424BBFB}">
      <dgm:prSet/>
      <dgm:spPr/>
      <dgm:t>
        <a:bodyPr/>
        <a:lstStyle/>
        <a:p>
          <a:endParaRPr lang="tr-TR" sz="1600"/>
        </a:p>
      </dgm:t>
    </dgm:pt>
    <dgm:pt modelId="{B49A9F77-92E8-42D1-8EB1-459E1D03A4AA}" type="sibTrans" cxnId="{333EC8FF-AA3A-4F5B-84D3-7A221424BBFB}">
      <dgm:prSet/>
      <dgm:spPr/>
      <dgm:t>
        <a:bodyPr/>
        <a:lstStyle/>
        <a:p>
          <a:endParaRPr lang="tr-TR" sz="1600"/>
        </a:p>
      </dgm:t>
    </dgm:pt>
    <dgm:pt modelId="{612C3D60-AD76-45D7-AD09-5A1FF144F096}">
      <dgm:prSet phldrT="[Metin]" custT="1"/>
      <dgm:spPr/>
      <dgm:t>
        <a:bodyPr/>
        <a:lstStyle/>
        <a:p>
          <a:r>
            <a:rPr lang="tr-TR" sz="3200" dirty="0" err="1"/>
            <a:t>Oil</a:t>
          </a:r>
          <a:r>
            <a:rPr lang="tr-TR" sz="3200" dirty="0"/>
            <a:t> </a:t>
          </a:r>
          <a:r>
            <a:rPr lang="tr-TR" sz="3200" dirty="0" err="1"/>
            <a:t>Cake</a:t>
          </a:r>
          <a:endParaRPr lang="tr-TR" sz="3200" dirty="0"/>
        </a:p>
      </dgm:t>
    </dgm:pt>
    <dgm:pt modelId="{EF90FF9E-7FEB-4AD2-BE72-E919098D325C}" type="parTrans" cxnId="{655F3F86-94AD-4C58-9A32-648698F3AC7B}">
      <dgm:prSet/>
      <dgm:spPr/>
      <dgm:t>
        <a:bodyPr/>
        <a:lstStyle/>
        <a:p>
          <a:endParaRPr lang="tr-TR"/>
        </a:p>
      </dgm:t>
    </dgm:pt>
    <dgm:pt modelId="{69F2CDBD-DCF5-4C49-9C5E-C8E0F8BF5FBC}" type="sibTrans" cxnId="{655F3F86-94AD-4C58-9A32-648698F3AC7B}">
      <dgm:prSet/>
      <dgm:spPr/>
      <dgm:t>
        <a:bodyPr/>
        <a:lstStyle/>
        <a:p>
          <a:endParaRPr lang="tr-TR"/>
        </a:p>
      </dgm:t>
    </dgm:pt>
    <dgm:pt modelId="{26E049B1-B5CD-4B32-A84A-2ABA412B7447}" type="pres">
      <dgm:prSet presAssocID="{80A82A01-D0A7-4DD4-9671-CAE0B64575A5}" presName="Name0" presStyleCnt="0">
        <dgm:presLayoutVars>
          <dgm:dir/>
          <dgm:resizeHandles val="exact"/>
        </dgm:presLayoutVars>
      </dgm:prSet>
      <dgm:spPr/>
    </dgm:pt>
    <dgm:pt modelId="{46D31D0A-1733-4F97-A543-0EF775452925}" type="pres">
      <dgm:prSet presAssocID="{612C3D60-AD76-45D7-AD09-5A1FF144F096}" presName="node" presStyleLbl="node1" presStyleIdx="0" presStyleCnt="4">
        <dgm:presLayoutVars>
          <dgm:bulletEnabled val="1"/>
        </dgm:presLayoutVars>
      </dgm:prSet>
      <dgm:spPr/>
    </dgm:pt>
    <dgm:pt modelId="{442D0F1B-5A40-472E-AD54-963F0CCBE797}" type="pres">
      <dgm:prSet presAssocID="{69F2CDBD-DCF5-4C49-9C5E-C8E0F8BF5FBC}" presName="sibTrans" presStyleLbl="sibTrans2D1" presStyleIdx="0" presStyleCnt="3" custFlipHor="1" custScaleX="105879" custScaleY="97886" custLinFactNeighborX="-8436"/>
      <dgm:spPr/>
    </dgm:pt>
    <dgm:pt modelId="{B5237DD3-9CC3-424F-94FB-1381818F11BE}" type="pres">
      <dgm:prSet presAssocID="{69F2CDBD-DCF5-4C49-9C5E-C8E0F8BF5FBC}" presName="connectorText" presStyleLbl="sibTrans2D1" presStyleIdx="0" presStyleCnt="3"/>
      <dgm:spPr/>
    </dgm:pt>
    <dgm:pt modelId="{DCA99EA5-75F8-46A3-B09D-F76FB788BAC2}" type="pres">
      <dgm:prSet presAssocID="{0980FDF7-C189-462C-8458-48AD8A3BF762}" presName="node" presStyleLbl="node1" presStyleIdx="1" presStyleCnt="4">
        <dgm:presLayoutVars>
          <dgm:bulletEnabled val="1"/>
        </dgm:presLayoutVars>
      </dgm:prSet>
      <dgm:spPr/>
    </dgm:pt>
    <dgm:pt modelId="{007ABE96-029C-4F43-BE30-3EB210371489}" type="pres">
      <dgm:prSet presAssocID="{F1A6CE10-07B7-4039-9C01-571A4297C76B}" presName="sibTrans" presStyleLbl="sibTrans2D1" presStyleIdx="1" presStyleCnt="3" custAng="10800000"/>
      <dgm:spPr/>
    </dgm:pt>
    <dgm:pt modelId="{AF7477EB-5A36-43F9-9F8F-1A2C8A5D3304}" type="pres">
      <dgm:prSet presAssocID="{F1A6CE10-07B7-4039-9C01-571A4297C76B}" presName="connectorText" presStyleLbl="sibTrans2D1" presStyleIdx="1" presStyleCnt="3"/>
      <dgm:spPr/>
    </dgm:pt>
    <dgm:pt modelId="{7D4EA2CB-D895-45DF-A845-416A49AE6483}" type="pres">
      <dgm:prSet presAssocID="{7F583715-C0C1-4FE4-AEA3-8F027CCA4706}" presName="node" presStyleLbl="node1" presStyleIdx="2" presStyleCnt="4">
        <dgm:presLayoutVars>
          <dgm:bulletEnabled val="1"/>
        </dgm:presLayoutVars>
      </dgm:prSet>
      <dgm:spPr/>
    </dgm:pt>
    <dgm:pt modelId="{EEA37624-23C8-486E-9A0E-67879A151D23}" type="pres">
      <dgm:prSet presAssocID="{D399EBA3-B9F5-4A84-9CDD-FDC957FA4BCA}" presName="sibTrans" presStyleLbl="sibTrans2D1" presStyleIdx="2" presStyleCnt="3" custAng="10800000"/>
      <dgm:spPr/>
    </dgm:pt>
    <dgm:pt modelId="{674A42F2-F88F-4E78-995F-95A061988E93}" type="pres">
      <dgm:prSet presAssocID="{D399EBA3-B9F5-4A84-9CDD-FDC957FA4BCA}" presName="connectorText" presStyleLbl="sibTrans2D1" presStyleIdx="2" presStyleCnt="3"/>
      <dgm:spPr/>
    </dgm:pt>
    <dgm:pt modelId="{DFADCF16-2882-4A0E-B1FC-31D4AE56CB38}" type="pres">
      <dgm:prSet presAssocID="{F4ADB018-A4F3-477C-8039-BED6C406BC6E}" presName="node" presStyleLbl="node1" presStyleIdx="3" presStyleCnt="4">
        <dgm:presLayoutVars>
          <dgm:bulletEnabled val="1"/>
        </dgm:presLayoutVars>
      </dgm:prSet>
      <dgm:spPr/>
    </dgm:pt>
  </dgm:ptLst>
  <dgm:cxnLst>
    <dgm:cxn modelId="{DBB1DC07-FC06-455D-883C-35EEC32117C5}" type="presOf" srcId="{F1A6CE10-07B7-4039-9C01-571A4297C76B}" destId="{007ABE96-029C-4F43-BE30-3EB210371489}" srcOrd="0" destOrd="0" presId="urn:microsoft.com/office/officeart/2005/8/layout/process1"/>
    <dgm:cxn modelId="{CA783F09-E536-46DF-A48C-DC49F7737A0E}" type="presOf" srcId="{D399EBA3-B9F5-4A84-9CDD-FDC957FA4BCA}" destId="{674A42F2-F88F-4E78-995F-95A061988E93}" srcOrd="1" destOrd="0" presId="urn:microsoft.com/office/officeart/2005/8/layout/process1"/>
    <dgm:cxn modelId="{63A4D513-DE30-427B-84A7-38011C15E463}" type="presOf" srcId="{F1A6CE10-07B7-4039-9C01-571A4297C76B}" destId="{AF7477EB-5A36-43F9-9F8F-1A2C8A5D3304}" srcOrd="1" destOrd="0" presId="urn:microsoft.com/office/officeart/2005/8/layout/process1"/>
    <dgm:cxn modelId="{116C3738-6AB8-41DA-8EBD-876DF43F978D}" type="presOf" srcId="{80A82A01-D0A7-4DD4-9671-CAE0B64575A5}" destId="{26E049B1-B5CD-4B32-A84A-2ABA412B7447}" srcOrd="0" destOrd="0" presId="urn:microsoft.com/office/officeart/2005/8/layout/process1"/>
    <dgm:cxn modelId="{2DAF133B-4DE3-4BB9-8F3F-3AB8140A5338}" type="presOf" srcId="{F4ADB018-A4F3-477C-8039-BED6C406BC6E}" destId="{DFADCF16-2882-4A0E-B1FC-31D4AE56CB38}" srcOrd="0" destOrd="0" presId="urn:microsoft.com/office/officeart/2005/8/layout/process1"/>
    <dgm:cxn modelId="{9A33FB62-0B3C-466E-A629-ADA0DE92D48F}" type="presOf" srcId="{69F2CDBD-DCF5-4C49-9C5E-C8E0F8BF5FBC}" destId="{442D0F1B-5A40-472E-AD54-963F0CCBE797}" srcOrd="0" destOrd="0" presId="urn:microsoft.com/office/officeart/2005/8/layout/process1"/>
    <dgm:cxn modelId="{5C3FA665-C952-46E1-A10C-021B5AC84549}" type="presOf" srcId="{612C3D60-AD76-45D7-AD09-5A1FF144F096}" destId="{46D31D0A-1733-4F97-A543-0EF775452925}" srcOrd="0" destOrd="0" presId="urn:microsoft.com/office/officeart/2005/8/layout/process1"/>
    <dgm:cxn modelId="{FF6B6C68-B188-4FE3-AE51-3D0041FF50C3}" type="presOf" srcId="{0980FDF7-C189-462C-8458-48AD8A3BF762}" destId="{DCA99EA5-75F8-46A3-B09D-F76FB788BAC2}" srcOrd="0" destOrd="0" presId="urn:microsoft.com/office/officeart/2005/8/layout/process1"/>
    <dgm:cxn modelId="{358B0A75-8E39-4EF3-A9EC-B3C70B835ED7}" type="presOf" srcId="{D399EBA3-B9F5-4A84-9CDD-FDC957FA4BCA}" destId="{EEA37624-23C8-486E-9A0E-67879A151D23}" srcOrd="0" destOrd="0" presId="urn:microsoft.com/office/officeart/2005/8/layout/process1"/>
    <dgm:cxn modelId="{CFFE047C-17BD-413E-AE99-1102B7E4049F}" srcId="{80A82A01-D0A7-4DD4-9671-CAE0B64575A5}" destId="{0980FDF7-C189-462C-8458-48AD8A3BF762}" srcOrd="1" destOrd="0" parTransId="{69B80D6B-10FD-4D87-8978-2818D65FCFAB}" sibTransId="{F1A6CE10-07B7-4039-9C01-571A4297C76B}"/>
    <dgm:cxn modelId="{655F3F86-94AD-4C58-9A32-648698F3AC7B}" srcId="{80A82A01-D0A7-4DD4-9671-CAE0B64575A5}" destId="{612C3D60-AD76-45D7-AD09-5A1FF144F096}" srcOrd="0" destOrd="0" parTransId="{EF90FF9E-7FEB-4AD2-BE72-E919098D325C}" sibTransId="{69F2CDBD-DCF5-4C49-9C5E-C8E0F8BF5FBC}"/>
    <dgm:cxn modelId="{439FD396-0479-4823-9DDB-542D31F49AF4}" type="presOf" srcId="{7F583715-C0C1-4FE4-AEA3-8F027CCA4706}" destId="{7D4EA2CB-D895-45DF-A845-416A49AE6483}" srcOrd="0" destOrd="0" presId="urn:microsoft.com/office/officeart/2005/8/layout/process1"/>
    <dgm:cxn modelId="{FE3668BB-74F6-4390-A6FD-5F858E2EE13A}" type="presOf" srcId="{69F2CDBD-DCF5-4C49-9C5E-C8E0F8BF5FBC}" destId="{B5237DD3-9CC3-424F-94FB-1381818F11BE}" srcOrd="1" destOrd="0" presId="urn:microsoft.com/office/officeart/2005/8/layout/process1"/>
    <dgm:cxn modelId="{0021DAD0-CA0A-4A4E-A9E5-B047E61975CA}" srcId="{80A82A01-D0A7-4DD4-9671-CAE0B64575A5}" destId="{7F583715-C0C1-4FE4-AEA3-8F027CCA4706}" srcOrd="2" destOrd="0" parTransId="{662E69AC-9064-4BC3-A394-A53AC5A3CFA4}" sibTransId="{D399EBA3-B9F5-4A84-9CDD-FDC957FA4BCA}"/>
    <dgm:cxn modelId="{333EC8FF-AA3A-4F5B-84D3-7A221424BBFB}" srcId="{80A82A01-D0A7-4DD4-9671-CAE0B64575A5}" destId="{F4ADB018-A4F3-477C-8039-BED6C406BC6E}" srcOrd="3" destOrd="0" parTransId="{0331713E-A8C8-448E-952F-50F2FDFDBA7C}" sibTransId="{B49A9F77-92E8-42D1-8EB1-459E1D03A4AA}"/>
    <dgm:cxn modelId="{3D8FB13E-DB6B-4AE2-84A4-B661263E69ED}" type="presParOf" srcId="{26E049B1-B5CD-4B32-A84A-2ABA412B7447}" destId="{46D31D0A-1733-4F97-A543-0EF775452925}" srcOrd="0" destOrd="0" presId="urn:microsoft.com/office/officeart/2005/8/layout/process1"/>
    <dgm:cxn modelId="{3632CE82-33A9-4141-9D4A-D6843AADDEC7}" type="presParOf" srcId="{26E049B1-B5CD-4B32-A84A-2ABA412B7447}" destId="{442D0F1B-5A40-472E-AD54-963F0CCBE797}" srcOrd="1" destOrd="0" presId="urn:microsoft.com/office/officeart/2005/8/layout/process1"/>
    <dgm:cxn modelId="{24AF25DA-FF0E-4CDD-B375-D974B73314E6}" type="presParOf" srcId="{442D0F1B-5A40-472E-AD54-963F0CCBE797}" destId="{B5237DD3-9CC3-424F-94FB-1381818F11BE}" srcOrd="0" destOrd="0" presId="urn:microsoft.com/office/officeart/2005/8/layout/process1"/>
    <dgm:cxn modelId="{AB21E4F5-B1CD-4C92-87D1-7EAB88C893BD}" type="presParOf" srcId="{26E049B1-B5CD-4B32-A84A-2ABA412B7447}" destId="{DCA99EA5-75F8-46A3-B09D-F76FB788BAC2}" srcOrd="2" destOrd="0" presId="urn:microsoft.com/office/officeart/2005/8/layout/process1"/>
    <dgm:cxn modelId="{A1F004F7-25F5-41F2-9445-E054FE85EAE6}" type="presParOf" srcId="{26E049B1-B5CD-4B32-A84A-2ABA412B7447}" destId="{007ABE96-029C-4F43-BE30-3EB210371489}" srcOrd="3" destOrd="0" presId="urn:microsoft.com/office/officeart/2005/8/layout/process1"/>
    <dgm:cxn modelId="{77E35535-380F-446A-90A4-240F7D27E727}" type="presParOf" srcId="{007ABE96-029C-4F43-BE30-3EB210371489}" destId="{AF7477EB-5A36-43F9-9F8F-1A2C8A5D3304}" srcOrd="0" destOrd="0" presId="urn:microsoft.com/office/officeart/2005/8/layout/process1"/>
    <dgm:cxn modelId="{001E8B23-B7B6-4F7E-A9B9-01453CB2D900}" type="presParOf" srcId="{26E049B1-B5CD-4B32-A84A-2ABA412B7447}" destId="{7D4EA2CB-D895-45DF-A845-416A49AE6483}" srcOrd="4" destOrd="0" presId="urn:microsoft.com/office/officeart/2005/8/layout/process1"/>
    <dgm:cxn modelId="{B27D0D76-D1F8-49CA-8E33-63DE06AA1B3E}" type="presParOf" srcId="{26E049B1-B5CD-4B32-A84A-2ABA412B7447}" destId="{EEA37624-23C8-486E-9A0E-67879A151D23}" srcOrd="5" destOrd="0" presId="urn:microsoft.com/office/officeart/2005/8/layout/process1"/>
    <dgm:cxn modelId="{DA3CB31B-3EEE-4A8B-958E-A631577526D1}" type="presParOf" srcId="{EEA37624-23C8-486E-9A0E-67879A151D23}" destId="{674A42F2-F88F-4E78-995F-95A061988E93}" srcOrd="0" destOrd="0" presId="urn:microsoft.com/office/officeart/2005/8/layout/process1"/>
    <dgm:cxn modelId="{E83DCD29-6380-4EBA-A97D-3870110B275A}" type="presParOf" srcId="{26E049B1-B5CD-4B32-A84A-2ABA412B7447}" destId="{DFADCF16-2882-4A0E-B1FC-31D4AE56CB3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82A01-D0A7-4DD4-9671-CAE0B64575A5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0980FDF7-C189-462C-8458-48AD8A3BF762}">
      <dgm:prSet phldrT="[Metin]" custT="1"/>
      <dgm:spPr/>
      <dgm:t>
        <a:bodyPr/>
        <a:lstStyle/>
        <a:p>
          <a:r>
            <a:rPr lang="tr-TR" sz="2800" dirty="0" err="1"/>
            <a:t>Pressed</a:t>
          </a:r>
          <a:r>
            <a:rPr lang="tr-TR" sz="2800" dirty="0"/>
            <a:t> </a:t>
          </a:r>
          <a:r>
            <a:rPr lang="tr-TR" sz="2800" dirty="0" err="1"/>
            <a:t>Oil</a:t>
          </a:r>
          <a:endParaRPr lang="tr-TR" sz="2800" dirty="0"/>
        </a:p>
      </dgm:t>
    </dgm:pt>
    <dgm:pt modelId="{69B80D6B-10FD-4D87-8978-2818D65FCFAB}" type="parTrans" cxnId="{CFFE047C-17BD-413E-AE99-1102B7E4049F}">
      <dgm:prSet/>
      <dgm:spPr/>
      <dgm:t>
        <a:bodyPr/>
        <a:lstStyle/>
        <a:p>
          <a:endParaRPr lang="tr-TR" sz="1400"/>
        </a:p>
      </dgm:t>
    </dgm:pt>
    <dgm:pt modelId="{F1A6CE10-07B7-4039-9C01-571A4297C76B}" type="sibTrans" cxnId="{CFFE047C-17BD-413E-AE99-1102B7E4049F}">
      <dgm:prSet custT="1"/>
      <dgm:spPr/>
      <dgm:t>
        <a:bodyPr/>
        <a:lstStyle/>
        <a:p>
          <a:endParaRPr lang="tr-TR" sz="1800"/>
        </a:p>
      </dgm:t>
    </dgm:pt>
    <dgm:pt modelId="{7F583715-C0C1-4FE4-AEA3-8F027CCA4706}">
      <dgm:prSet phldrT="[Metin]" custT="1"/>
      <dgm:spPr/>
      <dgm:t>
        <a:bodyPr/>
        <a:lstStyle/>
        <a:p>
          <a:r>
            <a:rPr lang="tr-TR" sz="2800" dirty="0" err="1"/>
            <a:t>Oil</a:t>
          </a:r>
          <a:r>
            <a:rPr lang="tr-TR" sz="2800" dirty="0"/>
            <a:t> </a:t>
          </a:r>
          <a:r>
            <a:rPr lang="tr-TR" sz="2800" dirty="0" err="1"/>
            <a:t>Filtering</a:t>
          </a:r>
          <a:endParaRPr lang="tr-TR" sz="2800" dirty="0"/>
        </a:p>
      </dgm:t>
    </dgm:pt>
    <dgm:pt modelId="{662E69AC-9064-4BC3-A394-A53AC5A3CFA4}" type="parTrans" cxnId="{0021DAD0-CA0A-4A4E-A9E5-B047E61975CA}">
      <dgm:prSet/>
      <dgm:spPr/>
      <dgm:t>
        <a:bodyPr/>
        <a:lstStyle/>
        <a:p>
          <a:endParaRPr lang="tr-TR" sz="1400"/>
        </a:p>
      </dgm:t>
    </dgm:pt>
    <dgm:pt modelId="{D399EBA3-B9F5-4A84-9CDD-FDC957FA4BCA}" type="sibTrans" cxnId="{0021DAD0-CA0A-4A4E-A9E5-B047E61975CA}">
      <dgm:prSet custT="1"/>
      <dgm:spPr/>
      <dgm:t>
        <a:bodyPr/>
        <a:lstStyle/>
        <a:p>
          <a:endParaRPr lang="tr-TR" sz="1800"/>
        </a:p>
      </dgm:t>
    </dgm:pt>
    <dgm:pt modelId="{F4ADB018-A4F3-477C-8039-BED6C406BC6E}">
      <dgm:prSet phldrT="[Metin]" custT="1"/>
      <dgm:spPr/>
      <dgm:t>
        <a:bodyPr/>
        <a:lstStyle/>
        <a:p>
          <a:r>
            <a:rPr lang="tr-TR" sz="2800" dirty="0" err="1"/>
            <a:t>Crude</a:t>
          </a:r>
          <a:r>
            <a:rPr lang="tr-TR" sz="2800" dirty="0"/>
            <a:t> </a:t>
          </a:r>
          <a:r>
            <a:rPr lang="tr-TR" sz="2800" dirty="0" err="1"/>
            <a:t>Oil</a:t>
          </a:r>
          <a:endParaRPr lang="tr-TR" sz="2800" dirty="0"/>
        </a:p>
      </dgm:t>
    </dgm:pt>
    <dgm:pt modelId="{0331713E-A8C8-448E-952F-50F2FDFDBA7C}" type="parTrans" cxnId="{333EC8FF-AA3A-4F5B-84D3-7A221424BBFB}">
      <dgm:prSet/>
      <dgm:spPr/>
      <dgm:t>
        <a:bodyPr/>
        <a:lstStyle/>
        <a:p>
          <a:endParaRPr lang="tr-TR" sz="1400"/>
        </a:p>
      </dgm:t>
    </dgm:pt>
    <dgm:pt modelId="{B49A9F77-92E8-42D1-8EB1-459E1D03A4AA}" type="sibTrans" cxnId="{333EC8FF-AA3A-4F5B-84D3-7A221424BBFB}">
      <dgm:prSet/>
      <dgm:spPr/>
      <dgm:t>
        <a:bodyPr/>
        <a:lstStyle/>
        <a:p>
          <a:endParaRPr lang="tr-TR" sz="1400"/>
        </a:p>
      </dgm:t>
    </dgm:pt>
    <dgm:pt modelId="{26E049B1-B5CD-4B32-A84A-2ABA412B7447}" type="pres">
      <dgm:prSet presAssocID="{80A82A01-D0A7-4DD4-9671-CAE0B64575A5}" presName="Name0" presStyleCnt="0">
        <dgm:presLayoutVars>
          <dgm:dir/>
          <dgm:resizeHandles val="exact"/>
        </dgm:presLayoutVars>
      </dgm:prSet>
      <dgm:spPr/>
    </dgm:pt>
    <dgm:pt modelId="{DCA99EA5-75F8-46A3-B09D-F76FB788BAC2}" type="pres">
      <dgm:prSet presAssocID="{0980FDF7-C189-462C-8458-48AD8A3BF762}" presName="node" presStyleLbl="node1" presStyleIdx="0" presStyleCnt="3">
        <dgm:presLayoutVars>
          <dgm:bulletEnabled val="1"/>
        </dgm:presLayoutVars>
      </dgm:prSet>
      <dgm:spPr/>
    </dgm:pt>
    <dgm:pt modelId="{007ABE96-029C-4F43-BE30-3EB210371489}" type="pres">
      <dgm:prSet presAssocID="{F1A6CE10-07B7-4039-9C01-571A4297C76B}" presName="sibTrans" presStyleLbl="sibTrans2D1" presStyleIdx="0" presStyleCnt="2"/>
      <dgm:spPr/>
    </dgm:pt>
    <dgm:pt modelId="{AF7477EB-5A36-43F9-9F8F-1A2C8A5D3304}" type="pres">
      <dgm:prSet presAssocID="{F1A6CE10-07B7-4039-9C01-571A4297C76B}" presName="connectorText" presStyleLbl="sibTrans2D1" presStyleIdx="0" presStyleCnt="2"/>
      <dgm:spPr/>
    </dgm:pt>
    <dgm:pt modelId="{7D4EA2CB-D895-45DF-A845-416A49AE6483}" type="pres">
      <dgm:prSet presAssocID="{7F583715-C0C1-4FE4-AEA3-8F027CCA4706}" presName="node" presStyleLbl="node1" presStyleIdx="1" presStyleCnt="3">
        <dgm:presLayoutVars>
          <dgm:bulletEnabled val="1"/>
        </dgm:presLayoutVars>
      </dgm:prSet>
      <dgm:spPr/>
    </dgm:pt>
    <dgm:pt modelId="{EEA37624-23C8-486E-9A0E-67879A151D23}" type="pres">
      <dgm:prSet presAssocID="{D399EBA3-B9F5-4A84-9CDD-FDC957FA4BCA}" presName="sibTrans" presStyleLbl="sibTrans2D1" presStyleIdx="1" presStyleCnt="2"/>
      <dgm:spPr/>
    </dgm:pt>
    <dgm:pt modelId="{674A42F2-F88F-4E78-995F-95A061988E93}" type="pres">
      <dgm:prSet presAssocID="{D399EBA3-B9F5-4A84-9CDD-FDC957FA4BCA}" presName="connectorText" presStyleLbl="sibTrans2D1" presStyleIdx="1" presStyleCnt="2"/>
      <dgm:spPr/>
    </dgm:pt>
    <dgm:pt modelId="{DFADCF16-2882-4A0E-B1FC-31D4AE56CB38}" type="pres">
      <dgm:prSet presAssocID="{F4ADB018-A4F3-477C-8039-BED6C406BC6E}" presName="node" presStyleLbl="node1" presStyleIdx="2" presStyleCnt="3">
        <dgm:presLayoutVars>
          <dgm:bulletEnabled val="1"/>
        </dgm:presLayoutVars>
      </dgm:prSet>
      <dgm:spPr/>
    </dgm:pt>
  </dgm:ptLst>
  <dgm:cxnLst>
    <dgm:cxn modelId="{C20A9F32-2526-449E-8AD4-E032FE4F101B}" type="presOf" srcId="{D399EBA3-B9F5-4A84-9CDD-FDC957FA4BCA}" destId="{674A42F2-F88F-4E78-995F-95A061988E93}" srcOrd="1" destOrd="0" presId="urn:microsoft.com/office/officeart/2005/8/layout/process1"/>
    <dgm:cxn modelId="{B6FC1D5B-65A2-425D-A487-7D671FCE1FE6}" type="presOf" srcId="{80A82A01-D0A7-4DD4-9671-CAE0B64575A5}" destId="{26E049B1-B5CD-4B32-A84A-2ABA412B7447}" srcOrd="0" destOrd="0" presId="urn:microsoft.com/office/officeart/2005/8/layout/process1"/>
    <dgm:cxn modelId="{84EDD542-D88E-4D23-83DD-A4A687D8C024}" type="presOf" srcId="{0980FDF7-C189-462C-8458-48AD8A3BF762}" destId="{DCA99EA5-75F8-46A3-B09D-F76FB788BAC2}" srcOrd="0" destOrd="0" presId="urn:microsoft.com/office/officeart/2005/8/layout/process1"/>
    <dgm:cxn modelId="{CFFE047C-17BD-413E-AE99-1102B7E4049F}" srcId="{80A82A01-D0A7-4DD4-9671-CAE0B64575A5}" destId="{0980FDF7-C189-462C-8458-48AD8A3BF762}" srcOrd="0" destOrd="0" parTransId="{69B80D6B-10FD-4D87-8978-2818D65FCFAB}" sibTransId="{F1A6CE10-07B7-4039-9C01-571A4297C76B}"/>
    <dgm:cxn modelId="{505F08BC-54AA-4995-A9B3-742D0DBEA760}" type="presOf" srcId="{D399EBA3-B9F5-4A84-9CDD-FDC957FA4BCA}" destId="{EEA37624-23C8-486E-9A0E-67879A151D23}" srcOrd="0" destOrd="0" presId="urn:microsoft.com/office/officeart/2005/8/layout/process1"/>
    <dgm:cxn modelId="{0021DAD0-CA0A-4A4E-A9E5-B047E61975CA}" srcId="{80A82A01-D0A7-4DD4-9671-CAE0B64575A5}" destId="{7F583715-C0C1-4FE4-AEA3-8F027CCA4706}" srcOrd="1" destOrd="0" parTransId="{662E69AC-9064-4BC3-A394-A53AC5A3CFA4}" sibTransId="{D399EBA3-B9F5-4A84-9CDD-FDC957FA4BCA}"/>
    <dgm:cxn modelId="{CC9DAADC-93E9-4844-8823-3060D3B251FF}" type="presOf" srcId="{F4ADB018-A4F3-477C-8039-BED6C406BC6E}" destId="{DFADCF16-2882-4A0E-B1FC-31D4AE56CB38}" srcOrd="0" destOrd="0" presId="urn:microsoft.com/office/officeart/2005/8/layout/process1"/>
    <dgm:cxn modelId="{1A426CE4-5933-415A-A80F-ABEC2AC3E8D7}" type="presOf" srcId="{F1A6CE10-07B7-4039-9C01-571A4297C76B}" destId="{AF7477EB-5A36-43F9-9F8F-1A2C8A5D3304}" srcOrd="1" destOrd="0" presId="urn:microsoft.com/office/officeart/2005/8/layout/process1"/>
    <dgm:cxn modelId="{8D78B3E8-CFCE-43D6-8FC1-CEA039EBCF54}" type="presOf" srcId="{7F583715-C0C1-4FE4-AEA3-8F027CCA4706}" destId="{7D4EA2CB-D895-45DF-A845-416A49AE6483}" srcOrd="0" destOrd="0" presId="urn:microsoft.com/office/officeart/2005/8/layout/process1"/>
    <dgm:cxn modelId="{530AD3F5-AF8C-4AF2-85A8-E1C0152B7DF1}" type="presOf" srcId="{F1A6CE10-07B7-4039-9C01-571A4297C76B}" destId="{007ABE96-029C-4F43-BE30-3EB210371489}" srcOrd="0" destOrd="0" presId="urn:microsoft.com/office/officeart/2005/8/layout/process1"/>
    <dgm:cxn modelId="{333EC8FF-AA3A-4F5B-84D3-7A221424BBFB}" srcId="{80A82A01-D0A7-4DD4-9671-CAE0B64575A5}" destId="{F4ADB018-A4F3-477C-8039-BED6C406BC6E}" srcOrd="2" destOrd="0" parTransId="{0331713E-A8C8-448E-952F-50F2FDFDBA7C}" sibTransId="{B49A9F77-92E8-42D1-8EB1-459E1D03A4AA}"/>
    <dgm:cxn modelId="{CECB4677-7DF6-42A4-80E0-D82D5485133F}" type="presParOf" srcId="{26E049B1-B5CD-4B32-A84A-2ABA412B7447}" destId="{DCA99EA5-75F8-46A3-B09D-F76FB788BAC2}" srcOrd="0" destOrd="0" presId="urn:microsoft.com/office/officeart/2005/8/layout/process1"/>
    <dgm:cxn modelId="{C194AB5B-47ED-4518-9892-630F63827A02}" type="presParOf" srcId="{26E049B1-B5CD-4B32-A84A-2ABA412B7447}" destId="{007ABE96-029C-4F43-BE30-3EB210371489}" srcOrd="1" destOrd="0" presId="urn:microsoft.com/office/officeart/2005/8/layout/process1"/>
    <dgm:cxn modelId="{2A444D9A-5790-46F7-B278-9F1DB5488589}" type="presParOf" srcId="{007ABE96-029C-4F43-BE30-3EB210371489}" destId="{AF7477EB-5A36-43F9-9F8F-1A2C8A5D3304}" srcOrd="0" destOrd="0" presId="urn:microsoft.com/office/officeart/2005/8/layout/process1"/>
    <dgm:cxn modelId="{B90B26EE-0BF9-4F1F-95CD-95A52F88CB0B}" type="presParOf" srcId="{26E049B1-B5CD-4B32-A84A-2ABA412B7447}" destId="{7D4EA2CB-D895-45DF-A845-416A49AE6483}" srcOrd="2" destOrd="0" presId="urn:microsoft.com/office/officeart/2005/8/layout/process1"/>
    <dgm:cxn modelId="{754BD836-4ABD-4F12-9620-33AB32C39ED9}" type="presParOf" srcId="{26E049B1-B5CD-4B32-A84A-2ABA412B7447}" destId="{EEA37624-23C8-486E-9A0E-67879A151D23}" srcOrd="3" destOrd="0" presId="urn:microsoft.com/office/officeart/2005/8/layout/process1"/>
    <dgm:cxn modelId="{DB5BDA4E-0532-46BB-AE85-C21146DC401F}" type="presParOf" srcId="{EEA37624-23C8-486E-9A0E-67879A151D23}" destId="{674A42F2-F88F-4E78-995F-95A061988E93}" srcOrd="0" destOrd="0" presId="urn:microsoft.com/office/officeart/2005/8/layout/process1"/>
    <dgm:cxn modelId="{FB77594D-2029-425C-97F9-419D9EB70496}" type="presParOf" srcId="{26E049B1-B5CD-4B32-A84A-2ABA412B7447}" destId="{DFADCF16-2882-4A0E-B1FC-31D4AE56CB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B17270-194E-4D2F-9009-414CC8264C3C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0D939F4E-1158-48C8-8110-E8C2792A8AEE}">
      <dgm:prSet phldrT="[Metin]"/>
      <dgm:spPr/>
      <dgm:t>
        <a:bodyPr/>
        <a:lstStyle/>
        <a:p>
          <a:r>
            <a:rPr lang="tr-TR" b="1" dirty="0"/>
            <a:t>EAEP</a:t>
          </a:r>
        </a:p>
      </dgm:t>
    </dgm:pt>
    <dgm:pt modelId="{AACA41B2-5ADE-44DD-B13A-E56ECFB4F3CF}" type="parTrans" cxnId="{B633296F-767F-4F38-8419-0C1A701E1ED1}">
      <dgm:prSet/>
      <dgm:spPr/>
      <dgm:t>
        <a:bodyPr/>
        <a:lstStyle/>
        <a:p>
          <a:endParaRPr lang="tr-TR" b="1"/>
        </a:p>
      </dgm:t>
    </dgm:pt>
    <dgm:pt modelId="{FCB18C3D-2B19-439A-AA8F-62D271A15486}" type="sibTrans" cxnId="{B633296F-767F-4F38-8419-0C1A701E1ED1}">
      <dgm:prSet/>
      <dgm:spPr/>
      <dgm:t>
        <a:bodyPr/>
        <a:lstStyle/>
        <a:p>
          <a:endParaRPr lang="tr-TR" b="1"/>
        </a:p>
      </dgm:t>
    </dgm:pt>
    <dgm:pt modelId="{6E77106B-49F9-4232-AA80-F258953DAEEF}">
      <dgm:prSet phldrT="[Metin]"/>
      <dgm:spPr/>
      <dgm:t>
        <a:bodyPr/>
        <a:lstStyle/>
        <a:p>
          <a:r>
            <a:rPr lang="tr-TR" b="1" dirty="0" err="1"/>
            <a:t>Crude</a:t>
          </a:r>
          <a:r>
            <a:rPr lang="tr-TR" b="1" dirty="0"/>
            <a:t> </a:t>
          </a:r>
          <a:r>
            <a:rPr lang="tr-TR" b="1" dirty="0" err="1"/>
            <a:t>Oil</a:t>
          </a:r>
          <a:endParaRPr lang="tr-TR" b="1" dirty="0"/>
        </a:p>
      </dgm:t>
    </dgm:pt>
    <dgm:pt modelId="{4B8F418D-1722-4748-9CF6-6FAB5B147546}" type="parTrans" cxnId="{F39DF8C1-DF83-41CC-883F-42040FE5CDA1}">
      <dgm:prSet/>
      <dgm:spPr/>
      <dgm:t>
        <a:bodyPr/>
        <a:lstStyle/>
        <a:p>
          <a:endParaRPr lang="tr-TR" b="1"/>
        </a:p>
      </dgm:t>
    </dgm:pt>
    <dgm:pt modelId="{37B1BE73-9B35-4B52-B7D0-4B7EEFF82339}" type="sibTrans" cxnId="{F39DF8C1-DF83-41CC-883F-42040FE5CDA1}">
      <dgm:prSet/>
      <dgm:spPr/>
      <dgm:t>
        <a:bodyPr/>
        <a:lstStyle/>
        <a:p>
          <a:endParaRPr lang="tr-TR" b="1"/>
        </a:p>
      </dgm:t>
    </dgm:pt>
    <dgm:pt modelId="{BC4387DF-D460-4B1A-A55C-65C44C6DAD59}">
      <dgm:prSet phldrT="[Metin]"/>
      <dgm:spPr/>
      <dgm:t>
        <a:bodyPr/>
        <a:lstStyle/>
        <a:p>
          <a:r>
            <a:rPr lang="tr-TR" b="1" dirty="0"/>
            <a:t>High </a:t>
          </a:r>
          <a:r>
            <a:rPr lang="tr-TR" b="1" dirty="0" err="1"/>
            <a:t>oxidative</a:t>
          </a:r>
          <a:r>
            <a:rPr lang="tr-TR" b="1" dirty="0"/>
            <a:t> </a:t>
          </a:r>
          <a:r>
            <a:rPr lang="tr-TR" b="1" dirty="0" err="1"/>
            <a:t>stability</a:t>
          </a:r>
          <a:endParaRPr lang="tr-TR" b="1" dirty="0"/>
        </a:p>
      </dgm:t>
    </dgm:pt>
    <dgm:pt modelId="{190667FB-E460-4425-8473-A4F71B59A225}" type="parTrans" cxnId="{59A21B8B-C4C7-45CB-B773-B52C3D9F4F46}">
      <dgm:prSet/>
      <dgm:spPr/>
      <dgm:t>
        <a:bodyPr/>
        <a:lstStyle/>
        <a:p>
          <a:endParaRPr lang="tr-TR" b="1"/>
        </a:p>
      </dgm:t>
    </dgm:pt>
    <dgm:pt modelId="{6CFED664-D0BE-4FA1-A2C5-5D03F74035DE}" type="sibTrans" cxnId="{59A21B8B-C4C7-45CB-B773-B52C3D9F4F46}">
      <dgm:prSet/>
      <dgm:spPr/>
      <dgm:t>
        <a:bodyPr/>
        <a:lstStyle/>
        <a:p>
          <a:endParaRPr lang="tr-TR" b="1"/>
        </a:p>
      </dgm:t>
    </dgm:pt>
    <dgm:pt modelId="{62F48A22-19FA-41B3-A56E-FD6FF33ADF11}">
      <dgm:prSet phldrT="[Metin]"/>
      <dgm:spPr/>
      <dgm:t>
        <a:bodyPr/>
        <a:lstStyle/>
        <a:p>
          <a:r>
            <a:rPr lang="tr-TR" b="1" dirty="0" err="1"/>
            <a:t>Low</a:t>
          </a:r>
          <a:r>
            <a:rPr lang="tr-TR" b="1" dirty="0"/>
            <a:t> </a:t>
          </a:r>
          <a:r>
            <a:rPr lang="tr-TR" b="1" dirty="0" err="1"/>
            <a:t>phosholipid</a:t>
          </a:r>
          <a:r>
            <a:rPr lang="tr-TR" b="1" dirty="0"/>
            <a:t> </a:t>
          </a:r>
          <a:r>
            <a:rPr lang="tr-TR" b="1" dirty="0" err="1"/>
            <a:t>concentration</a:t>
          </a:r>
          <a:endParaRPr lang="tr-TR" b="1" dirty="0"/>
        </a:p>
      </dgm:t>
    </dgm:pt>
    <dgm:pt modelId="{9BDCB999-E2F7-4054-8458-477A11159B1B}" type="parTrans" cxnId="{E7B887C1-0004-4C68-971C-FF8758A8ADFB}">
      <dgm:prSet/>
      <dgm:spPr/>
      <dgm:t>
        <a:bodyPr/>
        <a:lstStyle/>
        <a:p>
          <a:endParaRPr lang="tr-TR" b="1"/>
        </a:p>
      </dgm:t>
    </dgm:pt>
    <dgm:pt modelId="{1F244CF0-1C8F-49DB-80B6-40854BC5588D}" type="sibTrans" cxnId="{E7B887C1-0004-4C68-971C-FF8758A8ADFB}">
      <dgm:prSet/>
      <dgm:spPr/>
      <dgm:t>
        <a:bodyPr/>
        <a:lstStyle/>
        <a:p>
          <a:endParaRPr lang="tr-TR" b="1"/>
        </a:p>
      </dgm:t>
    </dgm:pt>
    <dgm:pt modelId="{39D545CE-3A1D-46E2-8975-A154750D7B95}">
      <dgm:prSet phldrT="[Metin]"/>
      <dgm:spPr/>
      <dgm:t>
        <a:bodyPr/>
        <a:lstStyle/>
        <a:p>
          <a:r>
            <a:rPr lang="tr-TR" b="1" dirty="0"/>
            <a:t>Protein </a:t>
          </a:r>
          <a:r>
            <a:rPr lang="tr-TR" b="1" dirty="0" err="1"/>
            <a:t>residue</a:t>
          </a:r>
          <a:endParaRPr lang="tr-TR" b="1" dirty="0"/>
        </a:p>
      </dgm:t>
    </dgm:pt>
    <dgm:pt modelId="{6556EB62-EB88-4407-83C9-88E25ED99968}" type="parTrans" cxnId="{9BEAD885-7283-4A71-BAD0-9A7B5B387064}">
      <dgm:prSet/>
      <dgm:spPr/>
      <dgm:t>
        <a:bodyPr/>
        <a:lstStyle/>
        <a:p>
          <a:endParaRPr lang="tr-TR" b="1"/>
        </a:p>
      </dgm:t>
    </dgm:pt>
    <dgm:pt modelId="{261B9DEE-BA19-421D-87DE-3A1637B1BB7E}" type="sibTrans" cxnId="{9BEAD885-7283-4A71-BAD0-9A7B5B387064}">
      <dgm:prSet/>
      <dgm:spPr/>
      <dgm:t>
        <a:bodyPr/>
        <a:lstStyle/>
        <a:p>
          <a:endParaRPr lang="tr-TR" b="1"/>
        </a:p>
      </dgm:t>
    </dgm:pt>
    <dgm:pt modelId="{6D5F4F07-A9B0-459D-9FD9-51CCF85914F5}">
      <dgm:prSet phldrT="[Metin]"/>
      <dgm:spPr/>
      <dgm:t>
        <a:bodyPr/>
        <a:lstStyle/>
        <a:p>
          <a:r>
            <a:rPr lang="tr-TR" b="1" dirty="0" err="1"/>
            <a:t>Used</a:t>
          </a:r>
          <a:r>
            <a:rPr lang="tr-TR" b="1" dirty="0"/>
            <a:t> in </a:t>
          </a:r>
          <a:r>
            <a:rPr lang="tr-TR" b="1" dirty="0" err="1"/>
            <a:t>feed</a:t>
          </a:r>
          <a:r>
            <a:rPr lang="tr-TR" b="1" dirty="0"/>
            <a:t> </a:t>
          </a:r>
          <a:r>
            <a:rPr lang="tr-TR" b="1" dirty="0" err="1"/>
            <a:t>stuffs</a:t>
          </a:r>
          <a:r>
            <a:rPr lang="tr-TR" b="1" dirty="0"/>
            <a:t> </a:t>
          </a:r>
          <a:r>
            <a:rPr lang="tr-TR" b="1" dirty="0" err="1"/>
            <a:t>and</a:t>
          </a:r>
          <a:r>
            <a:rPr lang="tr-TR" b="1" dirty="0"/>
            <a:t> </a:t>
          </a:r>
          <a:r>
            <a:rPr lang="tr-TR" b="1" dirty="0" err="1"/>
            <a:t>fertilizers</a:t>
          </a:r>
          <a:r>
            <a:rPr lang="tr-TR" b="1" dirty="0"/>
            <a:t> </a:t>
          </a:r>
          <a:r>
            <a:rPr lang="tr-TR" b="1" dirty="0" err="1"/>
            <a:t>with</a:t>
          </a:r>
          <a:r>
            <a:rPr lang="tr-TR" b="1" dirty="0"/>
            <a:t> </a:t>
          </a:r>
          <a:r>
            <a:rPr lang="tr-TR" b="1" dirty="0" err="1"/>
            <a:t>higher</a:t>
          </a:r>
          <a:r>
            <a:rPr lang="tr-TR" b="1" dirty="0"/>
            <a:t> </a:t>
          </a:r>
          <a:r>
            <a:rPr lang="tr-TR" b="1" dirty="0" err="1"/>
            <a:t>nutritional</a:t>
          </a:r>
          <a:r>
            <a:rPr lang="tr-TR" b="1" dirty="0"/>
            <a:t> </a:t>
          </a:r>
          <a:r>
            <a:rPr lang="tr-TR" b="1" dirty="0" err="1"/>
            <a:t>benefit</a:t>
          </a:r>
          <a:endParaRPr lang="tr-TR" b="1" dirty="0"/>
        </a:p>
      </dgm:t>
    </dgm:pt>
    <dgm:pt modelId="{F1871CE5-5EA3-414B-B7F9-FD46CE87BB07}" type="parTrans" cxnId="{1B9677E7-6F0A-496D-9C13-56062A8D1FCF}">
      <dgm:prSet/>
      <dgm:spPr/>
      <dgm:t>
        <a:bodyPr/>
        <a:lstStyle/>
        <a:p>
          <a:endParaRPr lang="tr-TR" b="1"/>
        </a:p>
      </dgm:t>
    </dgm:pt>
    <dgm:pt modelId="{0714A0B1-A20A-4DD5-AEB4-53374403065E}" type="sibTrans" cxnId="{1B9677E7-6F0A-496D-9C13-56062A8D1FCF}">
      <dgm:prSet/>
      <dgm:spPr/>
      <dgm:t>
        <a:bodyPr/>
        <a:lstStyle/>
        <a:p>
          <a:endParaRPr lang="tr-TR" b="1"/>
        </a:p>
      </dgm:t>
    </dgm:pt>
    <dgm:pt modelId="{D2BC6626-96A0-4EC1-B30C-0C5485DE12D7}">
      <dgm:prSet phldrT="[Metin]"/>
      <dgm:spPr/>
      <dgm:t>
        <a:bodyPr/>
        <a:lstStyle/>
        <a:p>
          <a:r>
            <a:rPr lang="tr-TR" b="1" dirty="0" err="1"/>
            <a:t>Higher</a:t>
          </a:r>
          <a:r>
            <a:rPr lang="tr-TR" b="1" dirty="0"/>
            <a:t> </a:t>
          </a:r>
          <a:r>
            <a:rPr lang="tr-TR" b="1" dirty="0" err="1"/>
            <a:t>oil</a:t>
          </a:r>
          <a:r>
            <a:rPr lang="tr-TR" b="1" dirty="0"/>
            <a:t> </a:t>
          </a:r>
          <a:r>
            <a:rPr lang="tr-TR" b="1" dirty="0" err="1"/>
            <a:t>yields</a:t>
          </a:r>
          <a:endParaRPr lang="tr-TR" b="1" dirty="0"/>
        </a:p>
      </dgm:t>
    </dgm:pt>
    <dgm:pt modelId="{EC2A182A-1600-4BF4-9CBF-DAC6BB1370A2}" type="parTrans" cxnId="{86FE70CA-F359-42D6-B186-8C083B0E059C}">
      <dgm:prSet/>
      <dgm:spPr/>
      <dgm:t>
        <a:bodyPr/>
        <a:lstStyle/>
        <a:p>
          <a:endParaRPr lang="tr-TR" b="1"/>
        </a:p>
      </dgm:t>
    </dgm:pt>
    <dgm:pt modelId="{47FE02A1-DDBC-4D5D-BF23-2006C7F06CF5}" type="sibTrans" cxnId="{86FE70CA-F359-42D6-B186-8C083B0E059C}">
      <dgm:prSet/>
      <dgm:spPr/>
      <dgm:t>
        <a:bodyPr/>
        <a:lstStyle/>
        <a:p>
          <a:endParaRPr lang="tr-TR" b="1"/>
        </a:p>
      </dgm:t>
    </dgm:pt>
    <dgm:pt modelId="{131C34E3-81E3-4C2D-9877-BA0C7F81E9C6}" type="pres">
      <dgm:prSet presAssocID="{95B17270-194E-4D2F-9009-414CC8264C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022C18F-0082-43D9-B769-0D25610987D4}" type="pres">
      <dgm:prSet presAssocID="{0D939F4E-1158-48C8-8110-E8C2792A8AEE}" presName="root1" presStyleCnt="0"/>
      <dgm:spPr/>
    </dgm:pt>
    <dgm:pt modelId="{47FCA9AB-768B-4E28-B40F-B7CFE0062A50}" type="pres">
      <dgm:prSet presAssocID="{0D939F4E-1158-48C8-8110-E8C2792A8AEE}" presName="LevelOneTextNode" presStyleLbl="node0" presStyleIdx="0" presStyleCnt="1">
        <dgm:presLayoutVars>
          <dgm:chPref val="3"/>
        </dgm:presLayoutVars>
      </dgm:prSet>
      <dgm:spPr/>
    </dgm:pt>
    <dgm:pt modelId="{E7A05EBB-0BD3-43DE-811D-8A16541AA664}" type="pres">
      <dgm:prSet presAssocID="{0D939F4E-1158-48C8-8110-E8C2792A8AEE}" presName="level2hierChild" presStyleCnt="0"/>
      <dgm:spPr/>
    </dgm:pt>
    <dgm:pt modelId="{3A9D3CF7-8C0F-4644-AE06-7A94F6F1ADD6}" type="pres">
      <dgm:prSet presAssocID="{4B8F418D-1722-4748-9CF6-6FAB5B147546}" presName="conn2-1" presStyleLbl="parChTrans1D2" presStyleIdx="0" presStyleCnt="2"/>
      <dgm:spPr/>
    </dgm:pt>
    <dgm:pt modelId="{5D9F84BF-27F6-44D1-8566-3477C6AB45E5}" type="pres">
      <dgm:prSet presAssocID="{4B8F418D-1722-4748-9CF6-6FAB5B147546}" presName="connTx" presStyleLbl="parChTrans1D2" presStyleIdx="0" presStyleCnt="2"/>
      <dgm:spPr/>
    </dgm:pt>
    <dgm:pt modelId="{23A0D3E1-82F1-4419-88CF-0247C75276C2}" type="pres">
      <dgm:prSet presAssocID="{6E77106B-49F9-4232-AA80-F258953DAEEF}" presName="root2" presStyleCnt="0"/>
      <dgm:spPr/>
    </dgm:pt>
    <dgm:pt modelId="{FA6E6144-9B10-4ADE-8FA0-EAF0340EEC99}" type="pres">
      <dgm:prSet presAssocID="{6E77106B-49F9-4232-AA80-F258953DAEEF}" presName="LevelTwoTextNode" presStyleLbl="node2" presStyleIdx="0" presStyleCnt="2">
        <dgm:presLayoutVars>
          <dgm:chPref val="3"/>
        </dgm:presLayoutVars>
      </dgm:prSet>
      <dgm:spPr/>
    </dgm:pt>
    <dgm:pt modelId="{EA2DDB79-517F-4F58-B6A7-55FB452CA189}" type="pres">
      <dgm:prSet presAssocID="{6E77106B-49F9-4232-AA80-F258953DAEEF}" presName="level3hierChild" presStyleCnt="0"/>
      <dgm:spPr/>
    </dgm:pt>
    <dgm:pt modelId="{CFAC69ED-4E9C-4E12-836B-034B7E0E9E1E}" type="pres">
      <dgm:prSet presAssocID="{190667FB-E460-4425-8473-A4F71B59A225}" presName="conn2-1" presStyleLbl="parChTrans1D3" presStyleIdx="0" presStyleCnt="4"/>
      <dgm:spPr/>
    </dgm:pt>
    <dgm:pt modelId="{7364075B-9547-49C6-9660-9E137504399B}" type="pres">
      <dgm:prSet presAssocID="{190667FB-E460-4425-8473-A4F71B59A225}" presName="connTx" presStyleLbl="parChTrans1D3" presStyleIdx="0" presStyleCnt="4"/>
      <dgm:spPr/>
    </dgm:pt>
    <dgm:pt modelId="{E91A5616-0964-488C-884B-141B61BC29EE}" type="pres">
      <dgm:prSet presAssocID="{BC4387DF-D460-4B1A-A55C-65C44C6DAD59}" presName="root2" presStyleCnt="0"/>
      <dgm:spPr/>
    </dgm:pt>
    <dgm:pt modelId="{723D647F-29B3-4886-B912-EB4FA10367C8}" type="pres">
      <dgm:prSet presAssocID="{BC4387DF-D460-4B1A-A55C-65C44C6DAD59}" presName="LevelTwoTextNode" presStyleLbl="node3" presStyleIdx="0" presStyleCnt="4">
        <dgm:presLayoutVars>
          <dgm:chPref val="3"/>
        </dgm:presLayoutVars>
      </dgm:prSet>
      <dgm:spPr/>
    </dgm:pt>
    <dgm:pt modelId="{16D2A083-A662-4AB1-A529-0FBA1BDA22A1}" type="pres">
      <dgm:prSet presAssocID="{BC4387DF-D460-4B1A-A55C-65C44C6DAD59}" presName="level3hierChild" presStyleCnt="0"/>
      <dgm:spPr/>
    </dgm:pt>
    <dgm:pt modelId="{109EBA9B-4F51-4F8D-884F-F79BD9F36387}" type="pres">
      <dgm:prSet presAssocID="{9BDCB999-E2F7-4054-8458-477A11159B1B}" presName="conn2-1" presStyleLbl="parChTrans1D3" presStyleIdx="1" presStyleCnt="4"/>
      <dgm:spPr/>
    </dgm:pt>
    <dgm:pt modelId="{DBCCB0B0-D8C3-421B-AA23-D9DCD12994FA}" type="pres">
      <dgm:prSet presAssocID="{9BDCB999-E2F7-4054-8458-477A11159B1B}" presName="connTx" presStyleLbl="parChTrans1D3" presStyleIdx="1" presStyleCnt="4"/>
      <dgm:spPr/>
    </dgm:pt>
    <dgm:pt modelId="{07EC269D-3FC1-4F3D-91AB-2F9CDAC6B799}" type="pres">
      <dgm:prSet presAssocID="{62F48A22-19FA-41B3-A56E-FD6FF33ADF11}" presName="root2" presStyleCnt="0"/>
      <dgm:spPr/>
    </dgm:pt>
    <dgm:pt modelId="{AFF62C0E-CBC5-478E-95D8-97F765E6E571}" type="pres">
      <dgm:prSet presAssocID="{62F48A22-19FA-41B3-A56E-FD6FF33ADF11}" presName="LevelTwoTextNode" presStyleLbl="node3" presStyleIdx="1" presStyleCnt="4">
        <dgm:presLayoutVars>
          <dgm:chPref val="3"/>
        </dgm:presLayoutVars>
      </dgm:prSet>
      <dgm:spPr/>
    </dgm:pt>
    <dgm:pt modelId="{D999AC91-F2AA-49D8-98D2-74B5A1955AD1}" type="pres">
      <dgm:prSet presAssocID="{62F48A22-19FA-41B3-A56E-FD6FF33ADF11}" presName="level3hierChild" presStyleCnt="0"/>
      <dgm:spPr/>
    </dgm:pt>
    <dgm:pt modelId="{35B59BE0-3696-4DEB-9B9D-D46FCC5104AE}" type="pres">
      <dgm:prSet presAssocID="{EC2A182A-1600-4BF4-9CBF-DAC6BB1370A2}" presName="conn2-1" presStyleLbl="parChTrans1D3" presStyleIdx="2" presStyleCnt="4"/>
      <dgm:spPr/>
    </dgm:pt>
    <dgm:pt modelId="{E5D108A2-1934-4CA5-9682-C0D0D6C3F7DD}" type="pres">
      <dgm:prSet presAssocID="{EC2A182A-1600-4BF4-9CBF-DAC6BB1370A2}" presName="connTx" presStyleLbl="parChTrans1D3" presStyleIdx="2" presStyleCnt="4"/>
      <dgm:spPr/>
    </dgm:pt>
    <dgm:pt modelId="{E3671262-D02C-49F9-BC23-B08A390388BF}" type="pres">
      <dgm:prSet presAssocID="{D2BC6626-96A0-4EC1-B30C-0C5485DE12D7}" presName="root2" presStyleCnt="0"/>
      <dgm:spPr/>
    </dgm:pt>
    <dgm:pt modelId="{DB064654-61C1-4AA2-8A7F-8F4919BCA33D}" type="pres">
      <dgm:prSet presAssocID="{D2BC6626-96A0-4EC1-B30C-0C5485DE12D7}" presName="LevelTwoTextNode" presStyleLbl="node3" presStyleIdx="2" presStyleCnt="4">
        <dgm:presLayoutVars>
          <dgm:chPref val="3"/>
        </dgm:presLayoutVars>
      </dgm:prSet>
      <dgm:spPr/>
    </dgm:pt>
    <dgm:pt modelId="{4E5665E6-2974-4D42-B1FD-C5F1B5FBA253}" type="pres">
      <dgm:prSet presAssocID="{D2BC6626-96A0-4EC1-B30C-0C5485DE12D7}" presName="level3hierChild" presStyleCnt="0"/>
      <dgm:spPr/>
    </dgm:pt>
    <dgm:pt modelId="{09F14572-8390-47FF-98CD-66437B0092B5}" type="pres">
      <dgm:prSet presAssocID="{6556EB62-EB88-4407-83C9-88E25ED99968}" presName="conn2-1" presStyleLbl="parChTrans1D2" presStyleIdx="1" presStyleCnt="2"/>
      <dgm:spPr/>
    </dgm:pt>
    <dgm:pt modelId="{C9557FF9-5BC4-401C-8E77-81F9C04AF61B}" type="pres">
      <dgm:prSet presAssocID="{6556EB62-EB88-4407-83C9-88E25ED99968}" presName="connTx" presStyleLbl="parChTrans1D2" presStyleIdx="1" presStyleCnt="2"/>
      <dgm:spPr/>
    </dgm:pt>
    <dgm:pt modelId="{E8BF1AD6-696A-47ED-ACF2-8CB1592ED923}" type="pres">
      <dgm:prSet presAssocID="{39D545CE-3A1D-46E2-8975-A154750D7B95}" presName="root2" presStyleCnt="0"/>
      <dgm:spPr/>
    </dgm:pt>
    <dgm:pt modelId="{27851B84-8C35-481A-BC4C-D8FCA85C5CFD}" type="pres">
      <dgm:prSet presAssocID="{39D545CE-3A1D-46E2-8975-A154750D7B95}" presName="LevelTwoTextNode" presStyleLbl="node2" presStyleIdx="1" presStyleCnt="2">
        <dgm:presLayoutVars>
          <dgm:chPref val="3"/>
        </dgm:presLayoutVars>
      </dgm:prSet>
      <dgm:spPr/>
    </dgm:pt>
    <dgm:pt modelId="{454B1D69-4153-4DF4-9B00-8AD8105AA7CF}" type="pres">
      <dgm:prSet presAssocID="{39D545CE-3A1D-46E2-8975-A154750D7B95}" presName="level3hierChild" presStyleCnt="0"/>
      <dgm:spPr/>
    </dgm:pt>
    <dgm:pt modelId="{17E663F8-2DD5-4069-9D65-EA5F0100344E}" type="pres">
      <dgm:prSet presAssocID="{F1871CE5-5EA3-414B-B7F9-FD46CE87BB07}" presName="conn2-1" presStyleLbl="parChTrans1D3" presStyleIdx="3" presStyleCnt="4"/>
      <dgm:spPr/>
    </dgm:pt>
    <dgm:pt modelId="{D3B9388E-4208-4A91-9ED3-875C78FFC1E3}" type="pres">
      <dgm:prSet presAssocID="{F1871CE5-5EA3-414B-B7F9-FD46CE87BB07}" presName="connTx" presStyleLbl="parChTrans1D3" presStyleIdx="3" presStyleCnt="4"/>
      <dgm:spPr/>
    </dgm:pt>
    <dgm:pt modelId="{D9E73059-305A-4893-9CED-F4CB26921BFF}" type="pres">
      <dgm:prSet presAssocID="{6D5F4F07-A9B0-459D-9FD9-51CCF85914F5}" presName="root2" presStyleCnt="0"/>
      <dgm:spPr/>
    </dgm:pt>
    <dgm:pt modelId="{0CD3C223-C76B-4CDA-8E81-6B7F04A35E79}" type="pres">
      <dgm:prSet presAssocID="{6D5F4F07-A9B0-459D-9FD9-51CCF85914F5}" presName="LevelTwoTextNode" presStyleLbl="node3" presStyleIdx="3" presStyleCnt="4">
        <dgm:presLayoutVars>
          <dgm:chPref val="3"/>
        </dgm:presLayoutVars>
      </dgm:prSet>
      <dgm:spPr/>
    </dgm:pt>
    <dgm:pt modelId="{7824BD9E-CA2C-4824-B13E-715A11A4F3D1}" type="pres">
      <dgm:prSet presAssocID="{6D5F4F07-A9B0-459D-9FD9-51CCF85914F5}" presName="level3hierChild" presStyleCnt="0"/>
      <dgm:spPr/>
    </dgm:pt>
  </dgm:ptLst>
  <dgm:cxnLst>
    <dgm:cxn modelId="{49E5980E-2D31-41A5-B361-9737AF6A37F7}" type="presOf" srcId="{9BDCB999-E2F7-4054-8458-477A11159B1B}" destId="{DBCCB0B0-D8C3-421B-AA23-D9DCD12994FA}" srcOrd="1" destOrd="0" presId="urn:microsoft.com/office/officeart/2005/8/layout/hierarchy2"/>
    <dgm:cxn modelId="{1567E91E-FDFC-4025-9ACA-DA40CAB5CAA1}" type="presOf" srcId="{6D5F4F07-A9B0-459D-9FD9-51CCF85914F5}" destId="{0CD3C223-C76B-4CDA-8E81-6B7F04A35E79}" srcOrd="0" destOrd="0" presId="urn:microsoft.com/office/officeart/2005/8/layout/hierarchy2"/>
    <dgm:cxn modelId="{7817C81F-82A9-471A-ACE2-E59123F82F48}" type="presOf" srcId="{62F48A22-19FA-41B3-A56E-FD6FF33ADF11}" destId="{AFF62C0E-CBC5-478E-95D8-97F765E6E571}" srcOrd="0" destOrd="0" presId="urn:microsoft.com/office/officeart/2005/8/layout/hierarchy2"/>
    <dgm:cxn modelId="{04CE642E-2369-4392-B7AE-7AF91632955F}" type="presOf" srcId="{6E77106B-49F9-4232-AA80-F258953DAEEF}" destId="{FA6E6144-9B10-4ADE-8FA0-EAF0340EEC99}" srcOrd="0" destOrd="0" presId="urn:microsoft.com/office/officeart/2005/8/layout/hierarchy2"/>
    <dgm:cxn modelId="{643B6C2E-249E-4DE9-83B7-EA8415256CB1}" type="presOf" srcId="{9BDCB999-E2F7-4054-8458-477A11159B1B}" destId="{109EBA9B-4F51-4F8D-884F-F79BD9F36387}" srcOrd="0" destOrd="0" presId="urn:microsoft.com/office/officeart/2005/8/layout/hierarchy2"/>
    <dgm:cxn modelId="{DB249567-C203-42EA-954C-F62AA4735D87}" type="presOf" srcId="{D2BC6626-96A0-4EC1-B30C-0C5485DE12D7}" destId="{DB064654-61C1-4AA2-8A7F-8F4919BCA33D}" srcOrd="0" destOrd="0" presId="urn:microsoft.com/office/officeart/2005/8/layout/hierarchy2"/>
    <dgm:cxn modelId="{B01A8648-1FCD-4F3D-A6D7-30B447DC34FD}" type="presOf" srcId="{BC4387DF-D460-4B1A-A55C-65C44C6DAD59}" destId="{723D647F-29B3-4886-B912-EB4FA10367C8}" srcOrd="0" destOrd="0" presId="urn:microsoft.com/office/officeart/2005/8/layout/hierarchy2"/>
    <dgm:cxn modelId="{B633296F-767F-4F38-8419-0C1A701E1ED1}" srcId="{95B17270-194E-4D2F-9009-414CC8264C3C}" destId="{0D939F4E-1158-48C8-8110-E8C2792A8AEE}" srcOrd="0" destOrd="0" parTransId="{AACA41B2-5ADE-44DD-B13A-E56ECFB4F3CF}" sibTransId="{FCB18C3D-2B19-439A-AA8F-62D271A15486}"/>
    <dgm:cxn modelId="{CDAD6673-3651-4422-AE04-D50BD82794D4}" type="presOf" srcId="{EC2A182A-1600-4BF4-9CBF-DAC6BB1370A2}" destId="{35B59BE0-3696-4DEB-9B9D-D46FCC5104AE}" srcOrd="0" destOrd="0" presId="urn:microsoft.com/office/officeart/2005/8/layout/hierarchy2"/>
    <dgm:cxn modelId="{07585C56-9EFB-4C26-824D-D501A9797DEA}" type="presOf" srcId="{EC2A182A-1600-4BF4-9CBF-DAC6BB1370A2}" destId="{E5D108A2-1934-4CA5-9682-C0D0D6C3F7DD}" srcOrd="1" destOrd="0" presId="urn:microsoft.com/office/officeart/2005/8/layout/hierarchy2"/>
    <dgm:cxn modelId="{B7E5CE77-DB4E-4246-8CAF-CE42FA20A48F}" type="presOf" srcId="{39D545CE-3A1D-46E2-8975-A154750D7B95}" destId="{27851B84-8C35-481A-BC4C-D8FCA85C5CFD}" srcOrd="0" destOrd="0" presId="urn:microsoft.com/office/officeart/2005/8/layout/hierarchy2"/>
    <dgm:cxn modelId="{48257279-59A0-42A3-B964-6A0D94A36F7C}" type="presOf" srcId="{F1871CE5-5EA3-414B-B7F9-FD46CE87BB07}" destId="{17E663F8-2DD5-4069-9D65-EA5F0100344E}" srcOrd="0" destOrd="0" presId="urn:microsoft.com/office/officeart/2005/8/layout/hierarchy2"/>
    <dgm:cxn modelId="{9BEAD885-7283-4A71-BAD0-9A7B5B387064}" srcId="{0D939F4E-1158-48C8-8110-E8C2792A8AEE}" destId="{39D545CE-3A1D-46E2-8975-A154750D7B95}" srcOrd="1" destOrd="0" parTransId="{6556EB62-EB88-4407-83C9-88E25ED99968}" sibTransId="{261B9DEE-BA19-421D-87DE-3A1637B1BB7E}"/>
    <dgm:cxn modelId="{59A21B8B-C4C7-45CB-B773-B52C3D9F4F46}" srcId="{6E77106B-49F9-4232-AA80-F258953DAEEF}" destId="{BC4387DF-D460-4B1A-A55C-65C44C6DAD59}" srcOrd="0" destOrd="0" parTransId="{190667FB-E460-4425-8473-A4F71B59A225}" sibTransId="{6CFED664-D0BE-4FA1-A2C5-5D03F74035DE}"/>
    <dgm:cxn modelId="{D30E1D92-B5BB-45F4-A34D-07B1523BD8C1}" type="presOf" srcId="{4B8F418D-1722-4748-9CF6-6FAB5B147546}" destId="{3A9D3CF7-8C0F-4644-AE06-7A94F6F1ADD6}" srcOrd="0" destOrd="0" presId="urn:microsoft.com/office/officeart/2005/8/layout/hierarchy2"/>
    <dgm:cxn modelId="{33507A97-0420-4AE6-AD15-A3EB3D3CFB1D}" type="presOf" srcId="{190667FB-E460-4425-8473-A4F71B59A225}" destId="{7364075B-9547-49C6-9660-9E137504399B}" srcOrd="1" destOrd="0" presId="urn:microsoft.com/office/officeart/2005/8/layout/hierarchy2"/>
    <dgm:cxn modelId="{0720879F-8432-4F65-BC99-5C760FC14BBB}" type="presOf" srcId="{0D939F4E-1158-48C8-8110-E8C2792A8AEE}" destId="{47FCA9AB-768B-4E28-B40F-B7CFE0062A50}" srcOrd="0" destOrd="0" presId="urn:microsoft.com/office/officeart/2005/8/layout/hierarchy2"/>
    <dgm:cxn modelId="{D555C7B7-07F3-436C-ACDE-78C40B643827}" type="presOf" srcId="{6556EB62-EB88-4407-83C9-88E25ED99968}" destId="{09F14572-8390-47FF-98CD-66437B0092B5}" srcOrd="0" destOrd="0" presId="urn:microsoft.com/office/officeart/2005/8/layout/hierarchy2"/>
    <dgm:cxn modelId="{6CD610B8-50BF-4ED5-BD68-1B30710C2925}" type="presOf" srcId="{F1871CE5-5EA3-414B-B7F9-FD46CE87BB07}" destId="{D3B9388E-4208-4A91-9ED3-875C78FFC1E3}" srcOrd="1" destOrd="0" presId="urn:microsoft.com/office/officeart/2005/8/layout/hierarchy2"/>
    <dgm:cxn modelId="{E7B887C1-0004-4C68-971C-FF8758A8ADFB}" srcId="{6E77106B-49F9-4232-AA80-F258953DAEEF}" destId="{62F48A22-19FA-41B3-A56E-FD6FF33ADF11}" srcOrd="1" destOrd="0" parTransId="{9BDCB999-E2F7-4054-8458-477A11159B1B}" sibTransId="{1F244CF0-1C8F-49DB-80B6-40854BC5588D}"/>
    <dgm:cxn modelId="{F39DF8C1-DF83-41CC-883F-42040FE5CDA1}" srcId="{0D939F4E-1158-48C8-8110-E8C2792A8AEE}" destId="{6E77106B-49F9-4232-AA80-F258953DAEEF}" srcOrd="0" destOrd="0" parTransId="{4B8F418D-1722-4748-9CF6-6FAB5B147546}" sibTransId="{37B1BE73-9B35-4B52-B7D0-4B7EEFF82339}"/>
    <dgm:cxn modelId="{86FE70CA-F359-42D6-B186-8C083B0E059C}" srcId="{6E77106B-49F9-4232-AA80-F258953DAEEF}" destId="{D2BC6626-96A0-4EC1-B30C-0C5485DE12D7}" srcOrd="2" destOrd="0" parTransId="{EC2A182A-1600-4BF4-9CBF-DAC6BB1370A2}" sibTransId="{47FE02A1-DDBC-4D5D-BF23-2006C7F06CF5}"/>
    <dgm:cxn modelId="{8F858EE6-29BA-48CB-859A-901650F68842}" type="presOf" srcId="{190667FB-E460-4425-8473-A4F71B59A225}" destId="{CFAC69ED-4E9C-4E12-836B-034B7E0E9E1E}" srcOrd="0" destOrd="0" presId="urn:microsoft.com/office/officeart/2005/8/layout/hierarchy2"/>
    <dgm:cxn modelId="{1B9677E7-6F0A-496D-9C13-56062A8D1FCF}" srcId="{39D545CE-3A1D-46E2-8975-A154750D7B95}" destId="{6D5F4F07-A9B0-459D-9FD9-51CCF85914F5}" srcOrd="0" destOrd="0" parTransId="{F1871CE5-5EA3-414B-B7F9-FD46CE87BB07}" sibTransId="{0714A0B1-A20A-4DD5-AEB4-53374403065E}"/>
    <dgm:cxn modelId="{D527A8ED-7141-4F63-AD4F-783F2782A561}" type="presOf" srcId="{4B8F418D-1722-4748-9CF6-6FAB5B147546}" destId="{5D9F84BF-27F6-44D1-8566-3477C6AB45E5}" srcOrd="1" destOrd="0" presId="urn:microsoft.com/office/officeart/2005/8/layout/hierarchy2"/>
    <dgm:cxn modelId="{F22B3AFB-4399-47D6-B630-94531C854D7F}" type="presOf" srcId="{95B17270-194E-4D2F-9009-414CC8264C3C}" destId="{131C34E3-81E3-4C2D-9877-BA0C7F81E9C6}" srcOrd="0" destOrd="0" presId="urn:microsoft.com/office/officeart/2005/8/layout/hierarchy2"/>
    <dgm:cxn modelId="{082800FD-03CC-48E4-9828-EA48188D0CF8}" type="presOf" srcId="{6556EB62-EB88-4407-83C9-88E25ED99968}" destId="{C9557FF9-5BC4-401C-8E77-81F9C04AF61B}" srcOrd="1" destOrd="0" presId="urn:microsoft.com/office/officeart/2005/8/layout/hierarchy2"/>
    <dgm:cxn modelId="{7A969A06-B0E5-4346-A698-967E3C27D2E4}" type="presParOf" srcId="{131C34E3-81E3-4C2D-9877-BA0C7F81E9C6}" destId="{D022C18F-0082-43D9-B769-0D25610987D4}" srcOrd="0" destOrd="0" presId="urn:microsoft.com/office/officeart/2005/8/layout/hierarchy2"/>
    <dgm:cxn modelId="{51549E44-1A9C-4213-BB86-80496EB1D49D}" type="presParOf" srcId="{D022C18F-0082-43D9-B769-0D25610987D4}" destId="{47FCA9AB-768B-4E28-B40F-B7CFE0062A50}" srcOrd="0" destOrd="0" presId="urn:microsoft.com/office/officeart/2005/8/layout/hierarchy2"/>
    <dgm:cxn modelId="{9BF7A491-C492-4ABA-81DF-3DCD5FAA6C8A}" type="presParOf" srcId="{D022C18F-0082-43D9-B769-0D25610987D4}" destId="{E7A05EBB-0BD3-43DE-811D-8A16541AA664}" srcOrd="1" destOrd="0" presId="urn:microsoft.com/office/officeart/2005/8/layout/hierarchy2"/>
    <dgm:cxn modelId="{0A00D731-0B3E-40FC-A073-A7B3B11BE4C4}" type="presParOf" srcId="{E7A05EBB-0BD3-43DE-811D-8A16541AA664}" destId="{3A9D3CF7-8C0F-4644-AE06-7A94F6F1ADD6}" srcOrd="0" destOrd="0" presId="urn:microsoft.com/office/officeart/2005/8/layout/hierarchy2"/>
    <dgm:cxn modelId="{4FCE698F-CB0F-45DC-AEDB-F95B6D96BCB2}" type="presParOf" srcId="{3A9D3CF7-8C0F-4644-AE06-7A94F6F1ADD6}" destId="{5D9F84BF-27F6-44D1-8566-3477C6AB45E5}" srcOrd="0" destOrd="0" presId="urn:microsoft.com/office/officeart/2005/8/layout/hierarchy2"/>
    <dgm:cxn modelId="{A65BE556-BE19-44F6-9B8B-2A2B93056EFA}" type="presParOf" srcId="{E7A05EBB-0BD3-43DE-811D-8A16541AA664}" destId="{23A0D3E1-82F1-4419-88CF-0247C75276C2}" srcOrd="1" destOrd="0" presId="urn:microsoft.com/office/officeart/2005/8/layout/hierarchy2"/>
    <dgm:cxn modelId="{958EC6E8-D1B9-4459-BE79-EE50A56C3144}" type="presParOf" srcId="{23A0D3E1-82F1-4419-88CF-0247C75276C2}" destId="{FA6E6144-9B10-4ADE-8FA0-EAF0340EEC99}" srcOrd="0" destOrd="0" presId="urn:microsoft.com/office/officeart/2005/8/layout/hierarchy2"/>
    <dgm:cxn modelId="{FA734BF0-AF7E-47FA-BF59-26108FFBD1ED}" type="presParOf" srcId="{23A0D3E1-82F1-4419-88CF-0247C75276C2}" destId="{EA2DDB79-517F-4F58-B6A7-55FB452CA189}" srcOrd="1" destOrd="0" presId="urn:microsoft.com/office/officeart/2005/8/layout/hierarchy2"/>
    <dgm:cxn modelId="{288D8F64-F94F-46DC-9D33-7028F5DC6243}" type="presParOf" srcId="{EA2DDB79-517F-4F58-B6A7-55FB452CA189}" destId="{CFAC69ED-4E9C-4E12-836B-034B7E0E9E1E}" srcOrd="0" destOrd="0" presId="urn:microsoft.com/office/officeart/2005/8/layout/hierarchy2"/>
    <dgm:cxn modelId="{66B2D418-2B01-4D84-82F2-06D2702AEF2E}" type="presParOf" srcId="{CFAC69ED-4E9C-4E12-836B-034B7E0E9E1E}" destId="{7364075B-9547-49C6-9660-9E137504399B}" srcOrd="0" destOrd="0" presId="urn:microsoft.com/office/officeart/2005/8/layout/hierarchy2"/>
    <dgm:cxn modelId="{F9796CA4-40D7-4359-AA35-7D72B1A309AB}" type="presParOf" srcId="{EA2DDB79-517F-4F58-B6A7-55FB452CA189}" destId="{E91A5616-0964-488C-884B-141B61BC29EE}" srcOrd="1" destOrd="0" presId="urn:microsoft.com/office/officeart/2005/8/layout/hierarchy2"/>
    <dgm:cxn modelId="{1F32F561-A2FE-468B-B5E5-787E5156060F}" type="presParOf" srcId="{E91A5616-0964-488C-884B-141B61BC29EE}" destId="{723D647F-29B3-4886-B912-EB4FA10367C8}" srcOrd="0" destOrd="0" presId="urn:microsoft.com/office/officeart/2005/8/layout/hierarchy2"/>
    <dgm:cxn modelId="{9084C94A-75EB-48E9-9F29-F7EB04ED60D0}" type="presParOf" srcId="{E91A5616-0964-488C-884B-141B61BC29EE}" destId="{16D2A083-A662-4AB1-A529-0FBA1BDA22A1}" srcOrd="1" destOrd="0" presId="urn:microsoft.com/office/officeart/2005/8/layout/hierarchy2"/>
    <dgm:cxn modelId="{B46FD30C-90BC-42B3-9C87-378E00473FD9}" type="presParOf" srcId="{EA2DDB79-517F-4F58-B6A7-55FB452CA189}" destId="{109EBA9B-4F51-4F8D-884F-F79BD9F36387}" srcOrd="2" destOrd="0" presId="urn:microsoft.com/office/officeart/2005/8/layout/hierarchy2"/>
    <dgm:cxn modelId="{EB2B8E26-AE82-4C4B-8D2E-B31E496756BA}" type="presParOf" srcId="{109EBA9B-4F51-4F8D-884F-F79BD9F36387}" destId="{DBCCB0B0-D8C3-421B-AA23-D9DCD12994FA}" srcOrd="0" destOrd="0" presId="urn:microsoft.com/office/officeart/2005/8/layout/hierarchy2"/>
    <dgm:cxn modelId="{2C768D90-CA01-4760-B170-5B3217A40411}" type="presParOf" srcId="{EA2DDB79-517F-4F58-B6A7-55FB452CA189}" destId="{07EC269D-3FC1-4F3D-91AB-2F9CDAC6B799}" srcOrd="3" destOrd="0" presId="urn:microsoft.com/office/officeart/2005/8/layout/hierarchy2"/>
    <dgm:cxn modelId="{1E10DC2B-3A7D-43FE-8626-6040CA64117F}" type="presParOf" srcId="{07EC269D-3FC1-4F3D-91AB-2F9CDAC6B799}" destId="{AFF62C0E-CBC5-478E-95D8-97F765E6E571}" srcOrd="0" destOrd="0" presId="urn:microsoft.com/office/officeart/2005/8/layout/hierarchy2"/>
    <dgm:cxn modelId="{EC98C0CC-E9EE-4C18-96BE-54A095D30CAA}" type="presParOf" srcId="{07EC269D-3FC1-4F3D-91AB-2F9CDAC6B799}" destId="{D999AC91-F2AA-49D8-98D2-74B5A1955AD1}" srcOrd="1" destOrd="0" presId="urn:microsoft.com/office/officeart/2005/8/layout/hierarchy2"/>
    <dgm:cxn modelId="{6D85380B-0692-40AE-80BB-753BCB5DF8D1}" type="presParOf" srcId="{EA2DDB79-517F-4F58-B6A7-55FB452CA189}" destId="{35B59BE0-3696-4DEB-9B9D-D46FCC5104AE}" srcOrd="4" destOrd="0" presId="urn:microsoft.com/office/officeart/2005/8/layout/hierarchy2"/>
    <dgm:cxn modelId="{6B70841A-753E-4F2D-BB6A-CB5FFE694AEF}" type="presParOf" srcId="{35B59BE0-3696-4DEB-9B9D-D46FCC5104AE}" destId="{E5D108A2-1934-4CA5-9682-C0D0D6C3F7DD}" srcOrd="0" destOrd="0" presId="urn:microsoft.com/office/officeart/2005/8/layout/hierarchy2"/>
    <dgm:cxn modelId="{60B26F84-D6C9-405D-9841-5C1E1FFEB079}" type="presParOf" srcId="{EA2DDB79-517F-4F58-B6A7-55FB452CA189}" destId="{E3671262-D02C-49F9-BC23-B08A390388BF}" srcOrd="5" destOrd="0" presId="urn:microsoft.com/office/officeart/2005/8/layout/hierarchy2"/>
    <dgm:cxn modelId="{DA2C4FA5-32B5-44EA-A485-1291582B60C0}" type="presParOf" srcId="{E3671262-D02C-49F9-BC23-B08A390388BF}" destId="{DB064654-61C1-4AA2-8A7F-8F4919BCA33D}" srcOrd="0" destOrd="0" presId="urn:microsoft.com/office/officeart/2005/8/layout/hierarchy2"/>
    <dgm:cxn modelId="{211DD6A8-0AC4-4E13-9A16-5A532375A6B4}" type="presParOf" srcId="{E3671262-D02C-49F9-BC23-B08A390388BF}" destId="{4E5665E6-2974-4D42-B1FD-C5F1B5FBA253}" srcOrd="1" destOrd="0" presId="urn:microsoft.com/office/officeart/2005/8/layout/hierarchy2"/>
    <dgm:cxn modelId="{9AA08D78-C526-42D7-A821-F61BD9A0ECB4}" type="presParOf" srcId="{E7A05EBB-0BD3-43DE-811D-8A16541AA664}" destId="{09F14572-8390-47FF-98CD-66437B0092B5}" srcOrd="2" destOrd="0" presId="urn:microsoft.com/office/officeart/2005/8/layout/hierarchy2"/>
    <dgm:cxn modelId="{8D0F0192-D6F9-427A-BE07-EA38AD9B6023}" type="presParOf" srcId="{09F14572-8390-47FF-98CD-66437B0092B5}" destId="{C9557FF9-5BC4-401C-8E77-81F9C04AF61B}" srcOrd="0" destOrd="0" presId="urn:microsoft.com/office/officeart/2005/8/layout/hierarchy2"/>
    <dgm:cxn modelId="{9C97FE9E-6C19-4DB5-9072-F76FF5E89AFF}" type="presParOf" srcId="{E7A05EBB-0BD3-43DE-811D-8A16541AA664}" destId="{E8BF1AD6-696A-47ED-ACF2-8CB1592ED923}" srcOrd="3" destOrd="0" presId="urn:microsoft.com/office/officeart/2005/8/layout/hierarchy2"/>
    <dgm:cxn modelId="{41EA40E2-AF17-47D4-8115-B2211213A4FD}" type="presParOf" srcId="{E8BF1AD6-696A-47ED-ACF2-8CB1592ED923}" destId="{27851B84-8C35-481A-BC4C-D8FCA85C5CFD}" srcOrd="0" destOrd="0" presId="urn:microsoft.com/office/officeart/2005/8/layout/hierarchy2"/>
    <dgm:cxn modelId="{A2711993-FC91-4303-AC4B-794C96785A4A}" type="presParOf" srcId="{E8BF1AD6-696A-47ED-ACF2-8CB1592ED923}" destId="{454B1D69-4153-4DF4-9B00-8AD8105AA7CF}" srcOrd="1" destOrd="0" presId="urn:microsoft.com/office/officeart/2005/8/layout/hierarchy2"/>
    <dgm:cxn modelId="{1CE57211-CF03-4568-8413-3DCAF05439D8}" type="presParOf" srcId="{454B1D69-4153-4DF4-9B00-8AD8105AA7CF}" destId="{17E663F8-2DD5-4069-9D65-EA5F0100344E}" srcOrd="0" destOrd="0" presId="urn:microsoft.com/office/officeart/2005/8/layout/hierarchy2"/>
    <dgm:cxn modelId="{A55CD434-F042-404C-8C9F-0065E8FF9649}" type="presParOf" srcId="{17E663F8-2DD5-4069-9D65-EA5F0100344E}" destId="{D3B9388E-4208-4A91-9ED3-875C78FFC1E3}" srcOrd="0" destOrd="0" presId="urn:microsoft.com/office/officeart/2005/8/layout/hierarchy2"/>
    <dgm:cxn modelId="{17FB3C79-1BF5-4226-8FAB-495137C209EE}" type="presParOf" srcId="{454B1D69-4153-4DF4-9B00-8AD8105AA7CF}" destId="{D9E73059-305A-4893-9CED-F4CB26921BFF}" srcOrd="1" destOrd="0" presId="urn:microsoft.com/office/officeart/2005/8/layout/hierarchy2"/>
    <dgm:cxn modelId="{9EC52E0F-0AC4-4464-8F1B-61EBDA3EBA1B}" type="presParOf" srcId="{D9E73059-305A-4893-9CED-F4CB26921BFF}" destId="{0CD3C223-C76B-4CDA-8E81-6B7F04A35E79}" srcOrd="0" destOrd="0" presId="urn:microsoft.com/office/officeart/2005/8/layout/hierarchy2"/>
    <dgm:cxn modelId="{2BDD46D5-E772-453F-97E0-D5D5C0CF7FF0}" type="presParOf" srcId="{D9E73059-305A-4893-9CED-F4CB26921BFF}" destId="{7824BD9E-CA2C-4824-B13E-715A11A4F3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99EA5-75F8-46A3-B09D-F76FB788BAC2}">
      <dsp:nvSpPr>
        <dsp:cNvPr id="0" name=""/>
        <dsp:cNvSpPr/>
      </dsp:nvSpPr>
      <dsp:spPr>
        <a:xfrm>
          <a:off x="6572" y="126968"/>
          <a:ext cx="1964372" cy="1178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/>
            <a:t>Raw</a:t>
          </a:r>
          <a:r>
            <a:rPr lang="tr-TR" sz="2800" kern="1200" dirty="0"/>
            <a:t> </a:t>
          </a:r>
          <a:r>
            <a:rPr lang="tr-TR" sz="2800" kern="1200" dirty="0" err="1"/>
            <a:t>material</a:t>
          </a:r>
          <a:endParaRPr lang="tr-TR" sz="2800" kern="1200" dirty="0"/>
        </a:p>
      </dsp:txBody>
      <dsp:txXfrm>
        <a:off x="41093" y="161489"/>
        <a:ext cx="1895330" cy="1109581"/>
      </dsp:txXfrm>
    </dsp:sp>
    <dsp:sp modelId="{007ABE96-029C-4F43-BE30-3EB210371489}">
      <dsp:nvSpPr>
        <dsp:cNvPr id="0" name=""/>
        <dsp:cNvSpPr/>
      </dsp:nvSpPr>
      <dsp:spPr>
        <a:xfrm>
          <a:off x="2167382" y="472698"/>
          <a:ext cx="416446" cy="48716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2167382" y="570131"/>
        <a:ext cx="291512" cy="292298"/>
      </dsp:txXfrm>
    </dsp:sp>
    <dsp:sp modelId="{7D4EA2CB-D895-45DF-A845-416A49AE6483}">
      <dsp:nvSpPr>
        <dsp:cNvPr id="0" name=""/>
        <dsp:cNvSpPr/>
      </dsp:nvSpPr>
      <dsp:spPr>
        <a:xfrm>
          <a:off x="2756693" y="126968"/>
          <a:ext cx="1964372" cy="1178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/>
            <a:t>Cleaning</a:t>
          </a:r>
          <a:endParaRPr lang="tr-TR" sz="2800" kern="1200" dirty="0"/>
        </a:p>
      </dsp:txBody>
      <dsp:txXfrm>
        <a:off x="2791214" y="161489"/>
        <a:ext cx="1895330" cy="1109581"/>
      </dsp:txXfrm>
    </dsp:sp>
    <dsp:sp modelId="{EEA37624-23C8-486E-9A0E-67879A151D23}">
      <dsp:nvSpPr>
        <dsp:cNvPr id="0" name=""/>
        <dsp:cNvSpPr/>
      </dsp:nvSpPr>
      <dsp:spPr>
        <a:xfrm>
          <a:off x="4917503" y="472698"/>
          <a:ext cx="416446" cy="48716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4917503" y="570131"/>
        <a:ext cx="291512" cy="292298"/>
      </dsp:txXfrm>
    </dsp:sp>
    <dsp:sp modelId="{DFADCF16-2882-4A0E-B1FC-31D4AE56CB38}">
      <dsp:nvSpPr>
        <dsp:cNvPr id="0" name=""/>
        <dsp:cNvSpPr/>
      </dsp:nvSpPr>
      <dsp:spPr>
        <a:xfrm>
          <a:off x="5506815" y="126968"/>
          <a:ext cx="1964372" cy="1178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Crushing</a:t>
          </a:r>
        </a:p>
      </dsp:txBody>
      <dsp:txXfrm>
        <a:off x="5541336" y="161489"/>
        <a:ext cx="1895330" cy="1109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31D0A-1733-4F97-A543-0EF775452925}">
      <dsp:nvSpPr>
        <dsp:cNvPr id="0" name=""/>
        <dsp:cNvSpPr/>
      </dsp:nvSpPr>
      <dsp:spPr>
        <a:xfrm>
          <a:off x="3897" y="94391"/>
          <a:ext cx="1704208" cy="12142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/>
            <a:t>Oil</a:t>
          </a:r>
          <a:r>
            <a:rPr lang="tr-TR" sz="3200" kern="1200" dirty="0"/>
            <a:t> </a:t>
          </a:r>
          <a:r>
            <a:rPr lang="tr-TR" sz="3200" kern="1200" dirty="0" err="1"/>
            <a:t>Cake</a:t>
          </a:r>
          <a:endParaRPr lang="tr-TR" sz="3200" kern="1200" dirty="0"/>
        </a:p>
      </dsp:txBody>
      <dsp:txXfrm>
        <a:off x="39461" y="129955"/>
        <a:ext cx="1633080" cy="1143120"/>
      </dsp:txXfrm>
    </dsp:sp>
    <dsp:sp modelId="{442D0F1B-5A40-472E-AD54-963F0CCBE797}">
      <dsp:nvSpPr>
        <dsp:cNvPr id="0" name=""/>
        <dsp:cNvSpPr/>
      </dsp:nvSpPr>
      <dsp:spPr>
        <a:xfrm flipH="1">
          <a:off x="1837428" y="494661"/>
          <a:ext cx="382532" cy="4137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>
        <a:off x="1952188" y="577403"/>
        <a:ext cx="267772" cy="248225"/>
      </dsp:txXfrm>
    </dsp:sp>
    <dsp:sp modelId="{DCA99EA5-75F8-46A3-B09D-F76FB788BAC2}">
      <dsp:nvSpPr>
        <dsp:cNvPr id="0" name=""/>
        <dsp:cNvSpPr/>
      </dsp:nvSpPr>
      <dsp:spPr>
        <a:xfrm>
          <a:off x="2389789" y="94391"/>
          <a:ext cx="1704208" cy="12142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/>
            <a:t>Oil</a:t>
          </a:r>
          <a:r>
            <a:rPr lang="tr-TR" sz="3200" kern="1200" dirty="0"/>
            <a:t> </a:t>
          </a:r>
          <a:r>
            <a:rPr lang="tr-TR" sz="3200" kern="1200" dirty="0" err="1"/>
            <a:t>Pressing</a:t>
          </a:r>
          <a:endParaRPr lang="tr-TR" sz="3200" kern="1200" dirty="0"/>
        </a:p>
      </dsp:txBody>
      <dsp:txXfrm>
        <a:off x="2425353" y="129955"/>
        <a:ext cx="1633080" cy="1143120"/>
      </dsp:txXfrm>
    </dsp:sp>
    <dsp:sp modelId="{007ABE96-029C-4F43-BE30-3EB210371489}">
      <dsp:nvSpPr>
        <dsp:cNvPr id="0" name=""/>
        <dsp:cNvSpPr/>
      </dsp:nvSpPr>
      <dsp:spPr>
        <a:xfrm rot="10800000">
          <a:off x="4264419" y="490194"/>
          <a:ext cx="361292" cy="4226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4372807" y="574723"/>
        <a:ext cx="252904" cy="253585"/>
      </dsp:txXfrm>
    </dsp:sp>
    <dsp:sp modelId="{7D4EA2CB-D895-45DF-A845-416A49AE6483}">
      <dsp:nvSpPr>
        <dsp:cNvPr id="0" name=""/>
        <dsp:cNvSpPr/>
      </dsp:nvSpPr>
      <dsp:spPr>
        <a:xfrm>
          <a:off x="4775681" y="94391"/>
          <a:ext cx="1704208" cy="12142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/>
            <a:t>Steam</a:t>
          </a:r>
          <a:r>
            <a:rPr lang="tr-TR" sz="3200" kern="1200" dirty="0"/>
            <a:t> Cooking</a:t>
          </a:r>
        </a:p>
      </dsp:txBody>
      <dsp:txXfrm>
        <a:off x="4811245" y="129955"/>
        <a:ext cx="1633080" cy="1143120"/>
      </dsp:txXfrm>
    </dsp:sp>
    <dsp:sp modelId="{EEA37624-23C8-486E-9A0E-67879A151D23}">
      <dsp:nvSpPr>
        <dsp:cNvPr id="0" name=""/>
        <dsp:cNvSpPr/>
      </dsp:nvSpPr>
      <dsp:spPr>
        <a:xfrm rot="10800000">
          <a:off x="6650311" y="490194"/>
          <a:ext cx="361292" cy="4226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6758699" y="574723"/>
        <a:ext cx="252904" cy="253585"/>
      </dsp:txXfrm>
    </dsp:sp>
    <dsp:sp modelId="{DFADCF16-2882-4A0E-B1FC-31D4AE56CB38}">
      <dsp:nvSpPr>
        <dsp:cNvPr id="0" name=""/>
        <dsp:cNvSpPr/>
      </dsp:nvSpPr>
      <dsp:spPr>
        <a:xfrm>
          <a:off x="7161573" y="94391"/>
          <a:ext cx="1704208" cy="12142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/>
            <a:t>Flaking</a:t>
          </a:r>
          <a:endParaRPr lang="tr-TR" sz="3200" kern="1200" dirty="0"/>
        </a:p>
      </dsp:txBody>
      <dsp:txXfrm>
        <a:off x="7197137" y="129955"/>
        <a:ext cx="1633080" cy="1143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99EA5-75F8-46A3-B09D-F76FB788BAC2}">
      <dsp:nvSpPr>
        <dsp:cNvPr id="0" name=""/>
        <dsp:cNvSpPr/>
      </dsp:nvSpPr>
      <dsp:spPr>
        <a:xfrm>
          <a:off x="6273" y="92831"/>
          <a:ext cx="1874961" cy="11249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/>
            <a:t>Pressed</a:t>
          </a:r>
          <a:r>
            <a:rPr lang="tr-TR" sz="2800" kern="1200" dirty="0"/>
            <a:t> </a:t>
          </a:r>
          <a:r>
            <a:rPr lang="tr-TR" sz="2800" kern="1200" dirty="0" err="1"/>
            <a:t>Oil</a:t>
          </a:r>
          <a:endParaRPr lang="tr-TR" sz="2800" kern="1200" dirty="0"/>
        </a:p>
      </dsp:txBody>
      <dsp:txXfrm>
        <a:off x="39222" y="125780"/>
        <a:ext cx="1809063" cy="1059078"/>
      </dsp:txXfrm>
    </dsp:sp>
    <dsp:sp modelId="{007ABE96-029C-4F43-BE30-3EB210371489}">
      <dsp:nvSpPr>
        <dsp:cNvPr id="0" name=""/>
        <dsp:cNvSpPr/>
      </dsp:nvSpPr>
      <dsp:spPr>
        <a:xfrm>
          <a:off x="2068730" y="422824"/>
          <a:ext cx="397491" cy="46499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2068730" y="515822"/>
        <a:ext cx="278244" cy="278994"/>
      </dsp:txXfrm>
    </dsp:sp>
    <dsp:sp modelId="{7D4EA2CB-D895-45DF-A845-416A49AE6483}">
      <dsp:nvSpPr>
        <dsp:cNvPr id="0" name=""/>
        <dsp:cNvSpPr/>
      </dsp:nvSpPr>
      <dsp:spPr>
        <a:xfrm>
          <a:off x="2631219" y="92831"/>
          <a:ext cx="1874961" cy="11249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/>
            <a:t>Oil</a:t>
          </a:r>
          <a:r>
            <a:rPr lang="tr-TR" sz="2800" kern="1200" dirty="0"/>
            <a:t> </a:t>
          </a:r>
          <a:r>
            <a:rPr lang="tr-TR" sz="2800" kern="1200" dirty="0" err="1"/>
            <a:t>Filtering</a:t>
          </a:r>
          <a:endParaRPr lang="tr-TR" sz="2800" kern="1200" dirty="0"/>
        </a:p>
      </dsp:txBody>
      <dsp:txXfrm>
        <a:off x="2664168" y="125780"/>
        <a:ext cx="1809063" cy="1059078"/>
      </dsp:txXfrm>
    </dsp:sp>
    <dsp:sp modelId="{EEA37624-23C8-486E-9A0E-67879A151D23}">
      <dsp:nvSpPr>
        <dsp:cNvPr id="0" name=""/>
        <dsp:cNvSpPr/>
      </dsp:nvSpPr>
      <dsp:spPr>
        <a:xfrm>
          <a:off x="4693676" y="422824"/>
          <a:ext cx="397491" cy="46499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4693676" y="515822"/>
        <a:ext cx="278244" cy="278994"/>
      </dsp:txXfrm>
    </dsp:sp>
    <dsp:sp modelId="{DFADCF16-2882-4A0E-B1FC-31D4AE56CB38}">
      <dsp:nvSpPr>
        <dsp:cNvPr id="0" name=""/>
        <dsp:cNvSpPr/>
      </dsp:nvSpPr>
      <dsp:spPr>
        <a:xfrm>
          <a:off x="5256165" y="92831"/>
          <a:ext cx="1874961" cy="11249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/>
            <a:t>Crude</a:t>
          </a:r>
          <a:r>
            <a:rPr lang="tr-TR" sz="2800" kern="1200" dirty="0"/>
            <a:t> </a:t>
          </a:r>
          <a:r>
            <a:rPr lang="tr-TR" sz="2800" kern="1200" dirty="0" err="1"/>
            <a:t>Oil</a:t>
          </a:r>
          <a:endParaRPr lang="tr-TR" sz="2800" kern="1200" dirty="0"/>
        </a:p>
      </dsp:txBody>
      <dsp:txXfrm>
        <a:off x="5289114" y="125780"/>
        <a:ext cx="1809063" cy="1059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CA9AB-768B-4E28-B40F-B7CFE0062A50}">
      <dsp:nvSpPr>
        <dsp:cNvPr id="0" name=""/>
        <dsp:cNvSpPr/>
      </dsp:nvSpPr>
      <dsp:spPr>
        <a:xfrm>
          <a:off x="1251" y="2154814"/>
          <a:ext cx="1742583" cy="871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EAEP</a:t>
          </a:r>
        </a:p>
      </dsp:txBody>
      <dsp:txXfrm>
        <a:off x="26770" y="2180333"/>
        <a:ext cx="1691545" cy="820253"/>
      </dsp:txXfrm>
    </dsp:sp>
    <dsp:sp modelId="{3A9D3CF7-8C0F-4644-AE06-7A94F6F1ADD6}">
      <dsp:nvSpPr>
        <dsp:cNvPr id="0" name=""/>
        <dsp:cNvSpPr/>
      </dsp:nvSpPr>
      <dsp:spPr>
        <a:xfrm rot="18289469">
          <a:off x="1482058" y="2070703"/>
          <a:ext cx="1220586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1220586" y="18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/>
        </a:p>
      </dsp:txBody>
      <dsp:txXfrm>
        <a:off x="2061836" y="2058953"/>
        <a:ext cx="61029" cy="61029"/>
      </dsp:txXfrm>
    </dsp:sp>
    <dsp:sp modelId="{FA6E6144-9B10-4ADE-8FA0-EAF0340EEC99}">
      <dsp:nvSpPr>
        <dsp:cNvPr id="0" name=""/>
        <dsp:cNvSpPr/>
      </dsp:nvSpPr>
      <dsp:spPr>
        <a:xfrm>
          <a:off x="2440868" y="1152829"/>
          <a:ext cx="1742583" cy="871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 err="1"/>
            <a:t>Crude</a:t>
          </a:r>
          <a:r>
            <a:rPr lang="tr-TR" sz="1400" b="1" kern="1200" dirty="0"/>
            <a:t> </a:t>
          </a:r>
          <a:r>
            <a:rPr lang="tr-TR" sz="1400" b="1" kern="1200" dirty="0" err="1"/>
            <a:t>Oil</a:t>
          </a:r>
          <a:endParaRPr lang="tr-TR" sz="1400" b="1" kern="1200" dirty="0"/>
        </a:p>
      </dsp:txBody>
      <dsp:txXfrm>
        <a:off x="2466387" y="1178348"/>
        <a:ext cx="1691545" cy="820253"/>
      </dsp:txXfrm>
    </dsp:sp>
    <dsp:sp modelId="{CFAC69ED-4E9C-4E12-836B-034B7E0E9E1E}">
      <dsp:nvSpPr>
        <dsp:cNvPr id="0" name=""/>
        <dsp:cNvSpPr/>
      </dsp:nvSpPr>
      <dsp:spPr>
        <a:xfrm rot="18289469">
          <a:off x="3921675" y="1068717"/>
          <a:ext cx="1220586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1220586" y="18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/>
        </a:p>
      </dsp:txBody>
      <dsp:txXfrm>
        <a:off x="4501453" y="1056967"/>
        <a:ext cx="61029" cy="61029"/>
      </dsp:txXfrm>
    </dsp:sp>
    <dsp:sp modelId="{723D647F-29B3-4886-B912-EB4FA10367C8}">
      <dsp:nvSpPr>
        <dsp:cNvPr id="0" name=""/>
        <dsp:cNvSpPr/>
      </dsp:nvSpPr>
      <dsp:spPr>
        <a:xfrm>
          <a:off x="4880485" y="150843"/>
          <a:ext cx="1742583" cy="871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High </a:t>
          </a:r>
          <a:r>
            <a:rPr lang="tr-TR" sz="1400" b="1" kern="1200" dirty="0" err="1"/>
            <a:t>oxidative</a:t>
          </a:r>
          <a:r>
            <a:rPr lang="tr-TR" sz="1400" b="1" kern="1200" dirty="0"/>
            <a:t> </a:t>
          </a:r>
          <a:r>
            <a:rPr lang="tr-TR" sz="1400" b="1" kern="1200" dirty="0" err="1"/>
            <a:t>stability</a:t>
          </a:r>
          <a:endParaRPr lang="tr-TR" sz="1400" b="1" kern="1200" dirty="0"/>
        </a:p>
      </dsp:txBody>
      <dsp:txXfrm>
        <a:off x="4906004" y="176362"/>
        <a:ext cx="1691545" cy="820253"/>
      </dsp:txXfrm>
    </dsp:sp>
    <dsp:sp modelId="{109EBA9B-4F51-4F8D-884F-F79BD9F36387}">
      <dsp:nvSpPr>
        <dsp:cNvPr id="0" name=""/>
        <dsp:cNvSpPr/>
      </dsp:nvSpPr>
      <dsp:spPr>
        <a:xfrm>
          <a:off x="4183451" y="1569710"/>
          <a:ext cx="697033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97033" y="18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/>
        </a:p>
      </dsp:txBody>
      <dsp:txXfrm>
        <a:off x="4514542" y="1571049"/>
        <a:ext cx="34851" cy="34851"/>
      </dsp:txXfrm>
    </dsp:sp>
    <dsp:sp modelId="{AFF62C0E-CBC5-478E-95D8-97F765E6E571}">
      <dsp:nvSpPr>
        <dsp:cNvPr id="0" name=""/>
        <dsp:cNvSpPr/>
      </dsp:nvSpPr>
      <dsp:spPr>
        <a:xfrm>
          <a:off x="4880485" y="1152829"/>
          <a:ext cx="1742583" cy="871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 err="1"/>
            <a:t>Low</a:t>
          </a:r>
          <a:r>
            <a:rPr lang="tr-TR" sz="1400" b="1" kern="1200" dirty="0"/>
            <a:t> </a:t>
          </a:r>
          <a:r>
            <a:rPr lang="tr-TR" sz="1400" b="1" kern="1200" dirty="0" err="1"/>
            <a:t>phosholipid</a:t>
          </a:r>
          <a:r>
            <a:rPr lang="tr-TR" sz="1400" b="1" kern="1200" dirty="0"/>
            <a:t> </a:t>
          </a:r>
          <a:r>
            <a:rPr lang="tr-TR" sz="1400" b="1" kern="1200" dirty="0" err="1"/>
            <a:t>concentration</a:t>
          </a:r>
          <a:endParaRPr lang="tr-TR" sz="1400" b="1" kern="1200" dirty="0"/>
        </a:p>
      </dsp:txBody>
      <dsp:txXfrm>
        <a:off x="4906004" y="1178348"/>
        <a:ext cx="1691545" cy="820253"/>
      </dsp:txXfrm>
    </dsp:sp>
    <dsp:sp modelId="{35B59BE0-3696-4DEB-9B9D-D46FCC5104AE}">
      <dsp:nvSpPr>
        <dsp:cNvPr id="0" name=""/>
        <dsp:cNvSpPr/>
      </dsp:nvSpPr>
      <dsp:spPr>
        <a:xfrm rot="3310531">
          <a:off x="3921675" y="2070703"/>
          <a:ext cx="1220586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1220586" y="18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/>
        </a:p>
      </dsp:txBody>
      <dsp:txXfrm>
        <a:off x="4501453" y="2058953"/>
        <a:ext cx="61029" cy="61029"/>
      </dsp:txXfrm>
    </dsp:sp>
    <dsp:sp modelId="{DB064654-61C1-4AA2-8A7F-8F4919BCA33D}">
      <dsp:nvSpPr>
        <dsp:cNvPr id="0" name=""/>
        <dsp:cNvSpPr/>
      </dsp:nvSpPr>
      <dsp:spPr>
        <a:xfrm>
          <a:off x="4880485" y="2154814"/>
          <a:ext cx="1742583" cy="871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 err="1"/>
            <a:t>Higher</a:t>
          </a:r>
          <a:r>
            <a:rPr lang="tr-TR" sz="1400" b="1" kern="1200" dirty="0"/>
            <a:t> </a:t>
          </a:r>
          <a:r>
            <a:rPr lang="tr-TR" sz="1400" b="1" kern="1200" dirty="0" err="1"/>
            <a:t>oil</a:t>
          </a:r>
          <a:r>
            <a:rPr lang="tr-TR" sz="1400" b="1" kern="1200" dirty="0"/>
            <a:t> </a:t>
          </a:r>
          <a:r>
            <a:rPr lang="tr-TR" sz="1400" b="1" kern="1200" dirty="0" err="1"/>
            <a:t>yields</a:t>
          </a:r>
          <a:endParaRPr lang="tr-TR" sz="1400" b="1" kern="1200" dirty="0"/>
        </a:p>
      </dsp:txBody>
      <dsp:txXfrm>
        <a:off x="4906004" y="2180333"/>
        <a:ext cx="1691545" cy="820253"/>
      </dsp:txXfrm>
    </dsp:sp>
    <dsp:sp modelId="{09F14572-8390-47FF-98CD-66437B0092B5}">
      <dsp:nvSpPr>
        <dsp:cNvPr id="0" name=""/>
        <dsp:cNvSpPr/>
      </dsp:nvSpPr>
      <dsp:spPr>
        <a:xfrm rot="3310531">
          <a:off x="1482058" y="3072688"/>
          <a:ext cx="1220586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1220586" y="18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/>
        </a:p>
      </dsp:txBody>
      <dsp:txXfrm>
        <a:off x="2061836" y="3060938"/>
        <a:ext cx="61029" cy="61029"/>
      </dsp:txXfrm>
    </dsp:sp>
    <dsp:sp modelId="{27851B84-8C35-481A-BC4C-D8FCA85C5CFD}">
      <dsp:nvSpPr>
        <dsp:cNvPr id="0" name=""/>
        <dsp:cNvSpPr/>
      </dsp:nvSpPr>
      <dsp:spPr>
        <a:xfrm>
          <a:off x="2440868" y="3156800"/>
          <a:ext cx="1742583" cy="871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Protein </a:t>
          </a:r>
          <a:r>
            <a:rPr lang="tr-TR" sz="1400" b="1" kern="1200" dirty="0" err="1"/>
            <a:t>residue</a:t>
          </a:r>
          <a:endParaRPr lang="tr-TR" sz="1400" b="1" kern="1200" dirty="0"/>
        </a:p>
      </dsp:txBody>
      <dsp:txXfrm>
        <a:off x="2466387" y="3182319"/>
        <a:ext cx="1691545" cy="820253"/>
      </dsp:txXfrm>
    </dsp:sp>
    <dsp:sp modelId="{17E663F8-2DD5-4069-9D65-EA5F0100344E}">
      <dsp:nvSpPr>
        <dsp:cNvPr id="0" name=""/>
        <dsp:cNvSpPr/>
      </dsp:nvSpPr>
      <dsp:spPr>
        <a:xfrm>
          <a:off x="4183451" y="3573681"/>
          <a:ext cx="697033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97033" y="18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/>
        </a:p>
      </dsp:txBody>
      <dsp:txXfrm>
        <a:off x="4514542" y="3575020"/>
        <a:ext cx="34851" cy="34851"/>
      </dsp:txXfrm>
    </dsp:sp>
    <dsp:sp modelId="{0CD3C223-C76B-4CDA-8E81-6B7F04A35E79}">
      <dsp:nvSpPr>
        <dsp:cNvPr id="0" name=""/>
        <dsp:cNvSpPr/>
      </dsp:nvSpPr>
      <dsp:spPr>
        <a:xfrm>
          <a:off x="4880485" y="3156800"/>
          <a:ext cx="1742583" cy="871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 err="1"/>
            <a:t>Used</a:t>
          </a:r>
          <a:r>
            <a:rPr lang="tr-TR" sz="1400" b="1" kern="1200" dirty="0"/>
            <a:t> in </a:t>
          </a:r>
          <a:r>
            <a:rPr lang="tr-TR" sz="1400" b="1" kern="1200" dirty="0" err="1"/>
            <a:t>feed</a:t>
          </a:r>
          <a:r>
            <a:rPr lang="tr-TR" sz="1400" b="1" kern="1200" dirty="0"/>
            <a:t> </a:t>
          </a:r>
          <a:r>
            <a:rPr lang="tr-TR" sz="1400" b="1" kern="1200" dirty="0" err="1"/>
            <a:t>stuffs</a:t>
          </a:r>
          <a:r>
            <a:rPr lang="tr-TR" sz="1400" b="1" kern="1200" dirty="0"/>
            <a:t> </a:t>
          </a:r>
          <a:r>
            <a:rPr lang="tr-TR" sz="1400" b="1" kern="1200" dirty="0" err="1"/>
            <a:t>and</a:t>
          </a:r>
          <a:r>
            <a:rPr lang="tr-TR" sz="1400" b="1" kern="1200" dirty="0"/>
            <a:t> </a:t>
          </a:r>
          <a:r>
            <a:rPr lang="tr-TR" sz="1400" b="1" kern="1200" dirty="0" err="1"/>
            <a:t>fertilizers</a:t>
          </a:r>
          <a:r>
            <a:rPr lang="tr-TR" sz="1400" b="1" kern="1200" dirty="0"/>
            <a:t> </a:t>
          </a:r>
          <a:r>
            <a:rPr lang="tr-TR" sz="1400" b="1" kern="1200" dirty="0" err="1"/>
            <a:t>with</a:t>
          </a:r>
          <a:r>
            <a:rPr lang="tr-TR" sz="1400" b="1" kern="1200" dirty="0"/>
            <a:t> </a:t>
          </a:r>
          <a:r>
            <a:rPr lang="tr-TR" sz="1400" b="1" kern="1200" dirty="0" err="1"/>
            <a:t>higher</a:t>
          </a:r>
          <a:r>
            <a:rPr lang="tr-TR" sz="1400" b="1" kern="1200" dirty="0"/>
            <a:t> </a:t>
          </a:r>
          <a:r>
            <a:rPr lang="tr-TR" sz="1400" b="1" kern="1200" dirty="0" err="1"/>
            <a:t>nutritional</a:t>
          </a:r>
          <a:r>
            <a:rPr lang="tr-TR" sz="1400" b="1" kern="1200" dirty="0"/>
            <a:t> </a:t>
          </a:r>
          <a:r>
            <a:rPr lang="tr-TR" sz="1400" b="1" kern="1200" dirty="0" err="1"/>
            <a:t>benefit</a:t>
          </a:r>
          <a:endParaRPr lang="tr-TR" sz="1400" b="1" kern="1200" dirty="0"/>
        </a:p>
      </dsp:txBody>
      <dsp:txXfrm>
        <a:off x="4906004" y="3182319"/>
        <a:ext cx="1691545" cy="82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4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37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84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81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6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4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56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93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06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C082-4066-45A6-90E7-F040E27F8C4D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2814-1BA0-46BF-839E-CB4CFBADE5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14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dnsUHSNl2Y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HfFk0O54YI" TargetMode="External"/><Relationship Id="rId5" Type="http://schemas.openxmlformats.org/officeDocument/2006/relationships/hyperlink" Target="https://www.youtube.com/watch?v=MGkbU4tXd3g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ctrTitle"/>
          </p:nvPr>
        </p:nvSpPr>
        <p:spPr>
          <a:xfrm>
            <a:off x="1645920" y="467043"/>
            <a:ext cx="9144000" cy="2387600"/>
          </a:xfrm>
        </p:spPr>
        <p:txBody>
          <a:bodyPr/>
          <a:lstStyle/>
          <a:p>
            <a:r>
              <a:rPr lang="tr-TR" b="1"/>
              <a:t>Enzyme Applications in Fats and Oils Industry</a:t>
            </a:r>
            <a:endParaRPr lang="tr-TR" dirty="0"/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927918"/>
            <a:ext cx="9144000" cy="1655762"/>
          </a:xfrm>
        </p:spPr>
        <p:txBody>
          <a:bodyPr/>
          <a:lstStyle/>
          <a:p>
            <a:r>
              <a:rPr lang="tr-TR"/>
              <a:t>FE 461 </a:t>
            </a:r>
          </a:p>
          <a:p>
            <a:r>
              <a:rPr lang="tr-TR"/>
              <a:t>Enzymes in Fats and Oil Industry</a:t>
            </a:r>
          </a:p>
          <a:p>
            <a:r>
              <a:rPr lang="tr-TR"/>
              <a:t>Dr. Hasene KESKİN ÇAVDAR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b="26296"/>
          <a:stretch/>
        </p:blipFill>
        <p:spPr>
          <a:xfrm>
            <a:off x="2884434" y="2829403"/>
            <a:ext cx="6666972" cy="20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Mechanical</a:t>
            </a:r>
            <a:r>
              <a:rPr lang="tr-TR" sz="3600" dirty="0"/>
              <a:t> </a:t>
            </a:r>
            <a:r>
              <a:rPr lang="tr-TR" sz="3600" dirty="0" err="1"/>
              <a:t>Oil</a:t>
            </a:r>
            <a:r>
              <a:rPr lang="tr-TR" sz="3600" dirty="0"/>
              <a:t> </a:t>
            </a:r>
            <a:r>
              <a:rPr lang="tr-TR" sz="3600" dirty="0" err="1"/>
              <a:t>Extraction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4086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tr-TR" sz="2000" dirty="0" err="1"/>
              <a:t>Used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removing</a:t>
            </a:r>
            <a:r>
              <a:rPr lang="tr-TR" sz="2000" dirty="0"/>
              <a:t> </a:t>
            </a:r>
            <a:r>
              <a:rPr lang="tr-TR" sz="2000" dirty="0" err="1"/>
              <a:t>oil</a:t>
            </a:r>
            <a:r>
              <a:rPr lang="tr-TR" sz="2000" dirty="0"/>
              <a:t> </a:t>
            </a:r>
            <a:r>
              <a:rPr lang="tr-TR" sz="2000" dirty="0" err="1"/>
              <a:t>from</a:t>
            </a:r>
            <a:r>
              <a:rPr lang="tr-TR" sz="2000" dirty="0"/>
              <a:t> </a:t>
            </a:r>
            <a:r>
              <a:rPr lang="tr-TR" sz="2000" dirty="0" err="1"/>
              <a:t>oilseeds</a:t>
            </a:r>
            <a:r>
              <a:rPr lang="tr-TR" sz="2000" dirty="0"/>
              <a:t> 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dirty="0" err="1"/>
              <a:t>fruit</a:t>
            </a:r>
            <a:r>
              <a:rPr lang="tr-TR" sz="2000" dirty="0"/>
              <a:t> </a:t>
            </a:r>
            <a:r>
              <a:rPr lang="tr-TR" sz="2000" dirty="0" err="1"/>
              <a:t>rich</a:t>
            </a:r>
            <a:r>
              <a:rPr lang="tr-TR" sz="2000" dirty="0"/>
              <a:t> </a:t>
            </a:r>
            <a:r>
              <a:rPr lang="tr-TR" sz="2000" dirty="0" err="1"/>
              <a:t>oils</a:t>
            </a:r>
            <a:endParaRPr lang="tr-TR" sz="2000" dirty="0"/>
          </a:p>
          <a:p>
            <a:pPr algn="just"/>
            <a:r>
              <a:rPr lang="tr-TR" sz="2000" dirty="0" err="1"/>
              <a:t>Various</a:t>
            </a:r>
            <a:r>
              <a:rPr lang="tr-TR" sz="2000" dirty="0"/>
              <a:t> </a:t>
            </a:r>
            <a:r>
              <a:rPr lang="tr-TR" sz="2000" dirty="0" err="1"/>
              <a:t>types</a:t>
            </a:r>
            <a:r>
              <a:rPr lang="tr-TR" sz="2000" dirty="0"/>
              <a:t> of </a:t>
            </a:r>
            <a:r>
              <a:rPr lang="tr-TR" sz="2000" dirty="0" err="1"/>
              <a:t>mechanical</a:t>
            </a:r>
            <a:r>
              <a:rPr lang="tr-TR" sz="2000" dirty="0"/>
              <a:t> </a:t>
            </a:r>
            <a:r>
              <a:rPr lang="tr-TR" sz="2000" dirty="0" err="1"/>
              <a:t>presses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expellers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used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squeeze</a:t>
            </a:r>
            <a:r>
              <a:rPr lang="tr-TR" sz="2000" dirty="0"/>
              <a:t> </a:t>
            </a:r>
            <a:r>
              <a:rPr lang="tr-TR" sz="2000" dirty="0" err="1"/>
              <a:t>oil</a:t>
            </a:r>
            <a:r>
              <a:rPr lang="tr-TR" sz="2000" dirty="0"/>
              <a:t> </a:t>
            </a:r>
            <a:r>
              <a:rPr lang="tr-TR" sz="2000" dirty="0" err="1"/>
              <a:t>from</a:t>
            </a:r>
            <a:r>
              <a:rPr lang="tr-TR" sz="2000" dirty="0"/>
              <a:t> </a:t>
            </a:r>
            <a:r>
              <a:rPr lang="tr-TR" sz="2000" dirty="0" err="1"/>
              <a:t>oilseeds</a:t>
            </a:r>
            <a:endParaRPr lang="tr-TR" sz="2000" dirty="0"/>
          </a:p>
          <a:p>
            <a:pPr algn="just"/>
            <a:r>
              <a:rPr lang="tr-TR" sz="2000" dirty="0" err="1"/>
              <a:t>Before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extraction</a:t>
            </a:r>
            <a:r>
              <a:rPr lang="tr-TR" sz="2000" dirty="0"/>
              <a:t>, </a:t>
            </a:r>
            <a:r>
              <a:rPr lang="tr-TR" sz="2000" dirty="0" err="1"/>
              <a:t>seeds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usually</a:t>
            </a:r>
            <a:r>
              <a:rPr lang="tr-TR" sz="2000" dirty="0"/>
              <a:t> </a:t>
            </a:r>
            <a:r>
              <a:rPr lang="tr-TR" sz="2000" dirty="0" err="1"/>
              <a:t>heated</a:t>
            </a:r>
            <a:r>
              <a:rPr lang="tr-TR" sz="2000" dirty="0"/>
              <a:t> </a:t>
            </a:r>
            <a:r>
              <a:rPr lang="tr-TR" sz="2000" dirty="0" err="1"/>
              <a:t>slightly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partially</a:t>
            </a:r>
            <a:r>
              <a:rPr lang="tr-TR" sz="2000" dirty="0"/>
              <a:t> break </a:t>
            </a:r>
            <a:r>
              <a:rPr lang="tr-TR" sz="2000" dirty="0" err="1"/>
              <a:t>down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cell</a:t>
            </a:r>
            <a:r>
              <a:rPr lang="tr-TR" sz="2000" dirty="0"/>
              <a:t> </a:t>
            </a:r>
            <a:r>
              <a:rPr lang="tr-TR" sz="2000" dirty="0" err="1"/>
              <a:t>structure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melt</a:t>
            </a:r>
            <a:r>
              <a:rPr lang="tr-TR" sz="2000" dirty="0"/>
              <a:t> </a:t>
            </a:r>
            <a:r>
              <a:rPr lang="tr-TR" sz="2000" dirty="0" err="1"/>
              <a:t>fat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easier</a:t>
            </a:r>
            <a:r>
              <a:rPr lang="tr-TR" sz="2000" dirty="0"/>
              <a:t> </a:t>
            </a:r>
            <a:r>
              <a:rPr lang="tr-TR" sz="2000" dirty="0" err="1"/>
              <a:t>release</a:t>
            </a:r>
            <a:r>
              <a:rPr lang="tr-TR" sz="2000" dirty="0"/>
              <a:t> of </a:t>
            </a:r>
            <a:r>
              <a:rPr lang="tr-TR" sz="2000" dirty="0" err="1"/>
              <a:t>oil</a:t>
            </a:r>
            <a:r>
              <a:rPr lang="tr-TR" sz="2000" dirty="0"/>
              <a:t>.</a:t>
            </a:r>
          </a:p>
          <a:p>
            <a:pPr algn="just"/>
            <a:endParaRPr lang="tr-TR" sz="20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1600" dirty="0"/>
              <a:t>cold pressing means no heat applied- </a:t>
            </a:r>
            <a:endParaRPr lang="tr-TR" sz="16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1600" dirty="0"/>
              <a:t>hot pressing - external heat is applied</a:t>
            </a:r>
            <a:endParaRPr lang="tr-TR" sz="1600" dirty="0"/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2907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Mechanical</a:t>
            </a:r>
            <a:r>
              <a:rPr lang="tr-TR" sz="3600" dirty="0"/>
              <a:t> </a:t>
            </a:r>
            <a:r>
              <a:rPr lang="tr-TR" sz="3600" dirty="0" err="1"/>
              <a:t>Pressing</a:t>
            </a:r>
            <a:r>
              <a:rPr lang="tr-TR" sz="3600" dirty="0"/>
              <a:t> (</a:t>
            </a:r>
            <a:r>
              <a:rPr lang="tr-TR" sz="3600" dirty="0" err="1"/>
              <a:t>Continued</a:t>
            </a:r>
            <a:r>
              <a:rPr lang="tr-TR" sz="3600" dirty="0"/>
              <a:t>)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22251610"/>
              </p:ext>
            </p:extLst>
          </p:nvPr>
        </p:nvGraphicFramePr>
        <p:xfrm>
          <a:off x="2230120" y="1568768"/>
          <a:ext cx="7477760" cy="143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944593819"/>
              </p:ext>
            </p:extLst>
          </p:nvPr>
        </p:nvGraphicFramePr>
        <p:xfrm>
          <a:off x="980440" y="3503456"/>
          <a:ext cx="8869680" cy="140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ola Bükülü Ok 6"/>
          <p:cNvSpPr/>
          <p:nvPr/>
        </p:nvSpPr>
        <p:spPr>
          <a:xfrm>
            <a:off x="9850120" y="2285048"/>
            <a:ext cx="883920" cy="22412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971767196"/>
              </p:ext>
            </p:extLst>
          </p:nvPr>
        </p:nvGraphicFramePr>
        <p:xfrm>
          <a:off x="2981960" y="5271133"/>
          <a:ext cx="7137400" cy="131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Aşağı Ok 8"/>
          <p:cNvSpPr/>
          <p:nvPr/>
        </p:nvSpPr>
        <p:spPr>
          <a:xfrm>
            <a:off x="3901440" y="4906488"/>
            <a:ext cx="381000" cy="364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41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EE957A-150D-4752-9A62-4AE19EDC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Oil extraction efficiency </a:t>
            </a:r>
            <a:r>
              <a:rPr lang="en-US" sz="2000" dirty="0"/>
              <a:t>with hot pressing is higher than cold pressing,</a:t>
            </a:r>
            <a:r>
              <a:rPr lang="tr-TR" sz="2000" dirty="0"/>
              <a:t> </a:t>
            </a:r>
            <a:r>
              <a:rPr lang="en-US" sz="2000" dirty="0"/>
              <a:t>but due to the heat generated during the compressing, the quality of the resulting oil</a:t>
            </a:r>
            <a:r>
              <a:rPr lang="tr-TR" sz="2000" dirty="0"/>
              <a:t> </a:t>
            </a:r>
            <a:r>
              <a:rPr lang="en-US" sz="2000" dirty="0"/>
              <a:t>is lower and the oil extracted by </a:t>
            </a:r>
            <a:r>
              <a:rPr lang="en-US" sz="2000" dirty="0">
                <a:solidFill>
                  <a:srgbClr val="FF0000"/>
                </a:solidFill>
              </a:rPr>
              <a:t>cold pressing preserves its natural properties and is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free of chemical materials</a:t>
            </a:r>
            <a:r>
              <a:rPr lang="en-US" sz="2000" dirty="0"/>
              <a:t>; therefore, the demand for oils obtained by cold-pressing</a:t>
            </a:r>
            <a:r>
              <a:rPr lang="tr-TR" sz="2000" dirty="0"/>
              <a:t> </a:t>
            </a:r>
            <a:r>
              <a:rPr lang="tr-TR" sz="2000" dirty="0" err="1"/>
              <a:t>approach</a:t>
            </a:r>
            <a:r>
              <a:rPr lang="tr-TR" sz="2000" dirty="0"/>
              <a:t> is </a:t>
            </a:r>
            <a:r>
              <a:rPr lang="tr-TR" sz="2000" dirty="0" err="1"/>
              <a:t>getting</a:t>
            </a:r>
            <a:r>
              <a:rPr lang="tr-TR" sz="2000" dirty="0"/>
              <a:t> </a:t>
            </a:r>
            <a:r>
              <a:rPr lang="tr-TR" sz="2000" dirty="0" err="1"/>
              <a:t>increased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en-US" sz="2000" dirty="0"/>
              <a:t>Even though cold pressing at temperatures below 60 °C</a:t>
            </a:r>
            <a:r>
              <a:rPr lang="tr-TR" sz="2000" dirty="0"/>
              <a:t> </a:t>
            </a:r>
            <a:r>
              <a:rPr lang="en-US" sz="2000" dirty="0"/>
              <a:t>is used extensively in the specialty oil market, </a:t>
            </a:r>
            <a:r>
              <a:rPr lang="en-US" sz="2000" dirty="0">
                <a:solidFill>
                  <a:srgbClr val="FF0000"/>
                </a:solidFill>
              </a:rPr>
              <a:t>cold pressing is limited in terms of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oil recovery and the high levels of residual oil left in the meal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4B35B7AD-C252-4074-AD52-73E9F983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Mechanical</a:t>
            </a:r>
            <a:r>
              <a:rPr lang="tr-TR" sz="3600" dirty="0"/>
              <a:t> </a:t>
            </a:r>
            <a:r>
              <a:rPr lang="tr-TR" sz="3600" dirty="0" err="1"/>
              <a:t>Oil</a:t>
            </a:r>
            <a:r>
              <a:rPr lang="tr-TR" sz="3600" dirty="0"/>
              <a:t> </a:t>
            </a:r>
            <a:r>
              <a:rPr lang="tr-TR" sz="3600" dirty="0" err="1"/>
              <a:t>Extraction</a:t>
            </a:r>
            <a:r>
              <a:rPr lang="tr-TR" sz="3600" dirty="0"/>
              <a:t> (</a:t>
            </a:r>
            <a:r>
              <a:rPr lang="tr-TR" sz="3600" dirty="0" err="1"/>
              <a:t>Continued</a:t>
            </a:r>
            <a:r>
              <a:rPr lang="tr-TR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392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Mechanical</a:t>
            </a:r>
            <a:r>
              <a:rPr lang="tr-TR" sz="3600" dirty="0"/>
              <a:t> </a:t>
            </a:r>
            <a:r>
              <a:rPr lang="tr-TR" sz="3600" dirty="0" err="1"/>
              <a:t>Oil</a:t>
            </a:r>
            <a:r>
              <a:rPr lang="tr-TR" sz="3600" dirty="0"/>
              <a:t> </a:t>
            </a:r>
            <a:r>
              <a:rPr lang="tr-TR" sz="3600" dirty="0" err="1"/>
              <a:t>Extraction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41327"/>
            <a:ext cx="4069080" cy="27388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727" y="3857496"/>
            <a:ext cx="3672225" cy="28006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51277"/>
            <a:ext cx="4297680" cy="264472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40080" y="7069574"/>
            <a:ext cx="50350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5"/>
              </a:rPr>
              <a:t>https://www.youtube.com/watch?v=MGkbU4tXd3g</a:t>
            </a:r>
            <a:endParaRPr lang="tr-TR" dirty="0"/>
          </a:p>
          <a:p>
            <a:r>
              <a:rPr lang="tr-TR" dirty="0">
                <a:hlinkClick r:id="rId6"/>
              </a:rPr>
              <a:t>https://www.youtube.com/watch?v=nHfFk0O54YI</a:t>
            </a:r>
            <a:endParaRPr lang="tr-TR" dirty="0"/>
          </a:p>
          <a:p>
            <a:r>
              <a:rPr lang="tr-TR" dirty="0">
                <a:hlinkClick r:id="rId7"/>
              </a:rPr>
              <a:t>https://www.youtube.com/watch?v=dnsUHSNl2YY</a:t>
            </a:r>
            <a:endParaRPr lang="tr-TR" dirty="0"/>
          </a:p>
          <a:p>
            <a:endParaRPr lang="tr-TR" dirty="0">
              <a:solidFill>
                <a:schemeClr val="bg2"/>
              </a:solidFill>
            </a:endParaRPr>
          </a:p>
          <a:p>
            <a:endParaRPr lang="tr-T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1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903598-3781-47A2-B126-D31B142A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Extraction</a:t>
            </a:r>
            <a:endParaRPr lang="tr-T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165F20-B07D-4EEB-9B5E-6ABF6EDB1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7" y="2082350"/>
            <a:ext cx="4922293" cy="42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277F0A64-194B-4734-8801-96DFF06E3C50}"/>
              </a:ext>
            </a:extLst>
          </p:cNvPr>
          <p:cNvSpPr/>
          <p:nvPr/>
        </p:nvSpPr>
        <p:spPr>
          <a:xfrm>
            <a:off x="5049670" y="2584738"/>
            <a:ext cx="71878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Roboto"/>
              </a:rPr>
              <a:t>Step 1: penetration of organic solvent through the cell membrane.</a:t>
            </a:r>
            <a:endParaRPr lang="tr-TR" sz="2000" dirty="0">
              <a:solidFill>
                <a:srgbClr val="333333"/>
              </a:solidFill>
              <a:latin typeface="Roboto"/>
            </a:endParaRPr>
          </a:p>
          <a:p>
            <a:r>
              <a:rPr lang="en-US" sz="2000" dirty="0">
                <a:solidFill>
                  <a:srgbClr val="333333"/>
                </a:solidFill>
                <a:latin typeface="Roboto"/>
              </a:rPr>
              <a:t>Step 2: interaction of organic solvent with the lipids. </a:t>
            </a:r>
            <a:endParaRPr lang="tr-TR" sz="2000" dirty="0">
              <a:solidFill>
                <a:srgbClr val="333333"/>
              </a:solidFill>
              <a:latin typeface="Roboto"/>
            </a:endParaRPr>
          </a:p>
          <a:p>
            <a:r>
              <a:rPr lang="en-US" sz="2000" dirty="0">
                <a:solidFill>
                  <a:srgbClr val="333333"/>
                </a:solidFill>
                <a:latin typeface="Roboto"/>
              </a:rPr>
              <a:t>Step 3: formation of organic solvent–lipids complex. </a:t>
            </a:r>
            <a:endParaRPr lang="tr-TR" sz="2000" dirty="0">
              <a:solidFill>
                <a:srgbClr val="333333"/>
              </a:solidFill>
              <a:latin typeface="Roboto"/>
            </a:endParaRPr>
          </a:p>
          <a:p>
            <a:r>
              <a:rPr lang="en-US" sz="2000" dirty="0">
                <a:solidFill>
                  <a:srgbClr val="333333"/>
                </a:solidFill>
                <a:latin typeface="Roboto"/>
              </a:rPr>
              <a:t>Step 4: diffusion of organic solvent–lipids complex across the cell membrane. </a:t>
            </a:r>
            <a:endParaRPr lang="tr-TR" sz="2000" dirty="0">
              <a:solidFill>
                <a:srgbClr val="333333"/>
              </a:solidFill>
              <a:latin typeface="Roboto"/>
            </a:endParaRPr>
          </a:p>
          <a:p>
            <a:r>
              <a:rPr lang="en-US" sz="2000" dirty="0">
                <a:solidFill>
                  <a:srgbClr val="333333"/>
                </a:solidFill>
                <a:latin typeface="Roboto"/>
              </a:rPr>
              <a:t>Step 5: diffusion of organic solvent–lipids complex across the static organic solvent film into the bulk organic solvent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1102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645F9C-5AE6-4DA6-91B2-3014107D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Extraction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86A7E1-0E30-4745-A6C4-FA9D3C425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oil</a:t>
            </a:r>
            <a:r>
              <a:rPr lang="tr-TR" sz="2000" dirty="0"/>
              <a:t> is </a:t>
            </a:r>
            <a:r>
              <a:rPr lang="tr-TR" sz="2000" dirty="0" err="1"/>
              <a:t>dissolved</a:t>
            </a:r>
            <a:r>
              <a:rPr lang="tr-TR" sz="2000" dirty="0"/>
              <a:t> in </a:t>
            </a:r>
            <a:r>
              <a:rPr lang="tr-TR" sz="2000" dirty="0" err="1"/>
              <a:t>solvent</a:t>
            </a:r>
            <a:r>
              <a:rPr lang="tr-TR" sz="2000" dirty="0"/>
              <a:t> </a:t>
            </a:r>
            <a:r>
              <a:rPr lang="en-US" sz="2000" dirty="0"/>
              <a:t>and later </a:t>
            </a:r>
            <a:r>
              <a:rPr lang="tr-TR" sz="2000" dirty="0" err="1"/>
              <a:t>solvent</a:t>
            </a:r>
            <a:r>
              <a:rPr lang="tr-TR" sz="2000" dirty="0"/>
              <a:t> is </a:t>
            </a:r>
            <a:r>
              <a:rPr lang="en-US" sz="2000" dirty="0"/>
              <a:t>separated through evaporation and distillation or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de-</a:t>
            </a:r>
            <a:r>
              <a:rPr lang="tr-TR" sz="2000" dirty="0" err="1"/>
              <a:t>emulsification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centrifugation</a:t>
            </a:r>
            <a:r>
              <a:rPr lang="tr-TR" sz="2000" dirty="0"/>
              <a:t>. </a:t>
            </a:r>
          </a:p>
          <a:p>
            <a:pPr algn="just"/>
            <a:r>
              <a:rPr lang="tr-TR" sz="2000" dirty="0" err="1"/>
              <a:t>Conventional</a:t>
            </a:r>
            <a:r>
              <a:rPr lang="tr-TR" sz="2000" dirty="0"/>
              <a:t> </a:t>
            </a:r>
            <a:r>
              <a:rPr lang="en-US" sz="2000" dirty="0"/>
              <a:t>techniques use organic solvents like n-hexane, hexane,</a:t>
            </a:r>
            <a:r>
              <a:rPr lang="tr-TR" sz="2000" dirty="0"/>
              <a:t> </a:t>
            </a:r>
            <a:r>
              <a:rPr lang="tr-TR" sz="2000" dirty="0" err="1"/>
              <a:t>petroleum</a:t>
            </a:r>
            <a:r>
              <a:rPr lang="tr-TR" sz="2000" dirty="0"/>
              <a:t> </a:t>
            </a:r>
            <a:r>
              <a:rPr lang="tr-TR" sz="2000" dirty="0" err="1"/>
              <a:t>ether</a:t>
            </a:r>
            <a:r>
              <a:rPr lang="tr-TR" sz="2000" dirty="0"/>
              <a:t>, </a:t>
            </a:r>
            <a:r>
              <a:rPr lang="tr-TR" sz="2000" dirty="0" err="1"/>
              <a:t>ethyl</a:t>
            </a:r>
            <a:r>
              <a:rPr lang="tr-TR" sz="2000" dirty="0"/>
              <a:t> </a:t>
            </a:r>
            <a:r>
              <a:rPr lang="tr-TR" sz="2000" dirty="0" err="1"/>
              <a:t>acetate</a:t>
            </a:r>
            <a:r>
              <a:rPr lang="tr-TR" sz="2000" dirty="0"/>
              <a:t>, </a:t>
            </a:r>
            <a:r>
              <a:rPr lang="tr-TR" sz="2000" dirty="0" err="1"/>
              <a:t>acetone</a:t>
            </a:r>
            <a:r>
              <a:rPr lang="tr-TR" sz="2000" dirty="0"/>
              <a:t>,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chloroform</a:t>
            </a:r>
            <a:r>
              <a:rPr lang="tr-TR" sz="2000" dirty="0"/>
              <a:t>.</a:t>
            </a:r>
          </a:p>
          <a:p>
            <a:r>
              <a:rPr lang="en-US" sz="2000" dirty="0"/>
              <a:t>Wide industrial applications, better reproducibility</a:t>
            </a:r>
            <a:r>
              <a:rPr lang="tr-TR" sz="2000" dirty="0"/>
              <a:t> </a:t>
            </a:r>
            <a:r>
              <a:rPr lang="en-US" sz="2000" dirty="0"/>
              <a:t>and efficiency, and less extract manipulation are the advantages of Soxhlet extraction</a:t>
            </a:r>
            <a:r>
              <a:rPr lang="tr-TR" sz="2000" dirty="0"/>
              <a:t> </a:t>
            </a:r>
            <a:r>
              <a:rPr lang="en-US" sz="2000" dirty="0"/>
              <a:t>over the other novel extraction methods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8258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Extraction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90688"/>
            <a:ext cx="7833360" cy="45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0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Disadvantages</a:t>
            </a:r>
            <a:r>
              <a:rPr lang="tr-TR" sz="2400" dirty="0"/>
              <a:t> of </a:t>
            </a:r>
            <a:r>
              <a:rPr lang="tr-TR" sz="2400" dirty="0" err="1"/>
              <a:t>solvent</a:t>
            </a:r>
            <a:r>
              <a:rPr lang="tr-TR" sz="2400" dirty="0"/>
              <a:t> </a:t>
            </a:r>
            <a:r>
              <a:rPr lang="tr-TR" sz="2400" dirty="0" err="1"/>
              <a:t>extraction</a:t>
            </a:r>
            <a:r>
              <a:rPr lang="tr-TR" sz="2400" dirty="0"/>
              <a:t>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L</a:t>
            </a:r>
            <a:r>
              <a:rPr lang="de-DE" dirty="0" err="1"/>
              <a:t>onger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time, </a:t>
            </a:r>
            <a:endParaRPr lang="tr-TR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R</a:t>
            </a:r>
            <a:r>
              <a:rPr lang="de-DE" dirty="0" err="1"/>
              <a:t>equirement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costly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high </a:t>
            </a:r>
            <a:r>
              <a:rPr lang="de-DE" dirty="0" err="1"/>
              <a:t>purity</a:t>
            </a:r>
            <a:r>
              <a:rPr lang="de-DE" dirty="0"/>
              <a:t> solvent, </a:t>
            </a:r>
            <a:endParaRPr lang="tr-TR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E</a:t>
            </a:r>
            <a:r>
              <a:rPr lang="de-DE" dirty="0" err="1"/>
              <a:t>vaporation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solvent, </a:t>
            </a:r>
            <a:endParaRPr lang="tr-TR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T</a:t>
            </a:r>
            <a:r>
              <a:rPr lang="de-DE" dirty="0" err="1"/>
              <a:t>hermal</a:t>
            </a:r>
            <a:r>
              <a:rPr lang="de-DE" dirty="0"/>
              <a:t> </a:t>
            </a:r>
            <a:r>
              <a:rPr lang="de-DE" dirty="0" err="1"/>
              <a:t>decomposition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thermolabile </a:t>
            </a:r>
            <a:r>
              <a:rPr lang="de-DE" dirty="0" err="1"/>
              <a:t>compounds</a:t>
            </a:r>
            <a:r>
              <a:rPr lang="de-DE" dirty="0"/>
              <a:t> </a:t>
            </a:r>
            <a:endParaRPr lang="tr-TR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U</a:t>
            </a:r>
            <a:r>
              <a:rPr lang="de-DE" dirty="0" err="1"/>
              <a:t>ndesirable</a:t>
            </a:r>
            <a:r>
              <a:rPr lang="de-DE" dirty="0"/>
              <a:t> solvent </a:t>
            </a:r>
            <a:r>
              <a:rPr lang="de-DE" dirty="0" err="1"/>
              <a:t>residue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oil</a:t>
            </a:r>
            <a:r>
              <a:rPr lang="de-DE" dirty="0"/>
              <a:t>. </a:t>
            </a:r>
            <a:endParaRPr lang="tr-TR" dirty="0"/>
          </a:p>
          <a:p>
            <a:pPr marL="914400" lvl="2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0B90D54F-9835-417F-85C9-05D8240E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Extraction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108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err="1"/>
              <a:t>Solvent</a:t>
            </a:r>
            <a:r>
              <a:rPr lang="tr-TR" sz="3600" dirty="0"/>
              <a:t> </a:t>
            </a:r>
            <a:r>
              <a:rPr lang="tr-TR" sz="3600" dirty="0" err="1"/>
              <a:t>Extraction</a:t>
            </a:r>
            <a:r>
              <a:rPr lang="tr-TR" sz="3600" dirty="0"/>
              <a:t> (</a:t>
            </a:r>
            <a:r>
              <a:rPr lang="tr-TR" sz="3600" dirty="0" err="1"/>
              <a:t>Continued</a:t>
            </a:r>
            <a:r>
              <a:rPr lang="tr-TR" sz="3600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5160" cy="4351338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When the oil has been obtained after solvent is removed, a trace percentage</a:t>
            </a:r>
            <a:r>
              <a:rPr lang="tr-TR" sz="2000" dirty="0"/>
              <a:t> </a:t>
            </a:r>
            <a:r>
              <a:rPr lang="en-US" sz="2000" dirty="0"/>
              <a:t>of the solvent may still be present in the final oil</a:t>
            </a:r>
            <a:endParaRPr lang="tr-TR" sz="2000" dirty="0"/>
          </a:p>
          <a:p>
            <a:pPr algn="just"/>
            <a:r>
              <a:rPr lang="tr-TR" sz="2000" dirty="0" err="1"/>
              <a:t>However</a:t>
            </a:r>
            <a:r>
              <a:rPr lang="tr-TR" sz="2000" dirty="0"/>
              <a:t>,</a:t>
            </a:r>
            <a:r>
              <a:rPr lang="en-US" sz="2000" dirty="0"/>
              <a:t> n-hexane is classified as a neurotoxin and a volatile</a:t>
            </a:r>
            <a:r>
              <a:rPr lang="tr-TR" sz="2000" dirty="0"/>
              <a:t> </a:t>
            </a:r>
            <a:r>
              <a:rPr lang="en-US" sz="2000" dirty="0"/>
              <a:t>organic compound by the National Institute for Occupational Safety and Health (NIOSH) and the United</a:t>
            </a:r>
            <a:r>
              <a:rPr lang="tr-TR" sz="2000" dirty="0"/>
              <a:t> </a:t>
            </a:r>
            <a:r>
              <a:rPr lang="tr-TR" sz="2000" dirty="0" err="1"/>
              <a:t>States</a:t>
            </a:r>
            <a:r>
              <a:rPr lang="tr-TR" sz="2000" dirty="0"/>
              <a:t> </a:t>
            </a:r>
            <a:r>
              <a:rPr lang="tr-TR" sz="2000" dirty="0" err="1"/>
              <a:t>Environmental</a:t>
            </a:r>
            <a:r>
              <a:rPr lang="tr-TR" sz="2000" dirty="0"/>
              <a:t> </a:t>
            </a:r>
            <a:r>
              <a:rPr lang="tr-TR" sz="2000" dirty="0" err="1"/>
              <a:t>Protection</a:t>
            </a:r>
            <a:r>
              <a:rPr lang="tr-TR" sz="2000" dirty="0"/>
              <a:t> </a:t>
            </a:r>
            <a:r>
              <a:rPr lang="tr-TR" sz="2000" dirty="0" err="1"/>
              <a:t>Agency</a:t>
            </a:r>
            <a:r>
              <a:rPr lang="tr-TR" sz="2000" dirty="0"/>
              <a:t> (USEPA)</a:t>
            </a:r>
          </a:p>
          <a:p>
            <a:pPr algn="just"/>
            <a:r>
              <a:rPr lang="en-US" sz="2000" dirty="0"/>
              <a:t>Hexane use is under greater scrutiny</a:t>
            </a:r>
            <a:r>
              <a:rPr lang="tr-TR" sz="2000" dirty="0"/>
              <a:t> </a:t>
            </a:r>
            <a:r>
              <a:rPr lang="en-US" sz="2000" dirty="0"/>
              <a:t>due to increasing government restrictions, consumer concerns regarding the</a:t>
            </a:r>
            <a:r>
              <a:rPr lang="tr-TR" sz="2000" dirty="0"/>
              <a:t> </a:t>
            </a:r>
            <a:r>
              <a:rPr lang="en-US" sz="2000" dirty="0"/>
              <a:t>safety on the use of organic solvents in food processing, and demands are for “natural”</a:t>
            </a:r>
            <a:r>
              <a:rPr lang="tr-TR" sz="2000" dirty="0"/>
              <a:t> </a:t>
            </a:r>
            <a:r>
              <a:rPr lang="en-US" sz="2000" dirty="0"/>
              <a:t>or organic products, processed without the use of organic solvents</a:t>
            </a:r>
            <a:endParaRPr lang="tr-TR" sz="2000" dirty="0"/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2937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err="1"/>
              <a:t>Novel</a:t>
            </a:r>
            <a:r>
              <a:rPr lang="tr-TR" dirty="0"/>
              <a:t> Technologies in </a:t>
            </a:r>
            <a:r>
              <a:rPr lang="tr-TR" dirty="0" err="1"/>
              <a:t>Fats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Extraction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U</a:t>
            </a:r>
            <a:r>
              <a:rPr lang="de-DE" sz="2000" dirty="0" err="1"/>
              <a:t>ltrasound-assisted</a:t>
            </a:r>
            <a:r>
              <a:rPr lang="de-DE" sz="2000" dirty="0"/>
              <a:t> </a:t>
            </a:r>
            <a:r>
              <a:rPr lang="de-DE" sz="2000" dirty="0" err="1"/>
              <a:t>extraction</a:t>
            </a:r>
            <a:r>
              <a:rPr lang="de-DE" sz="2000" dirty="0"/>
              <a:t> </a:t>
            </a:r>
            <a:endParaRPr lang="tr-TR" sz="2000" dirty="0"/>
          </a:p>
          <a:p>
            <a:r>
              <a:rPr lang="tr-TR" sz="2000" dirty="0"/>
              <a:t>M</a:t>
            </a:r>
            <a:r>
              <a:rPr lang="de-DE" sz="2000" dirty="0" err="1"/>
              <a:t>icrowave</a:t>
            </a:r>
            <a:r>
              <a:rPr lang="de-DE" sz="2000" dirty="0"/>
              <a:t> </a:t>
            </a:r>
            <a:r>
              <a:rPr lang="de-DE" sz="2000" dirty="0" err="1"/>
              <a:t>assisted</a:t>
            </a:r>
            <a:r>
              <a:rPr lang="de-DE" sz="2000" dirty="0"/>
              <a:t> </a:t>
            </a:r>
            <a:r>
              <a:rPr lang="de-DE" sz="2000" dirty="0" err="1"/>
              <a:t>extraction</a:t>
            </a:r>
            <a:r>
              <a:rPr lang="de-DE" sz="2000" dirty="0"/>
              <a:t> </a:t>
            </a:r>
            <a:endParaRPr lang="tr-TR" sz="2000" dirty="0"/>
          </a:p>
          <a:p>
            <a:r>
              <a:rPr lang="tr-TR" sz="2000" dirty="0"/>
              <a:t>S</a:t>
            </a:r>
            <a:r>
              <a:rPr lang="de-DE" sz="2000" dirty="0" err="1"/>
              <a:t>upercritical</a:t>
            </a:r>
            <a:r>
              <a:rPr lang="de-DE" sz="2000" dirty="0"/>
              <a:t> fluid </a:t>
            </a:r>
            <a:r>
              <a:rPr lang="de-DE" sz="2000" dirty="0" err="1"/>
              <a:t>extraction</a:t>
            </a:r>
            <a:r>
              <a:rPr lang="de-DE" sz="2000" dirty="0"/>
              <a:t> </a:t>
            </a:r>
            <a:endParaRPr lang="tr-TR" sz="2000" dirty="0"/>
          </a:p>
          <a:p>
            <a:r>
              <a:rPr lang="tr-TR" sz="2000" dirty="0" err="1">
                <a:solidFill>
                  <a:srgbClr val="7030A0"/>
                </a:solidFill>
              </a:rPr>
              <a:t>Enzyme-assisted</a:t>
            </a:r>
            <a:r>
              <a:rPr lang="tr-TR" sz="2000" dirty="0">
                <a:solidFill>
                  <a:srgbClr val="7030A0"/>
                </a:solidFill>
              </a:rPr>
              <a:t> a</a:t>
            </a:r>
            <a:r>
              <a:rPr lang="de-DE" sz="2000" dirty="0" err="1">
                <a:solidFill>
                  <a:srgbClr val="7030A0"/>
                </a:solidFill>
              </a:rPr>
              <a:t>queous</a:t>
            </a:r>
            <a:r>
              <a:rPr lang="de-DE" sz="2000" dirty="0">
                <a:solidFill>
                  <a:srgbClr val="7030A0"/>
                </a:solidFill>
              </a:rPr>
              <a:t> </a:t>
            </a:r>
            <a:r>
              <a:rPr lang="de-DE" sz="2000" dirty="0" err="1">
                <a:solidFill>
                  <a:srgbClr val="7030A0"/>
                </a:solidFill>
              </a:rPr>
              <a:t>extraction</a:t>
            </a:r>
            <a:r>
              <a:rPr lang="de-DE" sz="2000" dirty="0">
                <a:solidFill>
                  <a:srgbClr val="7030A0"/>
                </a:solidFill>
              </a:rPr>
              <a:t> </a:t>
            </a:r>
            <a:endParaRPr lang="tr-TR" sz="2000" dirty="0">
              <a:solidFill>
                <a:srgbClr val="7030A0"/>
              </a:solidFill>
            </a:endParaRPr>
          </a:p>
          <a:p>
            <a:r>
              <a:rPr lang="tr-TR" sz="2000" dirty="0"/>
              <a:t>P</a:t>
            </a:r>
            <a:r>
              <a:rPr lang="de-DE" sz="2000" dirty="0" err="1"/>
              <a:t>ulsed</a:t>
            </a:r>
            <a:r>
              <a:rPr lang="de-DE" sz="2000" dirty="0"/>
              <a:t> </a:t>
            </a:r>
            <a:r>
              <a:rPr lang="de-DE" sz="2000" dirty="0" err="1"/>
              <a:t>electric</a:t>
            </a:r>
            <a:r>
              <a:rPr lang="de-DE" sz="2000" dirty="0"/>
              <a:t> </a:t>
            </a:r>
            <a:r>
              <a:rPr lang="de-DE" sz="2000" dirty="0" err="1"/>
              <a:t>field</a:t>
            </a:r>
            <a:r>
              <a:rPr lang="de-DE" sz="2000" dirty="0"/>
              <a:t> </a:t>
            </a:r>
            <a:r>
              <a:rPr lang="de-DE" sz="2000" dirty="0" err="1"/>
              <a:t>extraction</a:t>
            </a:r>
            <a:r>
              <a:rPr lang="de-DE" sz="2000" dirty="0"/>
              <a:t> </a:t>
            </a:r>
            <a:endParaRPr lang="tr-TR" sz="2000" dirty="0"/>
          </a:p>
          <a:p>
            <a:r>
              <a:rPr lang="tr-TR" sz="2000" dirty="0"/>
              <a:t>G</a:t>
            </a:r>
            <a:r>
              <a:rPr lang="de-DE" sz="2000" dirty="0" err="1"/>
              <a:t>as-assisted</a:t>
            </a:r>
            <a:r>
              <a:rPr lang="de-DE" sz="2000" dirty="0"/>
              <a:t> </a:t>
            </a:r>
            <a:r>
              <a:rPr lang="de-DE" sz="2000" dirty="0" err="1"/>
              <a:t>mechanical</a:t>
            </a:r>
            <a:r>
              <a:rPr lang="de-DE" sz="2000" dirty="0"/>
              <a:t> </a:t>
            </a:r>
            <a:r>
              <a:rPr lang="de-DE" sz="2000" dirty="0" err="1"/>
              <a:t>extraction</a:t>
            </a:r>
            <a:endParaRPr lang="tr-TR" sz="2000" dirty="0"/>
          </a:p>
          <a:p>
            <a:r>
              <a:rPr lang="tr-TR" sz="2000" dirty="0" err="1"/>
              <a:t>Supercritical</a:t>
            </a:r>
            <a:r>
              <a:rPr lang="tr-TR" sz="2000" dirty="0"/>
              <a:t> </a:t>
            </a:r>
            <a:r>
              <a:rPr lang="tr-TR" sz="2000" dirty="0" err="1"/>
              <a:t>carbon</a:t>
            </a:r>
            <a:r>
              <a:rPr lang="tr-TR" sz="2000" dirty="0"/>
              <a:t> </a:t>
            </a:r>
            <a:r>
              <a:rPr lang="tr-TR" sz="2000" dirty="0" err="1"/>
              <a:t>dioxide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26864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Enzymes</a:t>
            </a:r>
            <a:r>
              <a:rPr lang="tr-TR" dirty="0"/>
              <a:t> in </a:t>
            </a:r>
            <a:r>
              <a:rPr lang="tr-TR" dirty="0" err="1"/>
              <a:t>Oil</a:t>
            </a:r>
            <a:r>
              <a:rPr lang="tr-TR" dirty="0"/>
              <a:t>-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Lipid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Industries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2000" dirty="0" err="1"/>
              <a:t>Enzyme</a:t>
            </a:r>
            <a:r>
              <a:rPr lang="tr-TR" sz="2000" dirty="0"/>
              <a:t> Application in </a:t>
            </a:r>
            <a:r>
              <a:rPr lang="tr-TR" sz="2000" b="1" dirty="0" err="1">
                <a:solidFill>
                  <a:srgbClr val="7030A0"/>
                </a:solidFill>
              </a:rPr>
              <a:t>Oil</a:t>
            </a:r>
            <a:r>
              <a:rPr lang="tr-TR" sz="2000" b="1" dirty="0">
                <a:solidFill>
                  <a:srgbClr val="7030A0"/>
                </a:solidFill>
              </a:rPr>
              <a:t> </a:t>
            </a:r>
            <a:r>
              <a:rPr lang="tr-TR" sz="2000" b="1" dirty="0" err="1">
                <a:solidFill>
                  <a:srgbClr val="7030A0"/>
                </a:solidFill>
              </a:rPr>
              <a:t>Extraction</a:t>
            </a:r>
            <a:endParaRPr lang="tr-TR" sz="2000" b="1" dirty="0">
              <a:solidFill>
                <a:srgbClr val="7030A0"/>
              </a:solidFill>
            </a:endParaRPr>
          </a:p>
          <a:p>
            <a:pPr>
              <a:lnSpc>
                <a:spcPct val="200000"/>
              </a:lnSpc>
            </a:pPr>
            <a:r>
              <a:rPr lang="tr-TR" sz="2000" dirty="0" err="1"/>
              <a:t>Enzyme</a:t>
            </a:r>
            <a:r>
              <a:rPr lang="tr-TR" sz="2000" dirty="0"/>
              <a:t> Application in </a:t>
            </a:r>
            <a:r>
              <a:rPr lang="tr-TR" sz="2000" b="1" dirty="0" err="1">
                <a:solidFill>
                  <a:srgbClr val="00B0F0"/>
                </a:solidFill>
              </a:rPr>
              <a:t>Oil</a:t>
            </a:r>
            <a:r>
              <a:rPr lang="tr-TR" sz="2000" b="1" dirty="0">
                <a:solidFill>
                  <a:srgbClr val="00B0F0"/>
                </a:solidFill>
              </a:rPr>
              <a:t> </a:t>
            </a:r>
            <a:r>
              <a:rPr lang="tr-TR" sz="2000" b="1" dirty="0" err="1">
                <a:solidFill>
                  <a:srgbClr val="00B0F0"/>
                </a:solidFill>
              </a:rPr>
              <a:t>Refining</a:t>
            </a:r>
            <a:endParaRPr lang="tr-TR" sz="2000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tr-TR" sz="2000" dirty="0" err="1"/>
              <a:t>Enzyme</a:t>
            </a:r>
            <a:r>
              <a:rPr lang="tr-TR" sz="2000" dirty="0"/>
              <a:t> Application in </a:t>
            </a:r>
            <a:r>
              <a:rPr lang="tr-TR" sz="2000" b="1" dirty="0" err="1">
                <a:solidFill>
                  <a:schemeClr val="accent4">
                    <a:lumMod val="75000"/>
                  </a:schemeClr>
                </a:solidFill>
              </a:rPr>
              <a:t>Lipid</a:t>
            </a:r>
            <a:r>
              <a:rPr lang="tr-TR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4">
                    <a:lumMod val="75000"/>
                  </a:schemeClr>
                </a:solidFill>
              </a:rPr>
              <a:t>Modification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81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9564" y="1693954"/>
            <a:ext cx="10744595" cy="4351338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Aqueous extraction is a traditional technique that uses water</a:t>
            </a:r>
            <a:r>
              <a:rPr lang="tr-TR" sz="2000" dirty="0"/>
              <a:t> </a:t>
            </a:r>
            <a:r>
              <a:rPr lang="en-US" sz="2000" dirty="0"/>
              <a:t>as a solvent to extract oil from oleaginous materials.</a:t>
            </a:r>
            <a:endParaRPr lang="tr-TR" sz="2000" dirty="0"/>
          </a:p>
          <a:p>
            <a:r>
              <a:rPr lang="tr-TR" sz="2000" dirty="0" err="1"/>
              <a:t>Water</a:t>
            </a:r>
            <a:r>
              <a:rPr lang="tr-TR" sz="2000" dirty="0"/>
              <a:t> in </a:t>
            </a:r>
            <a:r>
              <a:rPr lang="tr-TR" sz="2000" dirty="0" err="1"/>
              <a:t>oil</a:t>
            </a:r>
            <a:r>
              <a:rPr lang="tr-TR" sz="2000" dirty="0"/>
              <a:t> </a:t>
            </a:r>
            <a:r>
              <a:rPr lang="tr-TR" sz="2000" dirty="0" err="1"/>
              <a:t>extraction</a:t>
            </a:r>
            <a:r>
              <a:rPr lang="tr-TR" sz="2000" dirty="0"/>
              <a:t>:</a:t>
            </a:r>
          </a:p>
          <a:p>
            <a:pPr marL="0" indent="0">
              <a:buNone/>
            </a:pPr>
            <a:endParaRPr lang="tr-TR" dirty="0"/>
          </a:p>
          <a:p>
            <a:pPr lvl="2"/>
            <a:r>
              <a:rPr lang="en-US" dirty="0"/>
              <a:t>Water acts as the media for oil extraction </a:t>
            </a:r>
            <a:endParaRPr lang="tr-TR" dirty="0"/>
          </a:p>
          <a:p>
            <a:pPr lvl="2"/>
            <a:r>
              <a:rPr lang="en-US" dirty="0" err="1"/>
              <a:t>facilitat</a:t>
            </a:r>
            <a:r>
              <a:rPr lang="tr-TR" dirty="0"/>
              <a:t>es</a:t>
            </a:r>
            <a:r>
              <a:rPr lang="en-US" dirty="0"/>
              <a:t> diffusion and mobility of both oil and</a:t>
            </a:r>
            <a:r>
              <a:rPr lang="tr-TR" dirty="0"/>
              <a:t> </a:t>
            </a:r>
            <a:r>
              <a:rPr lang="en-US" dirty="0"/>
              <a:t>enzymes </a:t>
            </a:r>
            <a:endParaRPr lang="tr-TR" dirty="0"/>
          </a:p>
          <a:p>
            <a:pPr lvl="2"/>
            <a:r>
              <a:rPr lang="en-US" dirty="0" err="1"/>
              <a:t>enhanc</a:t>
            </a:r>
            <a:r>
              <a:rPr lang="tr-TR" dirty="0"/>
              <a:t>e</a:t>
            </a:r>
            <a:r>
              <a:rPr lang="en-US" dirty="0"/>
              <a:t> hydrolytic reactions necessary</a:t>
            </a:r>
            <a:r>
              <a:rPr lang="tr-TR" dirty="0"/>
              <a:t> </a:t>
            </a:r>
            <a:r>
              <a:rPr lang="en-US" dirty="0"/>
              <a:t>for the recovery process</a:t>
            </a:r>
            <a:endParaRPr lang="tr-TR" dirty="0"/>
          </a:p>
          <a:p>
            <a:pPr algn="just"/>
            <a:endParaRPr lang="tr-TR" sz="2000" dirty="0"/>
          </a:p>
          <a:p>
            <a:pPr algn="just"/>
            <a:r>
              <a:rPr lang="tr-TR" sz="2000" dirty="0" err="1"/>
              <a:t>Because</a:t>
            </a:r>
            <a:r>
              <a:rPr lang="tr-TR" sz="2000" dirty="0"/>
              <a:t> </a:t>
            </a:r>
            <a:r>
              <a:rPr lang="en-US" sz="2000" dirty="0"/>
              <a:t>water takes long to degrade the cell wall of oil-bearing material,</a:t>
            </a:r>
            <a:r>
              <a:rPr lang="tr-TR" sz="2000" dirty="0"/>
              <a:t> </a:t>
            </a:r>
            <a:r>
              <a:rPr lang="en-US" sz="2000" dirty="0"/>
              <a:t>the process is less effective and results in low yield.</a:t>
            </a:r>
            <a:r>
              <a:rPr lang="tr-TR" sz="2000" dirty="0"/>
              <a:t> </a:t>
            </a:r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endParaRPr lang="tr-TR" sz="1800" dirty="0"/>
          </a:p>
          <a:p>
            <a:pPr marL="0" indent="0" algn="just">
              <a:buNone/>
            </a:pPr>
            <a:endParaRPr lang="tr-TR" sz="18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366710"/>
            <a:ext cx="10515600" cy="1325563"/>
          </a:xfrm>
        </p:spPr>
        <p:txBody>
          <a:bodyPr/>
          <a:lstStyle/>
          <a:p>
            <a:pPr algn="ctr"/>
            <a:r>
              <a:rPr lang="tr-TR" dirty="0" err="1"/>
              <a:t>Enzyme</a:t>
            </a:r>
            <a:r>
              <a:rPr lang="tr-TR" dirty="0"/>
              <a:t> Application in </a:t>
            </a:r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Extraction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6882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01AA02-5A48-4AF5-BC48-BCC08289D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Enzyme-assisted</a:t>
            </a:r>
            <a:r>
              <a:rPr lang="tr-TR" dirty="0"/>
              <a:t> </a:t>
            </a:r>
            <a:r>
              <a:rPr lang="tr-TR" dirty="0" err="1"/>
              <a:t>extraction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accelerate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recovery</a:t>
            </a:r>
            <a:r>
              <a:rPr lang="tr-TR" dirty="0"/>
              <a:t> of </a:t>
            </a:r>
            <a:r>
              <a:rPr lang="tr-TR" dirty="0" err="1"/>
              <a:t>oils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seeds</a:t>
            </a:r>
            <a:r>
              <a:rPr lang="tr-TR" dirty="0"/>
              <a:t>.</a:t>
            </a:r>
          </a:p>
          <a:p>
            <a:pPr algn="just"/>
            <a:r>
              <a:rPr lang="tr-TR" dirty="0" err="1"/>
              <a:t>A</a:t>
            </a:r>
            <a:r>
              <a:rPr lang="tr-TR" dirty="0" err="1">
                <a:latin typeface="STIXGeneral-Regular"/>
              </a:rPr>
              <a:t>queous</a:t>
            </a:r>
            <a:r>
              <a:rPr lang="tr-TR" dirty="0">
                <a:latin typeface="STIXGeneral-Regular"/>
              </a:rPr>
              <a:t> </a:t>
            </a:r>
            <a:r>
              <a:rPr lang="tr-TR" dirty="0" err="1">
                <a:latin typeface="STIXGeneral-Regular"/>
              </a:rPr>
              <a:t>enzymatic</a:t>
            </a:r>
            <a:r>
              <a:rPr lang="tr-TR" dirty="0">
                <a:latin typeface="STIXGeneral-Regular"/>
              </a:rPr>
              <a:t> </a:t>
            </a:r>
            <a:r>
              <a:rPr lang="tr-TR" dirty="0" err="1">
                <a:latin typeface="STIXGeneral-Regular"/>
              </a:rPr>
              <a:t>extraction</a:t>
            </a:r>
            <a:r>
              <a:rPr lang="tr-TR" dirty="0">
                <a:latin typeface="STIXGeneral-Regular"/>
              </a:rPr>
              <a:t> (AEE) </a:t>
            </a:r>
            <a:r>
              <a:rPr lang="en-US" dirty="0">
                <a:latin typeface="STIXGeneral-Regular"/>
              </a:rPr>
              <a:t>uses both water and enzymes to degrade the cell wall network</a:t>
            </a:r>
            <a:r>
              <a:rPr lang="tr-TR" dirty="0">
                <a:latin typeface="STIXGeneral-Regular"/>
              </a:rPr>
              <a:t> </a:t>
            </a:r>
            <a:r>
              <a:rPr lang="en-US" dirty="0">
                <a:latin typeface="STIXGeneral-Regular"/>
              </a:rPr>
              <a:t>of the oil-bearing material, thereby allowing for the transfer</a:t>
            </a:r>
            <a:r>
              <a:rPr lang="tr-TR" dirty="0">
                <a:latin typeface="STIXGeneral-Regular"/>
              </a:rPr>
              <a:t> of </a:t>
            </a:r>
            <a:r>
              <a:rPr lang="tr-TR" dirty="0" err="1">
                <a:latin typeface="STIXGeneral-Regular"/>
              </a:rPr>
              <a:t>intercellular</a:t>
            </a:r>
            <a:r>
              <a:rPr lang="tr-TR" dirty="0">
                <a:latin typeface="STIXGeneral-Regular"/>
              </a:rPr>
              <a:t> </a:t>
            </a:r>
            <a:r>
              <a:rPr lang="tr-TR" dirty="0" err="1">
                <a:latin typeface="STIXGeneral-Regular"/>
              </a:rPr>
              <a:t>contents</a:t>
            </a:r>
            <a:r>
              <a:rPr lang="tr-TR" dirty="0">
                <a:latin typeface="STIXGeneral-Regular"/>
              </a:rPr>
              <a:t>.</a:t>
            </a:r>
          </a:p>
          <a:p>
            <a:pPr algn="just"/>
            <a:r>
              <a:rPr lang="tr-TR" dirty="0"/>
              <a:t>Application of </a:t>
            </a:r>
            <a:r>
              <a:rPr lang="tr-TR" dirty="0" err="1"/>
              <a:t>enzymes</a:t>
            </a:r>
            <a:r>
              <a:rPr lang="tr-TR" dirty="0"/>
              <a:t> </a:t>
            </a:r>
            <a:r>
              <a:rPr lang="tr-TR" dirty="0" err="1"/>
              <a:t>either</a:t>
            </a:r>
            <a:r>
              <a:rPr lang="tr-TR" dirty="0"/>
              <a:t> </a:t>
            </a:r>
            <a:r>
              <a:rPr lang="en-US" dirty="0"/>
              <a:t>individually or as a combination of different enzymes has a</a:t>
            </a:r>
            <a:r>
              <a:rPr lang="tr-TR" dirty="0"/>
              <a:t> </a:t>
            </a:r>
            <a:r>
              <a:rPr lang="en-US" dirty="0"/>
              <a:t>positive effect on the overall oil yield.</a:t>
            </a:r>
            <a:endParaRPr lang="tr-TR" dirty="0"/>
          </a:p>
          <a:p>
            <a:pPr algn="just"/>
            <a:endParaRPr lang="tr-TR" dirty="0"/>
          </a:p>
          <a:p>
            <a:endParaRPr lang="tr-TR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C864B2FE-8FF5-4043-9542-59BED6DF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dirty="0" err="1"/>
              <a:t>Enzyme</a:t>
            </a:r>
            <a:r>
              <a:rPr lang="tr-TR" dirty="0"/>
              <a:t> Application in </a:t>
            </a:r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Extraction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9318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3440" y="75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/>
              <a:t>Principle</a:t>
            </a:r>
            <a:r>
              <a:rPr lang="tr-TR" sz="4000" b="1" dirty="0"/>
              <a:t> of </a:t>
            </a:r>
            <a:r>
              <a:rPr lang="tr-TR" sz="4000" b="1" dirty="0" err="1"/>
              <a:t>Enzyme-Assisted</a:t>
            </a:r>
            <a:r>
              <a:rPr lang="tr-TR" sz="4000" b="1" dirty="0"/>
              <a:t> </a:t>
            </a:r>
            <a:r>
              <a:rPr lang="tr-TR" sz="4000" b="1" dirty="0" err="1"/>
              <a:t>Aqueous</a:t>
            </a:r>
            <a:r>
              <a:rPr lang="tr-TR" sz="4000" b="1" dirty="0"/>
              <a:t> </a:t>
            </a:r>
            <a:r>
              <a:rPr lang="tr-TR" sz="4000" b="1" dirty="0" err="1"/>
              <a:t>Extraction</a:t>
            </a:r>
            <a:r>
              <a:rPr lang="tr-TR" sz="4000" b="1" dirty="0"/>
              <a:t> </a:t>
            </a:r>
            <a:r>
              <a:rPr lang="tr-TR" sz="4000" b="1" dirty="0" err="1"/>
              <a:t>from</a:t>
            </a:r>
            <a:r>
              <a:rPr lang="tr-TR" sz="4000" b="1" dirty="0"/>
              <a:t> </a:t>
            </a:r>
            <a:r>
              <a:rPr lang="tr-TR" sz="4000" b="1" dirty="0" err="1"/>
              <a:t>Oilseeds</a:t>
            </a:r>
            <a:endParaRPr lang="tr-TR" sz="4000" b="1" dirty="0"/>
          </a:p>
        </p:txBody>
      </p:sp>
      <p:sp>
        <p:nvSpPr>
          <p:cNvPr id="6" name="Dikdörtgen 5"/>
          <p:cNvSpPr/>
          <p:nvPr/>
        </p:nvSpPr>
        <p:spPr>
          <a:xfrm>
            <a:off x="853440" y="2109876"/>
            <a:ext cx="989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/>
              <a:t>Enzyme</a:t>
            </a:r>
            <a:r>
              <a:rPr lang="tr-TR" sz="2400" dirty="0"/>
              <a:t> </a:t>
            </a:r>
            <a:r>
              <a:rPr lang="tr-TR" sz="2400" dirty="0" err="1"/>
              <a:t>application</a:t>
            </a:r>
            <a:r>
              <a:rPr lang="tr-TR" sz="2400" dirty="0"/>
              <a:t> in </a:t>
            </a:r>
            <a:r>
              <a:rPr lang="tr-TR" sz="2400" dirty="0" err="1"/>
              <a:t>oil</a:t>
            </a:r>
            <a:r>
              <a:rPr lang="tr-TR" sz="2400" dirty="0"/>
              <a:t> </a:t>
            </a:r>
            <a:r>
              <a:rPr lang="tr-TR" sz="2400" dirty="0" err="1"/>
              <a:t>extraction</a:t>
            </a:r>
            <a:r>
              <a:rPr lang="tr-TR" sz="2400" dirty="0"/>
              <a:t> </a:t>
            </a:r>
            <a:r>
              <a:rPr lang="tr-TR" sz="2400" dirty="0" err="1"/>
              <a:t>includes</a:t>
            </a:r>
            <a:r>
              <a:rPr lang="tr-TR" sz="2400" dirty="0"/>
              <a:t> </a:t>
            </a:r>
            <a:r>
              <a:rPr lang="tr-TR" sz="2400" dirty="0" err="1"/>
              <a:t>three</a:t>
            </a:r>
            <a:r>
              <a:rPr lang="tr-TR" sz="2400" dirty="0"/>
              <a:t> main </a:t>
            </a:r>
            <a:r>
              <a:rPr lang="tr-TR" sz="2400" dirty="0" err="1"/>
              <a:t>steps</a:t>
            </a:r>
            <a:r>
              <a:rPr lang="tr-TR" sz="2400" dirty="0"/>
              <a:t>: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tr-TR" sz="2400" dirty="0" err="1"/>
              <a:t>Analyzing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microstructure</a:t>
            </a:r>
            <a:r>
              <a:rPr lang="tr-TR" sz="2400" dirty="0"/>
              <a:t> of </a:t>
            </a:r>
            <a:r>
              <a:rPr lang="tr-TR" sz="2400" dirty="0" err="1"/>
              <a:t>oil-bearing</a:t>
            </a:r>
            <a:r>
              <a:rPr lang="tr-TR" sz="2400" dirty="0"/>
              <a:t> (</a:t>
            </a:r>
            <a:r>
              <a:rPr lang="tr-TR" sz="2400" dirty="0" err="1"/>
              <a:t>Oil</a:t>
            </a:r>
            <a:r>
              <a:rPr lang="tr-TR" sz="2400" dirty="0"/>
              <a:t> </a:t>
            </a:r>
            <a:r>
              <a:rPr lang="tr-TR" sz="2400" dirty="0" err="1"/>
              <a:t>containing</a:t>
            </a:r>
            <a:r>
              <a:rPr lang="tr-TR" sz="2400" dirty="0"/>
              <a:t>) </a:t>
            </a:r>
            <a:r>
              <a:rPr lang="tr-TR" sz="2400" dirty="0" err="1"/>
              <a:t>material</a:t>
            </a:r>
            <a:r>
              <a:rPr lang="tr-TR" sz="2400" dirty="0"/>
              <a:t> 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its</a:t>
            </a:r>
            <a:r>
              <a:rPr lang="tr-TR" sz="2400" dirty="0"/>
              <a:t> </a:t>
            </a:r>
            <a:r>
              <a:rPr lang="tr-TR" sz="2400" dirty="0" err="1"/>
              <a:t>pretreatment</a:t>
            </a:r>
            <a:r>
              <a:rPr lang="tr-TR" sz="24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 startAt="2"/>
            </a:pPr>
            <a:r>
              <a:rPr lang="tr-TR" sz="2400" dirty="0" err="1"/>
              <a:t>Enzyme-assisted</a:t>
            </a:r>
            <a:r>
              <a:rPr lang="tr-TR" sz="2400" dirty="0"/>
              <a:t> </a:t>
            </a:r>
            <a:r>
              <a:rPr lang="tr-TR" sz="2400" dirty="0" err="1"/>
              <a:t>treatment</a:t>
            </a:r>
            <a:r>
              <a:rPr lang="tr-TR" sz="2400" dirty="0"/>
              <a:t> on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material</a:t>
            </a:r>
            <a:endParaRPr lang="tr-TR" sz="2400" dirty="0"/>
          </a:p>
          <a:p>
            <a:pPr marL="457200" indent="-457200" algn="just">
              <a:lnSpc>
                <a:spcPct val="150000"/>
              </a:lnSpc>
              <a:buAutoNum type="arabicPeriod" startAt="2"/>
            </a:pPr>
            <a:r>
              <a:rPr lang="tr-TR" sz="2400" dirty="0" err="1"/>
              <a:t>Oil</a:t>
            </a:r>
            <a:r>
              <a:rPr lang="tr-TR" sz="2400" dirty="0"/>
              <a:t> </a:t>
            </a:r>
            <a:r>
              <a:rPr lang="tr-TR" sz="2400" dirty="0" err="1"/>
              <a:t>recovery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an </a:t>
            </a:r>
            <a:r>
              <a:rPr lang="tr-TR" sz="2400" dirty="0" err="1"/>
              <a:t>emulsion</a:t>
            </a:r>
            <a:r>
              <a:rPr lang="tr-TR" sz="2400" dirty="0"/>
              <a:t> </a:t>
            </a:r>
            <a:r>
              <a:rPr lang="tr-TR" sz="2400" dirty="0" err="1"/>
              <a:t>system</a:t>
            </a:r>
            <a:r>
              <a:rPr lang="tr-TR" sz="2400" dirty="0"/>
              <a:t> (</a:t>
            </a:r>
            <a:r>
              <a:rPr lang="tr-TR" sz="2400" dirty="0" err="1"/>
              <a:t>Seperation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Cream</a:t>
            </a:r>
            <a:r>
              <a:rPr lang="tr-TR" sz="2400" dirty="0"/>
              <a:t> </a:t>
            </a:r>
            <a:r>
              <a:rPr lang="tr-TR" sz="2400" dirty="0" err="1"/>
              <a:t>Demulsification</a:t>
            </a:r>
            <a:r>
              <a:rPr lang="tr-T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894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1140440" cy="4651375"/>
          </a:xfrm>
        </p:spPr>
        <p:txBody>
          <a:bodyPr>
            <a:normAutofit/>
          </a:bodyPr>
          <a:lstStyle/>
          <a:p>
            <a:r>
              <a:rPr lang="tr-TR" sz="2000" dirty="0"/>
              <a:t>T</a:t>
            </a:r>
            <a:r>
              <a:rPr lang="en-US" sz="2000" dirty="0"/>
              <a:t>he cell wall of plant materials is</a:t>
            </a:r>
            <a:r>
              <a:rPr lang="tr-TR" sz="2000" dirty="0"/>
              <a:t> </a:t>
            </a:r>
            <a:r>
              <a:rPr lang="en-US" sz="2000" dirty="0"/>
              <a:t>composed of cellulose, hemicellulose, and pectin</a:t>
            </a:r>
            <a:endParaRPr lang="tr-TR" sz="2000" dirty="0"/>
          </a:p>
          <a:p>
            <a:pPr algn="just"/>
            <a:r>
              <a:rPr lang="tr-TR" sz="2000" dirty="0"/>
              <a:t>Since</a:t>
            </a:r>
            <a:r>
              <a:rPr lang="en-US" sz="2000" dirty="0"/>
              <a:t> the oil bodies have a complex constitution and structure, limiting the oil droplet in oilseeds, the</a:t>
            </a:r>
            <a:r>
              <a:rPr lang="tr-TR" sz="2000" dirty="0"/>
              <a:t> </a:t>
            </a:r>
            <a:r>
              <a:rPr lang="en-US" sz="2000" dirty="0"/>
              <a:t>destruction of the seed is generally very important as a privilege step for oil extraction.</a:t>
            </a:r>
            <a:endParaRPr lang="tr-TR" sz="2000" dirty="0"/>
          </a:p>
          <a:p>
            <a:r>
              <a:rPr lang="en-US" sz="2000" dirty="0"/>
              <a:t>The major role of enzymes used in AEE is to degrade and</a:t>
            </a:r>
            <a:r>
              <a:rPr lang="tr-TR" sz="2000" dirty="0"/>
              <a:t> </a:t>
            </a:r>
            <a:r>
              <a:rPr lang="en-US" sz="2000" dirty="0"/>
              <a:t>break down the cell wall of the oilseed to facilitate the</a:t>
            </a:r>
            <a:r>
              <a:rPr lang="tr-TR" sz="2000" dirty="0"/>
              <a:t> </a:t>
            </a:r>
            <a:r>
              <a:rPr lang="en-US" sz="2000" dirty="0"/>
              <a:t>release of oil from the matrix.</a:t>
            </a:r>
            <a:endParaRPr lang="tr-TR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ACA1A9-4225-42FE-A2FA-DD5E2E43F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3742188"/>
            <a:ext cx="3309257" cy="28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nvan 1">
            <a:extLst>
              <a:ext uri="{FF2B5EF4-FFF2-40B4-BE49-F238E27FC236}">
                <a16:creationId xmlns:a16="http://schemas.microsoft.com/office/drawing/2014/main" id="{E72904FE-172E-4832-84AD-40FCC9ED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/>
              <a:t>Principle</a:t>
            </a:r>
            <a:r>
              <a:rPr lang="tr-TR" sz="4000" b="1" dirty="0"/>
              <a:t> of </a:t>
            </a:r>
            <a:r>
              <a:rPr lang="tr-TR" sz="4000" b="1" dirty="0" err="1"/>
              <a:t>Enzyme-Assisted</a:t>
            </a:r>
            <a:r>
              <a:rPr lang="tr-TR" sz="4000" b="1" dirty="0"/>
              <a:t> </a:t>
            </a:r>
            <a:r>
              <a:rPr lang="tr-TR" sz="4000" b="1" dirty="0" err="1"/>
              <a:t>Aqueous</a:t>
            </a:r>
            <a:r>
              <a:rPr lang="tr-TR" sz="4000" b="1" dirty="0"/>
              <a:t> </a:t>
            </a:r>
            <a:r>
              <a:rPr lang="tr-TR" sz="4000" b="1" dirty="0" err="1"/>
              <a:t>Extraction</a:t>
            </a:r>
            <a:r>
              <a:rPr lang="tr-TR" sz="4000" b="1" dirty="0"/>
              <a:t> </a:t>
            </a:r>
            <a:r>
              <a:rPr lang="tr-TR" sz="4000" b="1" dirty="0" err="1"/>
              <a:t>from</a:t>
            </a:r>
            <a:r>
              <a:rPr lang="tr-TR" sz="4000" b="1" dirty="0"/>
              <a:t> </a:t>
            </a:r>
            <a:r>
              <a:rPr lang="tr-TR" sz="4000" b="1" dirty="0" err="1"/>
              <a:t>Oilseeds</a:t>
            </a:r>
            <a:r>
              <a:rPr lang="tr-TR" sz="4000" b="1" dirty="0"/>
              <a:t> (</a:t>
            </a:r>
            <a:r>
              <a:rPr lang="tr-TR" sz="4000" b="1" dirty="0" err="1"/>
              <a:t>Continued</a:t>
            </a:r>
            <a:r>
              <a:rPr lang="tr-TR" sz="4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3464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42745"/>
            <a:ext cx="10858501" cy="1200329"/>
          </a:xfrm>
          <a:ln w="28575">
            <a:solidFill>
              <a:schemeClr val="accent2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dirty="0"/>
              <a:t>The main components of the cell wall are cellulose, hemicellulose, and </a:t>
            </a:r>
            <a:r>
              <a:rPr lang="en-US" sz="2000" dirty="0" err="1"/>
              <a:t>pect</a:t>
            </a:r>
            <a:r>
              <a:rPr lang="tr-TR" sz="2000" dirty="0"/>
              <a:t>in. T</a:t>
            </a:r>
            <a:r>
              <a:rPr lang="en-US" sz="2000" dirty="0"/>
              <a:t>he cotyledon cell, which contains a large amount of oils and proteins</a:t>
            </a:r>
            <a:r>
              <a:rPr lang="tr-TR" sz="2000" dirty="0"/>
              <a:t> </a:t>
            </a:r>
            <a:r>
              <a:rPr lang="en-US" sz="2000" dirty="0"/>
              <a:t>was wrapped in the cell wall, </a:t>
            </a:r>
            <a:r>
              <a:rPr lang="tr-TR" sz="2000" dirty="0" err="1"/>
              <a:t>block</a:t>
            </a:r>
            <a:r>
              <a:rPr lang="en-US" sz="2000" dirty="0"/>
              <a:t> the release of oils</a:t>
            </a:r>
            <a:r>
              <a:rPr lang="tr-TR" sz="2000" dirty="0"/>
              <a:t>  </a:t>
            </a:r>
            <a:r>
              <a:rPr lang="en-US" sz="2000" dirty="0"/>
              <a:t>and proteins</a:t>
            </a:r>
            <a:r>
              <a:rPr lang="tr-TR" sz="20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5453" t="16926" r="25303" b="8885"/>
          <a:stretch/>
        </p:blipFill>
        <p:spPr>
          <a:xfrm>
            <a:off x="3672839" y="4611494"/>
            <a:ext cx="2423161" cy="213666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285" y="4697730"/>
            <a:ext cx="3648075" cy="208134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53441" y="3314645"/>
            <a:ext cx="10858500" cy="707886"/>
          </a:xfrm>
          <a:prstGeom prst="rect">
            <a:avLst/>
          </a:prstGeom>
          <a:ln w="2857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tr-TR" sz="2000" dirty="0" err="1"/>
              <a:t>Enzymes</a:t>
            </a:r>
            <a:r>
              <a:rPr lang="tr-TR" sz="2000" dirty="0"/>
              <a:t> </a:t>
            </a:r>
            <a:r>
              <a:rPr lang="tr-TR" sz="2000" dirty="0" err="1"/>
              <a:t>degrade</a:t>
            </a:r>
            <a:r>
              <a:rPr lang="tr-TR" sz="2000" dirty="0"/>
              <a:t> </a:t>
            </a:r>
            <a:r>
              <a:rPr lang="tr-TR" sz="2000" dirty="0" err="1"/>
              <a:t>cell</a:t>
            </a:r>
            <a:r>
              <a:rPr lang="tr-TR" sz="2000" dirty="0"/>
              <a:t> </a:t>
            </a:r>
            <a:r>
              <a:rPr lang="tr-TR" sz="2000" dirty="0" err="1"/>
              <a:t>walls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water</a:t>
            </a:r>
            <a:r>
              <a:rPr lang="tr-TR" sz="2000" dirty="0"/>
              <a:t> </a:t>
            </a:r>
            <a:r>
              <a:rPr lang="tr-TR" sz="2000" dirty="0" err="1"/>
              <a:t>acting</a:t>
            </a:r>
            <a:r>
              <a:rPr lang="tr-TR" sz="2000" dirty="0"/>
              <a:t> as </a:t>
            </a:r>
            <a:r>
              <a:rPr lang="tr-TR" sz="2000" dirty="0" err="1"/>
              <a:t>solvent</a:t>
            </a:r>
            <a:r>
              <a:rPr lang="tr-TR" sz="2000" dirty="0"/>
              <a:t>. </a:t>
            </a:r>
            <a:r>
              <a:rPr lang="en-US" sz="2000" dirty="0"/>
              <a:t>Enzymes can</a:t>
            </a:r>
            <a:r>
              <a:rPr lang="tr-TR" sz="2000" dirty="0"/>
              <a:t> </a:t>
            </a:r>
            <a:r>
              <a:rPr lang="en-US" sz="2000" dirty="0"/>
              <a:t> simultaneously solubilize and hydrolyze the proteins</a:t>
            </a:r>
            <a:r>
              <a:rPr lang="tr-TR" sz="2000" dirty="0"/>
              <a:t> </a:t>
            </a:r>
            <a:r>
              <a:rPr lang="en-US" sz="2000" dirty="0"/>
              <a:t>and disrupt polysaccharide constituents, which facilitate oil extraction</a:t>
            </a:r>
            <a:r>
              <a:rPr lang="tr-TR" sz="2000" dirty="0"/>
              <a:t>.</a:t>
            </a:r>
          </a:p>
        </p:txBody>
      </p:sp>
      <p:sp>
        <p:nvSpPr>
          <p:cNvPr id="9" name="Unvan 1">
            <a:extLst>
              <a:ext uri="{FF2B5EF4-FFF2-40B4-BE49-F238E27FC236}">
                <a16:creationId xmlns:a16="http://schemas.microsoft.com/office/drawing/2014/main" id="{CACBDF60-CAD4-4EEB-8678-B22A6925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75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/>
              <a:t>Principle</a:t>
            </a:r>
            <a:r>
              <a:rPr lang="tr-TR" sz="4000" b="1" dirty="0"/>
              <a:t> of </a:t>
            </a:r>
            <a:r>
              <a:rPr lang="tr-TR" sz="4000" b="1" dirty="0" err="1"/>
              <a:t>Enzyme-Assisted</a:t>
            </a:r>
            <a:r>
              <a:rPr lang="tr-TR" sz="4000" b="1" dirty="0"/>
              <a:t> </a:t>
            </a:r>
            <a:r>
              <a:rPr lang="tr-TR" sz="4000" b="1" dirty="0" err="1"/>
              <a:t>Aqueous</a:t>
            </a:r>
            <a:r>
              <a:rPr lang="tr-TR" sz="4000" b="1" dirty="0"/>
              <a:t> </a:t>
            </a:r>
            <a:r>
              <a:rPr lang="tr-TR" sz="4000" b="1" dirty="0" err="1"/>
              <a:t>Extraction</a:t>
            </a:r>
            <a:r>
              <a:rPr lang="tr-TR" sz="4000" b="1" dirty="0"/>
              <a:t> </a:t>
            </a:r>
            <a:r>
              <a:rPr lang="tr-TR" sz="4000" b="1" dirty="0" err="1"/>
              <a:t>from</a:t>
            </a:r>
            <a:r>
              <a:rPr lang="tr-TR" sz="4000" b="1" dirty="0"/>
              <a:t> </a:t>
            </a:r>
            <a:r>
              <a:rPr lang="tr-TR" sz="4000" b="1" dirty="0" err="1"/>
              <a:t>Oilseeds</a:t>
            </a:r>
            <a:r>
              <a:rPr lang="tr-TR" sz="4000" b="1" dirty="0"/>
              <a:t> (</a:t>
            </a:r>
            <a:r>
              <a:rPr lang="tr-TR" sz="4000" b="1" dirty="0" err="1"/>
              <a:t>Continued</a:t>
            </a:r>
            <a:r>
              <a:rPr lang="tr-TR" sz="4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2082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7999" y="2213841"/>
            <a:ext cx="4632960" cy="1898919"/>
          </a:xfr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>
            <a:normAutofit fontScale="925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tr-TR" sz="2400" dirty="0"/>
              <a:t>T</a:t>
            </a:r>
            <a:r>
              <a:rPr lang="en-US" sz="2400" dirty="0"/>
              <a:t>he cell wall must be disrupted</a:t>
            </a:r>
            <a:r>
              <a:rPr lang="tr-TR" sz="2400" dirty="0"/>
              <a:t> </a:t>
            </a:r>
            <a:r>
              <a:rPr lang="en-US" sz="2400" dirty="0"/>
              <a:t>prior to aqueous or enzyme-assisted aqueous extraction processing</a:t>
            </a:r>
            <a:r>
              <a:rPr lang="tr-TR" sz="2400" dirty="0">
                <a:latin typeface="TimesLTStd-Roman"/>
              </a:rPr>
              <a:t>                                            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" y="2060020"/>
            <a:ext cx="5867399" cy="447998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96240" y="6534834"/>
            <a:ext cx="1168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imesLTStd-Roman"/>
              </a:rPr>
              <a:t>(</a:t>
            </a:r>
            <a:r>
              <a:rPr lang="tr-TR" dirty="0" err="1">
                <a:latin typeface="TimesLTStd-Roman"/>
              </a:rPr>
              <a:t>Enzymes</a:t>
            </a:r>
            <a:r>
              <a:rPr lang="tr-TR" dirty="0">
                <a:latin typeface="TimesLTStd-Roman"/>
              </a:rPr>
              <a:t> in </a:t>
            </a:r>
            <a:r>
              <a:rPr lang="tr-TR" dirty="0" err="1">
                <a:latin typeface="TimesLTStd-Roman"/>
              </a:rPr>
              <a:t>food</a:t>
            </a:r>
            <a:r>
              <a:rPr lang="tr-TR" dirty="0">
                <a:latin typeface="TimesLTStd-Roman"/>
              </a:rPr>
              <a:t> </a:t>
            </a:r>
            <a:r>
              <a:rPr lang="tr-TR" dirty="0" err="1">
                <a:latin typeface="TimesLTStd-Roman"/>
              </a:rPr>
              <a:t>and</a:t>
            </a:r>
            <a:r>
              <a:rPr lang="tr-TR" dirty="0">
                <a:latin typeface="TimesLTStd-Roman"/>
              </a:rPr>
              <a:t> </a:t>
            </a:r>
            <a:r>
              <a:rPr lang="tr-TR" dirty="0" err="1">
                <a:latin typeface="TimesLTStd-Roman"/>
              </a:rPr>
              <a:t>beverage</a:t>
            </a:r>
            <a:r>
              <a:rPr lang="tr-TR" dirty="0">
                <a:latin typeface="TimesLTStd-Roman"/>
              </a:rPr>
              <a:t> </a:t>
            </a:r>
            <a:r>
              <a:rPr lang="tr-TR" dirty="0" err="1">
                <a:latin typeface="TimesLTStd-Roman"/>
              </a:rPr>
              <a:t>processing</a:t>
            </a:r>
            <a:r>
              <a:rPr lang="tr-TR" dirty="0">
                <a:latin typeface="TimesLTStd-Roman"/>
              </a:rPr>
              <a:t>, (</a:t>
            </a:r>
            <a:r>
              <a:rPr lang="tr-TR" dirty="0" err="1">
                <a:latin typeface="TimesLTStd-Roman"/>
              </a:rPr>
              <a:t>Editted</a:t>
            </a:r>
            <a:r>
              <a:rPr lang="tr-TR" dirty="0">
                <a:latin typeface="TimesLTStd-Roman"/>
              </a:rPr>
              <a:t> </a:t>
            </a:r>
            <a:r>
              <a:rPr lang="tr-TR" dirty="0" err="1">
                <a:latin typeface="TimesLTStd-Roman"/>
              </a:rPr>
              <a:t>by</a:t>
            </a:r>
            <a:r>
              <a:rPr lang="tr-TR" dirty="0">
                <a:latin typeface="TimesLTStd-Roman"/>
              </a:rPr>
              <a:t> </a:t>
            </a:r>
            <a:r>
              <a:rPr lang="tr-TR" dirty="0" err="1">
                <a:latin typeface="TimesLTStd-Roman"/>
              </a:rPr>
              <a:t>Chandrasekaran</a:t>
            </a:r>
            <a:r>
              <a:rPr lang="tr-TR" dirty="0">
                <a:latin typeface="TimesLTStd-Roman"/>
              </a:rPr>
              <a:t>, M.) 2016. CRC </a:t>
            </a:r>
            <a:r>
              <a:rPr lang="tr-TR" dirty="0" err="1">
                <a:latin typeface="TimesLTStd-Roman"/>
              </a:rPr>
              <a:t>Press</a:t>
            </a:r>
            <a:r>
              <a:rPr lang="tr-TR" dirty="0">
                <a:latin typeface="TimesLTStd-Roman"/>
              </a:rPr>
              <a:t>, FL, USA.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33424" y="1690688"/>
            <a:ext cx="979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LTStd-Roman"/>
              </a:rPr>
              <a:t>Effect of mechanical comminution and enzymatic treatment on oilseed cell structure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6857999" y="4376668"/>
            <a:ext cx="4632960" cy="189891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tr-TR" sz="2400" dirty="0" err="1"/>
              <a:t>Disruption</a:t>
            </a:r>
            <a:r>
              <a:rPr lang="tr-TR" sz="2400" dirty="0"/>
              <a:t> of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wall</a:t>
            </a:r>
            <a:r>
              <a:rPr lang="tr-TR" sz="2400" dirty="0"/>
              <a:t> </a:t>
            </a:r>
            <a:r>
              <a:rPr lang="tr-TR" sz="2400" dirty="0" err="1"/>
              <a:t>may</a:t>
            </a:r>
            <a:r>
              <a:rPr lang="tr-TR" sz="2400" dirty="0"/>
              <a:t> be done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mechanical</a:t>
            </a:r>
            <a:r>
              <a:rPr lang="tr-TR" sz="2400" dirty="0"/>
              <a:t> </a:t>
            </a:r>
            <a:r>
              <a:rPr lang="tr-TR" sz="2400" dirty="0" err="1"/>
              <a:t>methods</a:t>
            </a:r>
            <a:r>
              <a:rPr lang="tr-TR" sz="2400" dirty="0"/>
              <a:t> </a:t>
            </a:r>
            <a:r>
              <a:rPr lang="tr-TR" sz="2400" dirty="0" err="1"/>
              <a:t>such</a:t>
            </a:r>
            <a:r>
              <a:rPr lang="tr-TR" sz="2400" dirty="0"/>
              <a:t> as </a:t>
            </a:r>
            <a:r>
              <a:rPr lang="tr-TR" sz="2400" dirty="0" err="1"/>
              <a:t>milling</a:t>
            </a:r>
            <a:r>
              <a:rPr lang="tr-TR" sz="2400" dirty="0"/>
              <a:t>, </a:t>
            </a:r>
            <a:r>
              <a:rPr lang="tr-TR" sz="2400" dirty="0" err="1"/>
              <a:t>flaking</a:t>
            </a:r>
            <a:r>
              <a:rPr lang="tr-TR" sz="2400" dirty="0"/>
              <a:t>, </a:t>
            </a:r>
            <a:r>
              <a:rPr lang="tr-TR" sz="2400" dirty="0" err="1"/>
              <a:t>extrusion</a:t>
            </a:r>
            <a:r>
              <a:rPr lang="tr-TR" sz="2400" dirty="0"/>
              <a:t>, </a:t>
            </a:r>
            <a:r>
              <a:rPr lang="tr-TR" sz="2400" dirty="0" err="1"/>
              <a:t>cracking</a:t>
            </a:r>
            <a:r>
              <a:rPr lang="tr-TR" sz="2400" dirty="0"/>
              <a:t>, </a:t>
            </a:r>
            <a:r>
              <a:rPr lang="tr-TR" sz="2400" dirty="0" err="1"/>
              <a:t>ultrasonication</a:t>
            </a:r>
            <a:r>
              <a:rPr lang="tr-TR" sz="2400" dirty="0"/>
              <a:t>, </a:t>
            </a:r>
            <a:r>
              <a:rPr lang="tr-TR" sz="2400" dirty="0" err="1"/>
              <a:t>microwave</a:t>
            </a:r>
            <a:r>
              <a:rPr lang="tr-TR" sz="2400" dirty="0"/>
              <a:t> </a:t>
            </a:r>
            <a:r>
              <a:rPr lang="tr-TR" sz="2400" dirty="0" err="1"/>
              <a:t>treatment</a:t>
            </a:r>
            <a:r>
              <a:rPr lang="tr-TR" sz="2400" dirty="0"/>
              <a:t>.</a:t>
            </a:r>
          </a:p>
        </p:txBody>
      </p:sp>
      <p:sp>
        <p:nvSpPr>
          <p:cNvPr id="11" name="Unvan 1">
            <a:extLst>
              <a:ext uri="{FF2B5EF4-FFF2-40B4-BE49-F238E27FC236}">
                <a16:creationId xmlns:a16="http://schemas.microsoft.com/office/drawing/2014/main" id="{1D1FB9F8-F92F-400F-87AE-F2DEA02F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75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/>
              <a:t>Principle</a:t>
            </a:r>
            <a:r>
              <a:rPr lang="tr-TR" sz="4000" b="1" dirty="0"/>
              <a:t> of </a:t>
            </a:r>
            <a:r>
              <a:rPr lang="tr-TR" sz="4000" b="1" dirty="0" err="1"/>
              <a:t>Enzyme-Assisted</a:t>
            </a:r>
            <a:r>
              <a:rPr lang="tr-TR" sz="4000" b="1" dirty="0"/>
              <a:t> </a:t>
            </a:r>
            <a:r>
              <a:rPr lang="tr-TR" sz="4000" b="1" dirty="0" err="1"/>
              <a:t>Aqueous</a:t>
            </a:r>
            <a:r>
              <a:rPr lang="tr-TR" sz="4000" b="1" dirty="0"/>
              <a:t> </a:t>
            </a:r>
            <a:r>
              <a:rPr lang="tr-TR" sz="4000" b="1" dirty="0" err="1"/>
              <a:t>Extraction</a:t>
            </a:r>
            <a:r>
              <a:rPr lang="tr-TR" sz="4000" b="1" dirty="0"/>
              <a:t> </a:t>
            </a:r>
            <a:r>
              <a:rPr lang="tr-TR" sz="4000" b="1" dirty="0" err="1"/>
              <a:t>from</a:t>
            </a:r>
            <a:r>
              <a:rPr lang="tr-TR" sz="4000" b="1" dirty="0"/>
              <a:t> </a:t>
            </a:r>
            <a:r>
              <a:rPr lang="tr-TR" sz="4000" b="1" dirty="0" err="1"/>
              <a:t>Oilseeds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959957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E3F447-EC6F-45FE-B825-9085D1E9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Selection</a:t>
            </a:r>
            <a:r>
              <a:rPr lang="tr-TR" dirty="0"/>
              <a:t> of </a:t>
            </a:r>
            <a:r>
              <a:rPr lang="tr-TR" dirty="0" err="1"/>
              <a:t>Appropriate</a:t>
            </a:r>
            <a:r>
              <a:rPr lang="tr-TR" dirty="0"/>
              <a:t> </a:t>
            </a:r>
            <a:r>
              <a:rPr lang="tr-TR" dirty="0" err="1"/>
              <a:t>Enzyme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A4BB88-52B6-4830-9484-456A1850C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/>
              <a:t>S</a:t>
            </a:r>
            <a:r>
              <a:rPr lang="en-US" sz="2000" dirty="0"/>
              <a:t>election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enzyme</a:t>
            </a:r>
            <a:r>
              <a:rPr lang="tr-TR" sz="2000" dirty="0"/>
              <a:t> </a:t>
            </a:r>
            <a:r>
              <a:rPr lang="en-US" sz="2000" dirty="0"/>
              <a:t>depends on the anatomy of the oil-bearing seed, the type of</a:t>
            </a:r>
            <a:r>
              <a:rPr lang="tr-TR" sz="2000" dirty="0"/>
              <a:t> </a:t>
            </a:r>
            <a:r>
              <a:rPr lang="en-US" sz="2000" dirty="0"/>
              <a:t>enzyme in use, as well as the constituents of the enzyme</a:t>
            </a:r>
            <a:endParaRPr lang="tr-TR" sz="2000" dirty="0"/>
          </a:p>
          <a:p>
            <a:r>
              <a:rPr lang="tr-TR" sz="2000" dirty="0"/>
              <a:t>T</a:t>
            </a:r>
            <a:r>
              <a:rPr lang="en-US" sz="2000" dirty="0"/>
              <a:t>he location of oil within the cell and</a:t>
            </a:r>
            <a:r>
              <a:rPr lang="tr-TR" sz="2000" dirty="0"/>
              <a:t> </a:t>
            </a:r>
            <a:r>
              <a:rPr lang="en-US" sz="2000" dirty="0"/>
              <a:t>the specific component surrounding it are the critical factors</a:t>
            </a:r>
            <a:r>
              <a:rPr lang="tr-TR" sz="2000" dirty="0"/>
              <a:t> </a:t>
            </a:r>
            <a:r>
              <a:rPr lang="en-US" sz="2000" dirty="0"/>
              <a:t>that act as obstacles in extraction of oil</a:t>
            </a:r>
            <a:endParaRPr lang="tr-TR" sz="2000" dirty="0"/>
          </a:p>
          <a:p>
            <a:r>
              <a:rPr lang="en-US" sz="2000" dirty="0"/>
              <a:t>Commonly used cell wall degrading enzymes include</a:t>
            </a:r>
            <a:r>
              <a:rPr lang="tr-TR" sz="2000" dirty="0"/>
              <a:t> </a:t>
            </a:r>
            <a:r>
              <a:rPr lang="en-US" sz="2000" dirty="0"/>
              <a:t>cellulase, pectinase, </a:t>
            </a:r>
            <a:r>
              <a:rPr lang="en-US" sz="2000" dirty="0" err="1"/>
              <a:t>hemicellulase</a:t>
            </a:r>
            <a:r>
              <a:rPr lang="en-US" sz="2000" dirty="0"/>
              <a:t>, protease, and phospholipase,</a:t>
            </a:r>
            <a:r>
              <a:rPr lang="tr-TR" sz="2000" dirty="0"/>
              <a:t> </a:t>
            </a:r>
            <a:r>
              <a:rPr lang="en-US" sz="2000" dirty="0"/>
              <a:t>and selection solely depends on the structure of the</a:t>
            </a:r>
            <a:r>
              <a:rPr lang="tr-TR" sz="2000" dirty="0"/>
              <a:t> </a:t>
            </a:r>
            <a:r>
              <a:rPr lang="en-US" sz="2000" dirty="0"/>
              <a:t>oilseed as well as the composition of the cell wall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32525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3495197-AEB5-42FB-9903-0A1E85C5F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377" t="-777" r="25922" b="777"/>
          <a:stretch/>
        </p:blipFill>
        <p:spPr>
          <a:xfrm>
            <a:off x="1534885" y="794657"/>
            <a:ext cx="8654143" cy="560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9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6AE8A8-147D-4019-8317-FBE97D48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T</a:t>
            </a:r>
            <a:r>
              <a:rPr lang="en-US" sz="2000" dirty="0"/>
              <a:t>he success of this novel technology</a:t>
            </a:r>
            <a:r>
              <a:rPr lang="tr-TR" sz="2000" dirty="0"/>
              <a:t> </a:t>
            </a:r>
            <a:r>
              <a:rPr lang="en-US" sz="2000" dirty="0"/>
              <a:t>heavily relies on prior understanding of the structure of the</a:t>
            </a:r>
            <a:r>
              <a:rPr lang="tr-TR" sz="2000" dirty="0"/>
              <a:t> </a:t>
            </a:r>
            <a:r>
              <a:rPr lang="en-US" sz="2000" dirty="0"/>
              <a:t>target oilseed and judicious use of enzymes is paramount for</a:t>
            </a:r>
            <a:r>
              <a:rPr lang="tr-TR" sz="2000" dirty="0"/>
              <a:t> </a:t>
            </a:r>
            <a:r>
              <a:rPr lang="en-US" sz="2000" dirty="0"/>
              <a:t>higher yields and recovery of co-products</a:t>
            </a:r>
            <a:endParaRPr lang="tr-TR" sz="20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B8267DBA-FE02-40AE-9760-D0C3A27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dirty="0" err="1"/>
              <a:t>Selection</a:t>
            </a:r>
            <a:r>
              <a:rPr lang="tr-TR" dirty="0"/>
              <a:t> of </a:t>
            </a:r>
            <a:r>
              <a:rPr lang="tr-TR" dirty="0" err="1"/>
              <a:t>Appropriate</a:t>
            </a:r>
            <a:r>
              <a:rPr lang="tr-TR" dirty="0"/>
              <a:t> </a:t>
            </a:r>
            <a:r>
              <a:rPr lang="tr-TR" dirty="0" err="1"/>
              <a:t>Enzyme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0986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867A13-413A-4B39-BB7C-02033CEF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Recovery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11EBCA-1358-48C2-A6BC-2975F98C8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 err="1"/>
              <a:t>Emulsion</a:t>
            </a:r>
            <a:r>
              <a:rPr lang="tr-TR" sz="2000" dirty="0"/>
              <a:t> </a:t>
            </a:r>
            <a:r>
              <a:rPr lang="en-US" sz="2000" dirty="0"/>
              <a:t>formed during aqueous or enzyme-assisted extraction of vegetable oil was the major </a:t>
            </a:r>
            <a:r>
              <a:rPr lang="tr-TR" sz="2000" dirty="0"/>
              <a:t>problem</a:t>
            </a:r>
            <a:r>
              <a:rPr lang="en-US" sz="2000" dirty="0"/>
              <a:t> to releasing</a:t>
            </a:r>
            <a:r>
              <a:rPr lang="tr-TR" sz="2000" dirty="0"/>
              <a:t> </a:t>
            </a:r>
            <a:r>
              <a:rPr lang="tr-TR" sz="2000" dirty="0" err="1"/>
              <a:t>free</a:t>
            </a:r>
            <a:r>
              <a:rPr lang="tr-TR" sz="2000" dirty="0"/>
              <a:t> </a:t>
            </a:r>
            <a:r>
              <a:rPr lang="tr-TR" sz="2000" dirty="0" err="1"/>
              <a:t>oil</a:t>
            </a:r>
            <a:r>
              <a:rPr lang="tr-TR" sz="2000" dirty="0"/>
              <a:t>.</a:t>
            </a:r>
          </a:p>
          <a:p>
            <a:pPr algn="just"/>
            <a:r>
              <a:rPr lang="en-US" sz="2000" dirty="0"/>
              <a:t>Because the lipid molecules are</a:t>
            </a:r>
            <a:r>
              <a:rPr lang="tr-TR" sz="2000" dirty="0"/>
              <a:t> </a:t>
            </a:r>
            <a:r>
              <a:rPr lang="en-US" sz="2000" dirty="0"/>
              <a:t>amphipathic, only the water-soluble portion diffuses into the</a:t>
            </a:r>
            <a:r>
              <a:rPr lang="tr-TR" sz="2000" dirty="0"/>
              <a:t> </a:t>
            </a:r>
            <a:r>
              <a:rPr lang="en-US" sz="2000" dirty="0"/>
              <a:t>water, while the other components culminate into an emulsion.</a:t>
            </a:r>
            <a:r>
              <a:rPr lang="tr-TR" sz="2000" dirty="0"/>
              <a:t> </a:t>
            </a:r>
          </a:p>
          <a:p>
            <a:pPr algn="just"/>
            <a:r>
              <a:rPr lang="en-US" sz="2000" dirty="0"/>
              <a:t>The oil is further de-emulsified either by the application</a:t>
            </a:r>
            <a:r>
              <a:rPr lang="tr-TR" sz="2000" dirty="0"/>
              <a:t> </a:t>
            </a:r>
            <a:r>
              <a:rPr lang="en-US" sz="2000" dirty="0"/>
              <a:t>of enzymes that dissolves it or by changing the temperature</a:t>
            </a:r>
            <a:r>
              <a:rPr lang="tr-TR" sz="2000" dirty="0"/>
              <a:t> </a:t>
            </a:r>
            <a:r>
              <a:rPr lang="en-US" sz="2000" dirty="0"/>
              <a:t>of the emulsion</a:t>
            </a:r>
            <a:r>
              <a:rPr lang="tr-TR" sz="2000" dirty="0"/>
              <a:t>. T</a:t>
            </a:r>
            <a:r>
              <a:rPr lang="en-US" sz="2000" dirty="0"/>
              <a:t>he common methods, such as ultrasound treatment, heating treatment, ethanol treatment,</a:t>
            </a:r>
            <a:r>
              <a:rPr lang="tr-TR" sz="2000" dirty="0"/>
              <a:t> </a:t>
            </a:r>
            <a:r>
              <a:rPr lang="en-US" sz="2000" dirty="0"/>
              <a:t>the phase inversion method, freezing–thawing, and enzymatic treatment, were widely used in</a:t>
            </a:r>
            <a:r>
              <a:rPr lang="tr-TR" sz="2000" dirty="0"/>
              <a:t> </a:t>
            </a:r>
            <a:r>
              <a:rPr lang="tr-TR" sz="2000" dirty="0" err="1"/>
              <a:t>cream</a:t>
            </a:r>
            <a:r>
              <a:rPr lang="tr-TR" sz="2000" dirty="0"/>
              <a:t> </a:t>
            </a:r>
            <a:r>
              <a:rPr lang="tr-TR" sz="2000" dirty="0" err="1"/>
              <a:t>demulsification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6141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318712" y="5830534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tr-TR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Processing</a:t>
            </a:r>
            <a:endParaRPr lang="tr-TR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4594208" y="1515844"/>
            <a:ext cx="3221408" cy="4125024"/>
            <a:chOff x="4487528" y="1485364"/>
            <a:chExt cx="3221408" cy="4125024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078024" y="5210278"/>
              <a:ext cx="2227568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Refined</a:t>
              </a:r>
              <a:r>
                <a:rPr lang="tr-T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tr-T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Oil</a:t>
              </a:r>
              <a:endPara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Grup 1"/>
            <p:cNvGrpSpPr/>
            <p:nvPr/>
          </p:nvGrpSpPr>
          <p:grpSpPr>
            <a:xfrm>
              <a:off x="4487528" y="1485364"/>
              <a:ext cx="3221408" cy="3636208"/>
              <a:chOff x="4487528" y="1485364"/>
              <a:chExt cx="3221408" cy="3636208"/>
            </a:xfrm>
          </p:grpSpPr>
          <p:sp>
            <p:nvSpPr>
              <p:cNvPr id="6" name="Text Box 10"/>
              <p:cNvSpPr txBox="1">
                <a:spLocks noChangeArrowheads="1"/>
              </p:cNvSpPr>
              <p:nvPr/>
            </p:nvSpPr>
            <p:spPr bwMode="auto">
              <a:xfrm>
                <a:off x="4487528" y="2412176"/>
                <a:ext cx="3221408" cy="369332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Extraction</a:t>
                </a:r>
                <a:endParaRPr lang="tr-T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5012384" y="3339598"/>
                <a:ext cx="2232248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Crude</a:t>
                </a:r>
                <a:r>
                  <a:rPr lang="tr-T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Oil</a:t>
                </a:r>
                <a:endParaRPr lang="tr-T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5012384" y="4293606"/>
                <a:ext cx="2232248" cy="40011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Refining</a:t>
                </a:r>
                <a:endParaRPr lang="tr-T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5963728" y="2890852"/>
                <a:ext cx="360040" cy="360040"/>
              </a:xfrm>
              <a:prstGeom prst="down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5994208" y="3818572"/>
                <a:ext cx="360040" cy="360040"/>
              </a:xfrm>
              <a:prstGeom prst="down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6009448" y="4761532"/>
                <a:ext cx="360040" cy="360040"/>
              </a:xfrm>
              <a:prstGeom prst="down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5038235" y="1485364"/>
                <a:ext cx="2227568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Oilseed</a:t>
                </a:r>
                <a:endParaRPr lang="tr-T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Down Arrow 9"/>
              <p:cNvSpPr/>
              <p:nvPr/>
            </p:nvSpPr>
            <p:spPr>
              <a:xfrm>
                <a:off x="5935488" y="1940035"/>
                <a:ext cx="360040" cy="360040"/>
              </a:xfrm>
              <a:prstGeom prst="down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7860" b="28930"/>
          <a:stretch/>
        </p:blipFill>
        <p:spPr>
          <a:xfrm>
            <a:off x="7640872" y="4869477"/>
            <a:ext cx="4232938" cy="1142671"/>
          </a:xfrm>
          <a:prstGeom prst="rect">
            <a:avLst/>
          </a:prstGeom>
        </p:spPr>
      </p:pic>
      <p:sp>
        <p:nvSpPr>
          <p:cNvPr id="18" name="Unvan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Processing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2218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The amount of emulsion that formed during the AEP or EAEP process needs to be further separated into</a:t>
            </a:r>
            <a:r>
              <a:rPr lang="tr-TR" sz="2000" dirty="0"/>
              <a:t> </a:t>
            </a:r>
            <a:r>
              <a:rPr lang="en-US" sz="2000" dirty="0"/>
              <a:t>free oil or cream, skim, and residual solid. Therefore, a longer time is needed to render the emulsion naturally</a:t>
            </a:r>
            <a:r>
              <a:rPr lang="tr-TR" sz="2000" dirty="0"/>
              <a:t> </a:t>
            </a:r>
            <a:r>
              <a:rPr lang="en-US" sz="2000" dirty="0"/>
              <a:t>settled. </a:t>
            </a:r>
            <a:endParaRPr lang="tr-TR" sz="2000" dirty="0"/>
          </a:p>
          <a:p>
            <a:pPr algn="just"/>
            <a:r>
              <a:rPr lang="en-US" sz="2000" dirty="0"/>
              <a:t>Actually, a centrifugal apparatus was preferred for most processes</a:t>
            </a:r>
            <a:r>
              <a:rPr lang="tr-TR" sz="2000" dirty="0"/>
              <a:t>. </a:t>
            </a:r>
            <a:r>
              <a:rPr lang="en-US" sz="2000" dirty="0"/>
              <a:t>However, the processes of centrifuge and pipeline could</a:t>
            </a:r>
            <a:r>
              <a:rPr lang="tr-TR" sz="2000" dirty="0"/>
              <a:t> </a:t>
            </a:r>
            <a:r>
              <a:rPr lang="en-US" sz="2000" dirty="0"/>
              <a:t>create problems, such as stable emulsion formation. Therefore, ways to reduce emulsion formation during</a:t>
            </a:r>
            <a:r>
              <a:rPr lang="tr-TR" sz="2000" dirty="0"/>
              <a:t> </a:t>
            </a:r>
            <a:r>
              <a:rPr lang="en-US" sz="2000" dirty="0"/>
              <a:t>the centrifuge and pipeline processes are necessary to scale up laboratory EAEP or AEP processes</a:t>
            </a:r>
            <a:endParaRPr lang="tr-TR" sz="2000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265F9FAB-32E7-4045-AA3F-7563E2E7F41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Recovery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1368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tr-TR" sz="1800" dirty="0"/>
          </a:p>
          <a:p>
            <a:pPr algn="just"/>
            <a:r>
              <a:rPr lang="tr-TR" sz="1800" dirty="0"/>
              <a:t>T</a:t>
            </a:r>
            <a:r>
              <a:rPr lang="en-US" sz="1800" dirty="0"/>
              <a:t>he common methods, such as ultrasound treatment, heating treatment, ethanol treatment,</a:t>
            </a:r>
            <a:r>
              <a:rPr lang="tr-TR" sz="1800" dirty="0"/>
              <a:t> </a:t>
            </a:r>
            <a:r>
              <a:rPr lang="en-US" sz="1800" dirty="0"/>
              <a:t>the phase inversion method, freezing–thawing, and enzymatic treatment, were widely used in</a:t>
            </a:r>
            <a:r>
              <a:rPr lang="tr-TR" sz="1800" dirty="0"/>
              <a:t> </a:t>
            </a:r>
            <a:r>
              <a:rPr lang="tr-TR" sz="1800" dirty="0" err="1"/>
              <a:t>cream</a:t>
            </a:r>
            <a:r>
              <a:rPr lang="tr-TR" sz="1800" dirty="0"/>
              <a:t> </a:t>
            </a:r>
            <a:r>
              <a:rPr lang="tr-TR" sz="1800" dirty="0" err="1"/>
              <a:t>demulsification</a:t>
            </a:r>
            <a:r>
              <a:rPr lang="tr-TR" sz="1800" dirty="0"/>
              <a:t>.</a:t>
            </a:r>
          </a:p>
          <a:p>
            <a:pPr algn="just"/>
            <a:r>
              <a:rPr lang="en-US" sz="1800" dirty="0"/>
              <a:t>The freezing–thawing method can lower the stability of the emulsion and achieve</a:t>
            </a:r>
            <a:r>
              <a:rPr lang="tr-TR" sz="1800" dirty="0"/>
              <a:t> </a:t>
            </a:r>
            <a:r>
              <a:rPr lang="en-US" sz="1800" dirty="0"/>
              <a:t>the highest oil recovery in many oilseeds.</a:t>
            </a:r>
            <a:r>
              <a:rPr lang="tr-TR" sz="1800" dirty="0"/>
              <a:t> </a:t>
            </a:r>
            <a:r>
              <a:rPr lang="en-US" sz="1800" dirty="0"/>
              <a:t>Fat crystals may form and pierce the water phase during the</a:t>
            </a:r>
            <a:r>
              <a:rPr lang="tr-TR" sz="1800" dirty="0"/>
              <a:t> </a:t>
            </a:r>
            <a:r>
              <a:rPr lang="en-US" sz="1800" dirty="0"/>
              <a:t>freezing–thawing process. However, the disadvantages, including quite high energy consumption and</a:t>
            </a:r>
            <a:r>
              <a:rPr lang="tr-TR" sz="1800" dirty="0"/>
              <a:t> </a:t>
            </a:r>
            <a:r>
              <a:rPr lang="en-US" sz="1800" dirty="0"/>
              <a:t>difficulty in scale-up, were obvious.</a:t>
            </a:r>
          </a:p>
          <a:p>
            <a:pPr algn="just"/>
            <a:r>
              <a:rPr lang="en-US" sz="1800" dirty="0"/>
              <a:t>Ethanol is regarded as a “green” solvent for the food industry, but manufacturers and customers still</a:t>
            </a:r>
            <a:r>
              <a:rPr lang="tr-TR" sz="1800" dirty="0"/>
              <a:t> </a:t>
            </a:r>
            <a:r>
              <a:rPr lang="en-US" sz="1800" dirty="0"/>
              <a:t>worry about residual solvent in the product. And this limits the application of ethanol for </a:t>
            </a:r>
            <a:r>
              <a:rPr lang="en-US" sz="1800" dirty="0" err="1"/>
              <a:t>demulsification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In the case of enzymatic </a:t>
            </a:r>
            <a:r>
              <a:rPr lang="en-US" sz="1800" dirty="0" err="1"/>
              <a:t>demulsification</a:t>
            </a:r>
            <a:r>
              <a:rPr lang="en-US" sz="1800" dirty="0"/>
              <a:t>, after the addition of proteases to the emulsion, the interface</a:t>
            </a:r>
            <a:r>
              <a:rPr lang="tr-TR" sz="1800" dirty="0"/>
              <a:t> </a:t>
            </a:r>
            <a:r>
              <a:rPr lang="en-US" sz="1800" dirty="0"/>
              <a:t>protein was hydrolyzed, and the major substance to stabilize the emulsion was destroyed. It could be very</a:t>
            </a:r>
            <a:r>
              <a:rPr lang="tr-TR" sz="1800" dirty="0"/>
              <a:t> </a:t>
            </a:r>
            <a:r>
              <a:rPr lang="en-US" sz="1800" dirty="0"/>
              <a:t>specific due to the difference of starting material as well as EAEP processes</a:t>
            </a:r>
            <a:r>
              <a:rPr lang="tr-TR" sz="1800" dirty="0"/>
              <a:t> </a:t>
            </a:r>
            <a:r>
              <a:rPr lang="en-US" sz="1800" dirty="0"/>
              <a:t>Its industrial application in EAEP processes would</a:t>
            </a:r>
            <a:r>
              <a:rPr lang="tr-TR" sz="1800" dirty="0"/>
              <a:t> </a:t>
            </a:r>
            <a:r>
              <a:rPr lang="en-US" sz="1800" dirty="0"/>
              <a:t>be promising with advantages such as mild reaction temperature, less by-product, and good quality of</a:t>
            </a:r>
            <a:r>
              <a:rPr lang="tr-TR" sz="1800" dirty="0"/>
              <a:t> </a:t>
            </a:r>
            <a:r>
              <a:rPr lang="en-US" sz="1800" dirty="0"/>
              <a:t>oil along with the decreased cost of enzyme, the recycling and utilization of water, and development of</a:t>
            </a:r>
            <a:r>
              <a:rPr lang="tr-TR" sz="1800" dirty="0"/>
              <a:t> </a:t>
            </a:r>
            <a:r>
              <a:rPr lang="tr-TR" sz="1800" dirty="0" err="1"/>
              <a:t>new</a:t>
            </a:r>
            <a:r>
              <a:rPr lang="tr-TR" sz="1800" dirty="0"/>
              <a:t> </a:t>
            </a:r>
            <a:r>
              <a:rPr lang="tr-TR" sz="1800" dirty="0" err="1"/>
              <a:t>ingredients</a:t>
            </a:r>
            <a:r>
              <a:rPr lang="tr-TR" sz="1800" dirty="0"/>
              <a:t>/</a:t>
            </a:r>
            <a:r>
              <a:rPr lang="tr-TR" sz="1800" dirty="0" err="1"/>
              <a:t>foods</a:t>
            </a:r>
            <a:endParaRPr lang="tr-TR" sz="18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1E65C035-5E15-4CB9-9343-584ED0CA8DF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Recovery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8747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519479-A148-40B7-B880-EED9E4A3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               </a:t>
            </a:r>
            <a:r>
              <a:rPr lang="tr-TR" sz="2000" dirty="0" err="1"/>
              <a:t>Scheme</a:t>
            </a:r>
            <a:r>
              <a:rPr lang="en-US" sz="2000" dirty="0"/>
              <a:t> of various enzyme-assisted extraction methods and the value-added products</a:t>
            </a:r>
            <a:endParaRPr lang="tr-TR" sz="2000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21F523ED-50F1-4518-9F95-785BEDC0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Recovery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4179356-91AD-40A1-AFE0-7A0DE7669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04089"/>
            <a:ext cx="8305967" cy="47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64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Factors</a:t>
            </a:r>
            <a:r>
              <a:rPr lang="tr-TR" b="1" dirty="0"/>
              <a:t> </a:t>
            </a:r>
            <a:r>
              <a:rPr lang="tr-TR" b="1" dirty="0" err="1"/>
              <a:t>affecting</a:t>
            </a:r>
            <a:r>
              <a:rPr lang="tr-TR" b="1" dirty="0"/>
              <a:t> </a:t>
            </a:r>
            <a:r>
              <a:rPr lang="tr-TR" b="1" dirty="0" err="1"/>
              <a:t>aqueous</a:t>
            </a:r>
            <a:br>
              <a:rPr lang="tr-TR" b="1" dirty="0"/>
            </a:br>
            <a:r>
              <a:rPr lang="tr-TR" b="1" dirty="0" err="1"/>
              <a:t>enzymatic</a:t>
            </a:r>
            <a:r>
              <a:rPr lang="tr-TR" b="1" dirty="0"/>
              <a:t> </a:t>
            </a:r>
            <a:r>
              <a:rPr lang="tr-TR" b="1" dirty="0" err="1"/>
              <a:t>extraction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/>
              <a:t>1. </a:t>
            </a:r>
            <a:r>
              <a:rPr lang="tr-TR" sz="2000" dirty="0" err="1"/>
              <a:t>Particle</a:t>
            </a:r>
            <a:r>
              <a:rPr lang="tr-TR" sz="2000" dirty="0"/>
              <a:t> size</a:t>
            </a:r>
          </a:p>
          <a:p>
            <a:pPr algn="just"/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smaller</a:t>
            </a:r>
            <a:r>
              <a:rPr lang="tr-TR" sz="2000" dirty="0"/>
              <a:t> </a:t>
            </a:r>
            <a:r>
              <a:rPr lang="tr-TR" sz="2000" dirty="0" err="1"/>
              <a:t>particle</a:t>
            </a:r>
            <a:r>
              <a:rPr lang="tr-TR" sz="2000" dirty="0"/>
              <a:t> size of </a:t>
            </a:r>
            <a:r>
              <a:rPr lang="tr-TR" sz="2000" dirty="0" err="1"/>
              <a:t>materials</a:t>
            </a:r>
            <a:r>
              <a:rPr lang="tr-TR" sz="2000" dirty="0"/>
              <a:t>,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better</a:t>
            </a:r>
            <a:r>
              <a:rPr lang="tr-TR" sz="2000" dirty="0"/>
              <a:t> </a:t>
            </a:r>
            <a:r>
              <a:rPr lang="tr-TR" sz="2000" dirty="0" err="1"/>
              <a:t>oil</a:t>
            </a:r>
            <a:r>
              <a:rPr lang="tr-TR" sz="2000" dirty="0"/>
              <a:t> </a:t>
            </a:r>
            <a:r>
              <a:rPr lang="tr-TR" sz="2000" dirty="0" err="1"/>
              <a:t>extraction</a:t>
            </a:r>
            <a:r>
              <a:rPr lang="tr-TR" sz="2000" dirty="0"/>
              <a:t>. </a:t>
            </a:r>
            <a:r>
              <a:rPr lang="tr-TR" sz="2000" dirty="0" err="1"/>
              <a:t>Thus</a:t>
            </a:r>
            <a:r>
              <a:rPr lang="tr-TR" sz="2000" dirty="0"/>
              <a:t>, </a:t>
            </a:r>
            <a:r>
              <a:rPr lang="tr-TR" sz="2000" dirty="0" err="1"/>
              <a:t>grinding</a:t>
            </a:r>
            <a:r>
              <a:rPr lang="tr-TR" sz="2000" dirty="0"/>
              <a:t> is </a:t>
            </a:r>
            <a:r>
              <a:rPr lang="tr-TR" sz="2000" dirty="0" err="1"/>
              <a:t>the</a:t>
            </a:r>
            <a:r>
              <a:rPr lang="tr-TR" sz="2000" dirty="0"/>
              <a:t> t</a:t>
            </a:r>
            <a:r>
              <a:rPr lang="en-US" sz="2000" dirty="0"/>
              <a:t>he first and critical step during EAEP to improve oil extraction from</a:t>
            </a:r>
            <a:r>
              <a:rPr lang="tr-TR" sz="2000" dirty="0"/>
              <a:t> </a:t>
            </a:r>
            <a:r>
              <a:rPr lang="en-US" sz="2000" dirty="0"/>
              <a:t>oilseeds</a:t>
            </a:r>
            <a:r>
              <a:rPr lang="tr-TR" sz="2000" dirty="0"/>
              <a:t>.</a:t>
            </a:r>
            <a:r>
              <a:rPr lang="en-US" sz="2000" dirty="0"/>
              <a:t> </a:t>
            </a:r>
            <a:r>
              <a:rPr lang="tr-TR" sz="2000" dirty="0" err="1"/>
              <a:t>Grinding</a:t>
            </a:r>
            <a:r>
              <a:rPr lang="tr-TR" sz="2000" dirty="0"/>
              <a:t> is </a:t>
            </a:r>
            <a:r>
              <a:rPr lang="en-US" sz="2000" dirty="0"/>
              <a:t>used to rupture cell</a:t>
            </a:r>
            <a:r>
              <a:rPr lang="tr-TR" sz="2000" dirty="0"/>
              <a:t> </a:t>
            </a:r>
            <a:r>
              <a:rPr lang="en-US" sz="2000" dirty="0"/>
              <a:t>walls and release the oil so</a:t>
            </a:r>
            <a:r>
              <a:rPr lang="tr-TR" sz="2000" dirty="0"/>
              <a:t> </a:t>
            </a:r>
            <a:r>
              <a:rPr lang="en-US" sz="2000" dirty="0"/>
              <a:t>that it can be recovered as free oil and oil-rich cream.</a:t>
            </a:r>
            <a:endParaRPr lang="tr-TR" sz="2000" dirty="0"/>
          </a:p>
          <a:p>
            <a:pPr algn="just"/>
            <a:r>
              <a:rPr lang="en-US" sz="2000" dirty="0"/>
              <a:t>Reducing the size causes a higher disruption of the cell </a:t>
            </a:r>
            <a:r>
              <a:rPr lang="tr-TR" sz="2000" dirty="0"/>
              <a:t>w</a:t>
            </a:r>
            <a:r>
              <a:rPr lang="en-US" sz="2000" dirty="0"/>
              <a:t>all</a:t>
            </a:r>
            <a:r>
              <a:rPr lang="tr-TR" sz="2000" dirty="0"/>
              <a:t> </a:t>
            </a:r>
            <a:r>
              <a:rPr lang="en-US" sz="2000" dirty="0"/>
              <a:t>and reduces the length of the diffusion path through which</a:t>
            </a:r>
            <a:r>
              <a:rPr lang="tr-TR" sz="2000" dirty="0"/>
              <a:t> </a:t>
            </a:r>
            <a:r>
              <a:rPr lang="en-US" sz="2000" dirty="0"/>
              <a:t>both enzymes and cellular components have to diffuse</a:t>
            </a:r>
            <a:endParaRPr lang="tr-TR" sz="2000" dirty="0"/>
          </a:p>
          <a:p>
            <a:pPr algn="just"/>
            <a:r>
              <a:rPr lang="tr-TR" sz="2000" dirty="0"/>
              <a:t>M</a:t>
            </a:r>
            <a:r>
              <a:rPr lang="en-US" sz="2000" dirty="0" err="1"/>
              <a:t>aterials</a:t>
            </a:r>
            <a:r>
              <a:rPr lang="tr-TR" sz="2000" dirty="0"/>
              <a:t> </a:t>
            </a:r>
            <a:r>
              <a:rPr lang="en-US" sz="2000" dirty="0"/>
              <a:t>with very low particle size are not recommended</a:t>
            </a:r>
            <a:r>
              <a:rPr lang="tr-TR" sz="2000" dirty="0"/>
              <a:t> </a:t>
            </a:r>
            <a:r>
              <a:rPr lang="en-US" sz="2000" dirty="0"/>
              <a:t>and there appears to be an optimum size. But grinding of materials with</a:t>
            </a:r>
            <a:r>
              <a:rPr lang="tr-TR" sz="2000" dirty="0"/>
              <a:t> </a:t>
            </a:r>
            <a:r>
              <a:rPr lang="en-US" sz="2000" dirty="0"/>
              <a:t>high oil content into very low particle sizes may cause the particles to</a:t>
            </a:r>
            <a:r>
              <a:rPr lang="tr-TR" sz="2000" dirty="0"/>
              <a:t> </a:t>
            </a:r>
            <a:r>
              <a:rPr lang="tr-TR" sz="2000" dirty="0" err="1"/>
              <a:t>adhere</a:t>
            </a:r>
            <a:r>
              <a:rPr lang="tr-TR" sz="2000" dirty="0"/>
              <a:t>.</a:t>
            </a:r>
          </a:p>
          <a:p>
            <a:pPr algn="just"/>
            <a:r>
              <a:rPr lang="tr-TR" sz="2000" dirty="0" err="1"/>
              <a:t>If</a:t>
            </a:r>
            <a:r>
              <a:rPr lang="en-US" sz="2000" dirty="0"/>
              <a:t> the oilseed contains high oil content, the</a:t>
            </a:r>
            <a:r>
              <a:rPr lang="tr-TR" sz="2000" dirty="0"/>
              <a:t> </a:t>
            </a:r>
            <a:r>
              <a:rPr lang="en-US" sz="2000" dirty="0"/>
              <a:t>small-sized particles tend to adhere together</a:t>
            </a:r>
            <a:endParaRPr lang="tr-TR" sz="2000" dirty="0"/>
          </a:p>
          <a:p>
            <a:r>
              <a:rPr lang="tr-TR" sz="2000" dirty="0"/>
              <a:t>A </a:t>
            </a:r>
            <a:r>
              <a:rPr lang="tr-TR" sz="2000" dirty="0" err="1"/>
              <a:t>research</a:t>
            </a:r>
            <a:r>
              <a:rPr lang="tr-TR" sz="2000" dirty="0"/>
              <a:t> </a:t>
            </a:r>
            <a:r>
              <a:rPr lang="tr-TR" sz="2000" dirty="0" err="1"/>
              <a:t>conducted</a:t>
            </a:r>
            <a:r>
              <a:rPr lang="tr-TR" sz="2000" dirty="0"/>
              <a:t> a test on </a:t>
            </a:r>
            <a:r>
              <a:rPr lang="tr-TR" sz="2000" dirty="0" err="1"/>
              <a:t>linseed</a:t>
            </a:r>
            <a:r>
              <a:rPr lang="tr-TR" sz="2000" dirty="0"/>
              <a:t> </a:t>
            </a:r>
            <a:r>
              <a:rPr lang="en-US" sz="2000" dirty="0"/>
              <a:t>and obtained a 31% increase in yield as a result of reducing</a:t>
            </a:r>
            <a:r>
              <a:rPr lang="tr-TR" sz="2000" dirty="0"/>
              <a:t> </a:t>
            </a:r>
            <a:r>
              <a:rPr lang="en-US" sz="2000" dirty="0"/>
              <a:t>the size of the particles from 400 to 100 </a:t>
            </a:r>
            <a:r>
              <a:rPr lang="en-US" sz="2000" dirty="0" err="1"/>
              <a:t>μm</a:t>
            </a:r>
            <a:r>
              <a:rPr lang="en-US" sz="2000" dirty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81600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/>
              <a:t>2. </a:t>
            </a:r>
            <a:r>
              <a:rPr lang="tr-TR" sz="2000" dirty="0" err="1"/>
              <a:t>pH</a:t>
            </a:r>
            <a:r>
              <a:rPr lang="tr-TR" sz="2000" dirty="0"/>
              <a:t>: </a:t>
            </a:r>
          </a:p>
          <a:p>
            <a:pPr algn="just"/>
            <a:r>
              <a:rPr lang="en-US" sz="2000" dirty="0"/>
              <a:t>Higher efficiency of oil extraction is only achieved at an</a:t>
            </a:r>
            <a:r>
              <a:rPr lang="tr-TR" sz="2000" dirty="0"/>
              <a:t> </a:t>
            </a:r>
            <a:r>
              <a:rPr lang="en-US" sz="2000" dirty="0"/>
              <a:t>optimum pH and each enzyme has its specific optimum value.</a:t>
            </a:r>
            <a:endParaRPr lang="tr-TR" sz="2000" dirty="0"/>
          </a:p>
          <a:p>
            <a:pPr algn="just"/>
            <a:r>
              <a:rPr lang="tr-TR" sz="2000" dirty="0" err="1"/>
              <a:t>Ex</a:t>
            </a:r>
            <a:r>
              <a:rPr lang="tr-TR" sz="2000" dirty="0"/>
              <a:t>: </a:t>
            </a:r>
            <a:r>
              <a:rPr lang="en-US" sz="2000" dirty="0"/>
              <a:t>when treated with </a:t>
            </a:r>
            <a:r>
              <a:rPr lang="en-US" sz="2000" dirty="0" err="1"/>
              <a:t>Alcalase</a:t>
            </a:r>
            <a:r>
              <a:rPr lang="en-US" sz="2000" dirty="0"/>
              <a:t> 2.4 L® and</a:t>
            </a:r>
            <a:r>
              <a:rPr lang="tr-TR" sz="2000" dirty="0"/>
              <a:t> </a:t>
            </a:r>
            <a:r>
              <a:rPr lang="en-US" sz="2000" dirty="0" err="1"/>
              <a:t>Viscozyme</a:t>
            </a:r>
            <a:r>
              <a:rPr lang="en-US" sz="2000" dirty="0"/>
              <a:t> L®, the oil yield was 29.48% and 20.23% for a pH</a:t>
            </a:r>
            <a:r>
              <a:rPr lang="tr-TR" sz="2000" dirty="0"/>
              <a:t> </a:t>
            </a:r>
            <a:r>
              <a:rPr lang="en-US" sz="2000" dirty="0"/>
              <a:t>of 4.5 and uncontrolled pH,</a:t>
            </a:r>
            <a:r>
              <a:rPr lang="tr-TR" sz="2000" dirty="0"/>
              <a:t> </a:t>
            </a:r>
            <a:r>
              <a:rPr lang="tr-TR" sz="2000" dirty="0" err="1"/>
              <a:t>respectively</a:t>
            </a:r>
            <a:r>
              <a:rPr lang="tr-TR" sz="2000" dirty="0"/>
              <a:t>.</a:t>
            </a: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A81748D5-3301-45B1-BE77-9D5BF1BC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err="1"/>
              <a:t>Factors</a:t>
            </a:r>
            <a:r>
              <a:rPr lang="tr-TR" b="1" dirty="0"/>
              <a:t> </a:t>
            </a:r>
            <a:r>
              <a:rPr lang="tr-TR" b="1" dirty="0" err="1"/>
              <a:t>affecting</a:t>
            </a:r>
            <a:r>
              <a:rPr lang="tr-TR" b="1" dirty="0"/>
              <a:t> </a:t>
            </a:r>
            <a:r>
              <a:rPr lang="tr-TR" b="1" dirty="0" err="1"/>
              <a:t>aqueous</a:t>
            </a:r>
            <a:br>
              <a:rPr lang="tr-TR" b="1" dirty="0"/>
            </a:br>
            <a:r>
              <a:rPr lang="tr-TR" b="1" dirty="0" err="1"/>
              <a:t>enzymatic</a:t>
            </a:r>
            <a:r>
              <a:rPr lang="tr-TR" b="1" dirty="0"/>
              <a:t> </a:t>
            </a:r>
            <a:r>
              <a:rPr lang="tr-TR" b="1" dirty="0" err="1"/>
              <a:t>extraction</a:t>
            </a:r>
            <a:r>
              <a:rPr lang="tr-TR" b="1" dirty="0"/>
              <a:t> (</a:t>
            </a:r>
            <a:r>
              <a:rPr lang="tr-TR" b="1" dirty="0" err="1"/>
              <a:t>Continued</a:t>
            </a:r>
            <a:r>
              <a:rPr lang="tr-TR" b="1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9231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/>
              <a:t>3. </a:t>
            </a:r>
            <a:r>
              <a:rPr lang="tr-TR" sz="1800" dirty="0" err="1"/>
              <a:t>Temperature</a:t>
            </a:r>
            <a:endParaRPr lang="tr-TR" sz="1800" dirty="0"/>
          </a:p>
          <a:p>
            <a:pPr marL="0" indent="0">
              <a:buNone/>
            </a:pPr>
            <a:endParaRPr lang="tr-TR" sz="1800" dirty="0"/>
          </a:p>
          <a:p>
            <a:r>
              <a:rPr lang="tr-TR" sz="1800" dirty="0" err="1"/>
              <a:t>Enzymes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en-US" sz="1800" dirty="0"/>
              <a:t>also sensitive to temperature and are active within a narrow</a:t>
            </a:r>
          </a:p>
          <a:p>
            <a:pPr marL="0" indent="0">
              <a:buNone/>
            </a:pPr>
            <a:r>
              <a:rPr lang="tr-TR" sz="1800" dirty="0"/>
              <a:t>    </a:t>
            </a:r>
            <a:r>
              <a:rPr lang="tr-TR" sz="1800" dirty="0" err="1"/>
              <a:t>range</a:t>
            </a:r>
            <a:r>
              <a:rPr lang="tr-TR" sz="1800" dirty="0"/>
              <a:t> of </a:t>
            </a:r>
            <a:r>
              <a:rPr lang="tr-TR" sz="1800" dirty="0" err="1"/>
              <a:t>temperature</a:t>
            </a:r>
            <a:endParaRPr lang="tr-TR" sz="1800" dirty="0"/>
          </a:p>
          <a:p>
            <a:r>
              <a:rPr lang="en-US" sz="1800" dirty="0"/>
              <a:t>AEE is most effective at or below 45 ◦C depending on</a:t>
            </a:r>
            <a:r>
              <a:rPr lang="tr-TR" sz="1800" dirty="0"/>
              <a:t> </a:t>
            </a:r>
            <a:r>
              <a:rPr lang="en-US" sz="1800" dirty="0"/>
              <a:t>the fatty acids present and the type of oilseed. Temperature</a:t>
            </a:r>
            <a:r>
              <a:rPr lang="tr-TR" sz="1800" dirty="0"/>
              <a:t> </a:t>
            </a:r>
            <a:r>
              <a:rPr lang="en-US" sz="1800" dirty="0"/>
              <a:t>above 45 ◦C denatures the proteins and lowers enzymatic</a:t>
            </a:r>
            <a:r>
              <a:rPr lang="tr-TR" sz="1800" dirty="0"/>
              <a:t> </a:t>
            </a:r>
            <a:r>
              <a:rPr lang="en-US" sz="1800" dirty="0"/>
              <a:t>hydrolysis, hampering the process of oil extraction</a:t>
            </a:r>
            <a:endParaRPr lang="tr-TR" sz="1800" dirty="0"/>
          </a:p>
          <a:p>
            <a:endParaRPr lang="tr-T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err="1"/>
              <a:t>Effects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enzyme</a:t>
            </a:r>
            <a:r>
              <a:rPr lang="tr-TR" sz="1800" dirty="0"/>
              <a:t> </a:t>
            </a:r>
            <a:r>
              <a:rPr lang="tr-TR" sz="1800" dirty="0" err="1"/>
              <a:t>activity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oil</a:t>
            </a:r>
            <a:r>
              <a:rPr lang="tr-TR" sz="1800" dirty="0"/>
              <a:t> </a:t>
            </a:r>
            <a:r>
              <a:rPr lang="tr-TR" sz="1800" dirty="0" err="1"/>
              <a:t>yield</a:t>
            </a:r>
            <a:r>
              <a:rPr lang="tr-TR" sz="1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Optimum </a:t>
            </a:r>
            <a:r>
              <a:rPr lang="tr-TR" sz="1800" dirty="0" err="1"/>
              <a:t>extraction</a:t>
            </a:r>
            <a:r>
              <a:rPr lang="tr-TR" sz="1800" dirty="0"/>
              <a:t> </a:t>
            </a:r>
            <a:r>
              <a:rPr lang="tr-TR" sz="1800" dirty="0" err="1"/>
              <a:t>temperature</a:t>
            </a:r>
            <a:r>
              <a:rPr lang="tr-TR" sz="1800" dirty="0"/>
              <a:t> is </a:t>
            </a:r>
            <a:r>
              <a:rPr lang="tr-TR" sz="1800" dirty="0" err="1"/>
              <a:t>different</a:t>
            </a:r>
            <a:r>
              <a:rPr lang="tr-TR" sz="1800" dirty="0"/>
              <a:t> </a:t>
            </a:r>
            <a:r>
              <a:rPr lang="tr-TR" sz="1800" dirty="0" err="1"/>
              <a:t>for</a:t>
            </a:r>
            <a:r>
              <a:rPr lang="tr-TR" sz="1800" dirty="0"/>
              <a:t> </a:t>
            </a:r>
            <a:r>
              <a:rPr lang="tr-TR" sz="1800" dirty="0" err="1"/>
              <a:t>different</a:t>
            </a:r>
            <a:r>
              <a:rPr lang="tr-TR" sz="1800" dirty="0"/>
              <a:t> </a:t>
            </a:r>
            <a:r>
              <a:rPr lang="tr-TR" sz="1800" dirty="0" err="1"/>
              <a:t>oilseeds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enzymes</a:t>
            </a:r>
            <a:r>
              <a:rPr lang="tr-TR" sz="1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err="1"/>
              <a:t>Effects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oil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protein </a:t>
            </a:r>
            <a:r>
              <a:rPr lang="tr-TR" sz="1800" dirty="0" err="1"/>
              <a:t>characteristics</a:t>
            </a:r>
            <a:r>
              <a:rPr lang="tr-TR" sz="1800" dirty="0"/>
              <a:t>.  </a:t>
            </a:r>
            <a:r>
              <a:rPr lang="tr-TR" sz="1800" dirty="0" err="1"/>
              <a:t>Ex</a:t>
            </a:r>
            <a:r>
              <a:rPr lang="tr-TR" sz="1800" dirty="0"/>
              <a:t>. High </a:t>
            </a:r>
            <a:r>
              <a:rPr lang="tr-TR" sz="1800" dirty="0" err="1"/>
              <a:t>temperature</a:t>
            </a:r>
            <a:r>
              <a:rPr lang="tr-TR" sz="1800" dirty="0"/>
              <a:t> </a:t>
            </a:r>
            <a:r>
              <a:rPr lang="tr-TR" sz="1800" dirty="0" err="1"/>
              <a:t>decreases</a:t>
            </a:r>
            <a:r>
              <a:rPr lang="tr-TR" sz="1800" dirty="0"/>
              <a:t> </a:t>
            </a:r>
            <a:r>
              <a:rPr lang="tr-TR" sz="1800" dirty="0" err="1"/>
              <a:t>enzyme</a:t>
            </a:r>
            <a:r>
              <a:rPr lang="tr-TR" sz="1800" dirty="0"/>
              <a:t> </a:t>
            </a:r>
            <a:r>
              <a:rPr lang="tr-TR" sz="1800" dirty="0" err="1"/>
              <a:t>activity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cause</a:t>
            </a:r>
            <a:r>
              <a:rPr lang="tr-TR" sz="1800" dirty="0"/>
              <a:t> </a:t>
            </a:r>
            <a:r>
              <a:rPr lang="tr-TR" sz="1800" dirty="0" err="1"/>
              <a:t>darkening</a:t>
            </a:r>
            <a:r>
              <a:rPr lang="tr-TR" sz="1800" dirty="0"/>
              <a:t> of </a:t>
            </a:r>
            <a:r>
              <a:rPr lang="tr-TR" sz="1800" dirty="0" err="1"/>
              <a:t>oil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protein </a:t>
            </a:r>
            <a:r>
              <a:rPr lang="tr-TR" sz="1800" dirty="0" err="1"/>
              <a:t>denaturation</a:t>
            </a:r>
            <a:r>
              <a:rPr lang="tr-TR" sz="1800" dirty="0"/>
              <a:t>. </a:t>
            </a:r>
          </a:p>
          <a:p>
            <a:r>
              <a:rPr lang="en-US" sz="1800" dirty="0"/>
              <a:t>Studies show that the optimum temperature for</a:t>
            </a:r>
            <a:r>
              <a:rPr lang="tr-TR" sz="1800" dirty="0"/>
              <a:t> </a:t>
            </a:r>
            <a:r>
              <a:rPr lang="en-US" sz="1800" dirty="0"/>
              <a:t>enzymatic extraction is 30 ◦C for olive, 34 ◦C for linseed, and</a:t>
            </a:r>
          </a:p>
          <a:p>
            <a:pPr marL="0" indent="0">
              <a:buNone/>
            </a:pPr>
            <a:r>
              <a:rPr lang="tr-TR" sz="1800" dirty="0"/>
              <a:t>     40 ◦C </a:t>
            </a:r>
            <a:r>
              <a:rPr lang="tr-TR" sz="1800" dirty="0" err="1"/>
              <a:t>for</a:t>
            </a:r>
            <a:r>
              <a:rPr lang="tr-TR" sz="1800" dirty="0"/>
              <a:t> </a:t>
            </a:r>
            <a:r>
              <a:rPr lang="tr-TR" sz="1800" dirty="0" err="1"/>
              <a:t>peanut</a:t>
            </a:r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-447" t="6575" r="447"/>
          <a:stretch/>
        </p:blipFill>
        <p:spPr>
          <a:xfrm>
            <a:off x="9880848" y="1361243"/>
            <a:ext cx="2148632" cy="1503587"/>
          </a:xfrm>
          <a:prstGeom prst="rect">
            <a:avLst/>
          </a:prstGeom>
        </p:spPr>
      </p:pic>
      <p:sp>
        <p:nvSpPr>
          <p:cNvPr id="7" name="Unvan 1">
            <a:extLst>
              <a:ext uri="{FF2B5EF4-FFF2-40B4-BE49-F238E27FC236}">
                <a16:creationId xmlns:a16="http://schemas.microsoft.com/office/drawing/2014/main" id="{8524275B-1827-44DC-8DF7-864AFA14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err="1"/>
              <a:t>Factors</a:t>
            </a:r>
            <a:r>
              <a:rPr lang="tr-TR" b="1" dirty="0"/>
              <a:t> </a:t>
            </a:r>
            <a:r>
              <a:rPr lang="tr-TR" b="1" dirty="0" err="1"/>
              <a:t>affecting</a:t>
            </a:r>
            <a:r>
              <a:rPr lang="tr-TR" b="1" dirty="0"/>
              <a:t> </a:t>
            </a:r>
            <a:r>
              <a:rPr lang="tr-TR" b="1" dirty="0" err="1"/>
              <a:t>aqueous</a:t>
            </a:r>
            <a:br>
              <a:rPr lang="tr-TR" b="1" dirty="0"/>
            </a:br>
            <a:r>
              <a:rPr lang="tr-TR" b="1" dirty="0" err="1"/>
              <a:t>enzymatic</a:t>
            </a:r>
            <a:r>
              <a:rPr lang="tr-TR" b="1" dirty="0"/>
              <a:t> </a:t>
            </a:r>
            <a:r>
              <a:rPr lang="tr-TR" b="1" dirty="0" err="1"/>
              <a:t>extraction</a:t>
            </a:r>
            <a:r>
              <a:rPr lang="tr-TR" b="1" dirty="0"/>
              <a:t> (</a:t>
            </a:r>
            <a:r>
              <a:rPr lang="tr-TR" b="1" dirty="0" err="1"/>
              <a:t>Continued</a:t>
            </a:r>
            <a:r>
              <a:rPr lang="tr-TR" b="1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9355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B74887-DA92-4095-B438-103223D66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4. </a:t>
            </a:r>
            <a:r>
              <a:rPr lang="tr-TR" sz="2000" dirty="0" err="1"/>
              <a:t>Enzyme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substrate</a:t>
            </a:r>
            <a:r>
              <a:rPr lang="tr-TR" sz="2000" dirty="0"/>
              <a:t> </a:t>
            </a:r>
            <a:r>
              <a:rPr lang="tr-TR" sz="2000" dirty="0" err="1"/>
              <a:t>ratio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r>
              <a:rPr lang="en-US" sz="2000" dirty="0"/>
              <a:t>Oil yield </a:t>
            </a:r>
            <a:r>
              <a:rPr lang="tr-TR" sz="2000" dirty="0" err="1"/>
              <a:t>increases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increasing</a:t>
            </a:r>
            <a:r>
              <a:rPr lang="en-US" sz="2000" dirty="0"/>
              <a:t> the concentration of the</a:t>
            </a:r>
            <a:r>
              <a:rPr lang="tr-TR" sz="2000" dirty="0"/>
              <a:t> </a:t>
            </a:r>
            <a:r>
              <a:rPr lang="en-US" sz="2000" dirty="0"/>
              <a:t>enzymes in the extraction </a:t>
            </a:r>
            <a:r>
              <a:rPr lang="en-US" sz="2000" dirty="0" err="1"/>
              <a:t>medi</a:t>
            </a:r>
            <a:r>
              <a:rPr lang="tr-TR" sz="2000" dirty="0"/>
              <a:t>um</a:t>
            </a:r>
            <a:r>
              <a:rPr lang="en-US" sz="2000" dirty="0"/>
              <a:t>. </a:t>
            </a:r>
            <a:endParaRPr lang="tr-TR" sz="2000" dirty="0"/>
          </a:p>
          <a:p>
            <a:r>
              <a:rPr lang="en-US" sz="2000" dirty="0"/>
              <a:t>The higher the concentration</a:t>
            </a:r>
            <a:r>
              <a:rPr lang="tr-TR" sz="2000" dirty="0"/>
              <a:t> </a:t>
            </a:r>
            <a:r>
              <a:rPr lang="en-US" sz="2000" dirty="0"/>
              <a:t>of enzymes, the greater the interaction between the substrate</a:t>
            </a:r>
            <a:r>
              <a:rPr lang="tr-TR" sz="2000" dirty="0"/>
              <a:t> </a:t>
            </a:r>
            <a:r>
              <a:rPr lang="en-US" sz="2000" dirty="0"/>
              <a:t>and the enzymes that degrade the peptide bonds</a:t>
            </a:r>
            <a:r>
              <a:rPr lang="tr-TR" sz="2000" dirty="0"/>
              <a:t>. </a:t>
            </a:r>
            <a:r>
              <a:rPr lang="tr-TR" sz="2000" dirty="0" err="1"/>
              <a:t>Thus</a:t>
            </a:r>
            <a:r>
              <a:rPr lang="tr-TR" sz="2000" dirty="0"/>
              <a:t>, </a:t>
            </a:r>
            <a:r>
              <a:rPr lang="tr-TR" sz="2000" dirty="0" err="1"/>
              <a:t>oil</a:t>
            </a:r>
            <a:r>
              <a:rPr lang="tr-TR" sz="2000" dirty="0"/>
              <a:t> </a:t>
            </a:r>
            <a:r>
              <a:rPr lang="tr-TR" sz="2000" dirty="0" err="1"/>
              <a:t>yield</a:t>
            </a:r>
            <a:r>
              <a:rPr lang="tr-TR" sz="2000" dirty="0"/>
              <a:t> is </a:t>
            </a:r>
            <a:r>
              <a:rPr lang="tr-TR" sz="2000" dirty="0" err="1"/>
              <a:t>increased</a:t>
            </a:r>
            <a:r>
              <a:rPr lang="tr-TR" sz="2000" dirty="0"/>
              <a:t>.</a:t>
            </a:r>
          </a:p>
          <a:p>
            <a:r>
              <a:rPr lang="en-US" sz="2000" dirty="0"/>
              <a:t>However, degradation of the extracted</a:t>
            </a:r>
            <a:r>
              <a:rPr lang="tr-TR" sz="2000" dirty="0"/>
              <a:t> </a:t>
            </a:r>
            <a:r>
              <a:rPr lang="en-US" sz="2000" dirty="0"/>
              <a:t>oil occurs beyond a certain saturation point. Negative effects</a:t>
            </a:r>
            <a:r>
              <a:rPr lang="tr-TR" sz="2000" dirty="0"/>
              <a:t> </a:t>
            </a:r>
            <a:r>
              <a:rPr lang="en-US" sz="2000" dirty="0"/>
              <a:t>of oversaturation include the development of off-flavors and</a:t>
            </a:r>
            <a:r>
              <a:rPr lang="tr-TR" sz="2000" dirty="0"/>
              <a:t> </a:t>
            </a:r>
            <a:r>
              <a:rPr lang="tr-TR" sz="2000" dirty="0" err="1"/>
              <a:t>bitterness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oil</a:t>
            </a:r>
            <a:r>
              <a:rPr lang="tr-TR" sz="2000" dirty="0"/>
              <a:t>.</a:t>
            </a:r>
          </a:p>
          <a:p>
            <a:endParaRPr lang="tr-TR" sz="2000" dirty="0"/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DED81389-E617-4217-820C-46EB25D674F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Factors affecting aqueous</a:t>
            </a:r>
            <a:br>
              <a:rPr lang="tr-TR" b="1"/>
            </a:br>
            <a:r>
              <a:rPr lang="tr-TR" b="1"/>
              <a:t>enzymatic extraction (Continued)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99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999D70-83F8-4227-B911-C46ECF63A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5. </a:t>
            </a:r>
            <a:r>
              <a:rPr lang="tr-TR" sz="2000" dirty="0" err="1"/>
              <a:t>Water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substrate</a:t>
            </a:r>
            <a:r>
              <a:rPr lang="tr-TR" sz="2000" dirty="0"/>
              <a:t> </a:t>
            </a:r>
            <a:r>
              <a:rPr lang="tr-TR" sz="2000" dirty="0" err="1"/>
              <a:t>ratio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algn="just"/>
            <a:r>
              <a:rPr lang="tr-TR" sz="2000" dirty="0" err="1"/>
              <a:t>Water</a:t>
            </a:r>
            <a:r>
              <a:rPr lang="tr-TR" sz="2000" dirty="0"/>
              <a:t>: </a:t>
            </a:r>
            <a:r>
              <a:rPr lang="tr-TR" sz="2000" dirty="0" err="1"/>
              <a:t>substrate</a:t>
            </a:r>
            <a:r>
              <a:rPr lang="tr-TR" sz="2000" dirty="0"/>
              <a:t> </a:t>
            </a:r>
            <a:r>
              <a:rPr lang="tr-TR" sz="2000" dirty="0" err="1"/>
              <a:t>ratio</a:t>
            </a:r>
            <a:r>
              <a:rPr lang="tr-TR" sz="2000" dirty="0"/>
              <a:t> </a:t>
            </a:r>
            <a:r>
              <a:rPr lang="tr-TR" sz="2000" dirty="0" err="1"/>
              <a:t>should</a:t>
            </a:r>
            <a:r>
              <a:rPr lang="tr-TR" sz="2000" dirty="0"/>
              <a:t> be </a:t>
            </a:r>
            <a:r>
              <a:rPr lang="tr-TR" sz="2000" dirty="0" err="1"/>
              <a:t>optimized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oil</a:t>
            </a:r>
            <a:r>
              <a:rPr lang="tr-TR" sz="2000" dirty="0"/>
              <a:t> </a:t>
            </a:r>
            <a:r>
              <a:rPr lang="tr-TR" sz="2000" dirty="0" err="1"/>
              <a:t>yield</a:t>
            </a:r>
            <a:r>
              <a:rPr lang="tr-TR" sz="2000" dirty="0"/>
              <a:t>, </a:t>
            </a:r>
            <a:r>
              <a:rPr lang="tr-TR" sz="2000" dirty="0" err="1"/>
              <a:t>amount</a:t>
            </a:r>
            <a:r>
              <a:rPr lang="tr-TR" sz="2000" dirty="0"/>
              <a:t> of </a:t>
            </a:r>
            <a:r>
              <a:rPr lang="tr-TR" sz="2000" dirty="0" err="1"/>
              <a:t>liquid</a:t>
            </a:r>
            <a:r>
              <a:rPr lang="tr-TR" sz="2000" dirty="0"/>
              <a:t> </a:t>
            </a:r>
            <a:r>
              <a:rPr lang="tr-TR" sz="2000" dirty="0" err="1"/>
              <a:t>waste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demulsification</a:t>
            </a:r>
            <a:r>
              <a:rPr lang="tr-TR" sz="2000" dirty="0"/>
              <a:t>.</a:t>
            </a:r>
          </a:p>
          <a:p>
            <a:pPr algn="just"/>
            <a:r>
              <a:rPr lang="en-US" sz="2000" dirty="0"/>
              <a:t>High </a:t>
            </a:r>
            <a:r>
              <a:rPr lang="tr-TR" sz="2000" dirty="0" err="1"/>
              <a:t>water:substrate</a:t>
            </a:r>
            <a:r>
              <a:rPr lang="tr-TR" sz="2000" dirty="0"/>
              <a:t> </a:t>
            </a:r>
            <a:r>
              <a:rPr lang="en-US" sz="2000" dirty="0"/>
              <a:t>ratio </a:t>
            </a:r>
            <a:r>
              <a:rPr lang="tr-TR" sz="2000" dirty="0" err="1"/>
              <a:t>increases</a:t>
            </a:r>
            <a:r>
              <a:rPr lang="tr-TR" sz="2000" dirty="0"/>
              <a:t> </a:t>
            </a:r>
            <a:r>
              <a:rPr lang="en-US" sz="2000" dirty="0"/>
              <a:t>extraction</a:t>
            </a:r>
            <a:r>
              <a:rPr lang="tr-TR" sz="2000" dirty="0"/>
              <a:t> </a:t>
            </a:r>
            <a:r>
              <a:rPr lang="tr-TR" sz="2000" dirty="0" err="1"/>
              <a:t>yield</a:t>
            </a:r>
            <a:r>
              <a:rPr lang="tr-TR" sz="2000" dirty="0"/>
              <a:t> </a:t>
            </a:r>
            <a:r>
              <a:rPr lang="tr-TR" sz="2000" dirty="0" err="1"/>
              <a:t>while</a:t>
            </a:r>
            <a:r>
              <a:rPr lang="tr-TR" sz="2000" dirty="0"/>
              <a:t> </a:t>
            </a:r>
            <a:r>
              <a:rPr lang="tr-TR" sz="2000" dirty="0" err="1"/>
              <a:t>also</a:t>
            </a:r>
            <a:r>
              <a:rPr lang="en-US" sz="2000" dirty="0"/>
              <a:t> </a:t>
            </a:r>
            <a:r>
              <a:rPr lang="tr-TR" sz="2000" dirty="0"/>
              <a:t>i</a:t>
            </a:r>
            <a:r>
              <a:rPr lang="en-US" sz="2000" dirty="0" err="1"/>
              <a:t>ncreas</a:t>
            </a:r>
            <a:r>
              <a:rPr lang="tr-TR" sz="2000" dirty="0" err="1"/>
              <a:t>ing</a:t>
            </a:r>
            <a:r>
              <a:rPr lang="en-US" sz="2000" dirty="0"/>
              <a:t> liquid waste and </a:t>
            </a:r>
            <a:r>
              <a:rPr lang="tr-TR" sz="2000" dirty="0" err="1"/>
              <a:t>cause</a:t>
            </a:r>
            <a:r>
              <a:rPr lang="tr-TR" sz="2000" dirty="0"/>
              <a:t> </a:t>
            </a:r>
            <a:r>
              <a:rPr lang="en-US" sz="2000" dirty="0"/>
              <a:t>difficulty </a:t>
            </a:r>
            <a:r>
              <a:rPr lang="tr-TR" sz="2000" dirty="0"/>
              <a:t>in</a:t>
            </a:r>
            <a:r>
              <a:rPr lang="en-US" sz="2000" dirty="0"/>
              <a:t> demulsification</a:t>
            </a:r>
            <a:endParaRPr lang="tr-TR" sz="2000" dirty="0"/>
          </a:p>
          <a:p>
            <a:pPr algn="just"/>
            <a:r>
              <a:rPr lang="tr-TR" sz="2000" dirty="0" err="1"/>
              <a:t>Low</a:t>
            </a:r>
            <a:r>
              <a:rPr lang="tr-TR" sz="2000" dirty="0"/>
              <a:t> </a:t>
            </a:r>
            <a:r>
              <a:rPr lang="tr-TR" sz="2000" dirty="0" err="1"/>
              <a:t>water:substrate</a:t>
            </a:r>
            <a:r>
              <a:rPr lang="tr-TR" sz="2000" dirty="0"/>
              <a:t> </a:t>
            </a:r>
            <a:r>
              <a:rPr lang="tr-TR" sz="2000" dirty="0" err="1"/>
              <a:t>ratio</a:t>
            </a:r>
            <a:r>
              <a:rPr lang="tr-TR" sz="2000" dirty="0"/>
              <a:t> </a:t>
            </a:r>
            <a:r>
              <a:rPr lang="tr-TR" sz="2000" dirty="0" err="1"/>
              <a:t>decrease</a:t>
            </a:r>
            <a:r>
              <a:rPr lang="tr-TR" sz="2000" dirty="0"/>
              <a:t> </a:t>
            </a:r>
            <a:r>
              <a:rPr lang="tr-TR" sz="2000" dirty="0" err="1"/>
              <a:t>extraction</a:t>
            </a:r>
            <a:r>
              <a:rPr lang="tr-TR" sz="2000" dirty="0"/>
              <a:t> </a:t>
            </a:r>
            <a:r>
              <a:rPr lang="tr-TR" sz="2000" dirty="0" err="1"/>
              <a:t>yield</a:t>
            </a:r>
            <a:r>
              <a:rPr lang="tr-TR" sz="2000" dirty="0"/>
              <a:t> </a:t>
            </a:r>
            <a:r>
              <a:rPr lang="tr-TR" sz="2000" dirty="0" err="1"/>
              <a:t>preventing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enzymes</a:t>
            </a:r>
            <a:r>
              <a:rPr lang="tr-TR" sz="2000" dirty="0"/>
              <a:t> </a:t>
            </a:r>
            <a:r>
              <a:rPr lang="tr-TR" sz="2000" dirty="0" err="1"/>
              <a:t>from</a:t>
            </a:r>
            <a:r>
              <a:rPr lang="tr-TR" sz="2000" dirty="0"/>
              <a:t> </a:t>
            </a:r>
            <a:r>
              <a:rPr lang="tr-TR" sz="2000" dirty="0" err="1"/>
              <a:t>effectively</a:t>
            </a:r>
            <a:r>
              <a:rPr lang="tr-TR" sz="2000" dirty="0"/>
              <a:t> </a:t>
            </a:r>
            <a:r>
              <a:rPr lang="tr-TR" sz="2000" dirty="0" err="1"/>
              <a:t>penetrating</a:t>
            </a:r>
            <a:r>
              <a:rPr lang="tr-TR" sz="2000" dirty="0"/>
              <a:t> </a:t>
            </a:r>
            <a:r>
              <a:rPr lang="tr-TR" sz="2000" dirty="0" err="1"/>
              <a:t>into</a:t>
            </a:r>
            <a:r>
              <a:rPr lang="tr-TR" sz="2000" dirty="0"/>
              <a:t> </a:t>
            </a:r>
            <a:r>
              <a:rPr lang="tr-TR" sz="2000" dirty="0" err="1"/>
              <a:t>substrate</a:t>
            </a:r>
            <a:r>
              <a:rPr lang="tr-TR" sz="2000" dirty="0"/>
              <a:t>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B3896AD4-A589-460E-A631-5C3B1C28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err="1"/>
              <a:t>Factors</a:t>
            </a:r>
            <a:r>
              <a:rPr lang="tr-TR" b="1" dirty="0"/>
              <a:t> </a:t>
            </a:r>
            <a:r>
              <a:rPr lang="tr-TR" b="1" dirty="0" err="1"/>
              <a:t>affecting</a:t>
            </a:r>
            <a:r>
              <a:rPr lang="tr-TR" b="1" dirty="0"/>
              <a:t> </a:t>
            </a:r>
            <a:r>
              <a:rPr lang="tr-TR" b="1" dirty="0" err="1"/>
              <a:t>aqueous</a:t>
            </a:r>
            <a:br>
              <a:rPr lang="tr-TR" b="1" dirty="0"/>
            </a:br>
            <a:r>
              <a:rPr lang="tr-TR" b="1" dirty="0" err="1"/>
              <a:t>enzymatic</a:t>
            </a:r>
            <a:r>
              <a:rPr lang="tr-TR" b="1" dirty="0"/>
              <a:t> </a:t>
            </a:r>
            <a:r>
              <a:rPr lang="tr-TR" b="1" dirty="0" err="1"/>
              <a:t>extraction</a:t>
            </a:r>
            <a:r>
              <a:rPr lang="tr-TR" b="1" dirty="0"/>
              <a:t> (</a:t>
            </a:r>
            <a:r>
              <a:rPr lang="tr-TR" b="1" dirty="0" err="1"/>
              <a:t>Continued</a:t>
            </a:r>
            <a:r>
              <a:rPr lang="tr-TR" b="1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4705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5E1C9C-5637-434E-8FFD-B8D4F9DA3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6. Time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Optimum </a:t>
            </a:r>
            <a:r>
              <a:rPr lang="tr-TR" sz="2000" dirty="0" err="1"/>
              <a:t>extraction</a:t>
            </a:r>
            <a:r>
              <a:rPr lang="en-US" sz="2000" dirty="0"/>
              <a:t> time </a:t>
            </a:r>
            <a:r>
              <a:rPr lang="tr-TR" sz="2000" dirty="0" err="1"/>
              <a:t>depends</a:t>
            </a:r>
            <a:r>
              <a:rPr lang="tr-TR" sz="2000" dirty="0"/>
              <a:t> on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en-US" sz="2000" dirty="0"/>
              <a:t>oilseeds and enzymes. </a:t>
            </a:r>
            <a:endParaRPr lang="tr-TR" sz="2000" dirty="0"/>
          </a:p>
          <a:p>
            <a:r>
              <a:rPr lang="en-US" sz="2000" dirty="0"/>
              <a:t>Oil</a:t>
            </a:r>
            <a:r>
              <a:rPr lang="tr-TR" sz="2000" dirty="0"/>
              <a:t> </a:t>
            </a:r>
            <a:r>
              <a:rPr lang="en-US" sz="2000" dirty="0"/>
              <a:t>yield, protein quality, recovery rate and economic costs should be</a:t>
            </a:r>
            <a:r>
              <a:rPr lang="tr-TR" sz="2000" dirty="0"/>
              <a:t> </a:t>
            </a:r>
            <a:r>
              <a:rPr lang="en-US" sz="2000" dirty="0"/>
              <a:t>taken into consideration during the determination of the optimal incubation</a:t>
            </a:r>
            <a:r>
              <a:rPr lang="tr-TR" sz="2000" dirty="0"/>
              <a:t> </a:t>
            </a:r>
            <a:r>
              <a:rPr lang="en-US" sz="2000" dirty="0"/>
              <a:t>time. </a:t>
            </a:r>
            <a:endParaRPr lang="tr-TR" sz="2000" dirty="0"/>
          </a:p>
          <a:p>
            <a:pPr marL="0" indent="0" algn="just">
              <a:buNone/>
            </a:pPr>
            <a:r>
              <a:rPr lang="en-US" sz="2000" dirty="0"/>
              <a:t>Long </a:t>
            </a:r>
            <a:r>
              <a:rPr lang="tr-TR" sz="2000" dirty="0" err="1"/>
              <a:t>extraction</a:t>
            </a:r>
            <a:r>
              <a:rPr lang="tr-TR" sz="2000" dirty="0"/>
              <a:t> </a:t>
            </a:r>
            <a:r>
              <a:rPr lang="en-US" sz="2000" dirty="0"/>
              <a:t>time</a:t>
            </a:r>
            <a:r>
              <a:rPr lang="tr-TR" sz="2000" dirty="0"/>
              <a:t> </a:t>
            </a:r>
            <a:r>
              <a:rPr lang="tr-TR" sz="2000" dirty="0" err="1"/>
              <a:t>enhance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degradation</a:t>
            </a:r>
            <a:r>
              <a:rPr lang="tr-TR" sz="2000" dirty="0"/>
              <a:t> of </a:t>
            </a:r>
            <a:r>
              <a:rPr lang="tr-TR" sz="2000" dirty="0" err="1"/>
              <a:t>cell</a:t>
            </a:r>
            <a:r>
              <a:rPr lang="tr-TR" sz="2000" dirty="0"/>
              <a:t> </a:t>
            </a:r>
            <a:r>
              <a:rPr lang="tr-TR" sz="2000" dirty="0" err="1"/>
              <a:t>wall</a:t>
            </a:r>
            <a:r>
              <a:rPr lang="tr-TR" sz="2000" dirty="0"/>
              <a:t> </a:t>
            </a:r>
            <a:r>
              <a:rPr lang="tr-TR" sz="2000" dirty="0" err="1"/>
              <a:t>components</a:t>
            </a:r>
            <a:r>
              <a:rPr lang="tr-TR" sz="2000" dirty="0"/>
              <a:t> </a:t>
            </a:r>
            <a:r>
              <a:rPr lang="tr-TR" sz="2000" dirty="0" err="1"/>
              <a:t>while</a:t>
            </a:r>
            <a:r>
              <a:rPr lang="en-US" sz="2000" dirty="0"/>
              <a:t> increases difficulty in demulsification</a:t>
            </a:r>
            <a:r>
              <a:rPr lang="tr-TR" sz="2000" dirty="0"/>
              <a:t> </a:t>
            </a:r>
            <a:r>
              <a:rPr lang="en-US" sz="2000" dirty="0"/>
              <a:t>against oil extraction. Short incubation time reduces efficiency of enzymatic</a:t>
            </a:r>
            <a:r>
              <a:rPr lang="tr-TR" sz="2000" dirty="0"/>
              <a:t> </a:t>
            </a:r>
            <a:r>
              <a:rPr lang="en-US" sz="2000" dirty="0"/>
              <a:t>hydrolysis of oil </a:t>
            </a:r>
            <a:r>
              <a:rPr lang="tr-TR" sz="2000" dirty="0"/>
              <a:t> m</a:t>
            </a:r>
            <a:r>
              <a:rPr lang="en-US" sz="2000" dirty="0" err="1"/>
              <a:t>aterials</a:t>
            </a:r>
            <a:r>
              <a:rPr lang="en-US" sz="2000" dirty="0"/>
              <a:t> hence leading to low oil yields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45FE236A-05F6-4764-B038-CC89E253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err="1"/>
              <a:t>Factors</a:t>
            </a:r>
            <a:r>
              <a:rPr lang="tr-TR" b="1" dirty="0"/>
              <a:t> </a:t>
            </a:r>
            <a:r>
              <a:rPr lang="tr-TR" b="1" dirty="0" err="1"/>
              <a:t>affecting</a:t>
            </a:r>
            <a:r>
              <a:rPr lang="tr-TR" b="1" dirty="0"/>
              <a:t> </a:t>
            </a:r>
            <a:r>
              <a:rPr lang="tr-TR" b="1" dirty="0" err="1"/>
              <a:t>aqueous</a:t>
            </a:r>
            <a:br>
              <a:rPr lang="tr-TR" b="1" dirty="0"/>
            </a:br>
            <a:r>
              <a:rPr lang="tr-TR" b="1" dirty="0" err="1"/>
              <a:t>enzymatic</a:t>
            </a:r>
            <a:r>
              <a:rPr lang="tr-TR" b="1" dirty="0"/>
              <a:t> </a:t>
            </a:r>
            <a:r>
              <a:rPr lang="tr-TR" b="1" dirty="0" err="1"/>
              <a:t>extraction</a:t>
            </a:r>
            <a:r>
              <a:rPr lang="tr-TR" b="1" dirty="0"/>
              <a:t> (</a:t>
            </a:r>
            <a:r>
              <a:rPr lang="tr-TR" b="1" dirty="0" err="1"/>
              <a:t>Continued</a:t>
            </a:r>
            <a:r>
              <a:rPr lang="tr-TR" b="1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9262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B9EF3D-4575-4595-8B0B-D85B64E3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7. </a:t>
            </a:r>
            <a:r>
              <a:rPr lang="tr-TR" sz="2000" dirty="0" err="1"/>
              <a:t>Agitation</a:t>
            </a:r>
            <a:endParaRPr lang="tr-TR" sz="2000" dirty="0"/>
          </a:p>
          <a:p>
            <a:r>
              <a:rPr lang="en-US" sz="2000" dirty="0"/>
              <a:t>Shaking regime determines the </a:t>
            </a:r>
            <a:r>
              <a:rPr lang="tr-TR" sz="2000" dirty="0" err="1"/>
              <a:t>process</a:t>
            </a:r>
            <a:r>
              <a:rPr lang="tr-TR" sz="2000" dirty="0"/>
              <a:t> time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en-US" sz="2000" dirty="0"/>
              <a:t>separation of the resulting oil</a:t>
            </a:r>
            <a:r>
              <a:rPr lang="tr-TR" sz="2000" dirty="0"/>
              <a:t> </a:t>
            </a:r>
            <a:r>
              <a:rPr lang="tr-TR" sz="2000" dirty="0" err="1"/>
              <a:t>from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emulsion</a:t>
            </a:r>
            <a:r>
              <a:rPr lang="tr-TR" sz="2000" dirty="0"/>
              <a:t>.</a:t>
            </a:r>
          </a:p>
          <a:p>
            <a:r>
              <a:rPr lang="en-US" sz="2000" dirty="0"/>
              <a:t>Agitation disrupts the mechanical barriers</a:t>
            </a:r>
            <a:r>
              <a:rPr lang="tr-TR" sz="2000" dirty="0"/>
              <a:t> </a:t>
            </a:r>
            <a:r>
              <a:rPr lang="en-US" sz="2000" dirty="0"/>
              <a:t>and causes uniform mixing of the constituents, thereby </a:t>
            </a:r>
            <a:r>
              <a:rPr lang="tr-TR" sz="2000" dirty="0" err="1"/>
              <a:t>increases</a:t>
            </a:r>
            <a:r>
              <a:rPr lang="tr-TR" sz="2000" dirty="0"/>
              <a:t> </a:t>
            </a:r>
            <a:r>
              <a:rPr lang="en-US" sz="2000" dirty="0"/>
              <a:t>mass transfer and reduces process time</a:t>
            </a:r>
            <a:endParaRPr lang="tr-TR" sz="20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D0B7D553-8D62-4C16-8F0C-D7E6DD19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err="1"/>
              <a:t>Factors</a:t>
            </a:r>
            <a:r>
              <a:rPr lang="tr-TR" b="1" dirty="0"/>
              <a:t> </a:t>
            </a:r>
            <a:r>
              <a:rPr lang="tr-TR" b="1" dirty="0" err="1"/>
              <a:t>affecting</a:t>
            </a:r>
            <a:r>
              <a:rPr lang="tr-TR" b="1" dirty="0"/>
              <a:t> </a:t>
            </a:r>
            <a:r>
              <a:rPr lang="tr-TR" b="1" dirty="0" err="1"/>
              <a:t>aqueous</a:t>
            </a:r>
            <a:br>
              <a:rPr lang="tr-TR" b="1" dirty="0"/>
            </a:br>
            <a:r>
              <a:rPr lang="tr-TR" b="1" dirty="0" err="1"/>
              <a:t>enzymatic</a:t>
            </a:r>
            <a:r>
              <a:rPr lang="tr-TR" b="1" dirty="0"/>
              <a:t> </a:t>
            </a:r>
            <a:r>
              <a:rPr lang="tr-TR" b="1" dirty="0" err="1"/>
              <a:t>extraction</a:t>
            </a:r>
            <a:r>
              <a:rPr lang="tr-TR" b="1" dirty="0"/>
              <a:t> (</a:t>
            </a:r>
            <a:r>
              <a:rPr lang="tr-TR" b="1" dirty="0" err="1"/>
              <a:t>Continued</a:t>
            </a:r>
            <a:r>
              <a:rPr lang="tr-TR" b="1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829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C3DA64-5F72-4623-97BE-3BA1A701E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Oil extraction involves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separat</a:t>
            </a:r>
            <a:r>
              <a:rPr lang="tr-TR" sz="2000" b="1" dirty="0" err="1">
                <a:solidFill>
                  <a:schemeClr val="accent2">
                    <a:lumMod val="50000"/>
                  </a:schemeClr>
                </a:solidFill>
              </a:rPr>
              <a:t>ion</a:t>
            </a:r>
            <a:r>
              <a:rPr lang="tr-TR" sz="2000" b="1" dirty="0">
                <a:solidFill>
                  <a:schemeClr val="accent2">
                    <a:lumMod val="50000"/>
                  </a:schemeClr>
                </a:solidFill>
              </a:rPr>
              <a:t> of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crude oil </a:t>
            </a:r>
            <a:r>
              <a:rPr lang="en-US" sz="2000" dirty="0"/>
              <a:t>from the solids</a:t>
            </a:r>
            <a:r>
              <a:rPr lang="tr-TR" sz="2000" dirty="0"/>
              <a:t> </a:t>
            </a:r>
            <a:r>
              <a:rPr lang="en-US" sz="2000" dirty="0"/>
              <a:t> high in protein or washing flaked or modestly pressed material with solvent, almost always hexane.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tr-TR" sz="2000" dirty="0" err="1"/>
              <a:t>Fats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oils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extracted</a:t>
            </a:r>
            <a:r>
              <a:rPr lang="tr-TR" sz="2000" dirty="0"/>
              <a:t> </a:t>
            </a:r>
            <a:r>
              <a:rPr lang="tr-TR" sz="2000" dirty="0" err="1"/>
              <a:t>from</a:t>
            </a:r>
            <a:r>
              <a:rPr lang="tr-TR" sz="2000" dirty="0"/>
              <a:t> </a:t>
            </a:r>
            <a:r>
              <a:rPr lang="tr-TR" sz="2000" dirty="0" err="1"/>
              <a:t>plants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animals</a:t>
            </a:r>
            <a:r>
              <a:rPr lang="tr-TR" sz="2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4527AC1B-0D88-4BBD-9886-A499FB37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dirty="0" err="1"/>
              <a:t>Extraction</a:t>
            </a:r>
            <a:r>
              <a:rPr lang="tr-TR" dirty="0"/>
              <a:t> of </a:t>
            </a:r>
            <a:r>
              <a:rPr lang="tr-TR" dirty="0" err="1"/>
              <a:t>Fats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Oils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4221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24CCB2-9660-4B46-B10F-827381641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000" dirty="0"/>
              <a:t>Safer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eco-friendly</a:t>
            </a:r>
            <a:endParaRPr lang="tr-TR" sz="2000" dirty="0"/>
          </a:p>
          <a:p>
            <a:pPr lvl="0" algn="just">
              <a:lnSpc>
                <a:spcPct val="150000"/>
              </a:lnSpc>
            </a:pPr>
            <a:r>
              <a:rPr lang="tr-TR" sz="2000" dirty="0" err="1"/>
              <a:t>Lower</a:t>
            </a:r>
            <a:r>
              <a:rPr lang="tr-TR" sz="2000" dirty="0"/>
              <a:t> </a:t>
            </a:r>
            <a:r>
              <a:rPr lang="tr-TR" sz="2000" dirty="0" err="1"/>
              <a:t>energy</a:t>
            </a:r>
            <a:r>
              <a:rPr lang="tr-TR" sz="2000" dirty="0"/>
              <a:t> </a:t>
            </a:r>
            <a:r>
              <a:rPr lang="tr-TR" sz="2000" dirty="0" err="1"/>
              <a:t>consumption</a:t>
            </a:r>
            <a:r>
              <a:rPr lang="tr-TR" sz="2000" dirty="0"/>
              <a:t>, </a:t>
            </a:r>
            <a:r>
              <a:rPr lang="tr-TR" sz="2000" dirty="0" err="1"/>
              <a:t>operational</a:t>
            </a:r>
            <a:r>
              <a:rPr lang="tr-TR" sz="2000" dirty="0"/>
              <a:t> </a:t>
            </a:r>
            <a:r>
              <a:rPr lang="tr-TR" sz="2000" dirty="0" err="1"/>
              <a:t>costs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lower</a:t>
            </a:r>
            <a:r>
              <a:rPr lang="tr-TR" sz="2000" dirty="0"/>
              <a:t> </a:t>
            </a:r>
            <a:r>
              <a:rPr lang="tr-TR" sz="2000" dirty="0" err="1"/>
              <a:t>capital</a:t>
            </a:r>
            <a:r>
              <a:rPr lang="tr-TR" sz="2000" dirty="0"/>
              <a:t> </a:t>
            </a:r>
            <a:r>
              <a:rPr lang="tr-TR" sz="2000" dirty="0" err="1"/>
              <a:t>investment</a:t>
            </a:r>
            <a:endParaRPr lang="tr-TR" sz="2000" dirty="0"/>
          </a:p>
          <a:p>
            <a:pPr lvl="0" algn="just">
              <a:lnSpc>
                <a:spcPct val="150000"/>
              </a:lnSpc>
            </a:pPr>
            <a:r>
              <a:rPr lang="tr-TR" sz="2000" dirty="0" err="1"/>
              <a:t>Produces</a:t>
            </a:r>
            <a:r>
              <a:rPr lang="tr-TR" sz="2000" dirty="0"/>
              <a:t> </a:t>
            </a:r>
            <a:r>
              <a:rPr lang="tr-TR" sz="2000" dirty="0" err="1"/>
              <a:t>high</a:t>
            </a:r>
            <a:r>
              <a:rPr lang="tr-TR" sz="2000" dirty="0"/>
              <a:t> </a:t>
            </a:r>
            <a:r>
              <a:rPr lang="tr-TR" sz="2000" dirty="0" err="1"/>
              <a:t>quality</a:t>
            </a:r>
            <a:r>
              <a:rPr lang="tr-TR" sz="2000" dirty="0"/>
              <a:t> </a:t>
            </a:r>
            <a:r>
              <a:rPr lang="tr-TR" sz="2000" dirty="0" err="1"/>
              <a:t>products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suitable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human</a:t>
            </a:r>
            <a:r>
              <a:rPr lang="tr-TR" sz="2000" dirty="0"/>
              <a:t> </a:t>
            </a:r>
            <a:r>
              <a:rPr lang="tr-TR" sz="2000" dirty="0" err="1"/>
              <a:t>consumption</a:t>
            </a:r>
            <a:endParaRPr lang="tr-TR" sz="2000" dirty="0"/>
          </a:p>
          <a:p>
            <a:endParaRPr lang="tr-TR" sz="20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7E28A3F1-CA0F-48F3-934B-978EBE22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 err="1"/>
              <a:t>Advantages</a:t>
            </a:r>
            <a:r>
              <a:rPr lang="tr-TR" sz="3200" dirty="0"/>
              <a:t> of </a:t>
            </a:r>
            <a:r>
              <a:rPr lang="tr-TR" sz="3200" dirty="0" err="1"/>
              <a:t>enzyme-assisted</a:t>
            </a:r>
            <a:r>
              <a:rPr lang="tr-TR" sz="3200" dirty="0"/>
              <a:t> </a:t>
            </a:r>
            <a:r>
              <a:rPr lang="tr-TR" sz="3200" dirty="0" err="1"/>
              <a:t>oil</a:t>
            </a:r>
            <a:r>
              <a:rPr lang="tr-TR" sz="3200" dirty="0"/>
              <a:t> </a:t>
            </a:r>
            <a:r>
              <a:rPr lang="tr-TR" sz="3200" dirty="0" err="1"/>
              <a:t>extraction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90420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Advantages</a:t>
            </a:r>
            <a:r>
              <a:rPr lang="tr-TR" sz="3200" dirty="0"/>
              <a:t> of </a:t>
            </a:r>
            <a:r>
              <a:rPr lang="tr-TR" sz="3200" dirty="0" err="1"/>
              <a:t>enzyme-assisted</a:t>
            </a:r>
            <a:r>
              <a:rPr lang="tr-TR" sz="3200" dirty="0"/>
              <a:t> </a:t>
            </a:r>
            <a:r>
              <a:rPr lang="tr-TR" sz="3200" dirty="0" err="1"/>
              <a:t>oil</a:t>
            </a:r>
            <a:r>
              <a:rPr lang="tr-TR" sz="3200" dirty="0"/>
              <a:t> </a:t>
            </a:r>
            <a:r>
              <a:rPr lang="tr-TR" sz="3200" dirty="0" err="1"/>
              <a:t>extraction</a:t>
            </a:r>
            <a:endParaRPr lang="tr-TR" sz="32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t="13571" b="16429"/>
          <a:stretch/>
        </p:blipFill>
        <p:spPr>
          <a:xfrm>
            <a:off x="5519544" y="5364480"/>
            <a:ext cx="2133600" cy="1493520"/>
          </a:xfrm>
          <a:prstGeom prst="rect">
            <a:avLst/>
          </a:prstGeom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212299290"/>
              </p:ext>
            </p:extLst>
          </p:nvPr>
        </p:nvGraphicFramePr>
        <p:xfrm>
          <a:off x="2717652" y="1547090"/>
          <a:ext cx="6624320" cy="417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8"/>
          <a:srcRect l="26842" t="7334" r="25579" b="3965"/>
          <a:stretch/>
        </p:blipFill>
        <p:spPr>
          <a:xfrm>
            <a:off x="5932158" y="1232092"/>
            <a:ext cx="1051560" cy="14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00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Disadvantages</a:t>
            </a:r>
            <a:r>
              <a:rPr lang="tr-TR" sz="3200" dirty="0"/>
              <a:t> of </a:t>
            </a:r>
            <a:r>
              <a:rPr lang="tr-TR" sz="3200" dirty="0" err="1"/>
              <a:t>enzyme-assisted</a:t>
            </a:r>
            <a:r>
              <a:rPr lang="tr-TR" sz="3200" dirty="0"/>
              <a:t> </a:t>
            </a:r>
            <a:r>
              <a:rPr lang="tr-TR" sz="3200" dirty="0" err="1"/>
              <a:t>oil</a:t>
            </a:r>
            <a:r>
              <a:rPr lang="tr-TR" sz="3200" dirty="0"/>
              <a:t> </a:t>
            </a:r>
            <a:r>
              <a:rPr lang="tr-TR" sz="3200" dirty="0" err="1"/>
              <a:t>extraction</a:t>
            </a:r>
            <a:endParaRPr lang="tr-TR" sz="32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660737" y="1648008"/>
            <a:ext cx="5689687" cy="369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-  </a:t>
            </a:r>
            <a:r>
              <a:rPr lang="tr-TR" sz="2000" dirty="0" err="1"/>
              <a:t>Long</a:t>
            </a:r>
            <a:r>
              <a:rPr lang="tr-TR" sz="2000" dirty="0"/>
              <a:t> </a:t>
            </a:r>
            <a:r>
              <a:rPr lang="tr-TR" sz="2000" dirty="0" err="1"/>
              <a:t>processing</a:t>
            </a:r>
            <a:r>
              <a:rPr lang="tr-TR" sz="2000" dirty="0"/>
              <a:t> time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tr-TR" sz="2000" dirty="0" err="1"/>
              <a:t>Higher</a:t>
            </a:r>
            <a:r>
              <a:rPr lang="tr-TR" sz="2000" dirty="0"/>
              <a:t> </a:t>
            </a:r>
            <a:r>
              <a:rPr lang="tr-TR" sz="2000" dirty="0" err="1"/>
              <a:t>cost</a:t>
            </a:r>
            <a:r>
              <a:rPr lang="tr-TR" sz="2000" dirty="0"/>
              <a:t> of </a:t>
            </a:r>
            <a:r>
              <a:rPr lang="tr-TR" sz="2000" dirty="0" err="1"/>
              <a:t>production</a:t>
            </a:r>
            <a:r>
              <a:rPr lang="tr-TR" sz="2000" dirty="0"/>
              <a:t> since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price</a:t>
            </a:r>
            <a:r>
              <a:rPr lang="tr-TR" sz="2000" dirty="0"/>
              <a:t> of </a:t>
            </a:r>
            <a:r>
              <a:rPr lang="tr-TR" sz="2000" dirty="0" err="1"/>
              <a:t>enzyme</a:t>
            </a:r>
            <a:r>
              <a:rPr lang="tr-TR" sz="2000" dirty="0"/>
              <a:t>  is </a:t>
            </a:r>
            <a:r>
              <a:rPr lang="tr-TR" sz="2000" dirty="0" err="1"/>
              <a:t>quite</a:t>
            </a:r>
            <a:r>
              <a:rPr lang="tr-TR" sz="2000" dirty="0"/>
              <a:t> </a:t>
            </a:r>
            <a:r>
              <a:rPr lang="tr-TR" sz="2000" dirty="0" err="1"/>
              <a:t>high</a:t>
            </a:r>
            <a:endParaRPr lang="tr-TR" sz="2000" dirty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tr-TR" sz="2000" dirty="0" err="1"/>
              <a:t>Additional</a:t>
            </a:r>
            <a:r>
              <a:rPr lang="tr-TR" sz="2000" dirty="0"/>
              <a:t> </a:t>
            </a:r>
            <a:r>
              <a:rPr lang="tr-TR" sz="2000" dirty="0" err="1"/>
              <a:t>downstream</a:t>
            </a:r>
            <a:r>
              <a:rPr lang="tr-TR" sz="2000" dirty="0"/>
              <a:t> </a:t>
            </a:r>
            <a:r>
              <a:rPr lang="tr-TR" sz="2000" dirty="0" err="1"/>
              <a:t>steps</a:t>
            </a:r>
            <a:r>
              <a:rPr lang="tr-TR" sz="2000" dirty="0"/>
              <a:t> (</a:t>
            </a:r>
            <a:r>
              <a:rPr lang="tr-TR" sz="2000" dirty="0" err="1"/>
              <a:t>centrifugation</a:t>
            </a:r>
            <a:r>
              <a:rPr lang="tr-TR" sz="2000" dirty="0"/>
              <a:t>, </a:t>
            </a:r>
          </a:p>
          <a:p>
            <a:pPr algn="just">
              <a:lnSpc>
                <a:spcPct val="150000"/>
              </a:lnSpc>
            </a:pPr>
            <a:r>
              <a:rPr lang="tr-TR" sz="2000" dirty="0"/>
              <a:t>     </a:t>
            </a:r>
            <a:r>
              <a:rPr lang="tr-TR" sz="2000" dirty="0" err="1"/>
              <a:t>demulsification</a:t>
            </a:r>
            <a:r>
              <a:rPr lang="tr-TR" sz="2000" dirty="0"/>
              <a:t>, </a:t>
            </a:r>
            <a:r>
              <a:rPr lang="tr-TR" sz="2000" dirty="0" err="1"/>
              <a:t>drying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protein)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required</a:t>
            </a:r>
            <a:r>
              <a:rPr lang="tr-TR" sz="2000" dirty="0"/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tr-TR" sz="2000" dirty="0" err="1"/>
              <a:t>Emulsification</a:t>
            </a:r>
            <a:r>
              <a:rPr lang="tr-TR" sz="2000" dirty="0"/>
              <a:t> is </a:t>
            </a:r>
            <a:r>
              <a:rPr lang="tr-TR" sz="2000" dirty="0" err="1"/>
              <a:t>unavoidable</a:t>
            </a:r>
            <a:r>
              <a:rPr lang="tr-TR" sz="2000" dirty="0"/>
              <a:t> in </a:t>
            </a:r>
            <a:r>
              <a:rPr lang="tr-TR" sz="2000" dirty="0" err="1"/>
              <a:t>enzyme-assisted</a:t>
            </a:r>
            <a:r>
              <a:rPr lang="tr-TR" sz="2000" dirty="0"/>
              <a:t>  </a:t>
            </a:r>
          </a:p>
          <a:p>
            <a:pPr algn="just">
              <a:lnSpc>
                <a:spcPct val="150000"/>
              </a:lnSpc>
            </a:pPr>
            <a:r>
              <a:rPr lang="tr-TR" sz="2000" dirty="0"/>
              <a:t>      </a:t>
            </a:r>
            <a:r>
              <a:rPr lang="tr-TR" sz="2000" dirty="0" err="1"/>
              <a:t>aqueous</a:t>
            </a:r>
            <a:r>
              <a:rPr lang="tr-TR" sz="2000" dirty="0"/>
              <a:t> </a:t>
            </a:r>
            <a:r>
              <a:rPr lang="tr-TR" sz="2000" dirty="0" err="1"/>
              <a:t>oil</a:t>
            </a:r>
            <a:r>
              <a:rPr lang="tr-TR" sz="2000" dirty="0"/>
              <a:t> </a:t>
            </a:r>
            <a:r>
              <a:rPr lang="tr-TR" sz="2000" dirty="0" err="1"/>
              <a:t>extraction</a:t>
            </a:r>
            <a:endParaRPr lang="tr-TR" sz="2000" dirty="0"/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424" y="1571098"/>
            <a:ext cx="2143125" cy="214312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746" y="1805739"/>
            <a:ext cx="2455517" cy="187269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193" y="4419600"/>
            <a:ext cx="2524125" cy="225551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746" y="4107179"/>
            <a:ext cx="2832114" cy="18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6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Quality</a:t>
            </a:r>
            <a:r>
              <a:rPr lang="tr-TR" dirty="0"/>
              <a:t> of </a:t>
            </a:r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Obtained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EAEP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Generally, oils extracted by </a:t>
            </a:r>
            <a:r>
              <a:rPr lang="tr-TR" sz="2000" dirty="0" err="1"/>
              <a:t>enzyme</a:t>
            </a:r>
            <a:r>
              <a:rPr lang="tr-TR" sz="2000" dirty="0"/>
              <a:t> </a:t>
            </a:r>
            <a:r>
              <a:rPr lang="tr-TR" sz="2000" dirty="0" err="1"/>
              <a:t>assisted</a:t>
            </a:r>
            <a:r>
              <a:rPr lang="tr-TR" sz="2000" dirty="0"/>
              <a:t> </a:t>
            </a:r>
            <a:r>
              <a:rPr lang="tr-TR" sz="2000" dirty="0" err="1"/>
              <a:t>extraction</a:t>
            </a:r>
            <a:r>
              <a:rPr lang="en-US" sz="2000" dirty="0"/>
              <a:t> are of better quality </a:t>
            </a:r>
            <a:r>
              <a:rPr lang="tr-TR" sz="2000" dirty="0"/>
              <a:t>(</a:t>
            </a:r>
            <a:r>
              <a:rPr lang="tr-TR" sz="2000" dirty="0" err="1"/>
              <a:t>nutrient</a:t>
            </a:r>
            <a:r>
              <a:rPr lang="tr-TR" sz="2000" dirty="0"/>
              <a:t> </a:t>
            </a:r>
            <a:r>
              <a:rPr lang="tr-TR" sz="2000" dirty="0" err="1"/>
              <a:t>content</a:t>
            </a:r>
            <a:r>
              <a:rPr lang="tr-TR" sz="2000" dirty="0"/>
              <a:t>, </a:t>
            </a:r>
            <a:r>
              <a:rPr lang="tr-TR" sz="2000" dirty="0" err="1"/>
              <a:t>fatty</a:t>
            </a:r>
            <a:r>
              <a:rPr lang="tr-TR" sz="2000" dirty="0"/>
              <a:t> </a:t>
            </a:r>
            <a:r>
              <a:rPr lang="tr-TR" sz="2000" dirty="0" err="1"/>
              <a:t>acid</a:t>
            </a:r>
            <a:r>
              <a:rPr lang="tr-TR" sz="2000" dirty="0"/>
              <a:t> </a:t>
            </a:r>
            <a:r>
              <a:rPr lang="tr-TR" sz="2000" dirty="0" err="1"/>
              <a:t>composition</a:t>
            </a:r>
            <a:r>
              <a:rPr lang="tr-TR" sz="2000" dirty="0"/>
              <a:t>, </a:t>
            </a:r>
            <a:r>
              <a:rPr lang="tr-TR" sz="2000" dirty="0" err="1"/>
              <a:t>free</a:t>
            </a:r>
            <a:r>
              <a:rPr lang="tr-TR" sz="2000" dirty="0"/>
              <a:t> </a:t>
            </a:r>
            <a:r>
              <a:rPr lang="tr-TR" sz="2000" dirty="0" err="1"/>
              <a:t>fatty</a:t>
            </a:r>
            <a:r>
              <a:rPr lang="tr-TR" sz="2000" dirty="0"/>
              <a:t> </a:t>
            </a:r>
            <a:r>
              <a:rPr lang="tr-TR" sz="2000" dirty="0" err="1"/>
              <a:t>acid</a:t>
            </a:r>
            <a:r>
              <a:rPr lang="tr-TR" sz="2000" dirty="0"/>
              <a:t> </a:t>
            </a:r>
            <a:r>
              <a:rPr lang="tr-TR" sz="2000" dirty="0" err="1"/>
              <a:t>content</a:t>
            </a:r>
            <a:r>
              <a:rPr lang="tr-TR" sz="2000" dirty="0"/>
              <a:t>, </a:t>
            </a:r>
            <a:r>
              <a:rPr lang="tr-TR" sz="2000" dirty="0" err="1"/>
              <a:t>peroxide</a:t>
            </a:r>
            <a:r>
              <a:rPr lang="tr-TR" sz="2000" dirty="0"/>
              <a:t> </a:t>
            </a:r>
            <a:r>
              <a:rPr lang="tr-TR" sz="2000" dirty="0" err="1"/>
              <a:t>value</a:t>
            </a:r>
            <a:r>
              <a:rPr lang="tr-TR" sz="2000" dirty="0"/>
              <a:t>…) </a:t>
            </a:r>
            <a:r>
              <a:rPr lang="en-US" sz="2000" dirty="0"/>
              <a:t>than other oils</a:t>
            </a:r>
            <a:r>
              <a:rPr lang="tr-TR" sz="2000" dirty="0"/>
              <a:t> </a:t>
            </a:r>
            <a:r>
              <a:rPr lang="tr-TR" sz="2000" dirty="0" err="1"/>
              <a:t>extracted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traditional</a:t>
            </a:r>
            <a:r>
              <a:rPr lang="tr-TR" sz="2000" dirty="0"/>
              <a:t> </a:t>
            </a:r>
            <a:r>
              <a:rPr lang="tr-TR" sz="2000" dirty="0" err="1"/>
              <a:t>methods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23300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Application of EAEP in </a:t>
            </a:r>
            <a:r>
              <a:rPr lang="tr-TR" dirty="0" err="1"/>
              <a:t>Industrial</a:t>
            </a:r>
            <a:r>
              <a:rPr lang="tr-TR" dirty="0"/>
              <a:t> </a:t>
            </a:r>
            <a:r>
              <a:rPr lang="tr-TR" dirty="0" err="1"/>
              <a:t>Scale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At industrial scale</a:t>
            </a:r>
            <a:r>
              <a:rPr lang="en-US" sz="2000" dirty="0"/>
              <a:t>, one advantage of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EAEP is environment benefit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because it can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avoid the risk of organic solvents and particularly hexane</a:t>
            </a:r>
            <a:r>
              <a:rPr lang="en-US" sz="2000" dirty="0"/>
              <a:t>.</a:t>
            </a:r>
            <a:endParaRPr lang="tr-TR" sz="2000" dirty="0"/>
          </a:p>
          <a:p>
            <a:r>
              <a:rPr lang="tr-TR" sz="2000" dirty="0" err="1"/>
              <a:t>Altough</a:t>
            </a:r>
            <a:r>
              <a:rPr lang="tr-TR" sz="2000" dirty="0"/>
              <a:t> </a:t>
            </a:r>
            <a:r>
              <a:rPr lang="en-US" sz="2000" dirty="0"/>
              <a:t>the extraction yields of EAEP are lower than those</a:t>
            </a:r>
            <a:r>
              <a:rPr lang="tr-TR" sz="2000" dirty="0"/>
              <a:t> </a:t>
            </a:r>
            <a:r>
              <a:rPr lang="en-US" sz="2000" dirty="0"/>
              <a:t>of conventional solvent extraction processing, the quality of the products</a:t>
            </a:r>
            <a:r>
              <a:rPr lang="tr-TR" sz="2000" dirty="0"/>
              <a:t> </a:t>
            </a:r>
            <a:r>
              <a:rPr lang="en-US" sz="2000" dirty="0"/>
              <a:t>produced by the smooth process is usually higher. </a:t>
            </a:r>
            <a:endParaRPr lang="tr-TR" sz="2000" dirty="0"/>
          </a:p>
          <a:p>
            <a:r>
              <a:rPr lang="en-US" sz="2000" dirty="0"/>
              <a:t>It is the selectivity and</a:t>
            </a:r>
            <a:r>
              <a:rPr lang="tr-TR" sz="2000" dirty="0"/>
              <a:t> </a:t>
            </a:r>
            <a:r>
              <a:rPr lang="en-US" sz="2000" dirty="0"/>
              <a:t>the</a:t>
            </a:r>
            <a:r>
              <a:rPr lang="tr-TR" sz="2000" dirty="0"/>
              <a:t> </a:t>
            </a:r>
            <a:r>
              <a:rPr lang="en-US" sz="2000" dirty="0"/>
              <a:t>mild reaction conditions that preserve the integrity of the products.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At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an industrial scale it is very important for profits concerning the high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quality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products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high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cost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enzyme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complex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purification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products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are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limitations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of EAEP at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industrial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scale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9012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Summary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/>
              <a:t>EAAE is an </a:t>
            </a:r>
            <a:r>
              <a:rPr lang="tr-TR" sz="2000" dirty="0" err="1"/>
              <a:t>effective</a:t>
            </a:r>
            <a:r>
              <a:rPr lang="tr-TR" sz="2000" dirty="0"/>
              <a:t> </a:t>
            </a:r>
            <a:r>
              <a:rPr lang="tr-TR" sz="2000" dirty="0" err="1"/>
              <a:t>technology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obtaining</a:t>
            </a:r>
            <a:r>
              <a:rPr lang="tr-TR" sz="2000" dirty="0"/>
              <a:t> </a:t>
            </a:r>
            <a:r>
              <a:rPr lang="tr-TR" sz="2000" dirty="0" err="1"/>
              <a:t>high</a:t>
            </a:r>
            <a:r>
              <a:rPr lang="tr-TR" sz="2000" dirty="0"/>
              <a:t> </a:t>
            </a:r>
            <a:r>
              <a:rPr lang="tr-TR" sz="2000" dirty="0" err="1"/>
              <a:t>oil</a:t>
            </a:r>
            <a:r>
              <a:rPr lang="tr-TR" sz="2000" dirty="0"/>
              <a:t> </a:t>
            </a:r>
            <a:r>
              <a:rPr lang="tr-TR" sz="2000" dirty="0" err="1"/>
              <a:t>extraction</a:t>
            </a:r>
            <a:r>
              <a:rPr lang="tr-TR" sz="2000" dirty="0"/>
              <a:t> </a:t>
            </a:r>
            <a:r>
              <a:rPr lang="tr-TR" sz="2000" dirty="0" err="1"/>
              <a:t>yields</a:t>
            </a:r>
            <a:r>
              <a:rPr lang="tr-TR" sz="2000" dirty="0"/>
              <a:t> </a:t>
            </a:r>
            <a:r>
              <a:rPr lang="tr-TR" sz="2000" dirty="0" err="1"/>
              <a:t>from</a:t>
            </a:r>
            <a:r>
              <a:rPr lang="tr-TR" sz="2000" dirty="0"/>
              <a:t> </a:t>
            </a:r>
            <a:r>
              <a:rPr lang="tr-TR" sz="2000" dirty="0" err="1"/>
              <a:t>oilseeds</a:t>
            </a:r>
            <a:r>
              <a:rPr lang="tr-TR" sz="2000" dirty="0"/>
              <a:t>. </a:t>
            </a:r>
            <a:r>
              <a:rPr lang="tr-TR" sz="2000" dirty="0" err="1"/>
              <a:t>Nowadays</a:t>
            </a:r>
            <a:r>
              <a:rPr lang="tr-TR" sz="2000" dirty="0"/>
              <a:t>, it has </a:t>
            </a:r>
            <a:r>
              <a:rPr lang="tr-TR" sz="2000" dirty="0" err="1"/>
              <a:t>started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be </a:t>
            </a:r>
            <a:r>
              <a:rPr lang="tr-TR" sz="2000" dirty="0" err="1"/>
              <a:t>used</a:t>
            </a:r>
            <a:r>
              <a:rPr lang="tr-TR" sz="2000" dirty="0"/>
              <a:t> in </a:t>
            </a:r>
            <a:r>
              <a:rPr lang="tr-TR" sz="2000" dirty="0" err="1"/>
              <a:t>industrial</a:t>
            </a:r>
            <a:r>
              <a:rPr lang="tr-TR" sz="2000" dirty="0"/>
              <a:t> </a:t>
            </a:r>
            <a:r>
              <a:rPr lang="tr-TR" sz="2000" dirty="0" err="1"/>
              <a:t>scale</a:t>
            </a:r>
            <a:r>
              <a:rPr lang="tr-TR" sz="2000" dirty="0"/>
              <a:t>.</a:t>
            </a:r>
          </a:p>
          <a:p>
            <a:pPr algn="just"/>
            <a:r>
              <a:rPr lang="tr-TR" sz="2000" dirty="0" err="1"/>
              <a:t>Moderate</a:t>
            </a:r>
            <a:r>
              <a:rPr lang="tr-TR" sz="2000" dirty="0"/>
              <a:t> </a:t>
            </a:r>
            <a:r>
              <a:rPr lang="tr-TR" sz="2000" dirty="0" err="1"/>
              <a:t>extraction</a:t>
            </a:r>
            <a:r>
              <a:rPr lang="tr-TR" sz="2000" dirty="0"/>
              <a:t> </a:t>
            </a:r>
            <a:r>
              <a:rPr lang="tr-TR" sz="2000" dirty="0" err="1"/>
              <a:t>conditions</a:t>
            </a:r>
            <a:r>
              <a:rPr lang="tr-TR" sz="2000" dirty="0"/>
              <a:t> </a:t>
            </a:r>
            <a:r>
              <a:rPr lang="tr-TR" sz="2000" dirty="0" err="1"/>
              <a:t>provide</a:t>
            </a:r>
            <a:r>
              <a:rPr lang="tr-TR" sz="2000" dirty="0"/>
              <a:t> </a:t>
            </a:r>
            <a:r>
              <a:rPr lang="tr-TR" sz="2000" dirty="0" err="1"/>
              <a:t>high-quality</a:t>
            </a:r>
            <a:r>
              <a:rPr lang="tr-TR" sz="2000" dirty="0"/>
              <a:t> </a:t>
            </a:r>
            <a:r>
              <a:rPr lang="tr-TR" sz="2000" dirty="0" err="1"/>
              <a:t>products</a:t>
            </a:r>
            <a:r>
              <a:rPr lang="tr-TR" sz="2000" dirty="0"/>
              <a:t> </a:t>
            </a:r>
            <a:r>
              <a:rPr lang="tr-TR" sz="2000" dirty="0" err="1"/>
              <a:t>preserving</a:t>
            </a:r>
            <a:r>
              <a:rPr lang="tr-TR" sz="2000" dirty="0"/>
              <a:t> </a:t>
            </a:r>
            <a:r>
              <a:rPr lang="tr-TR" sz="2000" dirty="0" err="1"/>
              <a:t>valuable</a:t>
            </a:r>
            <a:r>
              <a:rPr lang="tr-TR" sz="2000" dirty="0"/>
              <a:t> </a:t>
            </a:r>
            <a:r>
              <a:rPr lang="tr-TR" sz="2000" dirty="0" err="1"/>
              <a:t>compounds</a:t>
            </a:r>
            <a:r>
              <a:rPr lang="tr-TR" sz="2000" dirty="0"/>
              <a:t>.</a:t>
            </a:r>
          </a:p>
          <a:p>
            <a:pPr algn="just"/>
            <a:r>
              <a:rPr lang="tr-TR" sz="2000" dirty="0" err="1"/>
              <a:t>Extraction</a:t>
            </a:r>
            <a:r>
              <a:rPr lang="tr-TR" sz="2000" dirty="0"/>
              <a:t> of </a:t>
            </a:r>
            <a:r>
              <a:rPr lang="tr-TR" sz="2000" dirty="0" err="1"/>
              <a:t>oil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protein </a:t>
            </a:r>
            <a:r>
              <a:rPr lang="tr-TR" sz="2000" dirty="0" err="1"/>
              <a:t>occurs</a:t>
            </a:r>
            <a:r>
              <a:rPr lang="tr-TR" sz="2000" dirty="0"/>
              <a:t> at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same</a:t>
            </a:r>
            <a:r>
              <a:rPr lang="tr-TR" sz="2000" dirty="0"/>
              <a:t> time.</a:t>
            </a:r>
          </a:p>
          <a:p>
            <a:pPr algn="just"/>
            <a:r>
              <a:rPr lang="tr-TR" sz="2000" dirty="0" err="1"/>
              <a:t>Enviromentally</a:t>
            </a:r>
            <a:r>
              <a:rPr lang="tr-TR" sz="2000" dirty="0"/>
              <a:t> </a:t>
            </a:r>
            <a:r>
              <a:rPr lang="tr-TR" sz="2000" dirty="0" err="1"/>
              <a:t>friendly</a:t>
            </a:r>
            <a:r>
              <a:rPr lang="tr-TR" sz="2000" dirty="0"/>
              <a:t> </a:t>
            </a:r>
            <a:r>
              <a:rPr lang="tr-TR" sz="2000" dirty="0" err="1"/>
              <a:t>process</a:t>
            </a:r>
            <a:endParaRPr lang="tr-TR" sz="2000" dirty="0"/>
          </a:p>
          <a:p>
            <a:pPr algn="just"/>
            <a:r>
              <a:rPr lang="tr-TR" sz="2000" dirty="0" err="1"/>
              <a:t>Still</a:t>
            </a:r>
            <a:r>
              <a:rPr lang="tr-TR" sz="2000" dirty="0"/>
              <a:t> has </a:t>
            </a:r>
            <a:r>
              <a:rPr lang="tr-TR" sz="2000" dirty="0" err="1"/>
              <a:t>some</a:t>
            </a:r>
            <a:r>
              <a:rPr lang="tr-TR" sz="2000" dirty="0"/>
              <a:t> </a:t>
            </a:r>
            <a:r>
              <a:rPr lang="tr-TR" sz="2000" dirty="0" err="1"/>
              <a:t>disadvantages</a:t>
            </a:r>
            <a:r>
              <a:rPr lang="tr-TR" sz="2000" dirty="0"/>
              <a:t> (</a:t>
            </a:r>
            <a:r>
              <a:rPr lang="tr-TR" sz="2000" dirty="0" err="1"/>
              <a:t>such</a:t>
            </a:r>
            <a:r>
              <a:rPr lang="tr-TR" sz="2000" dirty="0"/>
              <a:t> as </a:t>
            </a:r>
            <a:r>
              <a:rPr lang="tr-TR" sz="2000" dirty="0" err="1"/>
              <a:t>cost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complex</a:t>
            </a:r>
            <a:r>
              <a:rPr lang="tr-TR" sz="2000" dirty="0"/>
              <a:t> </a:t>
            </a:r>
            <a:r>
              <a:rPr lang="tr-TR" sz="2000" dirty="0" err="1"/>
              <a:t>purification</a:t>
            </a:r>
            <a:r>
              <a:rPr lang="tr-TR" sz="2000" dirty="0"/>
              <a:t> of </a:t>
            </a:r>
            <a:r>
              <a:rPr lang="tr-TR" sz="2000" dirty="0" err="1"/>
              <a:t>products</a:t>
            </a:r>
            <a:r>
              <a:rPr lang="tr-TR" sz="2000" dirty="0"/>
              <a:t>)</a:t>
            </a:r>
          </a:p>
          <a:p>
            <a:pPr algn="just"/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oil</a:t>
            </a:r>
            <a:r>
              <a:rPr lang="tr-TR" sz="2000" dirty="0"/>
              <a:t> </a:t>
            </a:r>
            <a:r>
              <a:rPr lang="tr-TR" sz="2000" dirty="0" err="1"/>
              <a:t>yield</a:t>
            </a:r>
            <a:r>
              <a:rPr lang="tr-TR" sz="2000" dirty="0"/>
              <a:t> is </a:t>
            </a:r>
            <a:r>
              <a:rPr lang="tr-TR" sz="2000" dirty="0" err="1"/>
              <a:t>lower</a:t>
            </a:r>
            <a:r>
              <a:rPr lang="tr-TR" sz="2000" dirty="0"/>
              <a:t> </a:t>
            </a:r>
            <a:r>
              <a:rPr lang="tr-TR" sz="2000" dirty="0" err="1"/>
              <a:t>when</a:t>
            </a:r>
            <a:r>
              <a:rPr lang="tr-TR" sz="2000" dirty="0"/>
              <a:t> </a:t>
            </a:r>
            <a:r>
              <a:rPr lang="tr-TR" sz="2000" dirty="0" err="1"/>
              <a:t>compared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solvent</a:t>
            </a:r>
            <a:r>
              <a:rPr lang="tr-TR" sz="2000" dirty="0"/>
              <a:t> </a:t>
            </a:r>
            <a:r>
              <a:rPr lang="tr-TR" sz="2000" dirty="0" err="1"/>
              <a:t>extraction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should</a:t>
            </a:r>
            <a:r>
              <a:rPr lang="tr-TR" sz="2000" dirty="0"/>
              <a:t> be </a:t>
            </a:r>
            <a:r>
              <a:rPr lang="tr-TR" sz="2000" dirty="0" err="1"/>
              <a:t>improved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221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nn-NO" sz="2400" dirty="0"/>
              <a:t>Zhang,</a:t>
            </a:r>
            <a:r>
              <a:rPr lang="tr-TR" sz="2400" dirty="0"/>
              <a:t> W.,</a:t>
            </a:r>
            <a:r>
              <a:rPr lang="nn-NO" sz="2400" dirty="0"/>
              <a:t> Li,</a:t>
            </a:r>
            <a:r>
              <a:rPr lang="tr-TR" sz="2400" dirty="0"/>
              <a:t> P.</a:t>
            </a:r>
            <a:r>
              <a:rPr lang="nn-NO" sz="2400" dirty="0"/>
              <a:t> and Yang</a:t>
            </a:r>
            <a:r>
              <a:rPr lang="tr-TR" sz="2400" dirty="0"/>
              <a:t>, R. (2016). </a:t>
            </a:r>
            <a:r>
              <a:rPr lang="en-US" sz="2400" dirty="0"/>
              <a:t>Enzymes in Oil- and Lipid-Based Industries</a:t>
            </a:r>
            <a:r>
              <a:rPr lang="tr-TR" sz="2400" dirty="0"/>
              <a:t>. </a:t>
            </a:r>
            <a:r>
              <a:rPr lang="tr-TR" sz="2400" dirty="0" err="1"/>
              <a:t>In</a:t>
            </a:r>
            <a:r>
              <a:rPr lang="tr-TR" sz="2400" dirty="0"/>
              <a:t>: </a:t>
            </a:r>
            <a:r>
              <a:rPr lang="tr-TR" sz="2400" dirty="0" err="1"/>
              <a:t>Enzymes</a:t>
            </a:r>
            <a:r>
              <a:rPr lang="tr-TR" sz="2400" dirty="0"/>
              <a:t> in </a:t>
            </a:r>
            <a:r>
              <a:rPr lang="tr-TR" sz="2400" dirty="0" err="1"/>
              <a:t>Food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Beverage</a:t>
            </a:r>
            <a:r>
              <a:rPr lang="tr-TR" sz="2400" dirty="0"/>
              <a:t> </a:t>
            </a:r>
            <a:r>
              <a:rPr lang="tr-TR" sz="2400" dirty="0" err="1"/>
              <a:t>Processing</a:t>
            </a:r>
            <a:r>
              <a:rPr lang="tr-TR" sz="2400" dirty="0"/>
              <a:t> ( </a:t>
            </a:r>
            <a:r>
              <a:rPr lang="tr-TR" sz="2400" dirty="0" err="1"/>
              <a:t>Muthusamy</a:t>
            </a:r>
            <a:r>
              <a:rPr lang="tr-TR" sz="2400" dirty="0"/>
              <a:t> </a:t>
            </a:r>
            <a:r>
              <a:rPr lang="tr-TR" sz="2400" dirty="0" err="1"/>
              <a:t>Chandrasekaran</a:t>
            </a:r>
            <a:r>
              <a:rPr lang="tr-TR" sz="2400" dirty="0"/>
              <a:t>, Ed.) </a:t>
            </a:r>
            <a:r>
              <a:rPr lang="tr-TR" sz="2400" dirty="0" err="1"/>
              <a:t>pp</a:t>
            </a:r>
            <a:r>
              <a:rPr lang="tr-TR" sz="2400" dirty="0"/>
              <a:t>. 227-254</a:t>
            </a:r>
          </a:p>
          <a:p>
            <a:pPr algn="just"/>
            <a:r>
              <a:rPr lang="en-US" sz="2400" dirty="0"/>
              <a:t>Liu, J. J., </a:t>
            </a:r>
            <a:r>
              <a:rPr lang="en-US" sz="2400" dirty="0" err="1"/>
              <a:t>Gasmalla</a:t>
            </a:r>
            <a:r>
              <a:rPr lang="en-US" sz="2400" dirty="0"/>
              <a:t>, M. A. A., Li, P., Yang, R. (2016). Enzyme-assisted extraction processing from oilseeds: Principle, processing and application. </a:t>
            </a:r>
            <a:r>
              <a:rPr lang="en-US" sz="2400" i="1" dirty="0"/>
              <a:t>Innovative Food Science &amp; Emerging Technologies</a:t>
            </a:r>
            <a:r>
              <a:rPr lang="en-US" sz="2400" dirty="0"/>
              <a:t>, </a:t>
            </a:r>
            <a:r>
              <a:rPr lang="en-US" sz="2400" i="1" dirty="0"/>
              <a:t>35</a:t>
            </a:r>
            <a:r>
              <a:rPr lang="en-US" sz="2400" dirty="0"/>
              <a:t>, 184-193.</a:t>
            </a:r>
            <a:endParaRPr lang="tr-TR" sz="2400" dirty="0"/>
          </a:p>
          <a:p>
            <a:pPr algn="just"/>
            <a:r>
              <a:rPr lang="en-US" dirty="0"/>
              <a:t>Halim, R., Danquah, M. K., &amp; Webley, P. A. (2012). Extraction of oil from microalgae for biodiesel production: A review. </a:t>
            </a:r>
            <a:r>
              <a:rPr lang="en-US" i="1" dirty="0"/>
              <a:t>Biotechnology advances</a:t>
            </a:r>
            <a:r>
              <a:rPr lang="en-US" dirty="0"/>
              <a:t>, </a:t>
            </a:r>
            <a:r>
              <a:rPr lang="en-US" i="1" dirty="0"/>
              <a:t>30</a:t>
            </a:r>
            <a:r>
              <a:rPr lang="en-US" dirty="0"/>
              <a:t>(3), 709-732.</a:t>
            </a:r>
            <a:endParaRPr lang="tr-TR" dirty="0"/>
          </a:p>
          <a:p>
            <a:pPr algn="just"/>
            <a:r>
              <a:rPr lang="tr-TR" dirty="0" err="1"/>
              <a:t>Mwaurah</a:t>
            </a:r>
            <a:r>
              <a:rPr lang="tr-TR" dirty="0"/>
              <a:t>, P. W., Kumar, S., Kumar, N., </a:t>
            </a:r>
            <a:r>
              <a:rPr lang="tr-TR" dirty="0" err="1"/>
              <a:t>Attkan</a:t>
            </a:r>
            <a:r>
              <a:rPr lang="tr-TR" dirty="0"/>
              <a:t>, A. K., </a:t>
            </a:r>
            <a:r>
              <a:rPr lang="tr-TR" dirty="0" err="1"/>
              <a:t>Panghal</a:t>
            </a:r>
            <a:r>
              <a:rPr lang="tr-TR" dirty="0"/>
              <a:t>, A., Singh, V. K., &amp; </a:t>
            </a:r>
            <a:r>
              <a:rPr lang="tr-TR" dirty="0" err="1"/>
              <a:t>Garg</a:t>
            </a:r>
            <a:r>
              <a:rPr lang="tr-TR" dirty="0"/>
              <a:t>, M. K. (2020). </a:t>
            </a:r>
            <a:r>
              <a:rPr lang="tr-TR" dirty="0" err="1"/>
              <a:t>Novel</a:t>
            </a:r>
            <a:r>
              <a:rPr lang="tr-TR" dirty="0"/>
              <a:t> </a:t>
            </a:r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extraction</a:t>
            </a:r>
            <a:r>
              <a:rPr lang="tr-TR" dirty="0"/>
              <a:t> </a:t>
            </a:r>
            <a:r>
              <a:rPr lang="tr-TR" dirty="0" err="1"/>
              <a:t>technologies</a:t>
            </a:r>
            <a:r>
              <a:rPr lang="tr-TR" dirty="0"/>
              <a:t>: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/>
              <a:t>, </a:t>
            </a:r>
            <a:r>
              <a:rPr lang="tr-TR" dirty="0" err="1"/>
              <a:t>quality</a:t>
            </a:r>
            <a:r>
              <a:rPr lang="tr-TR" dirty="0"/>
              <a:t> </a:t>
            </a:r>
            <a:r>
              <a:rPr lang="tr-TR" dirty="0" err="1"/>
              <a:t>parameters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optimization</a:t>
            </a:r>
            <a:r>
              <a:rPr lang="tr-TR" dirty="0"/>
              <a:t>. </a:t>
            </a:r>
            <a:r>
              <a:rPr lang="tr-TR" i="1" dirty="0" err="1"/>
              <a:t>Comprehensive</a:t>
            </a:r>
            <a:r>
              <a:rPr lang="tr-TR" i="1" dirty="0"/>
              <a:t> </a:t>
            </a:r>
            <a:r>
              <a:rPr lang="tr-TR" i="1" dirty="0" err="1"/>
              <a:t>Reviews</a:t>
            </a:r>
            <a:r>
              <a:rPr lang="tr-TR" i="1" dirty="0"/>
              <a:t> in </a:t>
            </a:r>
            <a:r>
              <a:rPr lang="tr-TR" i="1" dirty="0" err="1"/>
              <a:t>Food</a:t>
            </a:r>
            <a:r>
              <a:rPr lang="tr-TR" i="1" dirty="0"/>
              <a:t> </a:t>
            </a:r>
            <a:r>
              <a:rPr lang="tr-TR" i="1" dirty="0" err="1"/>
              <a:t>Science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Food</a:t>
            </a:r>
            <a:r>
              <a:rPr lang="tr-TR" i="1" dirty="0"/>
              <a:t> </a:t>
            </a:r>
            <a:r>
              <a:rPr lang="tr-TR" i="1" dirty="0" err="1"/>
              <a:t>Safety</a:t>
            </a:r>
            <a:r>
              <a:rPr lang="tr-TR" dirty="0"/>
              <a:t>, </a:t>
            </a:r>
            <a:r>
              <a:rPr lang="tr-TR" i="1" dirty="0"/>
              <a:t>19</a:t>
            </a:r>
            <a:r>
              <a:rPr lang="tr-TR" dirty="0"/>
              <a:t>(1), 3-20.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1384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41ABC93-6AF5-49DD-AB68-58076BD10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2427"/>
            <a:ext cx="6320900" cy="4485019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499119E-E622-42B2-8ACB-5E92C7619ABE}"/>
              </a:ext>
            </a:extLst>
          </p:cNvPr>
          <p:cNvSpPr/>
          <p:nvPr/>
        </p:nvSpPr>
        <p:spPr>
          <a:xfrm>
            <a:off x="7481454" y="3046874"/>
            <a:ext cx="45563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STIXGeneral-Regular"/>
              </a:rPr>
              <a:t>Oils and lipids are not</a:t>
            </a:r>
            <a:r>
              <a:rPr lang="tr-TR" dirty="0">
                <a:latin typeface="STIXGeneral-Regular"/>
              </a:rPr>
              <a:t> </a:t>
            </a:r>
            <a:r>
              <a:rPr lang="en-US" dirty="0">
                <a:latin typeface="STIXGeneral-Regular"/>
              </a:rPr>
              <a:t>only used in the food industries in manufacturing of edible</a:t>
            </a:r>
          </a:p>
          <a:p>
            <a:pPr algn="just"/>
            <a:r>
              <a:rPr lang="en-US" dirty="0">
                <a:latin typeface="STIXGeneral-Regular"/>
              </a:rPr>
              <a:t>products but are also a major component in </a:t>
            </a:r>
            <a:r>
              <a:rPr lang="en-US" sz="2000" dirty="0">
                <a:latin typeface="STIXGeneral-Regular"/>
              </a:rPr>
              <a:t>other</a:t>
            </a:r>
            <a:r>
              <a:rPr lang="en-US" dirty="0">
                <a:latin typeface="STIXGeneral-Regular"/>
              </a:rPr>
              <a:t> nonedible</a:t>
            </a:r>
            <a:r>
              <a:rPr lang="tr-TR" dirty="0">
                <a:latin typeface="STIXGeneral-Regular"/>
              </a:rPr>
              <a:t> </a:t>
            </a:r>
            <a:r>
              <a:rPr lang="en-US" dirty="0">
                <a:latin typeface="STIXGeneral-Regular"/>
              </a:rPr>
              <a:t>applications such as cosmetics, varnishes, adhesives, lubricants,</a:t>
            </a:r>
          </a:p>
          <a:p>
            <a:pPr algn="just"/>
            <a:r>
              <a:rPr lang="en-US" dirty="0">
                <a:latin typeface="STIXGeneral-Regular"/>
              </a:rPr>
              <a:t>soaps, synthetic resins, greases, paints, and waxes</a:t>
            </a:r>
            <a:r>
              <a:rPr lang="tr-TR" dirty="0">
                <a:latin typeface="STIXGeneral-Regular"/>
              </a:rPr>
              <a:t>.</a:t>
            </a:r>
            <a:endParaRPr lang="tr-TR" dirty="0"/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99047354-5032-4285-BCA6-B85F224D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088"/>
            <a:ext cx="10515600" cy="1325562"/>
          </a:xfrm>
        </p:spPr>
        <p:txBody>
          <a:bodyPr/>
          <a:lstStyle/>
          <a:p>
            <a:pPr algn="ctr"/>
            <a:r>
              <a:rPr lang="tr-TR" dirty="0" err="1"/>
              <a:t>Extraction</a:t>
            </a:r>
            <a:r>
              <a:rPr lang="tr-TR" dirty="0"/>
              <a:t> of </a:t>
            </a:r>
            <a:r>
              <a:rPr lang="tr-TR" dirty="0" err="1"/>
              <a:t>Fats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Oils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298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3032988"/>
            <a:ext cx="5181600" cy="4351338"/>
          </a:xfrm>
        </p:spPr>
        <p:txBody>
          <a:bodyPr>
            <a:normAutofit/>
          </a:bodyPr>
          <a:lstStyle/>
          <a:p>
            <a:r>
              <a:rPr lang="tr-TR" sz="2000" dirty="0" err="1"/>
              <a:t>Types</a:t>
            </a:r>
            <a:r>
              <a:rPr lang="tr-TR" sz="2000" dirty="0"/>
              <a:t> of </a:t>
            </a:r>
            <a:r>
              <a:rPr lang="tr-TR" sz="2000" dirty="0" err="1"/>
              <a:t>conventional</a:t>
            </a:r>
            <a:r>
              <a:rPr lang="tr-TR" sz="2000" dirty="0"/>
              <a:t> </a:t>
            </a:r>
            <a:r>
              <a:rPr lang="tr-TR" sz="2000" dirty="0" err="1"/>
              <a:t>extractions</a:t>
            </a:r>
            <a:r>
              <a:rPr lang="tr-TR" sz="2000" dirty="0"/>
              <a:t>:		</a:t>
            </a:r>
          </a:p>
          <a:p>
            <a:pPr lvl="2"/>
            <a:r>
              <a:rPr lang="tr-TR" dirty="0" err="1"/>
              <a:t>Rendering</a:t>
            </a:r>
            <a:endParaRPr lang="tr-TR" dirty="0"/>
          </a:p>
          <a:p>
            <a:pPr lvl="2"/>
            <a:r>
              <a:rPr lang="tr-TR" dirty="0" err="1"/>
              <a:t>Mechanical</a:t>
            </a:r>
            <a:r>
              <a:rPr lang="tr-TR" dirty="0"/>
              <a:t> </a:t>
            </a:r>
            <a:r>
              <a:rPr lang="tr-TR" dirty="0" err="1"/>
              <a:t>Pressing</a:t>
            </a:r>
            <a:endParaRPr lang="tr-TR" dirty="0"/>
          </a:p>
          <a:p>
            <a:pPr lvl="2"/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Extraction</a:t>
            </a:r>
            <a:endParaRPr lang="tr-TR" dirty="0"/>
          </a:p>
          <a:p>
            <a:endParaRPr lang="tr-TR" sz="2000" dirty="0"/>
          </a:p>
          <a:p>
            <a:pPr lvl="2"/>
            <a:endParaRPr lang="tr-TR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8708D622-C153-4566-B00A-627CA9348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32988"/>
            <a:ext cx="5181600" cy="4351338"/>
          </a:xfrm>
        </p:spPr>
        <p:txBody>
          <a:bodyPr>
            <a:normAutofit/>
          </a:bodyPr>
          <a:lstStyle/>
          <a:p>
            <a:r>
              <a:rPr lang="tr-TR" sz="2000" dirty="0" err="1"/>
              <a:t>Types</a:t>
            </a:r>
            <a:r>
              <a:rPr lang="tr-TR" sz="2000" dirty="0"/>
              <a:t> of </a:t>
            </a:r>
            <a:r>
              <a:rPr lang="tr-TR" sz="2000" dirty="0" err="1"/>
              <a:t>novel</a:t>
            </a:r>
            <a:r>
              <a:rPr lang="tr-TR" sz="2000" dirty="0"/>
              <a:t> </a:t>
            </a:r>
            <a:r>
              <a:rPr lang="tr-TR" sz="2000" dirty="0" err="1"/>
              <a:t>extraction</a:t>
            </a:r>
            <a:r>
              <a:rPr lang="tr-TR" sz="2000" dirty="0"/>
              <a:t> </a:t>
            </a:r>
            <a:r>
              <a:rPr lang="tr-TR" sz="2000" dirty="0" err="1"/>
              <a:t>methods</a:t>
            </a:r>
            <a:r>
              <a:rPr lang="tr-TR" sz="2000" dirty="0"/>
              <a:t>:</a:t>
            </a:r>
          </a:p>
          <a:p>
            <a:pPr lvl="2"/>
            <a:r>
              <a:rPr lang="tr-TR" dirty="0"/>
              <a:t>U</a:t>
            </a:r>
            <a:r>
              <a:rPr lang="de-DE" dirty="0" err="1"/>
              <a:t>ltrasound-assisted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endParaRPr lang="tr-TR" dirty="0"/>
          </a:p>
          <a:p>
            <a:pPr lvl="2"/>
            <a:r>
              <a:rPr lang="tr-TR" dirty="0"/>
              <a:t>M</a:t>
            </a:r>
            <a:r>
              <a:rPr lang="de-DE" dirty="0" err="1"/>
              <a:t>icrowave</a:t>
            </a:r>
            <a:r>
              <a:rPr lang="de-DE" dirty="0"/>
              <a:t> </a:t>
            </a:r>
            <a:r>
              <a:rPr lang="de-DE" dirty="0" err="1"/>
              <a:t>assisted</a:t>
            </a:r>
            <a:r>
              <a:rPr lang="de-DE" dirty="0"/>
              <a:t> </a:t>
            </a:r>
            <a:r>
              <a:rPr lang="de-DE" dirty="0" err="1"/>
              <a:t>extraction</a:t>
            </a:r>
            <a:r>
              <a:rPr lang="de-DE" dirty="0"/>
              <a:t> </a:t>
            </a:r>
            <a:endParaRPr lang="tr-TR" dirty="0"/>
          </a:p>
          <a:p>
            <a:pPr lvl="2"/>
            <a:r>
              <a:rPr lang="tr-TR" dirty="0"/>
              <a:t>S</a:t>
            </a:r>
            <a:r>
              <a:rPr lang="de-DE" dirty="0" err="1"/>
              <a:t>upercritical</a:t>
            </a:r>
            <a:r>
              <a:rPr lang="de-DE" dirty="0"/>
              <a:t> fluid </a:t>
            </a:r>
            <a:r>
              <a:rPr lang="de-DE" dirty="0" err="1"/>
              <a:t>extraction</a:t>
            </a:r>
            <a:r>
              <a:rPr lang="de-DE" dirty="0"/>
              <a:t> </a:t>
            </a:r>
            <a:endParaRPr lang="tr-TR" dirty="0"/>
          </a:p>
          <a:p>
            <a:pPr lvl="2"/>
            <a:r>
              <a:rPr lang="tr-TR" dirty="0" err="1"/>
              <a:t>Enzyme-assisted</a:t>
            </a:r>
            <a:r>
              <a:rPr lang="tr-TR" dirty="0"/>
              <a:t> a</a:t>
            </a:r>
            <a:r>
              <a:rPr lang="de-DE" dirty="0" err="1"/>
              <a:t>queous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endParaRPr lang="tr-TR" dirty="0"/>
          </a:p>
          <a:p>
            <a:pPr lvl="2"/>
            <a:r>
              <a:rPr lang="tr-TR" dirty="0"/>
              <a:t>P</a:t>
            </a:r>
            <a:r>
              <a:rPr lang="de-DE" dirty="0" err="1"/>
              <a:t>ulsed</a:t>
            </a:r>
            <a:r>
              <a:rPr lang="de-DE" dirty="0"/>
              <a:t>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endParaRPr lang="tr-TR" dirty="0"/>
          </a:p>
          <a:p>
            <a:pPr lvl="2"/>
            <a:r>
              <a:rPr lang="tr-TR" dirty="0"/>
              <a:t>G</a:t>
            </a:r>
            <a:r>
              <a:rPr lang="de-DE" dirty="0" err="1"/>
              <a:t>as-assisted</a:t>
            </a:r>
            <a:r>
              <a:rPr lang="de-DE" dirty="0"/>
              <a:t>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extraction</a:t>
            </a:r>
            <a:endParaRPr lang="tr-TR" dirty="0"/>
          </a:p>
          <a:p>
            <a:pPr lvl="2"/>
            <a:r>
              <a:rPr lang="tr-TR" dirty="0" err="1"/>
              <a:t>Supercritical</a:t>
            </a:r>
            <a:r>
              <a:rPr lang="tr-TR" dirty="0"/>
              <a:t> </a:t>
            </a:r>
            <a:r>
              <a:rPr lang="tr-TR" dirty="0" err="1"/>
              <a:t>carbon</a:t>
            </a:r>
            <a:r>
              <a:rPr lang="tr-TR" dirty="0"/>
              <a:t> </a:t>
            </a:r>
            <a:r>
              <a:rPr lang="tr-TR" dirty="0" err="1"/>
              <a:t>dioxide</a:t>
            </a:r>
            <a:endParaRPr lang="tr-TR" dirty="0"/>
          </a:p>
          <a:p>
            <a:endParaRPr lang="tr-TR" sz="2000" dirty="0"/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0413F505-9BD8-4706-BCC8-9FA626B541AA}"/>
              </a:ext>
            </a:extLst>
          </p:cNvPr>
          <p:cNvSpPr/>
          <p:nvPr/>
        </p:nvSpPr>
        <p:spPr>
          <a:xfrm>
            <a:off x="1056443" y="1690688"/>
            <a:ext cx="9499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en-US" sz="2000" dirty="0"/>
              <a:t>method used</a:t>
            </a:r>
            <a:r>
              <a:rPr lang="tr-TR" sz="2000" dirty="0"/>
              <a:t> </a:t>
            </a:r>
            <a:r>
              <a:rPr lang="en-US" sz="2000" dirty="0"/>
              <a:t>for extraction of the oil is of paramount importance as it</a:t>
            </a:r>
            <a:r>
              <a:rPr lang="tr-TR" sz="2000" dirty="0"/>
              <a:t> </a:t>
            </a:r>
            <a:r>
              <a:rPr lang="en-US" sz="2000" dirty="0"/>
              <a:t>determines the quality of the final products and the possible</a:t>
            </a:r>
            <a:r>
              <a:rPr lang="tr-TR" sz="2000" dirty="0"/>
              <a:t> </a:t>
            </a:r>
            <a:r>
              <a:rPr lang="tr-TR" sz="2000" dirty="0" err="1"/>
              <a:t>environmental</a:t>
            </a:r>
            <a:r>
              <a:rPr lang="tr-TR" sz="2000" dirty="0"/>
              <a:t> </a:t>
            </a:r>
            <a:r>
              <a:rPr lang="tr-TR" sz="2000" dirty="0" err="1"/>
              <a:t>implications</a:t>
            </a:r>
            <a:r>
              <a:rPr lang="tr-TR" sz="2000" dirty="0"/>
              <a:t>.</a:t>
            </a:r>
          </a:p>
        </p:txBody>
      </p:sp>
      <p:sp>
        <p:nvSpPr>
          <p:cNvPr id="23" name="Unvan 1">
            <a:extLst>
              <a:ext uri="{FF2B5EF4-FFF2-40B4-BE49-F238E27FC236}">
                <a16:creationId xmlns:a16="http://schemas.microsoft.com/office/drawing/2014/main" id="{212438F3-2272-4819-8888-49C1DD3C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088"/>
            <a:ext cx="10515600" cy="1325562"/>
          </a:xfrm>
        </p:spPr>
        <p:txBody>
          <a:bodyPr/>
          <a:lstStyle/>
          <a:p>
            <a:pPr algn="ctr"/>
            <a:r>
              <a:rPr lang="tr-TR" dirty="0" err="1"/>
              <a:t>Extraction</a:t>
            </a:r>
            <a:r>
              <a:rPr lang="tr-TR" dirty="0"/>
              <a:t> </a:t>
            </a:r>
            <a:r>
              <a:rPr lang="tr-TR" dirty="0" err="1"/>
              <a:t>Methods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142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17571E06-9000-4422-8A9A-C90DED8F0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Why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en-US" sz="2000" dirty="0"/>
              <a:t>novel techniques </a:t>
            </a:r>
            <a:r>
              <a:rPr lang="tr-TR" sz="2000" dirty="0" err="1"/>
              <a:t>required</a:t>
            </a:r>
            <a:r>
              <a:rPr lang="tr-TR" sz="2000" dirty="0"/>
              <a:t>?</a:t>
            </a:r>
          </a:p>
          <a:p>
            <a:endParaRPr lang="tr-TR" sz="2000" dirty="0"/>
          </a:p>
          <a:p>
            <a:r>
              <a:rPr lang="tr-TR" sz="2000" dirty="0"/>
              <a:t>T</a:t>
            </a:r>
            <a:r>
              <a:rPr lang="en-US" sz="2000" dirty="0" err="1"/>
              <a:t>raditional</a:t>
            </a:r>
            <a:r>
              <a:rPr lang="en-US" sz="2000" dirty="0"/>
              <a:t> methods have different shortcomings like</a:t>
            </a:r>
            <a:r>
              <a:rPr lang="tr-TR" sz="2000" dirty="0"/>
              <a:t> </a:t>
            </a:r>
            <a:r>
              <a:rPr lang="en-US" sz="2000" dirty="0"/>
              <a:t>more energy, more time, low yield, and less environmentally</a:t>
            </a:r>
            <a:r>
              <a:rPr lang="tr-TR" sz="2000" dirty="0"/>
              <a:t> </a:t>
            </a:r>
            <a:r>
              <a:rPr lang="tr-TR" sz="2000" dirty="0" err="1"/>
              <a:t>friendly</a:t>
            </a:r>
            <a:r>
              <a:rPr lang="tr-TR" sz="2000" dirty="0"/>
              <a:t>.</a:t>
            </a:r>
          </a:p>
          <a:p>
            <a:endParaRPr lang="tr-TR" sz="2000" dirty="0"/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BE4FF796-1064-43D7-8310-FFD07663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dirty="0" err="1"/>
              <a:t>Extraction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08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F2B0A9-11F4-4AB4-922D-028AA84FE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The physical methods of oil</a:t>
            </a:r>
            <a:r>
              <a:rPr lang="tr-TR" sz="2000" dirty="0"/>
              <a:t> </a:t>
            </a:r>
            <a:r>
              <a:rPr lang="en-US" sz="2000" dirty="0"/>
              <a:t>extraction can only recover approximately 80% of oil present</a:t>
            </a:r>
            <a:r>
              <a:rPr lang="tr-TR" sz="2000" dirty="0"/>
              <a:t> </a:t>
            </a:r>
            <a:r>
              <a:rPr lang="en-US" sz="2000" dirty="0"/>
              <a:t>in oleaginous material; hence, to recover the remaining 20%,</a:t>
            </a:r>
            <a:r>
              <a:rPr lang="tr-TR" sz="2000" dirty="0"/>
              <a:t> </a:t>
            </a:r>
            <a:r>
              <a:rPr lang="en-US" sz="2000" dirty="0"/>
              <a:t>different technology has to be applied</a:t>
            </a:r>
            <a:r>
              <a:rPr lang="tr-TR" sz="2000" dirty="0"/>
              <a:t>.</a:t>
            </a:r>
          </a:p>
          <a:p>
            <a:pPr algn="just"/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en-US" sz="2000" dirty="0"/>
              <a:t>application of the organic solvents raises health, safety, and</a:t>
            </a:r>
            <a:r>
              <a:rPr lang="tr-TR" sz="2000" dirty="0"/>
              <a:t> </a:t>
            </a:r>
            <a:r>
              <a:rPr lang="en-US" sz="2000" dirty="0"/>
              <a:t>environmental concerns and, therefore, regardless of their</a:t>
            </a:r>
            <a:r>
              <a:rPr lang="tr-TR" sz="2000" dirty="0"/>
              <a:t> </a:t>
            </a:r>
            <a:r>
              <a:rPr lang="en-US" sz="2000" dirty="0"/>
              <a:t>high extraction efficiency, their usage is not only harmful and</a:t>
            </a:r>
            <a:r>
              <a:rPr lang="tr-TR" sz="2000" dirty="0"/>
              <a:t> </a:t>
            </a:r>
            <a:r>
              <a:rPr lang="en-US" sz="2000" dirty="0"/>
              <a:t>toxic but also leads to air pollution</a:t>
            </a:r>
            <a:r>
              <a:rPr lang="tr-TR" sz="2000" dirty="0"/>
              <a:t>.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6A4A4B92-F153-4529-A1B2-C7C7082D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dirty="0" err="1"/>
              <a:t>Extraction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872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60FE6B-38C4-4952-ACEE-634B924BD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Research</a:t>
            </a:r>
            <a:r>
              <a:rPr lang="tr-TR" sz="2000" dirty="0"/>
              <a:t> </a:t>
            </a:r>
            <a:r>
              <a:rPr lang="tr-TR" sz="2000" dirty="0" err="1"/>
              <a:t>shows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novel</a:t>
            </a:r>
            <a:r>
              <a:rPr lang="tr-TR" sz="2000" dirty="0"/>
              <a:t> </a:t>
            </a:r>
            <a:r>
              <a:rPr lang="en-US" sz="2000" dirty="0"/>
              <a:t>extraction techniques have eliminated effectively and successfully</a:t>
            </a:r>
            <a:r>
              <a:rPr lang="tr-TR" sz="2000" dirty="0"/>
              <a:t> </a:t>
            </a:r>
            <a:r>
              <a:rPr lang="en-US" sz="2000" dirty="0"/>
              <a:t>the shortcomings posed by traditional methods</a:t>
            </a:r>
            <a:r>
              <a:rPr lang="tr-TR" sz="2000" dirty="0"/>
              <a:t> </a:t>
            </a:r>
            <a:r>
              <a:rPr lang="en-US" sz="2000" dirty="0"/>
              <a:t>in extracting valuable components from plants and seed</a:t>
            </a:r>
            <a:r>
              <a:rPr lang="tr-TR" sz="2000" dirty="0"/>
              <a:t> </a:t>
            </a:r>
            <a:r>
              <a:rPr lang="en-US" sz="2000" dirty="0"/>
              <a:t>materials. </a:t>
            </a:r>
            <a:endParaRPr lang="tr-TR" sz="2000" dirty="0"/>
          </a:p>
          <a:p>
            <a:r>
              <a:rPr lang="tr-TR" sz="2000" dirty="0" err="1"/>
              <a:t>Advantages</a:t>
            </a:r>
            <a:r>
              <a:rPr lang="tr-TR" sz="2000" dirty="0"/>
              <a:t> of </a:t>
            </a:r>
            <a:r>
              <a:rPr lang="tr-TR" sz="2000" dirty="0" err="1"/>
              <a:t>novel</a:t>
            </a:r>
            <a:r>
              <a:rPr lang="tr-TR" sz="2000" dirty="0"/>
              <a:t> </a:t>
            </a:r>
            <a:r>
              <a:rPr lang="tr-TR" sz="2000" dirty="0" err="1"/>
              <a:t>technologies</a:t>
            </a:r>
            <a:r>
              <a:rPr lang="tr-TR" sz="2000" dirty="0"/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tr-TR" dirty="0"/>
              <a:t>I</a:t>
            </a:r>
            <a:r>
              <a:rPr lang="en-US" dirty="0" err="1"/>
              <a:t>mproved</a:t>
            </a:r>
            <a:r>
              <a:rPr lang="en-US" dirty="0"/>
              <a:t> quality of extracted</a:t>
            </a:r>
            <a:r>
              <a:rPr lang="tr-TR" dirty="0"/>
              <a:t> </a:t>
            </a:r>
            <a:r>
              <a:rPr lang="en-US" dirty="0"/>
              <a:t>products</a:t>
            </a:r>
            <a:endParaRPr lang="tr-TR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tr-TR" dirty="0"/>
              <a:t>T</a:t>
            </a:r>
            <a:r>
              <a:rPr lang="en-US" dirty="0" err="1"/>
              <a:t>ime</a:t>
            </a:r>
            <a:r>
              <a:rPr lang="en-US" dirty="0"/>
              <a:t> efficient and</a:t>
            </a:r>
            <a:endParaRPr lang="tr-TR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tr-TR" dirty="0" err="1"/>
              <a:t>Less</a:t>
            </a:r>
            <a:r>
              <a:rPr lang="tr-TR" dirty="0"/>
              <a:t> </a:t>
            </a:r>
            <a:r>
              <a:rPr lang="en-US" dirty="0"/>
              <a:t>solvent</a:t>
            </a:r>
            <a:r>
              <a:rPr lang="tr-TR" dirty="0"/>
              <a:t> </a:t>
            </a:r>
            <a:r>
              <a:rPr lang="en-US" dirty="0" err="1"/>
              <a:t>consum</a:t>
            </a:r>
            <a:r>
              <a:rPr lang="tr-TR" dirty="0" err="1"/>
              <a:t>ed</a:t>
            </a:r>
            <a:endParaRPr lang="tr-TR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tr-TR" dirty="0"/>
              <a:t>E</a:t>
            </a:r>
            <a:r>
              <a:rPr lang="en-US" dirty="0" err="1"/>
              <a:t>cofriendly</a:t>
            </a:r>
            <a:r>
              <a:rPr lang="en-US" dirty="0"/>
              <a:t>,</a:t>
            </a:r>
            <a:r>
              <a:rPr lang="tr-TR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high yield, </a:t>
            </a:r>
            <a:endParaRPr lang="tr-TR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cost-effective, </a:t>
            </a:r>
            <a:endParaRPr lang="tr-TR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co-products can be</a:t>
            </a:r>
            <a:r>
              <a:rPr lang="tr-TR" dirty="0"/>
              <a:t> </a:t>
            </a:r>
            <a:r>
              <a:rPr lang="en-US" dirty="0"/>
              <a:t>obtained without any deterioration in quality</a:t>
            </a:r>
            <a:endParaRPr lang="tr-TR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446562EA-4919-420F-A16D-785AE6CE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dirty="0" err="1"/>
              <a:t>Extraction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78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5253</TotalTime>
  <Words>3234</Words>
  <Application>Microsoft Office PowerPoint</Application>
  <PresentationFormat>Geniş ekran</PresentationFormat>
  <Paragraphs>250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6" baseType="lpstr">
      <vt:lpstr>Arial</vt:lpstr>
      <vt:lpstr>Calibri</vt:lpstr>
      <vt:lpstr>Calibri Light</vt:lpstr>
      <vt:lpstr>Courier New</vt:lpstr>
      <vt:lpstr>Roboto</vt:lpstr>
      <vt:lpstr>STIXGeneral-Regular</vt:lpstr>
      <vt:lpstr>Times New Roman</vt:lpstr>
      <vt:lpstr>TimesLTStd-Roman</vt:lpstr>
      <vt:lpstr>Wingdings</vt:lpstr>
      <vt:lpstr>Office Teması</vt:lpstr>
      <vt:lpstr>Enzyme Applications in Fats and Oils Industry</vt:lpstr>
      <vt:lpstr>Enzymes in Oil- and Lipid Based Industries</vt:lpstr>
      <vt:lpstr>Oil Processing</vt:lpstr>
      <vt:lpstr>Extraction of Fats and Oils</vt:lpstr>
      <vt:lpstr>Extraction of Fats and Oils (Continued)</vt:lpstr>
      <vt:lpstr>Extraction Methods</vt:lpstr>
      <vt:lpstr>Extraction Methods (Continued)</vt:lpstr>
      <vt:lpstr>Extraction Methods (Continued)</vt:lpstr>
      <vt:lpstr>Extraction Methods (Continued)</vt:lpstr>
      <vt:lpstr>Mechanical Oil Extraction</vt:lpstr>
      <vt:lpstr>Mechanical Pressing (Continued)</vt:lpstr>
      <vt:lpstr>Mechanical Oil Extraction (Continued)</vt:lpstr>
      <vt:lpstr>Mechanical Oil Extraction</vt:lpstr>
      <vt:lpstr>Solvent Extraction</vt:lpstr>
      <vt:lpstr>Solvent Extraction (Continued) </vt:lpstr>
      <vt:lpstr>Solvent Extraction (Continued)</vt:lpstr>
      <vt:lpstr>Solvent Extraction (Continued)</vt:lpstr>
      <vt:lpstr>Solvent Extraction (Continued)</vt:lpstr>
      <vt:lpstr>Novel Technologies in Fats and Oil Extraction</vt:lpstr>
      <vt:lpstr>Enzyme Application in Oil Extraction</vt:lpstr>
      <vt:lpstr>Enzyme Application in Oil Extraction</vt:lpstr>
      <vt:lpstr>Principle of Enzyme-Assisted Aqueous Extraction from Oilseeds</vt:lpstr>
      <vt:lpstr>Principle of Enzyme-Assisted Aqueous Extraction from Oilseeds (Continued)</vt:lpstr>
      <vt:lpstr>Principle of Enzyme-Assisted Aqueous Extraction from Oilseeds (Continued)</vt:lpstr>
      <vt:lpstr>Principle of Enzyme-Assisted Aqueous Extraction from Oilseeds</vt:lpstr>
      <vt:lpstr>Selection of Appropriate Enzyme</vt:lpstr>
      <vt:lpstr>PowerPoint Sunusu</vt:lpstr>
      <vt:lpstr>Selection of Appropriate Enzyme (Continued)</vt:lpstr>
      <vt:lpstr>Oil Recovery</vt:lpstr>
      <vt:lpstr>PowerPoint Sunusu</vt:lpstr>
      <vt:lpstr>PowerPoint Sunusu</vt:lpstr>
      <vt:lpstr>Oil Recovery (Continued)</vt:lpstr>
      <vt:lpstr>Factors affecting aqueous enzymatic extraction</vt:lpstr>
      <vt:lpstr>Factors affecting aqueous enzymatic extraction (Continued)</vt:lpstr>
      <vt:lpstr>Factors affecting aqueous enzymatic extraction (Continued)</vt:lpstr>
      <vt:lpstr>PowerPoint Sunusu</vt:lpstr>
      <vt:lpstr>Factors affecting aqueous enzymatic extraction (Continued)</vt:lpstr>
      <vt:lpstr>Factors affecting aqueous enzymatic extraction (Continued)</vt:lpstr>
      <vt:lpstr>Factors affecting aqueous enzymatic extraction (Continued)</vt:lpstr>
      <vt:lpstr>Advantages of enzyme-assisted oil extraction</vt:lpstr>
      <vt:lpstr>Advantages of enzyme-assisted oil extraction</vt:lpstr>
      <vt:lpstr>Disadvantages of enzyme-assisted oil extraction</vt:lpstr>
      <vt:lpstr>Quality of Oil Obtained By EAEP</vt:lpstr>
      <vt:lpstr>Application of EAEP in Industrial Scale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Applications in Fats and Oils Industry</dc:title>
  <dc:creator>HASENE</dc:creator>
  <cp:lastModifiedBy>Hasene Keskin Çavdar</cp:lastModifiedBy>
  <cp:revision>105</cp:revision>
  <dcterms:created xsi:type="dcterms:W3CDTF">2018-03-12T11:46:30Z</dcterms:created>
  <dcterms:modified xsi:type="dcterms:W3CDTF">2025-04-17T08:43:53Z</dcterms:modified>
</cp:coreProperties>
</file>