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9" r:id="rId9"/>
    <p:sldId id="259" r:id="rId10"/>
    <p:sldId id="265" r:id="rId11"/>
    <p:sldId id="266" r:id="rId12"/>
    <p:sldId id="267" r:id="rId13"/>
    <p:sldId id="271" r:id="rId14"/>
    <p:sldId id="268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50C59-692F-4A52-B7E1-096B9558A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91321A1-1CFD-47E8-9B5F-60FA973E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AA9CCC-43FD-4C13-8CB6-229D13DA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BF2BDD-3917-4FA2-9732-340D5C12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1CF5E7-6DC7-42D5-805F-20CA7D0A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8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3A84DF-42B4-40ED-97EF-7647C9C1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0F7A4F4-E7B7-41CF-8106-2B3BD3975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5AA226-5B24-4AFF-A91D-8EA6F79E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661046-19AC-4DDE-A969-76D59A01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F88CB5-1DB1-43CC-9EB9-40990BA0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4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45602DD-2136-4B46-B202-F3A8C011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B1ABF3A-8621-4FA4-BF18-00E0FF74C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003004-3DC1-4190-91E3-64ADA614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A54B15-6F40-4C58-95A7-230AAECE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0DF5C4-AC7E-47B3-92CB-AC2CD716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1C7CEF-CC2C-43F7-B860-B6759B96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8C2E8D-FB63-4AA4-8BEC-1D936FE93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6568DC-E226-458E-BD16-0211F9CD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95A1B6-D5EB-4A73-9A96-DD57D9E1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50B28D-79C7-4F5D-9F71-D50FAAEC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0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81A850-1FD9-4B48-BBA3-CC57EDE8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FECD21-ACB9-4625-9693-323A6D019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068319-DCDC-47F9-87A5-31304300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40FDAF-F183-4A46-8412-8D1A813E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658C97-1CC8-4F21-8B76-D069A3CD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882FF-D5EA-424A-8CF2-7CB81395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14560-B666-4F0C-9406-0F8076C59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87E39C-BE9B-4244-917A-7222239A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8EE11A-C447-4BB7-AA05-152C197F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A8633A-095B-4B36-8E7E-9D1FFC22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3AE4C8-1DB2-4284-A939-D299B9BC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66733-BF27-49A2-88EB-C5F7D685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32C599-95AE-4CCC-8146-751CC128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480394B-970A-4385-9F17-2E1CAD604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04F4CCD-0ABF-4934-9E44-9EA9425E3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2BF2796-3CA3-4BF6-AC0E-97C803139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CC223DD-3AAC-433D-A244-55B86BCC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E4C3106-218A-4F01-96D3-F0FBAA48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40E9475-415B-4BE5-9E12-D8D12B0C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03134E-725D-4F16-BF2C-264BFE9F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541AB3-FD44-4BF0-9D45-3B36B426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E33C113-5E06-44EE-8C81-35174529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EF4B51-AEA1-44CB-8670-5CA131AE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1F92F0-F5DE-4FB6-91C1-AF58E10C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37311FB-30C6-4AB4-9334-C8EB4F57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F4C777-E77F-4A0B-A9A4-2F0F66C1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E6AFBD-08BA-4E08-A7D7-CD0C9814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9F0256-3110-43F1-9F2B-73775FF2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BF8E68C-8C04-4C98-9B89-38C67E94B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DCF460-36CE-4362-9EF4-6BDD7D6C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7A1F70-7450-495D-88CC-C7047BAE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5F6EAEB-77EC-4834-B15C-63CBF4F3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32900E-BAEC-41B1-AAF2-DB46046E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F47DF38-AA02-4326-9E99-49576E69F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E4FE94-8E19-4987-9CE3-3D09B2B53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C7845B-E9E8-4069-9066-980A8C74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53FEB3-9C2A-4346-8631-4311B749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567E02-F356-4C0E-AD79-3292C2D4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F4A072B-485A-4DC0-83EB-F1228163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0E59CD-E7A6-488E-B424-E2FAD1167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92A4E3-7512-434E-9B1B-8FB6E5FFB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7427-10D1-4032-8637-41F1E639F5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741EE1-2B51-4C4A-B97C-26900A145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8A2BFB-FE54-470E-A73C-41FB84C1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AD30-312A-4C98-B29E-32E80A3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C9DA41-FC3F-4CA1-B2A1-6435B1DA5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Separation</a:t>
            </a:r>
            <a:r>
              <a:rPr lang="tr-TR" dirty="0"/>
              <a:t> of </a:t>
            </a:r>
            <a:r>
              <a:rPr lang="tr-TR" dirty="0" err="1"/>
              <a:t>enzymes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endParaRPr lang="en-US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990CCD9-A44D-42BA-8110-7556B28A4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Hasene KESKİN ÇAVDAR</a:t>
            </a:r>
          </a:p>
          <a:p>
            <a:r>
              <a:rPr lang="tr-TR" dirty="0"/>
              <a:t>FE 361 </a:t>
            </a:r>
            <a:r>
              <a:rPr lang="tr-TR" dirty="0" err="1"/>
              <a:t>Enzymology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2F010B-DFBC-40CD-85CF-77159312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AEB833-8824-42D6-8B40-CD761BF7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Protein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least</a:t>
            </a:r>
            <a:r>
              <a:rPr lang="tr-TR" dirty="0"/>
              <a:t> </a:t>
            </a:r>
            <a:r>
              <a:rPr lang="tr-TR" dirty="0" err="1"/>
              <a:t>soluble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</a:t>
            </a:r>
            <a:r>
              <a:rPr lang="tr-TR" dirty="0"/>
              <a:t> of </a:t>
            </a:r>
            <a:r>
              <a:rPr lang="tr-TR" dirty="0" err="1"/>
              <a:t>solution</a:t>
            </a:r>
            <a:r>
              <a:rPr lang="tr-TR" dirty="0"/>
              <a:t> is at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isoelectronic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.</a:t>
            </a:r>
          </a:p>
          <a:p>
            <a:r>
              <a:rPr lang="tr-TR" dirty="0" err="1"/>
              <a:t>Mixture</a:t>
            </a:r>
            <a:r>
              <a:rPr lang="tr-TR" dirty="0"/>
              <a:t> of protein A, B, C, D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pI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5, 6.5, 7, 8.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2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A2A925-4629-4978-9E7D-0FBA08B7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Ionic</a:t>
            </a:r>
            <a:r>
              <a:rPr lang="tr-TR" dirty="0"/>
              <a:t> </a:t>
            </a:r>
            <a:r>
              <a:rPr lang="tr-TR" dirty="0" err="1"/>
              <a:t>Strength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A9B64-9F17-4F51-9D65-7A0C4508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salt </a:t>
            </a:r>
            <a:r>
              <a:rPr lang="tr-TR" dirty="0" err="1"/>
              <a:t>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solution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of protein </a:t>
            </a:r>
            <a:r>
              <a:rPr lang="tr-TR" dirty="0" err="1"/>
              <a:t>molecules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increases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protein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promoted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finally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solubility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SALTING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A2A925-4629-4978-9E7D-0FBA08B7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Ionic</a:t>
            </a:r>
            <a:r>
              <a:rPr lang="tr-TR" dirty="0"/>
              <a:t> </a:t>
            </a:r>
            <a:r>
              <a:rPr lang="tr-TR" dirty="0" err="1"/>
              <a:t>Strength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A9B64-9F17-4F51-9D65-7A0C4508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salt </a:t>
            </a:r>
            <a:r>
              <a:rPr lang="tr-TR" dirty="0" err="1"/>
              <a:t>concentration</a:t>
            </a:r>
            <a:r>
              <a:rPr lang="tr-TR" dirty="0"/>
              <a:t> </a:t>
            </a:r>
            <a:r>
              <a:rPr lang="tr-TR" dirty="0" err="1"/>
              <a:t>continues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salt </a:t>
            </a:r>
            <a:r>
              <a:rPr lang="tr-TR" dirty="0" err="1"/>
              <a:t>ions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relative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. </a:t>
            </a:r>
            <a:r>
              <a:rPr lang="tr-TR" dirty="0" err="1"/>
              <a:t>Then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hydration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weakened</a:t>
            </a:r>
            <a:r>
              <a:rPr lang="tr-TR" dirty="0"/>
              <a:t>. </a:t>
            </a:r>
            <a:r>
              <a:rPr lang="tr-TR" dirty="0" err="1"/>
              <a:t>Finally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aggregates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precipitates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SALTING OUT.</a:t>
            </a:r>
          </a:p>
          <a:p>
            <a:r>
              <a:rPr lang="en-US" dirty="0"/>
              <a:t>The salt molecules compete with the protein molecules in binding with water.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salt </a:t>
            </a:r>
            <a:r>
              <a:rPr lang="tr-TR" dirty="0" err="1"/>
              <a:t>concentration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 of protein is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. </a:t>
            </a:r>
            <a:r>
              <a:rPr lang="tr-TR" dirty="0" err="1"/>
              <a:t>So</a:t>
            </a:r>
            <a:r>
              <a:rPr lang="tr-TR" dirty="0"/>
              <a:t>,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can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proteins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3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6D98D5-8D28-4B97-9160-26E4BEE2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salt </a:t>
            </a:r>
            <a:r>
              <a:rPr lang="tr-TR" dirty="0" err="1"/>
              <a:t>concentration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 of protein is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. </a:t>
            </a:r>
            <a:r>
              <a:rPr lang="tr-TR" dirty="0" err="1"/>
              <a:t>So</a:t>
            </a:r>
            <a:r>
              <a:rPr lang="tr-TR" dirty="0"/>
              <a:t>,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can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 of </a:t>
            </a:r>
            <a:r>
              <a:rPr lang="tr-TR" dirty="0" err="1"/>
              <a:t>proteins</a:t>
            </a:r>
            <a:r>
              <a:rPr lang="tr-TR" dirty="0"/>
              <a:t>.</a:t>
            </a:r>
            <a:endParaRPr lang="en-US" dirty="0"/>
          </a:p>
          <a:p>
            <a:pPr marL="0" indent="0">
              <a:buNone/>
            </a:pPr>
            <a:r>
              <a:rPr lang="tr-TR" dirty="0" err="1"/>
              <a:t>Fractionation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raising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salt </a:t>
            </a:r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protein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purified</a:t>
            </a:r>
            <a:r>
              <a:rPr lang="tr-TR" dirty="0"/>
              <a:t> </a:t>
            </a:r>
            <a:r>
              <a:rPr lang="tr-TR" dirty="0" err="1"/>
              <a:t>becomes</a:t>
            </a:r>
            <a:r>
              <a:rPr lang="tr-TR" dirty="0"/>
              <a:t> </a:t>
            </a:r>
            <a:r>
              <a:rPr lang="tr-TR" dirty="0" err="1"/>
              <a:t>insoluble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centrifugation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C1788B54-EB55-401F-8D2F-9E0DDC58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Ionic</a:t>
            </a:r>
            <a:r>
              <a:rPr lang="tr-TR" dirty="0"/>
              <a:t> </a:t>
            </a:r>
            <a:r>
              <a:rPr lang="tr-TR" dirty="0" err="1"/>
              <a:t>Strength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0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645FC8-7A92-4B90-9F53-A1E48E1A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171175-9E34-45EE-B143-536B7889A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salt commonly used is ammonium sulfate because: </a:t>
            </a:r>
            <a:endParaRPr lang="tr-TR" dirty="0"/>
          </a:p>
          <a:p>
            <a:r>
              <a:rPr lang="en-US" dirty="0"/>
              <a:t> Its large solubility in water.</a:t>
            </a:r>
            <a:endParaRPr lang="tr-TR" dirty="0"/>
          </a:p>
          <a:p>
            <a:r>
              <a:rPr lang="en-US" dirty="0"/>
              <a:t>Its relative freedom from temperature effects.</a:t>
            </a:r>
            <a:endParaRPr lang="tr-TR" dirty="0"/>
          </a:p>
          <a:p>
            <a:r>
              <a:rPr lang="en-US" dirty="0"/>
              <a:t>It has no harmful effects on most of the proteins.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amount of salt needed to isolate a specific protein is determined from the salt's fractionation table.</a:t>
            </a:r>
          </a:p>
        </p:txBody>
      </p:sp>
    </p:spTree>
    <p:extLst>
      <p:ext uri="{BB962C8B-B14F-4D97-AF65-F5344CB8AC3E}">
        <p14:creationId xmlns:p14="http://schemas.microsoft.com/office/powerpoint/2010/main" val="25141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D3263E-C4DD-4738-8AD4-00F41899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Solvent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39FF38-6C8F-4B6C-BFC6-9ED753F6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decreases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solubility</a:t>
            </a:r>
            <a:r>
              <a:rPr lang="tr-TR" dirty="0"/>
              <a:t> of </a:t>
            </a:r>
            <a:r>
              <a:rPr lang="tr-TR" dirty="0" err="1"/>
              <a:t>proteins</a:t>
            </a:r>
            <a:r>
              <a:rPr lang="tr-TR" dirty="0"/>
              <a:t> in </a:t>
            </a:r>
            <a:r>
              <a:rPr lang="tr-TR" dirty="0" err="1"/>
              <a:t>aqueous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 of protein </a:t>
            </a:r>
            <a:r>
              <a:rPr lang="tr-TR" dirty="0" err="1"/>
              <a:t>are</a:t>
            </a:r>
            <a:r>
              <a:rPr lang="tr-TR" dirty="0"/>
              <a:t> </a:t>
            </a:r>
          </a:p>
          <a:p>
            <a:r>
              <a:rPr lang="tr-TR" dirty="0"/>
              <a:t>- </a:t>
            </a:r>
            <a:r>
              <a:rPr lang="tr-TR" dirty="0" err="1"/>
              <a:t>methanol</a:t>
            </a:r>
            <a:endParaRPr lang="tr-TR" dirty="0"/>
          </a:p>
          <a:p>
            <a:r>
              <a:rPr lang="tr-TR" dirty="0"/>
              <a:t>- </a:t>
            </a:r>
            <a:r>
              <a:rPr lang="tr-TR" dirty="0" err="1"/>
              <a:t>ethanol</a:t>
            </a:r>
            <a:endParaRPr lang="tr-TR" dirty="0"/>
          </a:p>
          <a:p>
            <a:r>
              <a:rPr lang="tr-TR" dirty="0"/>
              <a:t>- </a:t>
            </a:r>
            <a:r>
              <a:rPr lang="tr-TR" dirty="0" err="1"/>
              <a:t>buthanol</a:t>
            </a:r>
            <a:endParaRPr lang="tr-TR" dirty="0"/>
          </a:p>
          <a:p>
            <a:r>
              <a:rPr lang="tr-TR" dirty="0"/>
              <a:t>- </a:t>
            </a:r>
            <a:r>
              <a:rPr lang="tr-TR" dirty="0" err="1"/>
              <a:t>acetone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6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D093A7-7F08-427A-9C08-8ED026A51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solubility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combined</a:t>
            </a:r>
            <a:r>
              <a:rPr lang="tr-TR" dirty="0"/>
              <a:t> </a:t>
            </a:r>
            <a:r>
              <a:rPr lang="tr-TR" dirty="0" err="1"/>
              <a:t>action</a:t>
            </a:r>
            <a:endParaRPr lang="tr-TR" dirty="0"/>
          </a:p>
          <a:p>
            <a:r>
              <a:rPr lang="tr-TR" dirty="0"/>
              <a:t>1. Through </a:t>
            </a:r>
            <a:r>
              <a:rPr lang="tr-TR" dirty="0" err="1"/>
              <a:t>their</a:t>
            </a:r>
            <a:r>
              <a:rPr lang="tr-TR" dirty="0"/>
              <a:t> polar </a:t>
            </a:r>
            <a:r>
              <a:rPr lang="tr-TR" dirty="0" err="1"/>
              <a:t>groups</a:t>
            </a:r>
            <a:r>
              <a:rPr lang="tr-TR" dirty="0"/>
              <a:t>,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acts</a:t>
            </a:r>
            <a:r>
              <a:rPr lang="tr-TR" dirty="0"/>
              <a:t> on polar </a:t>
            </a:r>
            <a:r>
              <a:rPr lang="tr-TR" dirty="0" err="1"/>
              <a:t>groups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protein,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competition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.</a:t>
            </a:r>
          </a:p>
          <a:p>
            <a:r>
              <a:rPr lang="tr-TR" dirty="0"/>
              <a:t>2. </a:t>
            </a:r>
            <a:r>
              <a:rPr lang="tr-TR" dirty="0" err="1"/>
              <a:t>Secondly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hydrophobic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distrupt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intermolecular</a:t>
            </a:r>
            <a:r>
              <a:rPr lang="tr-TR" dirty="0"/>
              <a:t> </a:t>
            </a:r>
            <a:r>
              <a:rPr lang="tr-TR" dirty="0" err="1"/>
              <a:t>hydrophobic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stabilizing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structure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formation</a:t>
            </a:r>
            <a:r>
              <a:rPr lang="tr-TR" dirty="0"/>
              <a:t> of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hydrophobic</a:t>
            </a:r>
            <a:r>
              <a:rPr lang="tr-TR" dirty="0"/>
              <a:t> </a:t>
            </a:r>
            <a:r>
              <a:rPr lang="tr-TR" dirty="0" err="1"/>
              <a:t>interactions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46DCCFD5-5BF4-4220-AB05-064A0558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Solvent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FBCDF3-783C-4A7E-AF74-B6E93ED7F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of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concentrations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remains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dehydration</a:t>
            </a:r>
            <a:r>
              <a:rPr lang="tr-TR" dirty="0"/>
              <a:t> of protein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a </a:t>
            </a:r>
            <a:r>
              <a:rPr lang="tr-TR" dirty="0" err="1"/>
              <a:t>decrease</a:t>
            </a:r>
            <a:r>
              <a:rPr lang="tr-TR" dirty="0"/>
              <a:t> </a:t>
            </a:r>
            <a:r>
              <a:rPr lang="tr-TR" dirty="0" err="1"/>
              <a:t>şn</a:t>
            </a:r>
            <a:r>
              <a:rPr lang="tr-TR" dirty="0"/>
              <a:t> </a:t>
            </a:r>
            <a:r>
              <a:rPr lang="tr-TR" dirty="0" err="1"/>
              <a:t>solubility</a:t>
            </a:r>
            <a:r>
              <a:rPr lang="tr-TR" dirty="0"/>
              <a:t> of protein.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addition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miscible</a:t>
            </a:r>
            <a:r>
              <a:rPr lang="tr-TR" dirty="0"/>
              <a:t>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can </a:t>
            </a:r>
            <a:r>
              <a:rPr lang="tr-TR" dirty="0" err="1"/>
              <a:t>significantly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dielectric</a:t>
            </a:r>
            <a:r>
              <a:rPr lang="tr-TR" dirty="0"/>
              <a:t> </a:t>
            </a:r>
            <a:r>
              <a:rPr lang="tr-TR" dirty="0" err="1"/>
              <a:t>constant</a:t>
            </a:r>
            <a:r>
              <a:rPr lang="tr-TR" dirty="0"/>
              <a:t> of </a:t>
            </a:r>
            <a:r>
              <a:rPr lang="tr-TR" dirty="0" err="1"/>
              <a:t>solution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, </a:t>
            </a:r>
            <a:r>
              <a:rPr lang="tr-TR" dirty="0" err="1"/>
              <a:t>electostatic</a:t>
            </a:r>
            <a:r>
              <a:rPr lang="tr-TR" dirty="0"/>
              <a:t> </a:t>
            </a:r>
            <a:r>
              <a:rPr lang="tr-TR" dirty="0" err="1"/>
              <a:t>interaction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molecules</a:t>
            </a:r>
            <a:r>
              <a:rPr lang="tr-TR" dirty="0"/>
              <a:t> is </a:t>
            </a:r>
            <a:r>
              <a:rPr lang="tr-TR" dirty="0" err="1"/>
              <a:t>enhanced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precipitate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EB35B6F-A166-4618-82DF-B483587F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Solvent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r>
              <a:rPr lang="tr-TR" dirty="0"/>
              <a:t> (</a:t>
            </a:r>
            <a:r>
              <a:rPr lang="tr-TR" dirty="0" err="1"/>
              <a:t>Continued</a:t>
            </a:r>
            <a:r>
              <a:rPr lang="tr-T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6FEDAD-BBCE-4A7E-AD63-AF8CE61D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Separation</a:t>
            </a:r>
            <a:r>
              <a:rPr lang="tr-TR" dirty="0"/>
              <a:t> of </a:t>
            </a:r>
            <a:r>
              <a:rPr lang="tr-TR" dirty="0" err="1"/>
              <a:t>enzymes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solubility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7A5C30-DEAC-46E4-99A5-B0B184C5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Solubility</a:t>
            </a:r>
            <a:r>
              <a:rPr lang="tr-TR" dirty="0"/>
              <a:t> of </a:t>
            </a:r>
            <a:r>
              <a:rPr lang="tr-TR" dirty="0" err="1"/>
              <a:t>proteins</a:t>
            </a:r>
            <a:r>
              <a:rPr lang="tr-TR" dirty="0"/>
              <a:t> in </a:t>
            </a:r>
            <a:r>
              <a:rPr lang="tr-TR" dirty="0" err="1"/>
              <a:t>solution</a:t>
            </a:r>
            <a:r>
              <a:rPr lang="tr-TR" dirty="0"/>
              <a:t> </a:t>
            </a:r>
            <a:r>
              <a:rPr lang="tr-TR" dirty="0" err="1"/>
              <a:t>depends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of amino </a:t>
            </a:r>
            <a:r>
              <a:rPr lang="tr-TR" dirty="0" err="1"/>
              <a:t>acid</a:t>
            </a:r>
            <a:r>
              <a:rPr lang="tr-TR" dirty="0"/>
              <a:t> </a:t>
            </a:r>
            <a:r>
              <a:rPr lang="tr-TR" dirty="0" err="1"/>
              <a:t>residues</a:t>
            </a:r>
            <a:r>
              <a:rPr lang="tr-TR" dirty="0"/>
              <a:t> on </a:t>
            </a:r>
            <a:r>
              <a:rPr lang="tr-TR" dirty="0" err="1"/>
              <a:t>surface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Protein </a:t>
            </a:r>
            <a:r>
              <a:rPr lang="tr-TR" dirty="0" err="1"/>
              <a:t>solubility</a:t>
            </a:r>
            <a:r>
              <a:rPr lang="tr-TR" dirty="0"/>
              <a:t> can be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in;</a:t>
            </a:r>
          </a:p>
          <a:p>
            <a:pPr>
              <a:buFontTx/>
              <a:buChar char="-"/>
            </a:pPr>
            <a:r>
              <a:rPr lang="tr-TR" dirty="0" err="1"/>
              <a:t>pH</a:t>
            </a:r>
            <a:endParaRPr lang="tr-TR" dirty="0"/>
          </a:p>
          <a:p>
            <a:pPr>
              <a:buFontTx/>
              <a:buChar char="-"/>
            </a:pPr>
            <a:r>
              <a:rPr lang="tr-TR" dirty="0" err="1"/>
              <a:t>İonic</a:t>
            </a:r>
            <a:r>
              <a:rPr lang="tr-TR" dirty="0"/>
              <a:t> </a:t>
            </a:r>
            <a:r>
              <a:rPr lang="tr-TR" dirty="0" err="1"/>
              <a:t>strength</a:t>
            </a:r>
            <a:endParaRPr lang="tr-TR" dirty="0"/>
          </a:p>
          <a:p>
            <a:pPr>
              <a:buFontTx/>
              <a:buChar char="-"/>
            </a:pPr>
            <a:r>
              <a:rPr lang="tr-TR" dirty="0" err="1"/>
              <a:t>Miscible</a:t>
            </a:r>
            <a:r>
              <a:rPr lang="tr-TR" dirty="0"/>
              <a:t>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</a:t>
            </a:r>
            <a:endParaRPr lang="tr-TR" dirty="0"/>
          </a:p>
          <a:p>
            <a:pPr>
              <a:buFontTx/>
              <a:buChar char="-"/>
            </a:pPr>
            <a:r>
              <a:rPr lang="tr-TR" dirty="0" err="1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D88567-63B2-4094-97CD-FA01D68B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pH</a:t>
            </a:r>
            <a:r>
              <a:rPr lang="tr-TR" dirty="0"/>
              <a:t> on protein </a:t>
            </a:r>
            <a:r>
              <a:rPr lang="tr-TR" dirty="0" err="1"/>
              <a:t>solubility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Isoelectric</a:t>
            </a:r>
            <a:r>
              <a:rPr lang="tr-TR" dirty="0"/>
              <a:t> </a:t>
            </a:r>
            <a:r>
              <a:rPr lang="tr-TR" dirty="0" err="1"/>
              <a:t>precipitation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E5C2CA-CFDD-4C5C-9307-227711F23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Proteins</a:t>
            </a:r>
            <a:r>
              <a:rPr lang="tr-TR" dirty="0"/>
              <a:t> can be </a:t>
            </a:r>
            <a:r>
              <a:rPr lang="tr-TR" dirty="0" err="1"/>
              <a:t>positively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negatively</a:t>
            </a:r>
            <a:r>
              <a:rPr lang="tr-TR" dirty="0"/>
              <a:t> </a:t>
            </a:r>
            <a:r>
              <a:rPr lang="tr-TR" dirty="0" err="1"/>
              <a:t>charged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terminal </a:t>
            </a:r>
            <a:r>
              <a:rPr lang="tr-TR" dirty="0" err="1"/>
              <a:t>ammonia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corboxyl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chain</a:t>
            </a:r>
            <a:r>
              <a:rPr lang="tr-TR" dirty="0"/>
              <a:t>.</a:t>
            </a:r>
          </a:p>
          <a:p>
            <a:r>
              <a:rPr lang="tr-TR" dirty="0"/>
              <a:t>Protein is </a:t>
            </a:r>
            <a:r>
              <a:rPr lang="tr-TR" dirty="0" err="1"/>
              <a:t>positively</a:t>
            </a:r>
            <a:r>
              <a:rPr lang="tr-TR" dirty="0"/>
              <a:t> </a:t>
            </a:r>
            <a:r>
              <a:rPr lang="tr-TR" dirty="0" err="1"/>
              <a:t>charged</a:t>
            </a:r>
            <a:r>
              <a:rPr lang="tr-TR" dirty="0"/>
              <a:t> at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pH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negatively</a:t>
            </a:r>
            <a:r>
              <a:rPr lang="tr-TR" dirty="0"/>
              <a:t> </a:t>
            </a:r>
            <a:r>
              <a:rPr lang="tr-TR" dirty="0" err="1"/>
              <a:t>charged</a:t>
            </a:r>
            <a:r>
              <a:rPr lang="tr-TR" dirty="0"/>
              <a:t> at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pH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intermediate</a:t>
            </a:r>
            <a:r>
              <a:rPr lang="tr-TR" dirty="0"/>
              <a:t> </a:t>
            </a:r>
            <a:r>
              <a:rPr lang="tr-TR" dirty="0" err="1"/>
              <a:t>pH</a:t>
            </a:r>
            <a:r>
              <a:rPr lang="tr-TR" dirty="0"/>
              <a:t> at </a:t>
            </a:r>
            <a:r>
              <a:rPr lang="tr-TR" dirty="0" err="1"/>
              <a:t>which</a:t>
            </a:r>
            <a:r>
              <a:rPr lang="tr-TR" dirty="0"/>
              <a:t> a protein </a:t>
            </a:r>
            <a:r>
              <a:rPr lang="tr-TR" dirty="0" err="1"/>
              <a:t>molecule</a:t>
            </a:r>
            <a:r>
              <a:rPr lang="tr-TR" dirty="0"/>
              <a:t> has a net </a:t>
            </a:r>
            <a:r>
              <a:rPr lang="tr-TR" dirty="0" err="1"/>
              <a:t>charge</a:t>
            </a:r>
            <a:r>
              <a:rPr lang="tr-TR" dirty="0"/>
              <a:t> is </a:t>
            </a:r>
            <a:r>
              <a:rPr lang="tr-TR" dirty="0" err="1"/>
              <a:t>zero</a:t>
            </a:r>
            <a:r>
              <a:rPr lang="tr-TR" dirty="0"/>
              <a:t> is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isolectronic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of </a:t>
            </a:r>
            <a:r>
              <a:rPr lang="tr-TR" dirty="0" err="1"/>
              <a:t>that</a:t>
            </a:r>
            <a:r>
              <a:rPr lang="tr-TR" dirty="0"/>
              <a:t> protein.</a:t>
            </a:r>
          </a:p>
          <a:p>
            <a:r>
              <a:rPr lang="tr-TR" dirty="0" err="1"/>
              <a:t>Isoelectronic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is </a:t>
            </a:r>
            <a:r>
              <a:rPr lang="tr-TR" dirty="0" err="1"/>
              <a:t>shown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pI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0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EB032EC-5EBE-4130-A56F-7BFF3F2A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55" y="192038"/>
            <a:ext cx="8878672" cy="66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2F5D7F2-2C52-4BD7-88CA-58670DE5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53860"/>
            <a:ext cx="8458200" cy="63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3D9CC6E-0072-40FB-8A09-FB471DFD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4083DD7-9370-4DD8-99B5-61A01D053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819544"/>
            <a:ext cx="7397115" cy="55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7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C1F1746-258C-4EBA-B1CA-F52544265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4" t="9416" r="8871" b="17432"/>
          <a:stretch/>
        </p:blipFill>
        <p:spPr>
          <a:xfrm>
            <a:off x="2769869" y="1149117"/>
            <a:ext cx="6652261" cy="45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AF9BAD1-3A4E-4C55-9DE2-D5BD7177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46" y="0"/>
            <a:ext cx="663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0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590</Words>
  <Application>Microsoft Office PowerPoint</Application>
  <PresentationFormat>Geniş ekran</PresentationFormat>
  <Paragraphs>43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Separation of enzymes based on solubility</vt:lpstr>
      <vt:lpstr>Separation of enzymes based on solubility</vt:lpstr>
      <vt:lpstr>Effect of pH on protein solubility (Isoelectric precipitation)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Effect of Ionic Strength on Solubility</vt:lpstr>
      <vt:lpstr>Effect of Ionic Strength on Solubility (Continued)</vt:lpstr>
      <vt:lpstr>Effect of Ionic Strength on Solubility (Continued)</vt:lpstr>
      <vt:lpstr>PowerPoint Sunusu</vt:lpstr>
      <vt:lpstr>Effect of Solvent on Solubility</vt:lpstr>
      <vt:lpstr>Effect of Solvent on Solubility (Continued)</vt:lpstr>
      <vt:lpstr>Effect of Solvent on Solubility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Hasene Keskin Çavdar</dc:creator>
  <cp:lastModifiedBy>Hasene Keskin Çavdar</cp:lastModifiedBy>
  <cp:revision>13</cp:revision>
  <dcterms:created xsi:type="dcterms:W3CDTF">2020-11-19T08:54:21Z</dcterms:created>
  <dcterms:modified xsi:type="dcterms:W3CDTF">2020-11-19T20:21:49Z</dcterms:modified>
</cp:coreProperties>
</file>