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7" r:id="rId6"/>
    <p:sldId id="269" r:id="rId7"/>
    <p:sldId id="260" r:id="rId8"/>
    <p:sldId id="270" r:id="rId9"/>
    <p:sldId id="261" r:id="rId10"/>
    <p:sldId id="262" r:id="rId11"/>
    <p:sldId id="271" r:id="rId12"/>
    <p:sldId id="263" r:id="rId13"/>
    <p:sldId id="268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517B1C-A3C8-4F71-9B56-F60C3A631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344F182-B12F-4182-926F-677176973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A10F64-B0B7-48EC-A6E6-1965AB61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0F9-6242-451B-92FC-FB7FFF5B0D8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4F7115-F2C7-4917-BF30-DF9B38E8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D3C250-7F96-4E46-AE4B-2EACB507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826-402C-4DC2-B120-6218DA05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5C2EEE-1D4B-496F-8FE8-92FB5FBC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B0B0B8B-2EB5-497C-8467-14ABC335F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358CC2-3163-46CF-8A33-52158ECB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0F9-6242-451B-92FC-FB7FFF5B0D8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4FB5D5-DAB1-4133-8442-4EEB5497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FB0DC9F-5B9F-4BBA-B054-A035C02B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826-402C-4DC2-B120-6218DA05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785F5AF-E4DE-40F9-93B0-BC4588EE1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B6C733A-F0C2-454F-9D0F-FDCE115E5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E59EFC-3FE9-4165-8562-D4ADDAF6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0F9-6242-451B-92FC-FB7FFF5B0D8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E18873-46FD-40E2-B14C-73960CD2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F682B47-EAB4-4D63-868B-4A35A54A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826-402C-4DC2-B120-6218DA05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C60D77-E9AF-46A3-A86D-CCEEB0DC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488434-B6EB-4142-8F39-D663F4902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7E43ED-1CD7-4CF9-97A8-7CCD3B5E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0F9-6242-451B-92FC-FB7FFF5B0D8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D7C1B7-D0BB-481B-8FB0-4F61C8C2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3DE2D7-6680-4FBF-B278-5B460164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826-402C-4DC2-B120-6218DA05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3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6CC12C-F880-4E9E-ADE7-7746A529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E98630-8151-4E07-B760-A3C93F612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A9C9AE-128A-476A-B808-9AE9E2C2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0F9-6242-451B-92FC-FB7FFF5B0D8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6C8183-291D-42D3-8AC9-A0315042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0E174EE-7FC3-47EC-BB6B-0C0A8DFB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826-402C-4DC2-B120-6218DA05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8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5823DF-7A42-4147-A487-A8F3A1D7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CBDA0E-9CFF-4938-A906-DC93022A2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A4B6181-FE08-414A-B2D6-590E924B5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4F9CBA6-299E-4BB0-AF4D-DD2FBAEC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0F9-6242-451B-92FC-FB7FFF5B0D8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F20E4C-67C3-4556-85AD-2C5B0331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8918C4C-D00B-40E7-B323-DA31CCC6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826-402C-4DC2-B120-6218DA05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4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F8606A-70F1-405A-9914-30E9EE37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934CB2F-4336-4F2B-ABC5-7CBB9CC11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09667B-BC7B-4AC1-BAFE-C06E987F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E7CF29A-3DBE-4764-8594-C77B4D444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DD3D715-DAE5-4E2F-9455-ED53F040B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EA99FBB-D7B6-406E-989E-3C902361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0F9-6242-451B-92FC-FB7FFF5B0D8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4F0E0E0-BD8C-474E-A5F4-A54DFFFE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CAC23F6-9B13-4198-A9F4-4BE13A18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826-402C-4DC2-B120-6218DA05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1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F643DD-CB2C-44F5-B78A-EB6AEA7CD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36B0176-407F-46BA-A8F8-7332AACC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0F9-6242-451B-92FC-FB7FFF5B0D8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B254247-B518-4F37-8C23-A2C73BE8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47A20CC-389F-48A2-A672-19B2140F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826-402C-4DC2-B120-6218DA05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3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708C67F-F49D-4BD6-907C-5118A507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0F9-6242-451B-92FC-FB7FFF5B0D8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9EFA38B-FD73-4FC9-A8BB-B684DF3D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7E8BB3E-4095-439D-BB85-12B2715B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826-402C-4DC2-B120-6218DA05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79146D-BAF8-49AD-B7EE-BB7E6A7E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B951B8-9945-4F54-A4E7-2E9313B26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DF57010-D9EF-4938-A689-581622905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3C2C69A-5A26-48FA-AA8F-0F2890DB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0F9-6242-451B-92FC-FB7FFF5B0D8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26B4F1D-B7C9-4494-A98C-48718983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118DAFC-F31D-459D-A4AC-EA8BDFE0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826-402C-4DC2-B120-6218DA05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3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811EA8-9995-4A8E-A04E-BC315D3D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FD338D7-AB85-4279-87A5-4941C53CE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7910928-F432-4260-BA50-97CB29A3B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8713654-43D4-427C-A52B-BC2631805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0F9-6242-451B-92FC-FB7FFF5B0D8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C7CC93-A254-4406-B8EA-AC978F5BE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6D935E2-5ABC-495F-B920-C637146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826-402C-4DC2-B120-6218DA05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5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EE425FC-1825-473D-8F20-1EEF27D7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70D910-318A-41C4-98B1-DEA740E47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062EE6-75DB-4B10-B318-59A0FA214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60F9-6242-451B-92FC-FB7FFF5B0D8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B9F27A6-5A63-41BE-BA88-A04667C60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3C689F-1791-461B-B353-8D1052B04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96826-402C-4DC2-B120-6218DA05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7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A7C89C-BEB4-40D1-8E52-B911C1360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Affinity</a:t>
            </a:r>
            <a:r>
              <a:rPr lang="tr-TR" dirty="0"/>
              <a:t> </a:t>
            </a:r>
            <a:r>
              <a:rPr lang="tr-TR" dirty="0" err="1"/>
              <a:t>Chromatography</a:t>
            </a:r>
            <a:endParaRPr lang="en-US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4820FD2-0497-43E1-90F3-E5FCC81E76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Assist</a:t>
            </a:r>
            <a:r>
              <a:rPr lang="tr-TR" dirty="0"/>
              <a:t>. Prof. Dr. Hasene KESKİN ÇAVDAR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2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BDFD0C-5BF8-4D0D-966C-0E0C9F6B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Third Part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8B0547-1EAB-40E6-A48C-CBA612D54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/>
              <a:t>In order to remove unbound impurities a strong wash of column should be performed.</a:t>
            </a:r>
          </a:p>
          <a:p>
            <a:r>
              <a:rPr lang="tr-TR"/>
              <a:t>The desired molecule can be obtained highly purified by changing the elution conditions to release the protein from the support.</a:t>
            </a:r>
          </a:p>
          <a:p>
            <a:r>
              <a:rPr lang="tr-TR">
                <a:highlight>
                  <a:srgbClr val="FFFF00"/>
                </a:highlight>
              </a:rPr>
              <a:t>The elution may be performed by changing the conditions of pH, ionic strength or temperature or with a solution containing a high concentration of free ligand </a:t>
            </a:r>
            <a:r>
              <a:rPr lang="tr-TR"/>
              <a:t>that will compete for the binding sites of the protein (a bioselective desorption). The protein is then free to run the column and be collected.</a:t>
            </a:r>
          </a:p>
          <a:p>
            <a:r>
              <a:rPr lang="tr-TR"/>
              <a:t>E+L</a:t>
            </a:r>
            <a:r>
              <a:rPr lang="tr-TR">
                <a:sym typeface="Wingdings" panose="05000000000000000000" pitchFamily="2" charset="2"/>
              </a:rPr>
              <a:t> EL		L+support covalent bonding (can not be broken)</a:t>
            </a:r>
          </a:p>
          <a:p>
            <a:pPr marL="0" indent="0">
              <a:buNone/>
            </a:pPr>
            <a:r>
              <a:rPr lang="tr-TR">
                <a:sym typeface="Wingdings" panose="05000000000000000000" pitchFamily="2" charset="2"/>
              </a:rPr>
              <a:t>			E+L  noncovalent bonding</a:t>
            </a:r>
            <a:endParaRPr lang="tr-TR" dirty="0">
              <a:sym typeface="Wingdings" panose="05000000000000000000" pitchFamily="2" charset="2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2A45447-E0EB-5370-6F3D-DBEBDB375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932" y="213029"/>
            <a:ext cx="2371127" cy="147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6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42A0F23-1434-4148-8B97-843BBA780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12" y="1552575"/>
            <a:ext cx="53625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93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F7A6E3-1047-43F7-B6B8-673E5C1E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Properties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insoulbe</a:t>
            </a:r>
            <a:r>
              <a:rPr lang="tr-TR" dirty="0"/>
              <a:t> </a:t>
            </a:r>
            <a:r>
              <a:rPr lang="tr-TR" dirty="0" err="1"/>
              <a:t>matrix</a:t>
            </a:r>
            <a:br>
              <a:rPr lang="tr-TR" dirty="0"/>
            </a:b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3A2B43-3535-4C35-8BFF-28B557CC1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1.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</a:t>
            </a:r>
            <a:r>
              <a:rPr lang="tr-TR" dirty="0" err="1"/>
              <a:t>possess</a:t>
            </a:r>
            <a:r>
              <a:rPr lang="tr-TR" dirty="0"/>
              <a:t> </a:t>
            </a:r>
            <a:r>
              <a:rPr lang="tr-TR" dirty="0" err="1"/>
              <a:t>suitable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abundant</a:t>
            </a:r>
            <a:r>
              <a:rPr lang="tr-TR" dirty="0"/>
              <a:t> </a:t>
            </a:r>
            <a:r>
              <a:rPr lang="tr-TR" dirty="0" err="1"/>
              <a:t>chemical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couple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ligand</a:t>
            </a:r>
            <a:r>
              <a:rPr lang="tr-TR" dirty="0"/>
              <a:t> </a:t>
            </a:r>
            <a:r>
              <a:rPr lang="tr-TR" dirty="0" err="1"/>
              <a:t>covalently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be </a:t>
            </a:r>
            <a:r>
              <a:rPr lang="tr-TR" dirty="0" err="1"/>
              <a:t>stable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conditions</a:t>
            </a:r>
            <a:r>
              <a:rPr lang="tr-TR" dirty="0"/>
              <a:t> of </a:t>
            </a:r>
            <a:r>
              <a:rPr lang="tr-TR" dirty="0" err="1"/>
              <a:t>attachment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/>
              <a:t>2.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be </a:t>
            </a:r>
            <a:r>
              <a:rPr lang="tr-TR" dirty="0" err="1"/>
              <a:t>stable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binding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macromolecules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subsequent</a:t>
            </a:r>
            <a:r>
              <a:rPr lang="tr-TR" dirty="0"/>
              <a:t> </a:t>
            </a:r>
            <a:r>
              <a:rPr lang="tr-TR" dirty="0" err="1"/>
              <a:t>elution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/>
              <a:t>3.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</a:t>
            </a:r>
            <a:r>
              <a:rPr lang="tr-TR" dirty="0" err="1"/>
              <a:t>interact</a:t>
            </a:r>
            <a:r>
              <a:rPr lang="tr-TR" dirty="0"/>
              <a:t> </a:t>
            </a:r>
            <a:r>
              <a:rPr lang="tr-TR" dirty="0" err="1"/>
              <a:t>weakly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molecules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minimize </a:t>
            </a:r>
            <a:r>
              <a:rPr lang="tr-TR" dirty="0" err="1"/>
              <a:t>specific</a:t>
            </a:r>
            <a:r>
              <a:rPr lang="tr-TR" dirty="0"/>
              <a:t> </a:t>
            </a:r>
            <a:r>
              <a:rPr lang="tr-TR" dirty="0" err="1"/>
              <a:t>absorption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/>
              <a:t>4.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exhibit</a:t>
            </a:r>
            <a:r>
              <a:rPr lang="tr-TR" dirty="0"/>
              <a:t> </a:t>
            </a:r>
            <a:r>
              <a:rPr lang="tr-TR" dirty="0" err="1"/>
              <a:t>good</a:t>
            </a:r>
            <a:r>
              <a:rPr lang="tr-TR" dirty="0"/>
              <a:t> </a:t>
            </a:r>
            <a:r>
              <a:rPr lang="tr-TR" dirty="0" err="1"/>
              <a:t>flow</a:t>
            </a:r>
            <a:r>
              <a:rPr lang="tr-TR" dirty="0"/>
              <a:t> </a:t>
            </a:r>
            <a:r>
              <a:rPr lang="tr-TR" dirty="0" err="1"/>
              <a:t>properties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4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CDFD68F6-C4F5-4942-8654-3E23969393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0" t="21843" r="42234" b="39717"/>
          <a:stretch/>
        </p:blipFill>
        <p:spPr>
          <a:xfrm>
            <a:off x="2471574" y="1761848"/>
            <a:ext cx="6004210" cy="333430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717223D-107C-40B2-A846-05F3487856A5}"/>
              </a:ext>
            </a:extLst>
          </p:cNvPr>
          <p:cNvSpPr txBox="1"/>
          <p:nvPr/>
        </p:nvSpPr>
        <p:spPr>
          <a:xfrm>
            <a:off x="642026" y="597877"/>
            <a:ext cx="323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Examples</a:t>
            </a:r>
            <a:r>
              <a:rPr lang="tr-TR" dirty="0"/>
              <a:t> of </a:t>
            </a:r>
            <a:r>
              <a:rPr lang="tr-TR" dirty="0" err="1"/>
              <a:t>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9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A822-C6EC-46A2-8EEF-8835021D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Applications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73D28B-4875-4D9B-A49C-9890A3574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B3835"/>
                </a:solidFill>
                <a:effectLst/>
                <a:latin typeface="Helvetica Neue"/>
              </a:rPr>
              <a:t>Purify and concentrate a substance from a mixture into a buffering solution</a:t>
            </a:r>
            <a:endParaRPr lang="tr-TR" b="0" i="0" dirty="0">
              <a:solidFill>
                <a:srgbClr val="3B3835"/>
              </a:solidFill>
              <a:effectLst/>
              <a:latin typeface="Helvetica Neue"/>
            </a:endParaRPr>
          </a:p>
          <a:p>
            <a:r>
              <a:rPr lang="en-US" b="0" i="0" dirty="0">
                <a:solidFill>
                  <a:srgbClr val="3B3835"/>
                </a:solidFill>
                <a:effectLst/>
                <a:latin typeface="Helvetica Neue"/>
              </a:rPr>
              <a:t> Reduce the amount of a substance in a mixture </a:t>
            </a:r>
            <a:endParaRPr lang="tr-TR" b="0" i="0" dirty="0">
              <a:solidFill>
                <a:srgbClr val="3B3835"/>
              </a:solidFill>
              <a:effectLst/>
              <a:latin typeface="Helvetica Neue"/>
            </a:endParaRPr>
          </a:p>
          <a:p>
            <a:r>
              <a:rPr lang="en-US" b="0" i="0" dirty="0">
                <a:solidFill>
                  <a:srgbClr val="3B3835"/>
                </a:solidFill>
                <a:effectLst/>
                <a:latin typeface="Helvetica Neue"/>
              </a:rPr>
              <a:t>Discern what biological compounds bind to a particular substance</a:t>
            </a:r>
            <a:endParaRPr lang="tr-TR" b="0" i="0" dirty="0">
              <a:solidFill>
                <a:srgbClr val="3B3835"/>
              </a:solidFill>
              <a:effectLst/>
              <a:latin typeface="Helvetica Neue"/>
            </a:endParaRPr>
          </a:p>
          <a:p>
            <a:r>
              <a:rPr lang="tr-TR" b="0" i="0" dirty="0" err="1">
                <a:solidFill>
                  <a:srgbClr val="3B3835"/>
                </a:solidFill>
                <a:effectLst/>
                <a:latin typeface="Helvetica Neue"/>
              </a:rPr>
              <a:t>Purify</a:t>
            </a:r>
            <a:r>
              <a:rPr lang="tr-TR" b="0" i="0" dirty="0">
                <a:solidFill>
                  <a:srgbClr val="3B3835"/>
                </a:solidFill>
                <a:effectLst/>
                <a:latin typeface="Helvetica Neue"/>
              </a:rPr>
              <a:t> </a:t>
            </a:r>
            <a:r>
              <a:rPr lang="tr-TR" b="0" i="0" dirty="0" err="1">
                <a:solidFill>
                  <a:srgbClr val="3B3835"/>
                </a:solidFill>
                <a:effectLst/>
                <a:latin typeface="Helvetica Neue"/>
              </a:rPr>
              <a:t>nuclecic</a:t>
            </a:r>
            <a:r>
              <a:rPr lang="tr-TR" b="0" i="0" dirty="0">
                <a:solidFill>
                  <a:srgbClr val="3B3835"/>
                </a:solidFill>
                <a:effectLst/>
                <a:latin typeface="Helvetica Neue"/>
              </a:rPr>
              <a:t> </a:t>
            </a:r>
            <a:r>
              <a:rPr lang="tr-TR" b="0" i="0" dirty="0" err="1">
                <a:solidFill>
                  <a:srgbClr val="3B3835"/>
                </a:solidFill>
                <a:effectLst/>
                <a:latin typeface="Helvetica Neue"/>
              </a:rPr>
              <a:t>acids</a:t>
            </a:r>
            <a:r>
              <a:rPr lang="tr-TR" dirty="0">
                <a:solidFill>
                  <a:srgbClr val="3B3835"/>
                </a:solidFill>
                <a:latin typeface="Helvetica Neue"/>
              </a:rPr>
              <a:t> </a:t>
            </a:r>
            <a:r>
              <a:rPr lang="tr-TR" dirty="0" err="1">
                <a:solidFill>
                  <a:srgbClr val="3B3835"/>
                </a:solidFill>
                <a:latin typeface="Helvetica Neue"/>
              </a:rPr>
              <a:t>and</a:t>
            </a:r>
            <a:r>
              <a:rPr lang="tr-TR" dirty="0">
                <a:solidFill>
                  <a:srgbClr val="3B3835"/>
                </a:solidFill>
                <a:latin typeface="Helvetica Neue"/>
              </a:rPr>
              <a:t> </a:t>
            </a:r>
            <a:r>
              <a:rPr lang="tr-TR" b="0" i="0" dirty="0" err="1">
                <a:solidFill>
                  <a:srgbClr val="3B3835"/>
                </a:solidFill>
                <a:effectLst/>
                <a:latin typeface="Helvetica Neue"/>
              </a:rPr>
              <a:t>antibodies</a:t>
            </a:r>
            <a:endParaRPr lang="tr-TR" b="0" i="0" dirty="0">
              <a:solidFill>
                <a:srgbClr val="3B3835"/>
              </a:solidFill>
              <a:effectLst/>
              <a:latin typeface="Helvetica Neue"/>
            </a:endParaRPr>
          </a:p>
          <a:p>
            <a:r>
              <a:rPr lang="en-US" b="0" i="0" dirty="0">
                <a:solidFill>
                  <a:srgbClr val="3B3835"/>
                </a:solidFill>
                <a:effectLst/>
                <a:latin typeface="Helvetica Neue"/>
              </a:rPr>
              <a:t>Purify and concentrate an enzyme solution</a:t>
            </a:r>
            <a:endParaRPr lang="tr-TR" b="0" i="0" dirty="0">
              <a:solidFill>
                <a:srgbClr val="3B3835"/>
              </a:solidFill>
              <a:effectLst/>
              <a:latin typeface="Helvetica Neue"/>
            </a:endParaRPr>
          </a:p>
          <a:p>
            <a:r>
              <a:rPr lang="tr-TR" dirty="0" err="1">
                <a:solidFill>
                  <a:srgbClr val="3B3835"/>
                </a:solidFill>
                <a:latin typeface="Helvetica Neue"/>
              </a:rPr>
              <a:t>Production</a:t>
            </a:r>
            <a:r>
              <a:rPr lang="tr-TR" dirty="0">
                <a:solidFill>
                  <a:srgbClr val="3B3835"/>
                </a:solidFill>
                <a:latin typeface="Helvetica Neue"/>
              </a:rPr>
              <a:t> of </a:t>
            </a:r>
            <a:r>
              <a:rPr lang="tr-TR" dirty="0" err="1">
                <a:solidFill>
                  <a:srgbClr val="3B3835"/>
                </a:solidFill>
                <a:latin typeface="Helvetica Neue"/>
              </a:rPr>
              <a:t>vaccines</a:t>
            </a:r>
            <a:r>
              <a:rPr lang="tr-TR" dirty="0">
                <a:solidFill>
                  <a:srgbClr val="3B3835"/>
                </a:solidFill>
                <a:latin typeface="Helvetica Neue"/>
              </a:rPr>
              <a:t>- </a:t>
            </a:r>
            <a:r>
              <a:rPr lang="tr-TR" dirty="0" err="1">
                <a:solidFill>
                  <a:srgbClr val="3B3835"/>
                </a:solidFill>
                <a:latin typeface="Helvetica Neue"/>
              </a:rPr>
              <a:t>antibody</a:t>
            </a:r>
            <a:r>
              <a:rPr lang="tr-TR" dirty="0">
                <a:solidFill>
                  <a:srgbClr val="3B3835"/>
                </a:solidFill>
                <a:latin typeface="Helvetica Neue"/>
              </a:rPr>
              <a:t> </a:t>
            </a:r>
            <a:r>
              <a:rPr lang="tr-TR" dirty="0" err="1">
                <a:solidFill>
                  <a:srgbClr val="3B3835"/>
                </a:solidFill>
                <a:latin typeface="Helvetica Neue"/>
              </a:rPr>
              <a:t>purification</a:t>
            </a:r>
            <a:r>
              <a:rPr lang="tr-TR" dirty="0">
                <a:solidFill>
                  <a:srgbClr val="3B3835"/>
                </a:solidFill>
                <a:latin typeface="Helvetica Neue"/>
              </a:rPr>
              <a:t> </a:t>
            </a:r>
            <a:r>
              <a:rPr lang="tr-TR" dirty="0" err="1">
                <a:solidFill>
                  <a:srgbClr val="3B3835"/>
                </a:solidFill>
                <a:latin typeface="Helvetica Neue"/>
              </a:rPr>
              <a:t>from</a:t>
            </a:r>
            <a:r>
              <a:rPr lang="tr-TR" dirty="0">
                <a:solidFill>
                  <a:srgbClr val="3B3835"/>
                </a:solidFill>
                <a:latin typeface="Helvetica Neue"/>
              </a:rPr>
              <a:t> </a:t>
            </a:r>
            <a:r>
              <a:rPr lang="tr-TR" dirty="0" err="1">
                <a:solidFill>
                  <a:srgbClr val="3B3835"/>
                </a:solidFill>
                <a:latin typeface="Helvetica Neue"/>
              </a:rPr>
              <a:t>blood</a:t>
            </a:r>
            <a:r>
              <a:rPr lang="tr-TR" dirty="0">
                <a:solidFill>
                  <a:srgbClr val="3B3835"/>
                </a:solidFill>
                <a:latin typeface="Helvetica Neue"/>
              </a:rPr>
              <a:t> serum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3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AE96EA-EA75-488A-9102-F2AD46FC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Advantages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E4E51F-22D3-4FAE-9468-BED14782F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9FFB2AF-0EF2-4E2E-B08B-B5B78E3ED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3651" b="40317"/>
          <a:stretch/>
        </p:blipFill>
        <p:spPr>
          <a:xfrm>
            <a:off x="261255" y="1825625"/>
            <a:ext cx="12797561" cy="37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01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A9AA8B-0A48-4930-A551-F6E23B56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Disadvantages</a:t>
            </a:r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2C715F-CD53-4066-BC86-F872F1D41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29" t="64127" r="20000" b="7619"/>
          <a:stretch/>
        </p:blipFill>
        <p:spPr>
          <a:xfrm>
            <a:off x="0" y="2024744"/>
            <a:ext cx="6945086" cy="32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1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059CF6-0DD1-4FF9-9A52-D3C92390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Why</a:t>
            </a:r>
            <a:r>
              <a:rPr lang="tr-TR" dirty="0"/>
              <a:t> do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need</a:t>
            </a:r>
            <a:r>
              <a:rPr lang="tr-TR" dirty="0"/>
              <a:t> a </a:t>
            </a:r>
            <a:r>
              <a:rPr lang="tr-TR" dirty="0" err="1"/>
              <a:t>pure</a:t>
            </a:r>
            <a:r>
              <a:rPr lang="tr-TR" dirty="0"/>
              <a:t> protein?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BF7054-6E3A-4E47-A8DE-FF3B7805B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essential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obtain</a:t>
            </a:r>
            <a:r>
              <a:rPr lang="tr-TR" dirty="0"/>
              <a:t> a </a:t>
            </a:r>
            <a:r>
              <a:rPr lang="tr-TR" dirty="0" err="1"/>
              <a:t>pure</a:t>
            </a:r>
            <a:r>
              <a:rPr lang="tr-TR" dirty="0"/>
              <a:t> protein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structural</a:t>
            </a:r>
            <a:r>
              <a:rPr lang="tr-TR" dirty="0"/>
              <a:t> </a:t>
            </a:r>
            <a:r>
              <a:rPr lang="tr-TR" dirty="0" err="1"/>
              <a:t>characterization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explanation</a:t>
            </a:r>
            <a:r>
              <a:rPr lang="tr-TR" dirty="0"/>
              <a:t> in </a:t>
            </a:r>
            <a:r>
              <a:rPr lang="tr-TR" dirty="0" err="1"/>
              <a:t>nature</a:t>
            </a:r>
            <a:r>
              <a:rPr lang="tr-TR" dirty="0"/>
              <a:t>.</a:t>
            </a:r>
          </a:p>
          <a:p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proteins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free</a:t>
            </a:r>
            <a:r>
              <a:rPr lang="tr-TR" dirty="0"/>
              <a:t> of </a:t>
            </a:r>
            <a:r>
              <a:rPr lang="tr-TR" dirty="0" err="1"/>
              <a:t>contaminants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biotechnological</a:t>
            </a:r>
            <a:r>
              <a:rPr lang="tr-TR" dirty="0"/>
              <a:t> </a:t>
            </a:r>
            <a:r>
              <a:rPr lang="tr-TR" dirty="0" err="1"/>
              <a:t>purposes</a:t>
            </a:r>
            <a:r>
              <a:rPr lang="tr-TR" dirty="0"/>
              <a:t>.</a:t>
            </a:r>
          </a:p>
          <a:p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proteins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ability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bind</a:t>
            </a:r>
            <a:r>
              <a:rPr lang="tr-TR" dirty="0"/>
              <a:t> </a:t>
            </a:r>
            <a:r>
              <a:rPr lang="tr-TR" dirty="0" err="1"/>
              <a:t>strongly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specific</a:t>
            </a:r>
            <a:r>
              <a:rPr lang="tr-TR" dirty="0"/>
              <a:t> </a:t>
            </a:r>
            <a:r>
              <a:rPr lang="tr-TR" dirty="0" err="1"/>
              <a:t>molecules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thus</a:t>
            </a:r>
            <a:r>
              <a:rPr lang="tr-TR" dirty="0"/>
              <a:t> can be </a:t>
            </a:r>
            <a:r>
              <a:rPr lang="tr-TR" dirty="0" err="1"/>
              <a:t>purified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affinity</a:t>
            </a:r>
            <a:r>
              <a:rPr lang="tr-TR" dirty="0"/>
              <a:t> </a:t>
            </a:r>
            <a:r>
              <a:rPr lang="tr-TR" dirty="0" err="1"/>
              <a:t>chromatography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6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ADA04C-5E7E-47A2-BECB-825160DE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Affinity</a:t>
            </a:r>
            <a:r>
              <a:rPr lang="tr-TR" dirty="0"/>
              <a:t> </a:t>
            </a:r>
            <a:r>
              <a:rPr lang="tr-TR" dirty="0" err="1"/>
              <a:t>Chromatography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BD7899-F535-4930-B7C4-6BA0F985A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Developed</a:t>
            </a:r>
            <a:r>
              <a:rPr lang="tr-TR" dirty="0"/>
              <a:t> in 1930s</a:t>
            </a:r>
          </a:p>
          <a:p>
            <a:r>
              <a:rPr lang="tr-TR" dirty="0" err="1"/>
              <a:t>Purification</a:t>
            </a:r>
            <a:r>
              <a:rPr lang="tr-TR" dirty="0"/>
              <a:t> of a </a:t>
            </a:r>
            <a:r>
              <a:rPr lang="tr-TR" dirty="0" err="1"/>
              <a:t>biomolecule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respect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biological</a:t>
            </a:r>
            <a:r>
              <a:rPr lang="tr-TR" dirty="0"/>
              <a:t> </a:t>
            </a:r>
            <a:r>
              <a:rPr lang="tr-TR" dirty="0" err="1"/>
              <a:t>function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individual</a:t>
            </a:r>
            <a:r>
              <a:rPr lang="tr-TR" dirty="0"/>
              <a:t> </a:t>
            </a:r>
            <a:r>
              <a:rPr lang="tr-TR" dirty="0" err="1"/>
              <a:t>chemical</a:t>
            </a:r>
            <a:r>
              <a:rPr lang="tr-TR" dirty="0"/>
              <a:t> </a:t>
            </a:r>
            <a:r>
              <a:rPr lang="tr-TR" dirty="0" err="1"/>
              <a:t>structure</a:t>
            </a:r>
            <a:r>
              <a:rPr lang="tr-TR" dirty="0"/>
              <a:t>.</a:t>
            </a:r>
          </a:p>
          <a:p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 </a:t>
            </a:r>
            <a:r>
              <a:rPr lang="tr-TR" dirty="0" err="1"/>
              <a:t>enzymes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proteins</a:t>
            </a:r>
            <a:endParaRPr lang="tr-TR" dirty="0"/>
          </a:p>
          <a:p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powerful</a:t>
            </a:r>
            <a:r>
              <a:rPr lang="tr-TR" dirty="0"/>
              <a:t> </a:t>
            </a:r>
            <a:r>
              <a:rPr lang="tr-TR" dirty="0" err="1"/>
              <a:t>chromatographic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purification</a:t>
            </a:r>
            <a:r>
              <a:rPr lang="tr-TR" dirty="0"/>
              <a:t> of a </a:t>
            </a:r>
            <a:r>
              <a:rPr lang="tr-TR" dirty="0" err="1"/>
              <a:t>specific</a:t>
            </a:r>
            <a:r>
              <a:rPr lang="tr-TR" dirty="0"/>
              <a:t> </a:t>
            </a:r>
            <a:r>
              <a:rPr lang="tr-TR" dirty="0" err="1"/>
              <a:t>molecule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 of </a:t>
            </a:r>
            <a:r>
              <a:rPr lang="tr-TR" dirty="0" err="1"/>
              <a:t>molecules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complex</a:t>
            </a:r>
            <a:r>
              <a:rPr lang="tr-TR" dirty="0"/>
              <a:t> </a:t>
            </a:r>
            <a:r>
              <a:rPr lang="tr-TR" dirty="0" err="1"/>
              <a:t>mixtures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5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09ED2F-E98D-4940-934F-28BEDDB0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Principle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3E9FEC-D7FA-486B-AD89-74CD81BA1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Affinity</a:t>
            </a:r>
            <a:r>
              <a:rPr lang="tr-TR" dirty="0"/>
              <a:t> </a:t>
            </a:r>
            <a:r>
              <a:rPr lang="tr-TR" dirty="0" err="1"/>
              <a:t>chromatography</a:t>
            </a:r>
            <a:r>
              <a:rPr lang="tr-TR" dirty="0"/>
              <a:t> </a:t>
            </a:r>
            <a:r>
              <a:rPr lang="tr-TR" dirty="0" err="1"/>
              <a:t>depends</a:t>
            </a:r>
            <a:r>
              <a:rPr lang="tr-TR" dirty="0"/>
              <a:t> </a:t>
            </a:r>
            <a:r>
              <a:rPr lang="tr-TR" dirty="0" err="1"/>
              <a:t>essentially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interaction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molecule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purified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a </a:t>
            </a:r>
            <a:r>
              <a:rPr lang="tr-TR" dirty="0" err="1"/>
              <a:t>solid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allow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separation</a:t>
            </a:r>
            <a:r>
              <a:rPr lang="tr-TR" dirty="0"/>
              <a:t> of </a:t>
            </a:r>
            <a:r>
              <a:rPr lang="tr-TR" dirty="0" err="1"/>
              <a:t>contaminants</a:t>
            </a:r>
            <a:r>
              <a:rPr lang="tr-TR" dirty="0"/>
              <a:t>.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biological</a:t>
            </a:r>
            <a:r>
              <a:rPr lang="tr-TR" dirty="0"/>
              <a:t> </a:t>
            </a:r>
            <a:r>
              <a:rPr lang="tr-TR" dirty="0" err="1"/>
              <a:t>affinity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an </a:t>
            </a:r>
            <a:r>
              <a:rPr lang="tr-TR" dirty="0" err="1"/>
              <a:t>enzyme</a:t>
            </a:r>
            <a:r>
              <a:rPr lang="tr-TR" dirty="0"/>
              <a:t> (protein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catalytic</a:t>
            </a:r>
            <a:r>
              <a:rPr lang="tr-TR" dirty="0"/>
              <a:t> </a:t>
            </a:r>
            <a:r>
              <a:rPr lang="tr-TR" dirty="0" err="1"/>
              <a:t>activity</a:t>
            </a:r>
            <a:r>
              <a:rPr lang="tr-TR" dirty="0"/>
              <a:t>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substrate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/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ligands</a:t>
            </a:r>
            <a:r>
              <a:rPr lang="tr-TR" dirty="0"/>
              <a:t> </a:t>
            </a:r>
            <a:r>
              <a:rPr lang="tr-TR" dirty="0" err="1"/>
              <a:t>usually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active</a:t>
            </a:r>
            <a:r>
              <a:rPr lang="tr-TR" dirty="0"/>
              <a:t> site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enzyme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a </a:t>
            </a:r>
            <a:r>
              <a:rPr lang="tr-TR" dirty="0" err="1"/>
              <a:t>selective</a:t>
            </a:r>
            <a:r>
              <a:rPr lang="tr-TR" dirty="0"/>
              <a:t> </a:t>
            </a:r>
            <a:r>
              <a:rPr lang="tr-TR" dirty="0" err="1"/>
              <a:t>interaction</a:t>
            </a:r>
            <a:r>
              <a:rPr lang="tr-TR" dirty="0"/>
              <a:t>.</a:t>
            </a:r>
          </a:p>
          <a:p>
            <a:r>
              <a:rPr lang="tr-TR" dirty="0" err="1"/>
              <a:t>The</a:t>
            </a:r>
            <a:r>
              <a:rPr lang="tr-TR" dirty="0"/>
              <a:t> protein (</a:t>
            </a:r>
            <a:r>
              <a:rPr lang="tr-TR" dirty="0" err="1"/>
              <a:t>enzyme</a:t>
            </a:r>
            <a:r>
              <a:rPr lang="tr-TR" dirty="0"/>
              <a:t>)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purified</a:t>
            </a:r>
            <a:r>
              <a:rPr lang="tr-TR" dirty="0"/>
              <a:t> is </a:t>
            </a:r>
            <a:r>
              <a:rPr lang="tr-TR" dirty="0" err="1"/>
              <a:t>specifically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reversibly</a:t>
            </a:r>
            <a:r>
              <a:rPr lang="tr-TR" dirty="0"/>
              <a:t> </a:t>
            </a:r>
            <a:r>
              <a:rPr lang="tr-TR" dirty="0" err="1"/>
              <a:t>adsorbed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 </a:t>
            </a:r>
            <a:r>
              <a:rPr lang="tr-TR" dirty="0" err="1"/>
              <a:t>ligand</a:t>
            </a:r>
            <a:r>
              <a:rPr lang="tr-TR" dirty="0"/>
              <a:t> (</a:t>
            </a:r>
            <a:r>
              <a:rPr lang="tr-TR" dirty="0" err="1"/>
              <a:t>binding</a:t>
            </a:r>
            <a:r>
              <a:rPr lang="tr-TR" dirty="0"/>
              <a:t> </a:t>
            </a:r>
            <a:r>
              <a:rPr lang="tr-TR" dirty="0" err="1"/>
              <a:t>substance</a:t>
            </a:r>
            <a:r>
              <a:rPr lang="tr-TR" dirty="0"/>
              <a:t>, </a:t>
            </a:r>
            <a:r>
              <a:rPr lang="tr-TR" dirty="0" err="1"/>
              <a:t>immobilized</a:t>
            </a:r>
            <a:r>
              <a:rPr lang="tr-TR" dirty="0"/>
              <a:t> </a:t>
            </a:r>
            <a:r>
              <a:rPr lang="tr-TR" dirty="0" err="1">
                <a:highlight>
                  <a:srgbClr val="FFFF00"/>
                </a:highlight>
              </a:rPr>
              <a:t>by</a:t>
            </a:r>
            <a:r>
              <a:rPr lang="tr-TR" dirty="0">
                <a:highlight>
                  <a:srgbClr val="FFFF00"/>
                </a:highlight>
              </a:rPr>
              <a:t> a </a:t>
            </a:r>
            <a:r>
              <a:rPr lang="tr-TR" dirty="0" err="1">
                <a:highlight>
                  <a:srgbClr val="FFFF00"/>
                </a:highlight>
              </a:rPr>
              <a:t>covalent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bond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to</a:t>
            </a:r>
            <a:r>
              <a:rPr lang="tr-TR" dirty="0">
                <a:highlight>
                  <a:srgbClr val="FFFF00"/>
                </a:highlight>
              </a:rPr>
              <a:t> a </a:t>
            </a:r>
            <a:r>
              <a:rPr lang="tr-TR" dirty="0" err="1">
                <a:highlight>
                  <a:srgbClr val="FFFF00"/>
                </a:highlight>
              </a:rPr>
              <a:t>chromatographic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bed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material</a:t>
            </a:r>
            <a:r>
              <a:rPr lang="tr-TR" dirty="0">
                <a:highlight>
                  <a:srgbClr val="FFFF00"/>
                </a:highlight>
              </a:rPr>
              <a:t> (</a:t>
            </a:r>
            <a:r>
              <a:rPr lang="tr-TR" dirty="0" err="1">
                <a:highlight>
                  <a:srgbClr val="FFFF00"/>
                </a:highlight>
              </a:rPr>
              <a:t>matrix</a:t>
            </a:r>
            <a:r>
              <a:rPr lang="tr-TR" dirty="0">
                <a:highlight>
                  <a:srgbClr val="FFFF00"/>
                </a:highlight>
              </a:rPr>
              <a:t>).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1839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92156B-75D5-411F-9F65-B4E005F1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Ligand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3D902-8714-4122-8033-DE836528E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ighlight>
                  <a:srgbClr val="FFFF00"/>
                </a:highlight>
              </a:rPr>
              <a:t>A </a:t>
            </a:r>
            <a:r>
              <a:rPr lang="tr-TR" dirty="0" err="1">
                <a:highlight>
                  <a:srgbClr val="FFFF00"/>
                </a:highlight>
              </a:rPr>
              <a:t>ligand</a:t>
            </a:r>
            <a:r>
              <a:rPr lang="tr-TR" dirty="0">
                <a:highlight>
                  <a:srgbClr val="FFFF00"/>
                </a:highlight>
              </a:rPr>
              <a:t> has a </a:t>
            </a:r>
            <a:r>
              <a:rPr lang="tr-TR" dirty="0" err="1">
                <a:highlight>
                  <a:srgbClr val="FFFF00"/>
                </a:highlight>
              </a:rPr>
              <a:t>specific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affinity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for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particular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compound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gets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covalently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bonded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to</a:t>
            </a:r>
            <a:r>
              <a:rPr lang="tr-TR" dirty="0">
                <a:highlight>
                  <a:srgbClr val="FFFF00"/>
                </a:highlight>
              </a:rPr>
              <a:t> gel </a:t>
            </a:r>
            <a:r>
              <a:rPr lang="tr-TR" dirty="0" err="1">
                <a:highlight>
                  <a:srgbClr val="FFFF00"/>
                </a:highlight>
              </a:rPr>
              <a:t>matrix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and</a:t>
            </a:r>
            <a:r>
              <a:rPr lang="tr-TR" dirty="0">
                <a:highlight>
                  <a:srgbClr val="FFFF00"/>
                </a:highlight>
              </a:rPr>
              <a:t> it is </a:t>
            </a:r>
            <a:r>
              <a:rPr lang="tr-TR" dirty="0" err="1">
                <a:highlight>
                  <a:srgbClr val="FFFF00"/>
                </a:highlight>
              </a:rPr>
              <a:t>material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filled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into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the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column</a:t>
            </a:r>
            <a:r>
              <a:rPr lang="tr-TR" dirty="0">
                <a:highlight>
                  <a:srgbClr val="FFFF00"/>
                </a:highlight>
              </a:rPr>
              <a:t>.</a:t>
            </a:r>
          </a:p>
          <a:p>
            <a:r>
              <a:rPr lang="tr-TR" dirty="0" err="1"/>
              <a:t>Samples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applied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</a:t>
            </a:r>
            <a:r>
              <a:rPr lang="tr-TR" dirty="0" err="1"/>
              <a:t>proper</a:t>
            </a:r>
            <a:r>
              <a:rPr lang="tr-TR" dirty="0"/>
              <a:t> </a:t>
            </a:r>
            <a:r>
              <a:rPr lang="tr-TR" dirty="0" err="1"/>
              <a:t>conditions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specific</a:t>
            </a:r>
            <a:r>
              <a:rPr lang="tr-TR" dirty="0"/>
              <a:t> </a:t>
            </a:r>
            <a:r>
              <a:rPr lang="tr-TR" dirty="0" err="1"/>
              <a:t>binding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ligand</a:t>
            </a:r>
            <a:r>
              <a:rPr lang="tr-TR" dirty="0"/>
              <a:t>.</a:t>
            </a:r>
          </a:p>
          <a:p>
            <a:r>
              <a:rPr lang="tr-TR" dirty="0" err="1"/>
              <a:t>Substances</a:t>
            </a:r>
            <a:r>
              <a:rPr lang="tr-TR" dirty="0"/>
              <a:t> of </a:t>
            </a:r>
            <a:r>
              <a:rPr lang="tr-TR" dirty="0" err="1"/>
              <a:t>interest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bound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ligand</a:t>
            </a:r>
            <a:r>
              <a:rPr lang="tr-TR" dirty="0"/>
              <a:t> 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/>
              <a:t>unbounds</a:t>
            </a:r>
            <a:r>
              <a:rPr lang="tr-TR" dirty="0"/>
              <a:t> </a:t>
            </a:r>
            <a:r>
              <a:rPr lang="tr-TR" dirty="0" err="1"/>
              <a:t>substances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washed</a:t>
            </a:r>
            <a:r>
              <a:rPr lang="tr-TR" dirty="0"/>
              <a:t> </a:t>
            </a:r>
            <a:r>
              <a:rPr lang="tr-TR" dirty="0" err="1"/>
              <a:t>away</a:t>
            </a:r>
            <a:r>
              <a:rPr lang="tr-TR" dirty="0"/>
              <a:t>.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ligands</a:t>
            </a:r>
            <a:r>
              <a:rPr lang="tr-TR" dirty="0"/>
              <a:t> </a:t>
            </a:r>
            <a:r>
              <a:rPr lang="tr-TR" dirty="0" err="1"/>
              <a:t>bind</a:t>
            </a:r>
            <a:r>
              <a:rPr lang="tr-TR" dirty="0"/>
              <a:t> </a:t>
            </a:r>
            <a:r>
              <a:rPr lang="tr-TR" dirty="0" err="1"/>
              <a:t>only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desired</a:t>
            </a:r>
            <a:r>
              <a:rPr lang="tr-TR" dirty="0"/>
              <a:t> </a:t>
            </a:r>
            <a:r>
              <a:rPr lang="tr-TR" dirty="0" err="1"/>
              <a:t>molecule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1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D52C71-D926-41F5-B852-214B4278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B09C992-CBDE-4ADF-8CF3-17F629844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13" t="24653" r="17181" b="29078"/>
          <a:stretch/>
        </p:blipFill>
        <p:spPr>
          <a:xfrm>
            <a:off x="2859931" y="1871950"/>
            <a:ext cx="5880068" cy="43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5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9DE28A-88F8-4B38-8C3E-0DCE7FFB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First </a:t>
            </a:r>
            <a:r>
              <a:rPr lang="tr-TR" dirty="0" err="1"/>
              <a:t>Part</a:t>
            </a:r>
            <a:r>
              <a:rPr lang="tr-TR" dirty="0"/>
              <a:t>: </a:t>
            </a:r>
            <a:r>
              <a:rPr lang="tr-TR" dirty="0" err="1"/>
              <a:t>equilibration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955E24-F941-4577-8374-88DA74C25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affinity</a:t>
            </a:r>
            <a:r>
              <a:rPr lang="tr-TR" dirty="0"/>
              <a:t> </a:t>
            </a:r>
            <a:r>
              <a:rPr lang="tr-TR" dirty="0" err="1"/>
              <a:t>support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be </a:t>
            </a:r>
            <a:r>
              <a:rPr lang="tr-TR" dirty="0" err="1"/>
              <a:t>equilibrated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binding</a:t>
            </a:r>
            <a:r>
              <a:rPr lang="tr-TR" dirty="0"/>
              <a:t> </a:t>
            </a:r>
            <a:r>
              <a:rPr lang="tr-TR" dirty="0" err="1"/>
              <a:t>buffer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achieve</a:t>
            </a:r>
            <a:r>
              <a:rPr lang="tr-TR" dirty="0"/>
              <a:t> </a:t>
            </a:r>
            <a:r>
              <a:rPr lang="tr-TR" dirty="0" err="1"/>
              <a:t>adequate</a:t>
            </a:r>
            <a:r>
              <a:rPr lang="tr-TR" dirty="0"/>
              <a:t> </a:t>
            </a:r>
            <a:r>
              <a:rPr lang="tr-TR" dirty="0" err="1"/>
              <a:t>conditions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affinity</a:t>
            </a:r>
            <a:r>
              <a:rPr lang="tr-TR" dirty="0"/>
              <a:t> </a:t>
            </a:r>
            <a:r>
              <a:rPr lang="tr-TR" dirty="0" err="1"/>
              <a:t>interaction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protein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immobilized</a:t>
            </a:r>
            <a:r>
              <a:rPr lang="tr-TR" dirty="0"/>
              <a:t> </a:t>
            </a:r>
            <a:r>
              <a:rPr lang="tr-TR" dirty="0" err="1"/>
              <a:t>molecule</a:t>
            </a:r>
            <a:r>
              <a:rPr lang="tr-TR" dirty="0"/>
              <a:t>.</a:t>
            </a:r>
          </a:p>
          <a:p>
            <a:r>
              <a:rPr lang="tr-TR" dirty="0" err="1"/>
              <a:t>Firstly</a:t>
            </a:r>
            <a:r>
              <a:rPr lang="tr-TR" dirty="0"/>
              <a:t>, </a:t>
            </a:r>
            <a:r>
              <a:rPr lang="tr-TR" dirty="0" err="1"/>
              <a:t>selected</a:t>
            </a:r>
            <a:r>
              <a:rPr lang="tr-TR" dirty="0"/>
              <a:t> </a:t>
            </a:r>
            <a:r>
              <a:rPr lang="tr-TR" dirty="0" err="1"/>
              <a:t>ligand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matrix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bound</a:t>
            </a:r>
            <a:r>
              <a:rPr lang="tr-TR" dirty="0"/>
              <a:t> </a:t>
            </a:r>
            <a:r>
              <a:rPr lang="tr-TR" dirty="0" err="1"/>
              <a:t>covalently</a:t>
            </a:r>
            <a:r>
              <a:rPr lang="tr-TR" dirty="0"/>
              <a:t>.</a:t>
            </a:r>
          </a:p>
          <a:p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ligands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attached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spacer</a:t>
            </a:r>
            <a:r>
              <a:rPr lang="tr-TR" dirty="0"/>
              <a:t> </a:t>
            </a:r>
            <a:r>
              <a:rPr lang="tr-TR" dirty="0" err="1"/>
              <a:t>arms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bonded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matrix</a:t>
            </a:r>
            <a:r>
              <a:rPr lang="tr-TR" dirty="0"/>
              <a:t>. </a:t>
            </a:r>
            <a:r>
              <a:rPr lang="tr-TR" dirty="0" err="1"/>
              <a:t>Because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substrate</a:t>
            </a:r>
            <a:r>
              <a:rPr lang="tr-TR" dirty="0"/>
              <a:t> </a:t>
            </a:r>
            <a:r>
              <a:rPr lang="tr-TR" dirty="0" err="1"/>
              <a:t>might</a:t>
            </a:r>
            <a:r>
              <a:rPr lang="tr-TR" dirty="0"/>
              <a:t> not be </a:t>
            </a:r>
            <a:r>
              <a:rPr lang="tr-TR" dirty="0" err="1"/>
              <a:t>able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reach</a:t>
            </a:r>
            <a:r>
              <a:rPr lang="tr-TR" dirty="0"/>
              <a:t> </a:t>
            </a:r>
            <a:r>
              <a:rPr lang="tr-TR" dirty="0" err="1"/>
              <a:t>ligand</a:t>
            </a:r>
            <a:r>
              <a:rPr lang="tr-TR" dirty="0"/>
              <a:t> </a:t>
            </a:r>
            <a:r>
              <a:rPr lang="tr-TR" dirty="0" err="1"/>
              <a:t>active</a:t>
            </a:r>
            <a:r>
              <a:rPr lang="tr-TR" dirty="0"/>
              <a:t> site </a:t>
            </a:r>
            <a:r>
              <a:rPr lang="tr-TR" dirty="0" err="1"/>
              <a:t>if</a:t>
            </a:r>
            <a:r>
              <a:rPr lang="tr-TR" dirty="0"/>
              <a:t> it is </a:t>
            </a:r>
            <a:r>
              <a:rPr lang="tr-TR" dirty="0" err="1"/>
              <a:t>hiddedn</a:t>
            </a:r>
            <a:r>
              <a:rPr lang="tr-TR" dirty="0"/>
              <a:t> </a:t>
            </a:r>
            <a:r>
              <a:rPr lang="tr-TR" dirty="0" err="1"/>
              <a:t>deep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ligand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3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2C7BD1B-7E9B-4E7A-8922-5A269402A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345" y="1724426"/>
            <a:ext cx="5470046" cy="340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2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3BBED2-0B8A-4342-A70D-C48CD838F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Second </a:t>
            </a:r>
            <a:r>
              <a:rPr lang="tr-TR" dirty="0" err="1"/>
              <a:t>Part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AB531B-D421-4548-880E-CC2D319D9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When</a:t>
            </a:r>
            <a:r>
              <a:rPr lang="tr-TR" dirty="0"/>
              <a:t> an </a:t>
            </a:r>
            <a:r>
              <a:rPr lang="tr-TR" dirty="0" err="1"/>
              <a:t>impure</a:t>
            </a:r>
            <a:r>
              <a:rPr lang="tr-TR" dirty="0"/>
              <a:t> </a:t>
            </a:r>
            <a:r>
              <a:rPr lang="tr-TR" dirty="0" err="1"/>
              <a:t>solution</a:t>
            </a:r>
            <a:r>
              <a:rPr lang="tr-TR" dirty="0"/>
              <a:t> is </a:t>
            </a:r>
            <a:r>
              <a:rPr lang="tr-TR" dirty="0" err="1"/>
              <a:t>passed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affinity</a:t>
            </a:r>
            <a:r>
              <a:rPr lang="tr-TR" dirty="0"/>
              <a:t> </a:t>
            </a:r>
            <a:r>
              <a:rPr lang="tr-TR" dirty="0" err="1"/>
              <a:t>support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protein of </a:t>
            </a:r>
            <a:r>
              <a:rPr lang="tr-TR" dirty="0" err="1"/>
              <a:t>interest</a:t>
            </a:r>
            <a:r>
              <a:rPr lang="tr-TR" dirty="0"/>
              <a:t> </a:t>
            </a:r>
            <a:r>
              <a:rPr lang="tr-TR" dirty="0" err="1"/>
              <a:t>interacts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ligand</a:t>
            </a:r>
            <a:r>
              <a:rPr lang="tr-TR" dirty="0"/>
              <a:t> (</a:t>
            </a:r>
            <a:r>
              <a:rPr lang="tr-TR" dirty="0" err="1"/>
              <a:t>adsorption</a:t>
            </a:r>
            <a:r>
              <a:rPr lang="tr-TR" dirty="0"/>
              <a:t>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contaminants</a:t>
            </a:r>
            <a:r>
              <a:rPr lang="tr-TR" dirty="0"/>
              <a:t> (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proteins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molecules</a:t>
            </a:r>
            <a:r>
              <a:rPr lang="tr-TR" dirty="0"/>
              <a:t>)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washed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column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binding</a:t>
            </a:r>
            <a:r>
              <a:rPr lang="tr-TR" dirty="0"/>
              <a:t> </a:t>
            </a:r>
            <a:r>
              <a:rPr lang="tr-TR" dirty="0" err="1"/>
              <a:t>buffer</a:t>
            </a:r>
            <a:r>
              <a:rPr lang="tr-TR" dirty="0"/>
              <a:t>.</a:t>
            </a: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A935BD0-68A7-C672-243E-73B638D83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242" y="3779425"/>
            <a:ext cx="4063740" cy="25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4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641</Words>
  <Application>Microsoft Office PowerPoint</Application>
  <PresentationFormat>Geniş ekran</PresentationFormat>
  <Paragraphs>47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Wingdings</vt:lpstr>
      <vt:lpstr>Office Teması</vt:lpstr>
      <vt:lpstr>Affinity Chromatography</vt:lpstr>
      <vt:lpstr>Why do we need a pure protein?</vt:lpstr>
      <vt:lpstr>Affinity Chromatography</vt:lpstr>
      <vt:lpstr>Principle</vt:lpstr>
      <vt:lpstr>Ligand</vt:lpstr>
      <vt:lpstr>PowerPoint Sunusu</vt:lpstr>
      <vt:lpstr>First Part: equilibration</vt:lpstr>
      <vt:lpstr>PowerPoint Sunusu</vt:lpstr>
      <vt:lpstr>Second Part</vt:lpstr>
      <vt:lpstr>Third Part</vt:lpstr>
      <vt:lpstr>PowerPoint Sunusu</vt:lpstr>
      <vt:lpstr>Properties of the insoulbe matrix </vt:lpstr>
      <vt:lpstr>PowerPoint Sunusu</vt:lpstr>
      <vt:lpstr>Applications</vt:lpstr>
      <vt:lpstr>Advantages</vt:lpstr>
      <vt:lpstr>Disadvantages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Affinity Chromatography</dc:title>
  <dc:creator>Hasene Keskin Çavdar</dc:creator>
  <cp:lastModifiedBy>Hasene Keskin Çavdar</cp:lastModifiedBy>
  <cp:revision>13</cp:revision>
  <dcterms:created xsi:type="dcterms:W3CDTF">2020-12-24T20:03:58Z</dcterms:created>
  <dcterms:modified xsi:type="dcterms:W3CDTF">2024-12-19T10:04:55Z</dcterms:modified>
</cp:coreProperties>
</file>