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0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Yapay Zekâya Giriş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1. Hafta Ders Notu - Introduction to Artificial Intelligence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Yapay Zekânın Temel Amaçları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İnsan</a:t>
            </a:r>
            <a:r>
              <a:rPr sz="2400" dirty="0"/>
              <a:t> </a:t>
            </a:r>
            <a:r>
              <a:rPr sz="2400" dirty="0" err="1"/>
              <a:t>zekâsını</a:t>
            </a:r>
            <a:r>
              <a:rPr sz="2400" dirty="0"/>
              <a:t> </a:t>
            </a:r>
            <a:r>
              <a:rPr sz="2400" dirty="0" err="1"/>
              <a:t>modellemek</a:t>
            </a:r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Karar</a:t>
            </a:r>
            <a:r>
              <a:rPr sz="2400" dirty="0"/>
              <a:t> </a:t>
            </a:r>
            <a:r>
              <a:rPr sz="2400" dirty="0" err="1"/>
              <a:t>verme</a:t>
            </a:r>
            <a:r>
              <a:rPr sz="2400" dirty="0"/>
              <a:t>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planlamayı</a:t>
            </a:r>
            <a:r>
              <a:rPr sz="2400" dirty="0"/>
              <a:t> </a:t>
            </a:r>
            <a:r>
              <a:rPr sz="2400" dirty="0" err="1"/>
              <a:t>otomatikleştirmek</a:t>
            </a:r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Verimliliği</a:t>
            </a:r>
            <a:r>
              <a:rPr sz="2400" dirty="0"/>
              <a:t> </a:t>
            </a:r>
            <a:r>
              <a:rPr sz="2400" dirty="0" err="1"/>
              <a:t>artırmak</a:t>
            </a:r>
            <a:r>
              <a:rPr sz="2400" dirty="0"/>
              <a:t>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hatayı</a:t>
            </a:r>
            <a:r>
              <a:rPr sz="2400" dirty="0"/>
              <a:t> </a:t>
            </a:r>
            <a:r>
              <a:rPr sz="2400" dirty="0" err="1"/>
              <a:t>azaltmak</a:t>
            </a:r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Karmaşık</a:t>
            </a:r>
            <a:r>
              <a:rPr sz="2400" dirty="0"/>
              <a:t> </a:t>
            </a:r>
            <a:r>
              <a:rPr sz="2400" dirty="0" err="1"/>
              <a:t>problemleri</a:t>
            </a:r>
            <a:r>
              <a:rPr sz="2400" dirty="0"/>
              <a:t> </a:t>
            </a:r>
            <a:r>
              <a:rPr sz="2400" dirty="0" err="1"/>
              <a:t>çözmek</a:t>
            </a:r>
            <a:r>
              <a:rPr sz="2400" dirty="0"/>
              <a:t> (tıp, </a:t>
            </a:r>
            <a:r>
              <a:rPr sz="2400" dirty="0" err="1"/>
              <a:t>enerji</a:t>
            </a:r>
            <a:r>
              <a:rPr sz="2400" dirty="0"/>
              <a:t>, </a:t>
            </a:r>
            <a:r>
              <a:rPr sz="2400" dirty="0" err="1"/>
              <a:t>ulaşım</a:t>
            </a:r>
            <a:r>
              <a:rPr sz="2400" dirty="0"/>
              <a:t> vb.)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Tartışma Soruları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400" dirty="0"/>
          </a:p>
          <a:p>
            <a:pPr>
              <a:spcAft>
                <a:spcPts val="800"/>
              </a:spcAft>
            </a:pPr>
            <a:r>
              <a:rPr lang="tr-TR" sz="2400" dirty="0" smtClean="0"/>
              <a:t>Sizce </a:t>
            </a:r>
            <a:r>
              <a:rPr sz="2400" dirty="0" err="1" smtClean="0"/>
              <a:t>bir</a:t>
            </a:r>
            <a:r>
              <a:rPr sz="2400" dirty="0" smtClean="0"/>
              <a:t> </a:t>
            </a:r>
            <a:r>
              <a:rPr sz="2400" dirty="0" err="1"/>
              <a:t>makine</a:t>
            </a:r>
            <a:r>
              <a:rPr sz="2400" dirty="0"/>
              <a:t> </a:t>
            </a:r>
            <a:r>
              <a:rPr sz="2400" dirty="0" err="1"/>
              <a:t>gerçekten</a:t>
            </a:r>
            <a:r>
              <a:rPr sz="2400" dirty="0"/>
              <a:t> '</a:t>
            </a:r>
            <a:r>
              <a:rPr sz="2400" dirty="0" err="1"/>
              <a:t>zeki</a:t>
            </a:r>
            <a:r>
              <a:rPr sz="2400" dirty="0"/>
              <a:t>' </a:t>
            </a:r>
            <a:r>
              <a:rPr sz="2400" dirty="0" err="1"/>
              <a:t>olabilir</a:t>
            </a:r>
            <a:r>
              <a:rPr sz="2400" dirty="0"/>
              <a:t> mi?</a:t>
            </a:r>
          </a:p>
          <a:p>
            <a:pPr>
              <a:spcAft>
                <a:spcPts val="800"/>
              </a:spcAft>
            </a:pPr>
            <a:r>
              <a:rPr lang="tr-TR" sz="2400" dirty="0" smtClean="0"/>
              <a:t>Günlük </a:t>
            </a:r>
            <a:r>
              <a:rPr sz="2400" dirty="0" err="1" smtClean="0"/>
              <a:t>yaşamda</a:t>
            </a:r>
            <a:r>
              <a:rPr sz="2400" dirty="0" smtClean="0"/>
              <a:t> </a:t>
            </a:r>
            <a:r>
              <a:rPr sz="2400" dirty="0" err="1"/>
              <a:t>kullandığınız</a:t>
            </a:r>
            <a:r>
              <a:rPr sz="2400" dirty="0"/>
              <a:t> </a:t>
            </a:r>
            <a:r>
              <a:rPr sz="2400" dirty="0" err="1"/>
              <a:t>hangi</a:t>
            </a:r>
            <a:r>
              <a:rPr sz="2400" dirty="0"/>
              <a:t> </a:t>
            </a:r>
            <a:r>
              <a:rPr sz="2400" dirty="0" err="1"/>
              <a:t>uygulamalar</a:t>
            </a:r>
            <a:r>
              <a:rPr sz="2400" dirty="0"/>
              <a:t> YZ </a:t>
            </a:r>
            <a:r>
              <a:rPr sz="2400" dirty="0" err="1"/>
              <a:t>temellidir</a:t>
            </a:r>
            <a:r>
              <a:rPr sz="2400" dirty="0"/>
              <a:t>?</a:t>
            </a:r>
          </a:p>
          <a:p>
            <a:pPr>
              <a:spcAft>
                <a:spcPts val="800"/>
              </a:spcAft>
            </a:pPr>
            <a:r>
              <a:rPr lang="tr-TR" sz="2400" dirty="0" smtClean="0"/>
              <a:t>Yapay </a:t>
            </a:r>
            <a:r>
              <a:rPr sz="2400" dirty="0" err="1" smtClean="0"/>
              <a:t>zekâ</a:t>
            </a:r>
            <a:r>
              <a:rPr sz="2400" dirty="0" smtClean="0"/>
              <a:t> </a:t>
            </a:r>
            <a:r>
              <a:rPr sz="2400" dirty="0" err="1"/>
              <a:t>insan</a:t>
            </a:r>
            <a:r>
              <a:rPr sz="2400" dirty="0"/>
              <a:t> </a:t>
            </a:r>
            <a:r>
              <a:rPr sz="2400" dirty="0" err="1"/>
              <a:t>iş</a:t>
            </a:r>
            <a:r>
              <a:rPr sz="2400" dirty="0"/>
              <a:t> </a:t>
            </a:r>
            <a:r>
              <a:rPr sz="2400" dirty="0" err="1"/>
              <a:t>gücünü</a:t>
            </a:r>
            <a:r>
              <a:rPr sz="2400" dirty="0"/>
              <a:t> </a:t>
            </a:r>
            <a:r>
              <a:rPr sz="2400" dirty="0" err="1"/>
              <a:t>nasıl</a:t>
            </a:r>
            <a:r>
              <a:rPr sz="2400" dirty="0"/>
              <a:t> </a:t>
            </a:r>
            <a:r>
              <a:rPr sz="2400" dirty="0" err="1"/>
              <a:t>etkileyebilir</a:t>
            </a:r>
            <a:r>
              <a:rPr sz="2400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Kaynaklar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Russell, S., &amp; </a:t>
            </a:r>
            <a:r>
              <a:rPr sz="2400" dirty="0" err="1"/>
              <a:t>Norvig</a:t>
            </a:r>
            <a:r>
              <a:rPr sz="2400" dirty="0"/>
              <a:t>, P. (2022). Artificial Intelligence: A Modern Approach.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McCarthy, J. (1956). Dartmouth Conference Proposal.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Nilsson, N. J. (2010). The Quest for Artificial Intelligence.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Yapay</a:t>
            </a:r>
            <a:r>
              <a:rPr dirty="0"/>
              <a:t> </a:t>
            </a:r>
            <a:r>
              <a:rPr dirty="0" err="1"/>
              <a:t>Zekâ</a:t>
            </a:r>
            <a:r>
              <a:rPr dirty="0"/>
              <a:t> </a:t>
            </a:r>
            <a:r>
              <a:rPr dirty="0" err="1"/>
              <a:t>Nedir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Yapay</a:t>
            </a:r>
            <a:r>
              <a:rPr sz="2400" dirty="0"/>
              <a:t> </a:t>
            </a:r>
            <a:r>
              <a:rPr sz="2400" dirty="0" err="1"/>
              <a:t>zekâ</a:t>
            </a:r>
            <a:r>
              <a:rPr sz="2400" dirty="0"/>
              <a:t>, </a:t>
            </a:r>
            <a:r>
              <a:rPr sz="2400" dirty="0" err="1"/>
              <a:t>insan</a:t>
            </a:r>
            <a:r>
              <a:rPr sz="2400" dirty="0"/>
              <a:t> </a:t>
            </a:r>
            <a:r>
              <a:rPr sz="2400" dirty="0" err="1"/>
              <a:t>benzeri</a:t>
            </a:r>
            <a:r>
              <a:rPr sz="2400" dirty="0"/>
              <a:t> </a:t>
            </a:r>
            <a:r>
              <a:rPr sz="2400" dirty="0" err="1"/>
              <a:t>düşünme</a:t>
            </a:r>
            <a:r>
              <a:rPr sz="2400" dirty="0"/>
              <a:t> </a:t>
            </a:r>
            <a:r>
              <a:rPr sz="2400" dirty="0" err="1"/>
              <a:t>ve</a:t>
            </a:r>
            <a:r>
              <a:rPr sz="2400" dirty="0"/>
              <a:t> problem </a:t>
            </a:r>
            <a:r>
              <a:rPr sz="2400" dirty="0" err="1"/>
              <a:t>çözme</a:t>
            </a:r>
            <a:r>
              <a:rPr sz="2400" dirty="0"/>
              <a:t> </a:t>
            </a:r>
            <a:r>
              <a:rPr sz="2400" dirty="0" err="1"/>
              <a:t>yeteneklerini</a:t>
            </a:r>
            <a:r>
              <a:rPr sz="2400" dirty="0"/>
              <a:t> </a:t>
            </a:r>
            <a:r>
              <a:rPr sz="2400" dirty="0" err="1"/>
              <a:t>makinelere</a:t>
            </a:r>
            <a:r>
              <a:rPr sz="2400" dirty="0"/>
              <a:t> </a:t>
            </a:r>
            <a:r>
              <a:rPr sz="2400" dirty="0" err="1"/>
              <a:t>kazandırmayı</a:t>
            </a:r>
            <a:r>
              <a:rPr sz="2400" dirty="0"/>
              <a:t> </a:t>
            </a:r>
            <a:r>
              <a:rPr sz="2400" dirty="0" err="1"/>
              <a:t>amaçlar</a:t>
            </a:r>
            <a:r>
              <a:rPr sz="2400" dirty="0"/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John McCarthy (1956): '</a:t>
            </a:r>
            <a:r>
              <a:rPr sz="2400" dirty="0" err="1"/>
              <a:t>Yapay</a:t>
            </a:r>
            <a:r>
              <a:rPr sz="2400" dirty="0"/>
              <a:t> </a:t>
            </a:r>
            <a:r>
              <a:rPr sz="2400" dirty="0" err="1"/>
              <a:t>zekâ</a:t>
            </a:r>
            <a:r>
              <a:rPr sz="2400" dirty="0"/>
              <a:t>, </a:t>
            </a:r>
            <a:r>
              <a:rPr sz="2400" dirty="0" err="1"/>
              <a:t>makinelerin</a:t>
            </a:r>
            <a:r>
              <a:rPr sz="2400" dirty="0"/>
              <a:t> </a:t>
            </a:r>
            <a:r>
              <a:rPr sz="2400" dirty="0" err="1"/>
              <a:t>zeki</a:t>
            </a:r>
            <a:r>
              <a:rPr sz="2400" dirty="0"/>
              <a:t> </a:t>
            </a:r>
            <a:r>
              <a:rPr sz="2400" dirty="0" err="1"/>
              <a:t>davranışlar</a:t>
            </a:r>
            <a:r>
              <a:rPr sz="2400" dirty="0"/>
              <a:t> </a:t>
            </a:r>
            <a:r>
              <a:rPr sz="2400" dirty="0" err="1"/>
              <a:t>sergilemesini</a:t>
            </a:r>
            <a:r>
              <a:rPr sz="2400" dirty="0"/>
              <a:t> </a:t>
            </a:r>
            <a:r>
              <a:rPr sz="2400" dirty="0" err="1"/>
              <a:t>sağlamaya</a:t>
            </a:r>
            <a:r>
              <a:rPr sz="2400" dirty="0"/>
              <a:t> </a:t>
            </a:r>
            <a:r>
              <a:rPr sz="2400" dirty="0" err="1"/>
              <a:t>yönelik</a:t>
            </a:r>
            <a:r>
              <a:rPr sz="2400" dirty="0"/>
              <a:t> </a:t>
            </a:r>
            <a:r>
              <a:rPr sz="2400" dirty="0" err="1"/>
              <a:t>bilimdir</a:t>
            </a:r>
            <a:r>
              <a:rPr sz="2400" dirty="0"/>
              <a:t>.'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Russell &amp; </a:t>
            </a:r>
            <a:r>
              <a:rPr sz="2400" dirty="0" err="1"/>
              <a:t>Norvig</a:t>
            </a:r>
            <a:r>
              <a:rPr sz="2400" dirty="0"/>
              <a:t> (2022): 'YZ, </a:t>
            </a:r>
            <a:r>
              <a:rPr sz="2400" dirty="0" err="1"/>
              <a:t>çevresini</a:t>
            </a:r>
            <a:r>
              <a:rPr sz="2400" dirty="0"/>
              <a:t> </a:t>
            </a:r>
            <a:r>
              <a:rPr sz="2400" dirty="0" err="1"/>
              <a:t>algılayıp</a:t>
            </a:r>
            <a:r>
              <a:rPr sz="2400" dirty="0"/>
              <a:t> </a:t>
            </a:r>
            <a:r>
              <a:rPr sz="2400" dirty="0" err="1"/>
              <a:t>hedeflerine</a:t>
            </a:r>
            <a:r>
              <a:rPr sz="2400" dirty="0"/>
              <a:t> </a:t>
            </a:r>
            <a:r>
              <a:rPr sz="2400" dirty="0" err="1"/>
              <a:t>ulaşmak</a:t>
            </a:r>
            <a:r>
              <a:rPr sz="2400" dirty="0"/>
              <a:t> </a:t>
            </a:r>
            <a:r>
              <a:rPr sz="2400" dirty="0" err="1"/>
              <a:t>için</a:t>
            </a:r>
            <a:r>
              <a:rPr sz="2400" dirty="0"/>
              <a:t> </a:t>
            </a:r>
            <a:r>
              <a:rPr sz="2400" dirty="0" err="1"/>
              <a:t>uygun</a:t>
            </a:r>
            <a:r>
              <a:rPr sz="2400" dirty="0"/>
              <a:t> </a:t>
            </a:r>
            <a:r>
              <a:rPr sz="2400" dirty="0" err="1"/>
              <a:t>eylemleri</a:t>
            </a:r>
            <a:r>
              <a:rPr sz="2400" dirty="0"/>
              <a:t> </a:t>
            </a:r>
            <a:r>
              <a:rPr sz="2400" dirty="0" err="1"/>
              <a:t>seçen</a:t>
            </a:r>
            <a:r>
              <a:rPr sz="2400" dirty="0"/>
              <a:t> </a:t>
            </a:r>
            <a:r>
              <a:rPr sz="2400" dirty="0" err="1"/>
              <a:t>akıllı</a:t>
            </a:r>
            <a:r>
              <a:rPr sz="2400" dirty="0"/>
              <a:t> </a:t>
            </a:r>
            <a:r>
              <a:rPr sz="2400" dirty="0" err="1"/>
              <a:t>ajanların</a:t>
            </a:r>
            <a:r>
              <a:rPr sz="2400" dirty="0"/>
              <a:t> </a:t>
            </a:r>
            <a:r>
              <a:rPr sz="2400" dirty="0" err="1"/>
              <a:t>incelenmesidir</a:t>
            </a:r>
            <a:r>
              <a:rPr sz="2400" dirty="0"/>
              <a:t>.'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Doğal Zekâ ve Yapay Zekâ Arasındaki Farklar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Doğal</a:t>
            </a:r>
            <a:r>
              <a:rPr sz="2400" dirty="0"/>
              <a:t> </a:t>
            </a:r>
            <a:r>
              <a:rPr sz="2400" dirty="0" err="1"/>
              <a:t>zekâ</a:t>
            </a:r>
            <a:r>
              <a:rPr sz="2400" dirty="0"/>
              <a:t>: </a:t>
            </a:r>
            <a:r>
              <a:rPr sz="2400" dirty="0" err="1"/>
              <a:t>İnsan</a:t>
            </a:r>
            <a:r>
              <a:rPr sz="2400" dirty="0"/>
              <a:t> </a:t>
            </a:r>
            <a:r>
              <a:rPr sz="2400" dirty="0" err="1"/>
              <a:t>deneyimi</a:t>
            </a:r>
            <a:r>
              <a:rPr sz="2400" dirty="0"/>
              <a:t>, </a:t>
            </a:r>
            <a:r>
              <a:rPr sz="2400" dirty="0" err="1"/>
              <a:t>sezgi</a:t>
            </a:r>
            <a:r>
              <a:rPr sz="2400" dirty="0"/>
              <a:t>, </a:t>
            </a:r>
            <a:r>
              <a:rPr sz="2400" dirty="0" err="1"/>
              <a:t>duygusal</a:t>
            </a:r>
            <a:r>
              <a:rPr sz="2400" dirty="0"/>
              <a:t> </a:t>
            </a:r>
            <a:r>
              <a:rPr sz="2400" dirty="0" err="1"/>
              <a:t>karar</a:t>
            </a:r>
            <a:r>
              <a:rPr sz="2400" dirty="0"/>
              <a:t> </a:t>
            </a:r>
            <a:r>
              <a:rPr sz="2400" dirty="0" err="1"/>
              <a:t>verme</a:t>
            </a:r>
            <a:r>
              <a:rPr sz="2400" dirty="0"/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Yapay</a:t>
            </a:r>
            <a:r>
              <a:rPr sz="2400" dirty="0"/>
              <a:t> </a:t>
            </a:r>
            <a:r>
              <a:rPr sz="2400" dirty="0" err="1"/>
              <a:t>zekâ</a:t>
            </a:r>
            <a:r>
              <a:rPr sz="2400" dirty="0"/>
              <a:t>: </a:t>
            </a:r>
            <a:r>
              <a:rPr sz="2400" dirty="0" err="1"/>
              <a:t>Veri</a:t>
            </a:r>
            <a:r>
              <a:rPr sz="2400" dirty="0"/>
              <a:t> </a:t>
            </a:r>
            <a:r>
              <a:rPr sz="2400" dirty="0" err="1"/>
              <a:t>temelli</a:t>
            </a:r>
            <a:r>
              <a:rPr sz="2400" dirty="0"/>
              <a:t>, algoritmik </a:t>
            </a:r>
            <a:r>
              <a:rPr sz="2400" dirty="0" err="1"/>
              <a:t>öğrenme</a:t>
            </a:r>
            <a:r>
              <a:rPr sz="2400" dirty="0"/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Farklar</a:t>
            </a:r>
            <a:r>
              <a:rPr sz="2400" dirty="0"/>
              <a:t>: </a:t>
            </a:r>
            <a:r>
              <a:rPr sz="2400" dirty="0" err="1"/>
              <a:t>Öğrenme</a:t>
            </a:r>
            <a:r>
              <a:rPr sz="2400" dirty="0"/>
              <a:t> </a:t>
            </a:r>
            <a:r>
              <a:rPr sz="2400" dirty="0" err="1"/>
              <a:t>biçimi</a:t>
            </a:r>
            <a:r>
              <a:rPr sz="2400" dirty="0"/>
              <a:t>, </a:t>
            </a:r>
            <a:r>
              <a:rPr sz="2400" dirty="0" err="1"/>
              <a:t>hata</a:t>
            </a:r>
            <a:r>
              <a:rPr sz="2400" dirty="0"/>
              <a:t> </a:t>
            </a:r>
            <a:r>
              <a:rPr sz="2400" dirty="0" err="1"/>
              <a:t>toleransı</a:t>
            </a:r>
            <a:r>
              <a:rPr sz="2400" dirty="0"/>
              <a:t>, </a:t>
            </a:r>
            <a:r>
              <a:rPr sz="2400" dirty="0" err="1"/>
              <a:t>enerji</a:t>
            </a:r>
            <a:r>
              <a:rPr sz="2400" dirty="0"/>
              <a:t> </a:t>
            </a:r>
            <a:r>
              <a:rPr sz="2400" dirty="0" err="1"/>
              <a:t>kullanımı</a:t>
            </a:r>
            <a:r>
              <a:rPr sz="2400" dirty="0"/>
              <a:t>, </a:t>
            </a:r>
            <a:r>
              <a:rPr sz="2400" dirty="0" err="1"/>
              <a:t>yaratıcılık</a:t>
            </a:r>
            <a:r>
              <a:rPr sz="2400" dirty="0"/>
              <a:t> </a:t>
            </a:r>
            <a:r>
              <a:rPr sz="2400" dirty="0" err="1"/>
              <a:t>düzeyi</a:t>
            </a:r>
            <a:r>
              <a:rPr sz="2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Yapay Zekânın Alt Alanları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sz="2400" dirty="0" smtClean="0"/>
              <a:t>• </a:t>
            </a:r>
            <a:r>
              <a:rPr sz="2400" dirty="0" err="1"/>
              <a:t>Makine</a:t>
            </a:r>
            <a:r>
              <a:rPr sz="2400" dirty="0"/>
              <a:t> </a:t>
            </a:r>
            <a:r>
              <a:rPr sz="2400" dirty="0" err="1"/>
              <a:t>Öğrenmesi</a:t>
            </a:r>
            <a:r>
              <a:rPr sz="2400" dirty="0"/>
              <a:t> (ML): </a:t>
            </a:r>
            <a:r>
              <a:rPr sz="2400" dirty="0" err="1"/>
              <a:t>Deneyimle</a:t>
            </a:r>
            <a:r>
              <a:rPr sz="2400" dirty="0"/>
              <a:t> </a:t>
            </a:r>
            <a:r>
              <a:rPr sz="2400" dirty="0" err="1"/>
              <a:t>öğrenme</a:t>
            </a:r>
            <a:r>
              <a:rPr sz="2400" dirty="0" smtClean="0"/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 smtClean="0"/>
              <a:t>• </a:t>
            </a:r>
            <a:r>
              <a:rPr sz="2400" dirty="0" err="1" smtClean="0"/>
              <a:t>Derin</a:t>
            </a:r>
            <a:r>
              <a:rPr sz="2400" dirty="0" smtClean="0"/>
              <a:t> </a:t>
            </a:r>
            <a:r>
              <a:rPr sz="2400" dirty="0" err="1" smtClean="0"/>
              <a:t>Öğrenme</a:t>
            </a:r>
            <a:r>
              <a:rPr sz="2400" dirty="0" smtClean="0"/>
              <a:t> (DL): </a:t>
            </a:r>
            <a:r>
              <a:rPr sz="2400" dirty="0" err="1" smtClean="0"/>
              <a:t>Sinir</a:t>
            </a:r>
            <a:r>
              <a:rPr sz="2400" dirty="0" smtClean="0"/>
              <a:t> </a:t>
            </a:r>
            <a:r>
              <a:rPr sz="2400" dirty="0" err="1" smtClean="0"/>
              <a:t>ağlarına</a:t>
            </a:r>
            <a:r>
              <a:rPr sz="2400" dirty="0" smtClean="0"/>
              <a:t> </a:t>
            </a:r>
            <a:r>
              <a:rPr sz="2400" dirty="0" err="1" smtClean="0"/>
              <a:t>dayalı</a:t>
            </a:r>
            <a:r>
              <a:rPr sz="2400" dirty="0" smtClean="0"/>
              <a:t> </a:t>
            </a:r>
            <a:r>
              <a:rPr sz="2400" dirty="0" err="1" smtClean="0"/>
              <a:t>sistemler</a:t>
            </a:r>
            <a:r>
              <a:rPr sz="2400" dirty="0" smtClean="0"/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 smtClean="0"/>
              <a:t>• </a:t>
            </a:r>
            <a:r>
              <a:rPr sz="2400" dirty="0" err="1"/>
              <a:t>Doğal</a:t>
            </a:r>
            <a:r>
              <a:rPr sz="2400" dirty="0"/>
              <a:t> </a:t>
            </a:r>
            <a:r>
              <a:rPr sz="2400" dirty="0" err="1"/>
              <a:t>Dil</a:t>
            </a:r>
            <a:r>
              <a:rPr sz="2400" dirty="0"/>
              <a:t> </a:t>
            </a:r>
            <a:r>
              <a:rPr sz="2400" dirty="0" err="1"/>
              <a:t>İşleme</a:t>
            </a:r>
            <a:r>
              <a:rPr sz="2400" dirty="0"/>
              <a:t> (NLP): </a:t>
            </a:r>
            <a:r>
              <a:rPr sz="2400" dirty="0" err="1"/>
              <a:t>İnsan</a:t>
            </a:r>
            <a:r>
              <a:rPr sz="2400" dirty="0"/>
              <a:t> </a:t>
            </a:r>
            <a:r>
              <a:rPr sz="2400" dirty="0" err="1"/>
              <a:t>dilini</a:t>
            </a:r>
            <a:r>
              <a:rPr sz="2400" dirty="0"/>
              <a:t> </a:t>
            </a:r>
            <a:r>
              <a:rPr sz="2400" dirty="0" err="1"/>
              <a:t>anlama</a:t>
            </a:r>
            <a:r>
              <a:rPr sz="2400" dirty="0"/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Bilgisayarla</a:t>
            </a:r>
            <a:r>
              <a:rPr sz="2400" dirty="0"/>
              <a:t> </a:t>
            </a:r>
            <a:r>
              <a:rPr sz="2400" dirty="0" err="1"/>
              <a:t>Görme</a:t>
            </a:r>
            <a:r>
              <a:rPr sz="2400" dirty="0"/>
              <a:t>: </a:t>
            </a:r>
            <a:r>
              <a:rPr sz="2400" dirty="0" err="1"/>
              <a:t>Görsel</a:t>
            </a:r>
            <a:r>
              <a:rPr sz="2400" dirty="0"/>
              <a:t> </a:t>
            </a:r>
            <a:r>
              <a:rPr sz="2400" dirty="0" err="1"/>
              <a:t>veriyi</a:t>
            </a:r>
            <a:r>
              <a:rPr sz="2400" dirty="0"/>
              <a:t> </a:t>
            </a:r>
            <a:r>
              <a:rPr sz="2400" dirty="0" err="1"/>
              <a:t>analiz</a:t>
            </a:r>
            <a:r>
              <a:rPr sz="2400" dirty="0"/>
              <a:t> </a:t>
            </a:r>
            <a:r>
              <a:rPr sz="2400" dirty="0" err="1"/>
              <a:t>etme</a:t>
            </a:r>
            <a:r>
              <a:rPr sz="2400" dirty="0"/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Uzman</a:t>
            </a:r>
            <a:r>
              <a:rPr sz="2400" dirty="0"/>
              <a:t> </a:t>
            </a:r>
            <a:r>
              <a:rPr sz="2400" dirty="0" err="1"/>
              <a:t>Sistemler</a:t>
            </a:r>
            <a:r>
              <a:rPr sz="2400" dirty="0"/>
              <a:t>: Alan </a:t>
            </a:r>
            <a:r>
              <a:rPr sz="2400" dirty="0" err="1"/>
              <a:t>uzmanlığını</a:t>
            </a:r>
            <a:r>
              <a:rPr sz="2400" dirty="0"/>
              <a:t> </a:t>
            </a:r>
            <a:r>
              <a:rPr sz="2400" dirty="0" err="1"/>
              <a:t>taklit</a:t>
            </a:r>
            <a:r>
              <a:rPr sz="2400" dirty="0"/>
              <a:t> </a:t>
            </a:r>
            <a:r>
              <a:rPr sz="2400" dirty="0" err="1"/>
              <a:t>eden</a:t>
            </a:r>
            <a:r>
              <a:rPr sz="2400" dirty="0"/>
              <a:t> </a:t>
            </a:r>
            <a:r>
              <a:rPr sz="2400" dirty="0" err="1"/>
              <a:t>yazılımlar</a:t>
            </a:r>
            <a:r>
              <a:rPr sz="2400" dirty="0"/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Robotik</a:t>
            </a:r>
            <a:r>
              <a:rPr sz="2400" dirty="0"/>
              <a:t>: </a:t>
            </a:r>
            <a:r>
              <a:rPr sz="2400" dirty="0" err="1"/>
              <a:t>Fiziksel</a:t>
            </a:r>
            <a:r>
              <a:rPr sz="2400" dirty="0"/>
              <a:t> </a:t>
            </a:r>
            <a:r>
              <a:rPr sz="2400" dirty="0" err="1"/>
              <a:t>ortamda</a:t>
            </a:r>
            <a:r>
              <a:rPr sz="2400" dirty="0"/>
              <a:t> </a:t>
            </a:r>
            <a:r>
              <a:rPr sz="2400" dirty="0" err="1"/>
              <a:t>görev</a:t>
            </a:r>
            <a:r>
              <a:rPr sz="2400" dirty="0"/>
              <a:t> </a:t>
            </a:r>
            <a:r>
              <a:rPr sz="2400" dirty="0" err="1"/>
              <a:t>yapan</a:t>
            </a:r>
            <a:r>
              <a:rPr sz="2400" dirty="0"/>
              <a:t> </a:t>
            </a:r>
            <a:r>
              <a:rPr sz="2400" dirty="0" err="1"/>
              <a:t>zeki</a:t>
            </a:r>
            <a:r>
              <a:rPr sz="2400" dirty="0"/>
              <a:t> </a:t>
            </a:r>
            <a:r>
              <a:rPr sz="2400" dirty="0" err="1"/>
              <a:t>sistemler</a:t>
            </a:r>
            <a:r>
              <a:rPr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Yapay Zekânın Alt Alanları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Makine Öğrenmesi (Machine Learning)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Bilgisayarların </a:t>
            </a:r>
            <a:r>
              <a:rPr lang="tr-TR" sz="2400" dirty="0"/>
              <a:t>verilerden öğrenmesini ve zamanla </a:t>
            </a:r>
            <a:r>
              <a:rPr lang="tr-TR" sz="2400" dirty="0" smtClean="0"/>
              <a:t>	performanslarını </a:t>
            </a:r>
            <a:r>
              <a:rPr lang="tr-TR" sz="2400" dirty="0"/>
              <a:t>geliştirmesini sağlayan yapay zekâ alt </a:t>
            </a:r>
            <a:r>
              <a:rPr lang="tr-TR" sz="2400" dirty="0" smtClean="0"/>
              <a:t>	alanıdır</a:t>
            </a:r>
            <a:r>
              <a:rPr lang="tr-TR" sz="2400" dirty="0"/>
              <a:t>.</a:t>
            </a:r>
          </a:p>
          <a:p>
            <a:pPr marL="0" indent="0">
              <a:buNone/>
            </a:pPr>
            <a:r>
              <a:rPr lang="tr-TR" sz="2400" dirty="0" smtClean="0"/>
              <a:t>	Açık </a:t>
            </a:r>
            <a:r>
              <a:rPr lang="tr-TR" sz="2400" dirty="0"/>
              <a:t>bir şekilde programlanmadan, örüntüleri tanıyarak </a:t>
            </a:r>
            <a:r>
              <a:rPr lang="tr-TR" sz="2400" dirty="0" smtClean="0"/>
              <a:t>	tahmin </a:t>
            </a:r>
            <a:r>
              <a:rPr lang="tr-TR" sz="2400" dirty="0"/>
              <a:t>yapar.</a:t>
            </a:r>
          </a:p>
          <a:p>
            <a:pPr marL="0" indent="0">
              <a:buNone/>
            </a:pPr>
            <a:r>
              <a:rPr lang="tr-TR" sz="2400" dirty="0" smtClean="0"/>
              <a:t>	Örnek</a:t>
            </a:r>
            <a:r>
              <a:rPr lang="tr-TR" sz="2400" dirty="0"/>
              <a:t>: E-postalarda </a:t>
            </a:r>
            <a:r>
              <a:rPr lang="tr-TR" sz="2400" dirty="0" err="1"/>
              <a:t>spam</a:t>
            </a:r>
            <a:r>
              <a:rPr lang="tr-TR" sz="2400" dirty="0"/>
              <a:t> filtreleme, kredi </a:t>
            </a:r>
            <a:r>
              <a:rPr lang="tr-TR" sz="2400" dirty="0" err="1"/>
              <a:t>skorlama</a:t>
            </a:r>
            <a:r>
              <a:rPr lang="tr-TR" sz="2400" dirty="0"/>
              <a:t>, öneri </a:t>
            </a:r>
            <a:r>
              <a:rPr lang="tr-TR" sz="2400" dirty="0" smtClean="0"/>
              <a:t>	sistemleri</a:t>
            </a:r>
            <a:r>
              <a:rPr lang="tr-TR" sz="2400" dirty="0"/>
              <a:t>.</a:t>
            </a:r>
          </a:p>
          <a:p>
            <a:pPr marL="0" indent="0">
              <a:spcAft>
                <a:spcPts val="800"/>
              </a:spcAft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30743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Yapay Zekânın Alt Alanları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Derin Öğrenme (</a:t>
            </a:r>
            <a:r>
              <a:rPr lang="tr-TR" sz="2400" b="1" dirty="0" err="1"/>
              <a:t>Deep</a:t>
            </a:r>
            <a:r>
              <a:rPr lang="tr-TR" sz="2400" b="1" dirty="0"/>
              <a:t> Learning)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Yapay </a:t>
            </a:r>
            <a:r>
              <a:rPr lang="tr-TR" sz="2400" dirty="0"/>
              <a:t>sinir ağlarını kullanarak çok katmanlı öğrenme </a:t>
            </a:r>
            <a:r>
              <a:rPr lang="tr-TR" sz="2400" dirty="0" smtClean="0"/>
              <a:t>	süreçlerini </a:t>
            </a:r>
            <a:r>
              <a:rPr lang="tr-TR" sz="2400" dirty="0"/>
              <a:t>modelleyen bir makine öğrenmesi türüdür.</a:t>
            </a:r>
          </a:p>
          <a:p>
            <a:pPr marL="0" indent="0">
              <a:buNone/>
            </a:pPr>
            <a:r>
              <a:rPr lang="tr-TR" sz="2400" dirty="0" smtClean="0"/>
              <a:t>	Büyük </a:t>
            </a:r>
            <a:r>
              <a:rPr lang="tr-TR" sz="2400" dirty="0"/>
              <a:t>veri setleriyle çalışır ve karmaşık örüntüleri tespit eder.</a:t>
            </a:r>
          </a:p>
          <a:p>
            <a:pPr marL="0" indent="0">
              <a:buNone/>
            </a:pPr>
            <a:r>
              <a:rPr lang="tr-TR" sz="2400" dirty="0" smtClean="0"/>
              <a:t>	Örnek</a:t>
            </a:r>
            <a:r>
              <a:rPr lang="tr-TR" sz="2400" dirty="0"/>
              <a:t>: Görüntü tanıma, ses tanıma, otonom araçlar.</a:t>
            </a:r>
          </a:p>
          <a:p>
            <a:pPr marL="0" indent="0">
              <a:spcAft>
                <a:spcPts val="800"/>
              </a:spcAft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124205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Yapay Zekânın Alt Alanları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Doğal Dil İşleme (Natural Language </a:t>
            </a:r>
            <a:r>
              <a:rPr lang="tr-TR" sz="2400" b="1" dirty="0" err="1"/>
              <a:t>Processing</a:t>
            </a:r>
            <a:r>
              <a:rPr lang="tr-TR" sz="2400" b="1" dirty="0"/>
              <a:t> - NLP)</a:t>
            </a:r>
          </a:p>
          <a:p>
            <a:pPr marL="400050" lvl="1" indent="0">
              <a:buNone/>
            </a:pPr>
            <a:endParaRPr lang="tr-TR" sz="2000" dirty="0" smtClean="0"/>
          </a:p>
          <a:p>
            <a:pPr marL="400050" lvl="1" indent="0">
              <a:buNone/>
            </a:pPr>
            <a:r>
              <a:rPr lang="tr-TR" sz="2400" dirty="0" smtClean="0"/>
              <a:t>Bilgisayarların </a:t>
            </a:r>
            <a:r>
              <a:rPr lang="tr-TR" sz="2400" dirty="0"/>
              <a:t>insan dilini anlaması, yorumlaması ve üretmesiyle ilgilenir.</a:t>
            </a:r>
          </a:p>
          <a:p>
            <a:pPr marL="400050" lvl="1" indent="0">
              <a:buNone/>
            </a:pPr>
            <a:r>
              <a:rPr lang="tr-TR" sz="2400" dirty="0"/>
              <a:t>Dilbilim ile bilgisayar biliminin kesişim noktasıdır.</a:t>
            </a:r>
          </a:p>
          <a:p>
            <a:pPr marL="400050" lvl="1" indent="0">
              <a:buNone/>
            </a:pPr>
            <a:r>
              <a:rPr lang="tr-TR" sz="2400" dirty="0"/>
              <a:t>Örnek: </a:t>
            </a:r>
            <a:r>
              <a:rPr lang="tr-TR" sz="2400" dirty="0" err="1"/>
              <a:t>ChatGPT</a:t>
            </a:r>
            <a:r>
              <a:rPr lang="tr-TR" sz="2400" dirty="0"/>
              <a:t>, Google </a:t>
            </a:r>
            <a:r>
              <a:rPr lang="tr-TR" sz="2400" dirty="0" err="1"/>
              <a:t>Translate</a:t>
            </a:r>
            <a:r>
              <a:rPr lang="tr-TR" sz="2400" dirty="0"/>
              <a:t>, </a:t>
            </a:r>
            <a:r>
              <a:rPr lang="tr-TR" sz="2400" dirty="0" err="1"/>
              <a:t>Siri</a:t>
            </a:r>
            <a:r>
              <a:rPr lang="tr-TR" sz="2400" dirty="0"/>
              <a:t>, metin özetleme.</a:t>
            </a:r>
          </a:p>
          <a:p>
            <a:pPr marL="400050" lvl="1" indent="0">
              <a:spcAft>
                <a:spcPts val="800"/>
              </a:spcAft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65343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Yapay Zekânın Alt Alanları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Bilgisayarla Görme (</a:t>
            </a:r>
            <a:r>
              <a:rPr lang="tr-TR" sz="2400" b="1" dirty="0" err="1"/>
              <a:t>Computer</a:t>
            </a:r>
            <a:r>
              <a:rPr lang="tr-TR" sz="2400" b="1" dirty="0"/>
              <a:t> </a:t>
            </a:r>
            <a:r>
              <a:rPr lang="tr-TR" sz="2400" b="1" dirty="0" err="1"/>
              <a:t>Vision</a:t>
            </a:r>
            <a:r>
              <a:rPr lang="tr-TR" sz="2400" b="1" dirty="0"/>
              <a:t>)</a:t>
            </a:r>
          </a:p>
          <a:p>
            <a:pPr marL="400050" lvl="1" indent="0">
              <a:buNone/>
            </a:pPr>
            <a:endParaRPr lang="tr-TR" sz="2400" dirty="0"/>
          </a:p>
          <a:p>
            <a:pPr marL="400050" lvl="1" indent="0">
              <a:buNone/>
            </a:pPr>
            <a:r>
              <a:rPr lang="tr-TR" sz="2400" dirty="0" smtClean="0"/>
              <a:t>Görsellerden </a:t>
            </a:r>
            <a:r>
              <a:rPr lang="tr-TR" sz="2400" dirty="0"/>
              <a:t>veya videolardan nesneleri, yüzleri, hareketleri tanıma becerisidir.</a:t>
            </a:r>
          </a:p>
          <a:p>
            <a:pPr marL="400050" lvl="1" indent="0">
              <a:buNone/>
            </a:pPr>
            <a:r>
              <a:rPr lang="tr-TR" sz="2400" dirty="0"/>
              <a:t>Görsel veriyi sayısal biçimde analiz ederek anlamlandırır.</a:t>
            </a:r>
          </a:p>
          <a:p>
            <a:pPr marL="400050" lvl="1" indent="0">
              <a:buNone/>
            </a:pPr>
            <a:r>
              <a:rPr lang="tr-TR" sz="2400" dirty="0"/>
              <a:t>Örnek: Yüz tanıma sistemleri, üretim hattı denetimi, otonom araç kameraları.</a:t>
            </a:r>
          </a:p>
          <a:p>
            <a:pPr marL="400050" lvl="1" indent="0">
              <a:spcAft>
                <a:spcPts val="800"/>
              </a:spcAft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54300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Günlük Yaşamda YZ Uygulamaları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Akıllı</a:t>
            </a:r>
            <a:r>
              <a:rPr sz="2400" dirty="0"/>
              <a:t> </a:t>
            </a:r>
            <a:r>
              <a:rPr sz="2400" dirty="0" err="1"/>
              <a:t>telefonlarda</a:t>
            </a:r>
            <a:r>
              <a:rPr sz="2400" dirty="0"/>
              <a:t> </a:t>
            </a:r>
            <a:r>
              <a:rPr sz="2400" dirty="0" err="1"/>
              <a:t>yüz</a:t>
            </a:r>
            <a:r>
              <a:rPr sz="2400" dirty="0"/>
              <a:t> </a:t>
            </a:r>
            <a:r>
              <a:rPr sz="2400" dirty="0" err="1"/>
              <a:t>tanıma</a:t>
            </a:r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Netflix / Spotify </a:t>
            </a:r>
            <a:r>
              <a:rPr sz="2400" dirty="0" err="1"/>
              <a:t>öneri</a:t>
            </a:r>
            <a:r>
              <a:rPr sz="2400" dirty="0"/>
              <a:t> </a:t>
            </a:r>
            <a:r>
              <a:rPr sz="2400" dirty="0" err="1"/>
              <a:t>sistemleri</a:t>
            </a:r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Google Maps </a:t>
            </a:r>
            <a:r>
              <a:rPr sz="2400" dirty="0" err="1"/>
              <a:t>ve</a:t>
            </a:r>
            <a:r>
              <a:rPr sz="2400" dirty="0"/>
              <a:t> </a:t>
            </a:r>
            <a:r>
              <a:rPr sz="2400" dirty="0" err="1"/>
              <a:t>navigasyon</a:t>
            </a:r>
            <a:r>
              <a:rPr sz="2400" dirty="0"/>
              <a:t> </a:t>
            </a:r>
            <a:r>
              <a:rPr sz="2400" dirty="0" err="1"/>
              <a:t>uygulamaları</a:t>
            </a:r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Chatbotlar</a:t>
            </a:r>
            <a:r>
              <a:rPr sz="2400" dirty="0"/>
              <a:t> (Siri, Alexa, </a:t>
            </a:r>
            <a:r>
              <a:rPr sz="2400" dirty="0" err="1"/>
              <a:t>ChatGPT</a:t>
            </a:r>
            <a:r>
              <a:rPr sz="2400" dirty="0"/>
              <a:t>)</a:t>
            </a:r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Bankacılıkta</a:t>
            </a:r>
            <a:r>
              <a:rPr sz="2400" dirty="0"/>
              <a:t> </a:t>
            </a:r>
            <a:r>
              <a:rPr sz="2400" dirty="0" err="1"/>
              <a:t>sahte</a:t>
            </a:r>
            <a:r>
              <a:rPr sz="2400" dirty="0"/>
              <a:t> </a:t>
            </a:r>
            <a:r>
              <a:rPr sz="2400" dirty="0" err="1"/>
              <a:t>işlem</a:t>
            </a:r>
            <a:r>
              <a:rPr sz="2400" dirty="0"/>
              <a:t> </a:t>
            </a:r>
            <a:r>
              <a:rPr sz="2400" dirty="0" err="1"/>
              <a:t>tespiti</a:t>
            </a:r>
            <a:endParaRPr sz="2400" dirty="0"/>
          </a:p>
          <a:p>
            <a:pPr marL="0" indent="0">
              <a:spcAft>
                <a:spcPts val="800"/>
              </a:spcAft>
              <a:buNone/>
            </a:pPr>
            <a:r>
              <a:rPr sz="2400" dirty="0"/>
              <a:t>• </a:t>
            </a:r>
            <a:r>
              <a:rPr sz="2400" dirty="0" err="1"/>
              <a:t>Sosyal</a:t>
            </a:r>
            <a:r>
              <a:rPr sz="2400" dirty="0"/>
              <a:t> </a:t>
            </a:r>
            <a:r>
              <a:rPr sz="2400" dirty="0" err="1"/>
              <a:t>medyada</a:t>
            </a:r>
            <a:r>
              <a:rPr sz="2400" dirty="0"/>
              <a:t> </a:t>
            </a:r>
            <a:r>
              <a:rPr sz="2400" dirty="0" err="1"/>
              <a:t>içerik</a:t>
            </a:r>
            <a:r>
              <a:rPr sz="2400" dirty="0"/>
              <a:t> </a:t>
            </a:r>
            <a:r>
              <a:rPr sz="2400" dirty="0" err="1"/>
              <a:t>önerileri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433</Words>
  <Application>Microsoft Office PowerPoint</Application>
  <PresentationFormat>Ekran Gösterisi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Yapay Zekâya Giriş</vt:lpstr>
      <vt:lpstr>Yapay Zekâ Nedir?</vt:lpstr>
      <vt:lpstr>Doğal Zekâ ve Yapay Zekâ Arasındaki Farklar</vt:lpstr>
      <vt:lpstr>Yapay Zekânın Alt Alanları</vt:lpstr>
      <vt:lpstr>Yapay Zekânın Alt Alanları</vt:lpstr>
      <vt:lpstr>Yapay Zekânın Alt Alanları</vt:lpstr>
      <vt:lpstr>Yapay Zekânın Alt Alanları</vt:lpstr>
      <vt:lpstr>Yapay Zekânın Alt Alanları</vt:lpstr>
      <vt:lpstr>Günlük Yaşamda YZ Uygulamaları</vt:lpstr>
      <vt:lpstr>Yapay Zekânın Temel Amaçları</vt:lpstr>
      <vt:lpstr>Tartışma Soruları</vt:lpstr>
      <vt:lpstr>Kaynaklar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Yapay Zekâya Giriş</dc:title>
  <dc:subject/>
  <dc:creator/>
  <cp:keywords/>
  <dc:description>generated using python-pptx</dc:description>
  <cp:lastModifiedBy>User1</cp:lastModifiedBy>
  <cp:revision>4</cp:revision>
  <dcterms:created xsi:type="dcterms:W3CDTF">2013-01-27T09:14:16Z</dcterms:created>
  <dcterms:modified xsi:type="dcterms:W3CDTF">2025-10-22T09:55:59Z</dcterms:modified>
  <cp:category/>
</cp:coreProperties>
</file>