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4" r:id="rId20"/>
    <p:sldId id="282" r:id="rId21"/>
    <p:sldId id="283"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3907" autoAdjust="0"/>
  </p:normalViewPr>
  <p:slideViewPr>
    <p:cSldViewPr>
      <p:cViewPr varScale="1">
        <p:scale>
          <a:sx n="68" d="100"/>
          <a:sy n="68" d="100"/>
        </p:scale>
        <p:origin x="-1410"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0C0D78B-522B-4053-A44E-1AD212FEB6E7}" type="datetimeFigureOut">
              <a:rPr lang="tr-TR" smtClean="0"/>
              <a:pPr/>
              <a:t>16.4.2025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2962366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C0D78B-522B-4053-A44E-1AD212FEB6E7}" type="datetimeFigureOut">
              <a:rPr lang="tr-TR" smtClean="0"/>
              <a:pPr/>
              <a:t>16.4.2025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3253586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C0D78B-522B-4053-A44E-1AD212FEB6E7}" type="datetimeFigureOut">
              <a:rPr lang="tr-TR" smtClean="0"/>
              <a:pPr/>
              <a:t>16.4.2025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365317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0C0D78B-522B-4053-A44E-1AD212FEB6E7}" type="datetimeFigureOut">
              <a:rPr lang="tr-TR" smtClean="0"/>
              <a:pPr/>
              <a:t>16.4.2025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2892703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0C0D78B-522B-4053-A44E-1AD212FEB6E7}" type="datetimeFigureOut">
              <a:rPr lang="tr-TR" smtClean="0"/>
              <a:pPr/>
              <a:t>16.4.2025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111854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0C0D78B-522B-4053-A44E-1AD212FEB6E7}" type="datetimeFigureOut">
              <a:rPr lang="tr-TR" smtClean="0"/>
              <a:pPr/>
              <a:t>16.4.2025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381185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0C0D78B-522B-4053-A44E-1AD212FEB6E7}" type="datetimeFigureOut">
              <a:rPr lang="tr-TR" smtClean="0"/>
              <a:pPr/>
              <a:t>16.4.2025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1301759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0C0D78B-522B-4053-A44E-1AD212FEB6E7}" type="datetimeFigureOut">
              <a:rPr lang="tr-TR" smtClean="0"/>
              <a:pPr/>
              <a:t>16.4.2025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3009857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0C0D78B-522B-4053-A44E-1AD212FEB6E7}" type="datetimeFigureOut">
              <a:rPr lang="tr-TR" smtClean="0"/>
              <a:pPr/>
              <a:t>16.4.2025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3549158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0C0D78B-522B-4053-A44E-1AD212FEB6E7}" type="datetimeFigureOut">
              <a:rPr lang="tr-TR" smtClean="0"/>
              <a:pPr/>
              <a:t>16.4.2025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2682662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0C0D78B-522B-4053-A44E-1AD212FEB6E7}" type="datetimeFigureOut">
              <a:rPr lang="tr-TR" smtClean="0"/>
              <a:pPr/>
              <a:t>16.4.2025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3619242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0D78B-522B-4053-A44E-1AD212FEB6E7}" type="datetimeFigureOut">
              <a:rPr lang="tr-TR" smtClean="0"/>
              <a:pPr/>
              <a:t>16.4.2025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5C5169-82AD-4903-9B3F-F4F7E4AA82F7}" type="slidenum">
              <a:rPr lang="tr-TR" smtClean="0"/>
              <a:pPr/>
              <a:t>‹#›</a:t>
            </a:fld>
            <a:endParaRPr lang="tr-TR"/>
          </a:p>
        </p:txBody>
      </p:sp>
    </p:spTree>
    <p:extLst>
      <p:ext uri="{BB962C8B-B14F-4D97-AF65-F5344CB8AC3E}">
        <p14:creationId xmlns="" xmlns:p14="http://schemas.microsoft.com/office/powerpoint/2010/main" val="4091637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38273" y="116632"/>
            <a:ext cx="5758408" cy="677937"/>
          </a:xfrm>
        </p:spPr>
        <p:txBody>
          <a:bodyPr>
            <a:normAutofit/>
          </a:bodyPr>
          <a:lstStyle/>
          <a:p>
            <a:r>
              <a:rPr lang="tr-TR" sz="2400" dirty="0" smtClean="0">
                <a:solidFill>
                  <a:srgbClr val="FF0000"/>
                </a:solidFill>
                <a:latin typeface="Arial" panose="020B0604020202020204" pitchFamily="34" charset="0"/>
                <a:cs typeface="Arial" panose="020B0604020202020204" pitchFamily="34" charset="0"/>
              </a:rPr>
              <a:t>FRUIT JUICE</a:t>
            </a:r>
            <a:endParaRPr lang="tr-TR" sz="2400" dirty="0">
              <a:solidFill>
                <a:srgbClr val="FF0000"/>
              </a:solidFill>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a:xfrm>
            <a:off x="971600" y="794569"/>
            <a:ext cx="7344816" cy="5082703"/>
          </a:xfrm>
        </p:spPr>
        <p:txBody>
          <a:bodyPr>
            <a:normAutofit/>
          </a:bodyPr>
          <a:lstStyle/>
          <a:p>
            <a:pPr algn="just"/>
            <a:r>
              <a:rPr lang="tr-TR" sz="2400" dirty="0" smtClean="0">
                <a:solidFill>
                  <a:schemeClr val="tx1"/>
                </a:solidFill>
                <a:latin typeface="Arial" panose="020B0604020202020204" pitchFamily="34" charset="0"/>
                <a:cs typeface="Arial" panose="020B0604020202020204" pitchFamily="34" charset="0"/>
              </a:rPr>
              <a:t>A </a:t>
            </a:r>
            <a:r>
              <a:rPr lang="tr-TR" sz="2400" dirty="0" err="1" smtClean="0">
                <a:solidFill>
                  <a:schemeClr val="tx1"/>
                </a:solidFill>
                <a:latin typeface="Arial" panose="020B0604020202020204" pitchFamily="34" charset="0"/>
                <a:cs typeface="Arial" panose="020B0604020202020204" pitchFamily="34" charset="0"/>
              </a:rPr>
              <a:t>wide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range</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drinks</a:t>
            </a:r>
            <a:r>
              <a:rPr lang="tr-TR" sz="2400" dirty="0" smtClean="0">
                <a:solidFill>
                  <a:schemeClr val="tx1"/>
                </a:solidFill>
                <a:latin typeface="Arial" panose="020B0604020202020204" pitchFamily="34" charset="0"/>
                <a:cs typeface="Arial" panose="020B0604020202020204" pitchFamily="34" charset="0"/>
              </a:rPr>
              <a:t> can be </a:t>
            </a:r>
            <a:r>
              <a:rPr lang="tr-TR" sz="2400" dirty="0" err="1" smtClean="0">
                <a:solidFill>
                  <a:schemeClr val="tx1"/>
                </a:solidFill>
                <a:latin typeface="Arial" panose="020B0604020202020204" pitchFamily="34" charset="0"/>
                <a:cs typeface="Arial" panose="020B0604020202020204" pitchFamily="34" charset="0"/>
              </a:rPr>
              <a:t>made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using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extracted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pulp</a:t>
            </a:r>
            <a:r>
              <a:rPr lang="tr-TR" sz="2400" dirty="0" smtClean="0">
                <a:solidFill>
                  <a:schemeClr val="tx1"/>
                </a:solidFill>
                <a:latin typeface="Arial" panose="020B0604020202020204" pitchFamily="34" charset="0"/>
                <a:cs typeface="Arial" panose="020B0604020202020204" pitchFamily="34" charset="0"/>
              </a:rPr>
              <a:t> as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base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material</a:t>
            </a:r>
            <a:r>
              <a:rPr lang="tr-TR" sz="2400" dirty="0" smtClean="0">
                <a:solidFill>
                  <a:schemeClr val="tx1"/>
                </a:solidFill>
                <a:latin typeface="Arial" panose="020B0604020202020204" pitchFamily="34" charset="0"/>
                <a:cs typeface="Arial" panose="020B0604020202020204" pitchFamily="34" charset="0"/>
              </a:rPr>
              <a:t>.</a:t>
            </a:r>
          </a:p>
          <a:p>
            <a:pPr algn="just"/>
            <a:endParaRPr lang="tr-TR" sz="2400" dirty="0">
              <a:solidFill>
                <a:schemeClr val="tx1"/>
              </a:solidFill>
              <a:latin typeface="Arial" panose="020B0604020202020204" pitchFamily="34" charset="0"/>
              <a:cs typeface="Arial" panose="020B0604020202020204" pitchFamily="34" charset="0"/>
            </a:endParaRPr>
          </a:p>
          <a:p>
            <a:pPr algn="just"/>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types</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drinks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made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from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can be </a:t>
            </a:r>
            <a:r>
              <a:rPr lang="tr-TR" sz="2400" dirty="0" err="1" smtClean="0">
                <a:solidFill>
                  <a:schemeClr val="tx1"/>
                </a:solidFill>
                <a:latin typeface="Arial" panose="020B0604020202020204" pitchFamily="34" charset="0"/>
                <a:cs typeface="Arial" panose="020B0604020202020204" pitchFamily="34" charset="0"/>
              </a:rPr>
              <a:t>separated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two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basic</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types</a:t>
            </a:r>
            <a:r>
              <a:rPr lang="tr-TR" sz="2400" dirty="0" smtClean="0">
                <a:solidFill>
                  <a:schemeClr val="tx1"/>
                </a:solidFill>
                <a:latin typeface="Arial" panose="020B0604020202020204" pitchFamily="34" charset="0"/>
                <a:cs typeface="Arial" panose="020B0604020202020204" pitchFamily="34" charset="0"/>
              </a:rPr>
              <a:t>;</a:t>
            </a:r>
          </a:p>
          <a:p>
            <a:pPr algn="just"/>
            <a:endParaRPr lang="tr-TR" sz="2400" dirty="0">
              <a:solidFill>
                <a:schemeClr val="tx1"/>
              </a:solidFill>
              <a:latin typeface="Arial" panose="020B0604020202020204" pitchFamily="34" charset="0"/>
              <a:cs typeface="Arial" panose="020B0604020202020204" pitchFamily="34" charset="0"/>
            </a:endParaRPr>
          </a:p>
          <a:p>
            <a:pPr marL="457200" indent="-457200" algn="just">
              <a:buAutoNum type="arabicPeriod"/>
            </a:pPr>
            <a:r>
              <a:rPr lang="tr-TR" sz="2400" dirty="0" err="1" smtClean="0">
                <a:solidFill>
                  <a:schemeClr val="tx1"/>
                </a:solidFill>
                <a:latin typeface="Arial" panose="020B0604020202020204" pitchFamily="34" charset="0"/>
                <a:cs typeface="Arial" panose="020B0604020202020204" pitchFamily="34" charset="0"/>
              </a:rPr>
              <a:t>Those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that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drunk</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straight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after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opening</a:t>
            </a:r>
            <a:endParaRPr lang="tr-TR" sz="2400" dirty="0" smtClean="0">
              <a:solidFill>
                <a:schemeClr val="tx1"/>
              </a:solidFill>
              <a:latin typeface="Arial" panose="020B0604020202020204" pitchFamily="34" charset="0"/>
              <a:cs typeface="Arial" panose="020B0604020202020204" pitchFamily="34" charset="0"/>
            </a:endParaRPr>
          </a:p>
          <a:p>
            <a:pPr marL="457200" indent="-457200" algn="just">
              <a:buAutoNum type="arabicPeriod"/>
            </a:pPr>
            <a:endParaRPr lang="tr-TR" sz="2400" dirty="0">
              <a:solidFill>
                <a:schemeClr val="tx1"/>
              </a:solidFill>
              <a:latin typeface="Arial" panose="020B0604020202020204" pitchFamily="34" charset="0"/>
              <a:cs typeface="Arial" panose="020B0604020202020204" pitchFamily="34" charset="0"/>
            </a:endParaRPr>
          </a:p>
          <a:p>
            <a:pPr marL="457200" indent="-457200" algn="just">
              <a:buAutoNum type="arabicPeriod"/>
            </a:pPr>
            <a:r>
              <a:rPr lang="tr-TR" sz="2400" dirty="0" err="1" smtClean="0">
                <a:solidFill>
                  <a:schemeClr val="tx1"/>
                </a:solidFill>
                <a:latin typeface="Arial" panose="020B0604020202020204" pitchFamily="34" charset="0"/>
                <a:cs typeface="Arial" panose="020B0604020202020204" pitchFamily="34" charset="0"/>
              </a:rPr>
              <a:t>Those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that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little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little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from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bottles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which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stored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between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a:t>
            </a:r>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9460820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11560" y="620688"/>
            <a:ext cx="7704856" cy="5328592"/>
          </a:xfrm>
        </p:spPr>
        <p:txBody>
          <a:bodyPr>
            <a:normAutofit/>
          </a:bodyPr>
          <a:lstStyle/>
          <a:p>
            <a:pPr algn="just"/>
            <a:r>
              <a:rPr lang="tr-TR" sz="2400" dirty="0" err="1" smtClean="0">
                <a:solidFill>
                  <a:schemeClr val="tx1"/>
                </a:solidFill>
                <a:latin typeface="Arial" panose="020B0604020202020204" pitchFamily="34" charset="0"/>
                <a:cs typeface="Arial" panose="020B0604020202020204" pitchFamily="34" charset="0"/>
              </a:rPr>
              <a:t>There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several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chemical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preservatives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that</a:t>
            </a:r>
            <a:r>
              <a:rPr lang="tr-TR" sz="2400" dirty="0" smtClean="0">
                <a:solidFill>
                  <a:schemeClr val="tx1"/>
                </a:solidFill>
                <a:latin typeface="Arial" panose="020B0604020202020204" pitchFamily="34" charset="0"/>
                <a:cs typeface="Arial" panose="020B0604020202020204" pitchFamily="34" charset="0"/>
              </a:rPr>
              <a:t> can be </a:t>
            </a:r>
            <a:r>
              <a:rPr lang="tr-TR" sz="2400" dirty="0" err="1" smtClean="0">
                <a:solidFill>
                  <a:schemeClr val="tx1"/>
                </a:solidFill>
                <a:latin typeface="Arial" panose="020B0604020202020204" pitchFamily="34" charset="0"/>
                <a:cs typeface="Arial" panose="020B0604020202020204" pitchFamily="34" charset="0"/>
              </a:rPr>
              <a:t>added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juices</a:t>
            </a:r>
            <a:r>
              <a:rPr lang="tr-TR" sz="24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r>
              <a:rPr lang="tr-TR" sz="2400" dirty="0" err="1" smtClean="0">
                <a:solidFill>
                  <a:srgbClr val="C00000"/>
                </a:solidFill>
                <a:latin typeface="Arial" panose="020B0604020202020204" pitchFamily="34" charset="0"/>
                <a:cs typeface="Arial" panose="020B0604020202020204" pitchFamily="34" charset="0"/>
              </a:rPr>
              <a:t>Sulphites</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and</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sulphur</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dioxide</a:t>
            </a:r>
            <a:r>
              <a:rPr lang="tr-TR" sz="2400" dirty="0" smtClean="0">
                <a:solidFill>
                  <a:srgbClr val="C00000"/>
                </a:solidFill>
                <a:latin typeface="Arial" panose="020B0604020202020204" pitchFamily="34" charset="0"/>
                <a:cs typeface="Arial" panose="020B0604020202020204" pitchFamily="34" charset="0"/>
              </a:rPr>
              <a:t> (0.005-0.2)</a:t>
            </a:r>
          </a:p>
          <a:p>
            <a:pPr algn="just"/>
            <a:r>
              <a:rPr lang="tr-TR" sz="2400" dirty="0" err="1" smtClean="0">
                <a:solidFill>
                  <a:schemeClr val="tx1"/>
                </a:solidFill>
                <a:latin typeface="Arial" panose="020B0604020202020204" pitchFamily="34" charset="0"/>
                <a:cs typeface="Arial" panose="020B0604020202020204" pitchFamily="34" charset="0"/>
              </a:rPr>
              <a:t>Sulphur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dioxide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gas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sodium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potassium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salts</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sulphite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bisulphite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metabisulphite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most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commonly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forms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Sulphurous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acid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inhibits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yeast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moulds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bacteria</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Sulphur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dioxide</a:t>
            </a:r>
            <a:r>
              <a:rPr lang="tr-TR" sz="2400" dirty="0" smtClean="0">
                <a:solidFill>
                  <a:schemeClr val="tx1"/>
                </a:solidFill>
                <a:latin typeface="Arial" panose="020B0604020202020204" pitchFamily="34" charset="0"/>
                <a:cs typeface="Arial" panose="020B0604020202020204" pitchFamily="34" charset="0"/>
              </a:rPr>
              <a:t> is </a:t>
            </a:r>
            <a:r>
              <a:rPr lang="tr-TR" sz="2400" dirty="0" err="1" smtClean="0">
                <a:solidFill>
                  <a:schemeClr val="tx1"/>
                </a:solidFill>
                <a:latin typeface="Arial" panose="020B0604020202020204" pitchFamily="34" charset="0"/>
                <a:cs typeface="Arial" panose="020B0604020202020204" pitchFamily="34" charset="0"/>
              </a:rPr>
              <a:t>mainly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preserve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colour</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fruits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during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drying</a:t>
            </a:r>
            <a:r>
              <a:rPr lang="tr-TR" sz="2400" dirty="0" smtClean="0">
                <a:solidFill>
                  <a:schemeClr val="tx1"/>
                </a:solidFill>
                <a:latin typeface="Arial" panose="020B0604020202020204" pitchFamily="34" charset="0"/>
                <a:cs typeface="Arial" panose="020B0604020202020204" pitchFamily="34" charset="0"/>
              </a:rPr>
              <a:t>.</a:t>
            </a:r>
          </a:p>
          <a:p>
            <a:pPr algn="just"/>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tr-TR" sz="2400" dirty="0" err="1" smtClean="0">
                <a:solidFill>
                  <a:srgbClr val="C00000"/>
                </a:solidFill>
                <a:latin typeface="Arial" panose="020B0604020202020204" pitchFamily="34" charset="0"/>
                <a:cs typeface="Arial" panose="020B0604020202020204" pitchFamily="34" charset="0"/>
              </a:rPr>
              <a:t>Sorbic</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acid</a:t>
            </a:r>
            <a:r>
              <a:rPr lang="tr-TR" sz="2400" dirty="0" smtClean="0">
                <a:solidFill>
                  <a:srgbClr val="C00000"/>
                </a:solidFill>
                <a:latin typeface="Arial" panose="020B0604020202020204" pitchFamily="34" charset="0"/>
                <a:cs typeface="Arial" panose="020B0604020202020204" pitchFamily="34" charset="0"/>
              </a:rPr>
              <a:t> (0.05-0.2%)</a:t>
            </a:r>
          </a:p>
          <a:p>
            <a:pPr algn="just"/>
            <a:r>
              <a:rPr lang="tr-TR" sz="2400" dirty="0" err="1" smtClean="0">
                <a:solidFill>
                  <a:schemeClr val="tx1"/>
                </a:solidFill>
                <a:latin typeface="Arial" panose="020B0604020202020204" pitchFamily="34" charset="0"/>
                <a:cs typeface="Arial" panose="020B0604020202020204" pitchFamily="34" charset="0"/>
              </a:rPr>
              <a:t>Sorbic</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acid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sodium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potassium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sorbate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widely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inhibit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growth</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moulds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yeasts</a:t>
            </a:r>
            <a:r>
              <a:rPr lang="tr-TR" sz="24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q"/>
            </a:pPr>
            <a:endParaRPr lang="tr-TR" sz="2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2322572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39552" y="1268760"/>
            <a:ext cx="7704856" cy="4104456"/>
          </a:xfrm>
        </p:spPr>
        <p:txBody>
          <a:bodyPr>
            <a:normAutofit/>
          </a:bodyPr>
          <a:lstStyle/>
          <a:p>
            <a:pPr marL="342900" indent="-342900" algn="just">
              <a:buFont typeface="Wingdings" panose="05000000000000000000" pitchFamily="2" charset="2"/>
              <a:buChar char="q"/>
            </a:pPr>
            <a:r>
              <a:rPr lang="tr-TR" sz="2400" dirty="0" err="1" smtClean="0">
                <a:solidFill>
                  <a:srgbClr val="C00000"/>
                </a:solidFill>
                <a:latin typeface="Arial" panose="020B0604020202020204" pitchFamily="34" charset="0"/>
                <a:cs typeface="Arial" panose="020B0604020202020204" pitchFamily="34" charset="0"/>
              </a:rPr>
              <a:t>Benzoic</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acid</a:t>
            </a:r>
            <a:r>
              <a:rPr lang="tr-TR" sz="2400" dirty="0" smtClean="0">
                <a:solidFill>
                  <a:srgbClr val="C00000"/>
                </a:solidFill>
                <a:latin typeface="Arial" panose="020B0604020202020204" pitchFamily="34" charset="0"/>
                <a:cs typeface="Arial" panose="020B0604020202020204" pitchFamily="34" charset="0"/>
              </a:rPr>
              <a:t> (0.03-0.2%)</a:t>
            </a:r>
          </a:p>
          <a:p>
            <a:pPr algn="just"/>
            <a:r>
              <a:rPr lang="tr-TR" sz="2400" dirty="0" err="1" smtClean="0">
                <a:solidFill>
                  <a:schemeClr val="tx1"/>
                </a:solidFill>
                <a:latin typeface="Arial" panose="020B0604020202020204" pitchFamily="34" charset="0"/>
                <a:cs typeface="Arial" panose="020B0604020202020204" pitchFamily="34" charset="0"/>
              </a:rPr>
              <a:t>Benzoic</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acid</a:t>
            </a:r>
            <a:r>
              <a:rPr lang="tr-TR" sz="2400" dirty="0" smtClean="0">
                <a:solidFill>
                  <a:schemeClr val="tx1"/>
                </a:solidFill>
                <a:latin typeface="Arial" panose="020B0604020202020204" pitchFamily="34" charset="0"/>
                <a:cs typeface="Arial" panose="020B0604020202020204" pitchFamily="34" charset="0"/>
              </a:rPr>
              <a:t>, in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form of </a:t>
            </a:r>
            <a:r>
              <a:rPr lang="tr-TR" sz="2400" dirty="0" err="1" smtClean="0">
                <a:solidFill>
                  <a:schemeClr val="tx1"/>
                </a:solidFill>
                <a:latin typeface="Arial" panose="020B0604020202020204" pitchFamily="34" charset="0"/>
                <a:cs typeface="Arial" panose="020B0604020202020204" pitchFamily="34" charset="0"/>
              </a:rPr>
              <a:t>sodium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benzoate</a:t>
            </a:r>
            <a:r>
              <a:rPr lang="tr-TR" sz="2400" dirty="0" smtClean="0">
                <a:solidFill>
                  <a:schemeClr val="tx1"/>
                </a:solidFill>
                <a:latin typeface="Arial" panose="020B0604020202020204" pitchFamily="34" charset="0"/>
                <a:cs typeface="Arial" panose="020B0604020202020204" pitchFamily="34" charset="0"/>
              </a:rPr>
              <a:t> is a </a:t>
            </a:r>
            <a:r>
              <a:rPr lang="tr-TR" sz="2400" dirty="0" err="1" smtClean="0">
                <a:solidFill>
                  <a:schemeClr val="tx1"/>
                </a:solidFill>
                <a:latin typeface="Arial" panose="020B0604020202020204" pitchFamily="34" charset="0"/>
                <a:cs typeface="Arial" panose="020B0604020202020204" pitchFamily="34" charset="0"/>
              </a:rPr>
              <a:t>widely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preservative</a:t>
            </a:r>
            <a:endParaRPr lang="tr-TR" sz="2400" dirty="0" smtClean="0">
              <a:solidFill>
                <a:schemeClr val="tx1"/>
              </a:solidFill>
              <a:latin typeface="Arial" panose="020B0604020202020204" pitchFamily="34" charset="0"/>
              <a:cs typeface="Arial" panose="020B0604020202020204" pitchFamily="34" charset="0"/>
            </a:endParaRPr>
          </a:p>
          <a:p>
            <a:pPr algn="just"/>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tr-TR" sz="2400" dirty="0" err="1" smtClean="0">
                <a:solidFill>
                  <a:srgbClr val="C00000"/>
                </a:solidFill>
                <a:latin typeface="Arial" panose="020B0604020202020204" pitchFamily="34" charset="0"/>
                <a:cs typeface="Arial" panose="020B0604020202020204" pitchFamily="34" charset="0"/>
              </a:rPr>
              <a:t>Citric</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acid</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no</a:t>
            </a:r>
            <a:r>
              <a:rPr lang="tr-TR" sz="2400" dirty="0" smtClean="0">
                <a:solidFill>
                  <a:srgbClr val="C00000"/>
                </a:solidFill>
                <a:latin typeface="Arial" panose="020B0604020202020204" pitchFamily="34" charset="0"/>
                <a:cs typeface="Arial" panose="020B0604020202020204" pitchFamily="34" charset="0"/>
              </a:rPr>
              <a:t> limit)</a:t>
            </a:r>
          </a:p>
          <a:p>
            <a:pPr algn="just"/>
            <a:r>
              <a:rPr lang="tr-TR" sz="2400" dirty="0" err="1" smtClean="0">
                <a:solidFill>
                  <a:schemeClr val="tx1"/>
                </a:solidFill>
                <a:latin typeface="Arial" panose="020B0604020202020204" pitchFamily="34" charset="0"/>
                <a:cs typeface="Arial" panose="020B0604020202020204" pitchFamily="34" charset="0"/>
              </a:rPr>
              <a:t>Citric</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acid</a:t>
            </a:r>
            <a:r>
              <a:rPr lang="tr-TR" sz="2400" dirty="0" smtClean="0">
                <a:solidFill>
                  <a:schemeClr val="tx1"/>
                </a:solidFill>
                <a:latin typeface="Arial" panose="020B0604020202020204" pitchFamily="34" charset="0"/>
                <a:cs typeface="Arial" panose="020B0604020202020204" pitchFamily="34" charset="0"/>
              </a:rPr>
              <a:t> is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main </a:t>
            </a:r>
            <a:r>
              <a:rPr lang="tr-TR" sz="2400" dirty="0" err="1" smtClean="0">
                <a:solidFill>
                  <a:schemeClr val="tx1"/>
                </a:solidFill>
                <a:latin typeface="Arial" panose="020B0604020202020204" pitchFamily="34" charset="0"/>
                <a:cs typeface="Arial" panose="020B0604020202020204" pitchFamily="34" charset="0"/>
              </a:rPr>
              <a:t>acid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found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naturally</a:t>
            </a:r>
            <a:r>
              <a:rPr lang="tr-TR" sz="2400" dirty="0" smtClean="0">
                <a:solidFill>
                  <a:schemeClr val="tx1"/>
                </a:solidFill>
                <a:latin typeface="Arial" panose="020B0604020202020204" pitchFamily="34" charset="0"/>
                <a:cs typeface="Arial" panose="020B0604020202020204" pitchFamily="34" charset="0"/>
              </a:rPr>
              <a:t> in </a:t>
            </a:r>
            <a:r>
              <a:rPr lang="tr-TR" sz="2400" dirty="0" err="1" smtClean="0">
                <a:solidFill>
                  <a:schemeClr val="tx1"/>
                </a:solidFill>
                <a:latin typeface="Arial" panose="020B0604020202020204" pitchFamily="34" charset="0"/>
                <a:cs typeface="Arial" panose="020B0604020202020204" pitchFamily="34" charset="0"/>
              </a:rPr>
              <a:t>citrus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It</a:t>
            </a:r>
            <a:r>
              <a:rPr lang="tr-TR" sz="2400" dirty="0" smtClean="0">
                <a:solidFill>
                  <a:schemeClr val="tx1"/>
                </a:solidFill>
                <a:latin typeface="Arial" panose="020B0604020202020204" pitchFamily="34" charset="0"/>
                <a:cs typeface="Arial" panose="020B0604020202020204" pitchFamily="34" charset="0"/>
              </a:rPr>
              <a:t> is </a:t>
            </a:r>
            <a:r>
              <a:rPr lang="tr-TR" sz="2400" dirty="0" err="1" smtClean="0">
                <a:solidFill>
                  <a:schemeClr val="tx1"/>
                </a:solidFill>
                <a:latin typeface="Arial" panose="020B0604020202020204" pitchFamily="34" charset="0"/>
                <a:cs typeface="Arial" panose="020B0604020202020204" pitchFamily="34" charset="0"/>
              </a:rPr>
              <a:t>widely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used</a:t>
            </a:r>
            <a:r>
              <a:rPr lang="tr-TR" sz="2400" dirty="0" smtClean="0">
                <a:solidFill>
                  <a:schemeClr val="tx1"/>
                </a:solidFill>
                <a:latin typeface="Arial" panose="020B0604020202020204" pitchFamily="34" charset="0"/>
                <a:cs typeface="Arial" panose="020B0604020202020204" pitchFamily="34" charset="0"/>
              </a:rPr>
              <a:t> in </a:t>
            </a:r>
            <a:r>
              <a:rPr lang="tr-TR" sz="2400" dirty="0" err="1" smtClean="0">
                <a:solidFill>
                  <a:schemeClr val="tx1"/>
                </a:solidFill>
                <a:latin typeface="Arial" panose="020B0604020202020204" pitchFamily="34" charset="0"/>
                <a:cs typeface="Arial" panose="020B0604020202020204" pitchFamily="34" charset="0"/>
              </a:rPr>
              <a:t>carbonated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beverages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as an </a:t>
            </a:r>
            <a:r>
              <a:rPr lang="tr-TR" sz="2400" dirty="0" err="1" smtClean="0">
                <a:solidFill>
                  <a:schemeClr val="tx1"/>
                </a:solidFill>
                <a:latin typeface="Arial" panose="020B0604020202020204" pitchFamily="34" charset="0"/>
                <a:cs typeface="Arial" panose="020B0604020202020204" pitchFamily="34" charset="0"/>
              </a:rPr>
              <a:t>acidifier</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foods</a:t>
            </a:r>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endParaRPr lang="tr-TR" sz="2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941422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11560" y="620688"/>
            <a:ext cx="7704856" cy="5472608"/>
          </a:xfrm>
        </p:spPr>
        <p:txBody>
          <a:bodyPr>
            <a:normAutofit/>
          </a:bodyPr>
          <a:lstStyle/>
          <a:p>
            <a:r>
              <a:rPr lang="tr-TR" sz="2400" dirty="0" err="1" smtClean="0">
                <a:solidFill>
                  <a:srgbClr val="C00000"/>
                </a:solidFill>
                <a:latin typeface="Arial" panose="020B0604020202020204" pitchFamily="34" charset="0"/>
                <a:cs typeface="Arial" panose="020B0604020202020204" pitchFamily="34" charset="0"/>
              </a:rPr>
              <a:t>Quality</a:t>
            </a:r>
            <a:r>
              <a:rPr lang="tr-TR" sz="2400" dirty="0" smtClean="0">
                <a:solidFill>
                  <a:srgbClr val="C00000"/>
                </a:solidFill>
                <a:latin typeface="Arial" panose="020B0604020202020204" pitchFamily="34" charset="0"/>
                <a:cs typeface="Arial" panose="020B0604020202020204" pitchFamily="34" charset="0"/>
              </a:rPr>
              <a:t> Control</a:t>
            </a:r>
          </a:p>
          <a:p>
            <a:pPr algn="just"/>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freshness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quality</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extracted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is </a:t>
            </a:r>
            <a:r>
              <a:rPr lang="tr-TR" sz="2400" dirty="0" err="1" smtClean="0">
                <a:solidFill>
                  <a:schemeClr val="tx1"/>
                </a:solidFill>
                <a:latin typeface="Arial" panose="020B0604020202020204" pitchFamily="34" charset="0"/>
                <a:cs typeface="Arial" panose="020B0604020202020204" pitchFamily="34" charset="0"/>
              </a:rPr>
              <a:t>central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quality</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final </a:t>
            </a:r>
            <a:r>
              <a:rPr lang="tr-TR" sz="2400" dirty="0" err="1" smtClean="0">
                <a:solidFill>
                  <a:schemeClr val="tx1"/>
                </a:solidFill>
                <a:latin typeface="Arial" panose="020B0604020202020204" pitchFamily="34" charset="0"/>
                <a:cs typeface="Arial" panose="020B0604020202020204" pitchFamily="34" charset="0"/>
              </a:rPr>
              <a:t>product</a:t>
            </a:r>
            <a:r>
              <a:rPr lang="tr-TR" sz="2400" dirty="0" smtClean="0">
                <a:solidFill>
                  <a:schemeClr val="tx1"/>
                </a:solidFill>
                <a:latin typeface="Arial" panose="020B0604020202020204" pitchFamily="34" charset="0"/>
                <a:cs typeface="Arial" panose="020B0604020202020204" pitchFamily="34" charset="0"/>
              </a:rPr>
              <a:t>.</a:t>
            </a:r>
          </a:p>
          <a:p>
            <a:pPr algn="just"/>
            <a:endParaRPr lang="tr-TR" sz="2400" dirty="0">
              <a:solidFill>
                <a:schemeClr val="tx1"/>
              </a:solidFill>
              <a:latin typeface="Arial" panose="020B0604020202020204" pitchFamily="34" charset="0"/>
              <a:cs typeface="Arial" panose="020B0604020202020204" pitchFamily="34" charset="0"/>
            </a:endParaRPr>
          </a:p>
          <a:p>
            <a:pPr algn="just"/>
            <a:r>
              <a:rPr lang="tr-TR" sz="2400" dirty="0" smtClean="0">
                <a:solidFill>
                  <a:schemeClr val="tx1"/>
                </a:solidFill>
                <a:latin typeface="Arial" panose="020B0604020202020204" pitchFamily="34" charset="0"/>
                <a:cs typeface="Arial" panose="020B0604020202020204" pitchFamily="34" charset="0"/>
              </a:rPr>
              <a:t>As </a:t>
            </a:r>
            <a:r>
              <a:rPr lang="tr-TR" sz="2400" dirty="0" err="1" smtClean="0">
                <a:solidFill>
                  <a:schemeClr val="tx1"/>
                </a:solidFill>
                <a:latin typeface="Arial" panose="020B0604020202020204" pitchFamily="34" charset="0"/>
                <a:cs typeface="Arial" panose="020B0604020202020204" pitchFamily="34" charset="0"/>
              </a:rPr>
              <a:t>soon</a:t>
            </a:r>
            <a:r>
              <a:rPr lang="tr-TR" sz="2400" dirty="0" smtClean="0">
                <a:solidFill>
                  <a:schemeClr val="tx1"/>
                </a:solidFill>
                <a:latin typeface="Arial" panose="020B0604020202020204" pitchFamily="34" charset="0"/>
                <a:cs typeface="Arial" panose="020B0604020202020204" pitchFamily="34" charset="0"/>
              </a:rPr>
              <a:t> as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is </a:t>
            </a:r>
            <a:r>
              <a:rPr lang="tr-TR" sz="2400" dirty="0" err="1" smtClean="0">
                <a:solidFill>
                  <a:schemeClr val="tx1"/>
                </a:solidFill>
                <a:latin typeface="Arial" panose="020B0604020202020204" pitchFamily="34" charset="0"/>
                <a:cs typeface="Arial" panose="020B0604020202020204" pitchFamily="34" charset="0"/>
              </a:rPr>
              <a:t>extracted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from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it </a:t>
            </a:r>
            <a:r>
              <a:rPr lang="tr-TR" sz="2400" dirty="0" err="1" smtClean="0">
                <a:solidFill>
                  <a:schemeClr val="tx1"/>
                </a:solidFill>
                <a:latin typeface="Arial" panose="020B0604020202020204" pitchFamily="34" charset="0"/>
                <a:cs typeface="Arial" panose="020B0604020202020204" pitchFamily="34" charset="0"/>
              </a:rPr>
              <a:t>starts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deteriorate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both</a:t>
            </a:r>
            <a:r>
              <a:rPr lang="tr-TR" sz="2400" dirty="0" smtClean="0">
                <a:solidFill>
                  <a:schemeClr val="tx1"/>
                </a:solidFill>
                <a:latin typeface="Arial" panose="020B0604020202020204" pitchFamily="34" charset="0"/>
                <a:cs typeface="Arial" panose="020B0604020202020204" pitchFamily="34" charset="0"/>
              </a:rPr>
              <a:t> as a </a:t>
            </a:r>
            <a:r>
              <a:rPr lang="tr-TR" sz="2400" dirty="0" err="1" smtClean="0">
                <a:solidFill>
                  <a:schemeClr val="tx1"/>
                </a:solidFill>
                <a:latin typeface="Arial" panose="020B0604020202020204" pitchFamily="34" charset="0"/>
                <a:cs typeface="Arial" panose="020B0604020202020204" pitchFamily="34" charset="0"/>
              </a:rPr>
              <a:t>result</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chemical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activity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enzyme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action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bacterial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spoilage</a:t>
            </a:r>
            <a:r>
              <a:rPr lang="tr-TR" sz="2400" dirty="0" smtClean="0">
                <a:solidFill>
                  <a:schemeClr val="tx1"/>
                </a:solidFill>
                <a:latin typeface="Arial" panose="020B0604020202020204" pitchFamily="34" charset="0"/>
                <a:cs typeface="Arial" panose="020B0604020202020204" pitchFamily="34" charset="0"/>
              </a:rPr>
              <a:t>.</a:t>
            </a:r>
          </a:p>
          <a:p>
            <a:pPr algn="just"/>
            <a:endParaRPr lang="tr-TR" sz="2400" dirty="0">
              <a:solidFill>
                <a:schemeClr val="tx1"/>
              </a:solidFill>
              <a:latin typeface="Arial" panose="020B0604020202020204" pitchFamily="34" charset="0"/>
              <a:cs typeface="Arial" panose="020B0604020202020204" pitchFamily="34" charset="0"/>
            </a:endParaRPr>
          </a:p>
          <a:p>
            <a:pPr algn="just"/>
            <a:r>
              <a:rPr lang="tr-TR" sz="2400" dirty="0" err="1" smtClean="0">
                <a:solidFill>
                  <a:schemeClr val="tx1"/>
                </a:solidFill>
                <a:latin typeface="Arial" panose="020B0604020202020204" pitchFamily="34" charset="0"/>
                <a:cs typeface="Arial" panose="020B0604020202020204" pitchFamily="34" charset="0"/>
              </a:rPr>
              <a:t>It</a:t>
            </a:r>
            <a:r>
              <a:rPr lang="tr-TR" sz="2400" dirty="0" smtClean="0">
                <a:solidFill>
                  <a:schemeClr val="tx1"/>
                </a:solidFill>
                <a:latin typeface="Arial" panose="020B0604020202020204" pitchFamily="34" charset="0"/>
                <a:cs typeface="Arial" panose="020B0604020202020204" pitchFamily="34" charset="0"/>
              </a:rPr>
              <a:t> is </a:t>
            </a:r>
            <a:r>
              <a:rPr lang="tr-TR" sz="2400" dirty="0" err="1" smtClean="0">
                <a:solidFill>
                  <a:schemeClr val="tx1"/>
                </a:solidFill>
                <a:latin typeface="Arial" panose="020B0604020202020204" pitchFamily="34" charset="0"/>
                <a:cs typeface="Arial" panose="020B0604020202020204" pitchFamily="34" charset="0"/>
              </a:rPr>
              <a:t>important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move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from</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extraction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stage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pasteurization</a:t>
            </a:r>
            <a:r>
              <a:rPr lang="tr-TR" sz="2400" dirty="0" smtClean="0">
                <a:solidFill>
                  <a:schemeClr val="tx1"/>
                </a:solidFill>
                <a:latin typeface="Arial" panose="020B0604020202020204" pitchFamily="34" charset="0"/>
                <a:cs typeface="Arial" panose="020B0604020202020204" pitchFamily="34" charset="0"/>
              </a:rPr>
              <a:t> as </a:t>
            </a:r>
            <a:r>
              <a:rPr lang="tr-TR" sz="2400" dirty="0" err="1" smtClean="0">
                <a:solidFill>
                  <a:schemeClr val="tx1"/>
                </a:solidFill>
                <a:latin typeface="Arial" panose="020B0604020202020204" pitchFamily="34" charset="0"/>
                <a:cs typeface="Arial" panose="020B0604020202020204" pitchFamily="34" charset="0"/>
              </a:rPr>
              <a:t>quickly</a:t>
            </a:r>
            <a:r>
              <a:rPr lang="tr-TR" sz="2400" dirty="0" smtClean="0">
                <a:solidFill>
                  <a:schemeClr val="tx1"/>
                </a:solidFill>
                <a:latin typeface="Arial" panose="020B0604020202020204" pitchFamily="34" charset="0"/>
                <a:cs typeface="Arial" panose="020B0604020202020204" pitchFamily="34" charset="0"/>
              </a:rPr>
              <a:t> as </a:t>
            </a:r>
            <a:r>
              <a:rPr lang="tr-TR" sz="2400" dirty="0" err="1" smtClean="0">
                <a:solidFill>
                  <a:schemeClr val="tx1"/>
                </a:solidFill>
                <a:latin typeface="Arial" panose="020B0604020202020204" pitchFamily="34" charset="0"/>
                <a:cs typeface="Arial" panose="020B0604020202020204" pitchFamily="34" charset="0"/>
              </a:rPr>
              <a:t>possible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minimize </a:t>
            </a:r>
            <a:r>
              <a:rPr lang="tr-TR" sz="2400" dirty="0" err="1" smtClean="0">
                <a:solidFill>
                  <a:schemeClr val="tx1"/>
                </a:solidFill>
                <a:latin typeface="Arial" panose="020B0604020202020204" pitchFamily="34" charset="0"/>
                <a:cs typeface="Arial" panose="020B0604020202020204" pitchFamily="34" charset="0"/>
              </a:rPr>
              <a:t>any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spoilage</a:t>
            </a:r>
            <a:r>
              <a:rPr lang="tr-TR" sz="2400" dirty="0" smtClean="0">
                <a:solidFill>
                  <a:schemeClr val="tx1"/>
                </a:solidFill>
                <a:latin typeface="Arial" panose="020B0604020202020204" pitchFamily="34" charset="0"/>
                <a:cs typeface="Arial" panose="020B0604020202020204" pitchFamily="34" charset="0"/>
              </a:rPr>
              <a:t>.</a:t>
            </a:r>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5680780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39552" y="548680"/>
            <a:ext cx="7848872" cy="5688632"/>
          </a:xfrm>
        </p:spPr>
        <p:txBody>
          <a:bodyPr>
            <a:normAutofit/>
          </a:bodyPr>
          <a:lstStyle/>
          <a:p>
            <a:pPr algn="just"/>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quality</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each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day’s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production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be </a:t>
            </a:r>
            <a:r>
              <a:rPr lang="tr-TR" sz="2400" dirty="0" err="1" smtClean="0">
                <a:solidFill>
                  <a:schemeClr val="tx1"/>
                </a:solidFill>
                <a:latin typeface="Arial" panose="020B0604020202020204" pitchFamily="34" charset="0"/>
                <a:cs typeface="Arial" panose="020B0604020202020204" pitchFamily="34" charset="0"/>
              </a:rPr>
              <a:t>monitored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controlled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ensure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that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every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bottle</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has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correct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keeping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drinking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qualities</a:t>
            </a:r>
            <a:r>
              <a:rPr lang="tr-TR" sz="2400" dirty="0" smtClean="0">
                <a:solidFill>
                  <a:schemeClr val="tx1"/>
                </a:solidFill>
                <a:latin typeface="Arial" panose="020B0604020202020204" pitchFamily="34" charset="0"/>
                <a:cs typeface="Arial" panose="020B0604020202020204" pitchFamily="34" charset="0"/>
              </a:rPr>
              <a:t>.</a:t>
            </a:r>
          </a:p>
          <a:p>
            <a:pPr algn="just"/>
            <a:endParaRPr lang="tr-TR" sz="2400" dirty="0">
              <a:latin typeface="Arial" panose="020B0604020202020204" pitchFamily="34" charset="0"/>
              <a:cs typeface="Arial" panose="020B0604020202020204" pitchFamily="34" charset="0"/>
            </a:endParaRPr>
          </a:p>
          <a:p>
            <a:pPr algn="just"/>
            <a:r>
              <a:rPr lang="tr-TR" sz="2400" dirty="0" err="1" smtClean="0">
                <a:solidFill>
                  <a:srgbClr val="C00000"/>
                </a:solidFill>
                <a:latin typeface="Arial" panose="020B0604020202020204" pitchFamily="34" charset="0"/>
                <a:cs typeface="Arial" panose="020B0604020202020204" pitchFamily="34" charset="0"/>
              </a:rPr>
              <a:t>For</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the</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quality</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the</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following</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points</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must</a:t>
            </a:r>
            <a:r>
              <a:rPr lang="tr-TR" sz="2400" dirty="0" smtClean="0">
                <a:solidFill>
                  <a:srgbClr val="C00000"/>
                </a:solidFill>
                <a:latin typeface="Arial" panose="020B0604020202020204" pitchFamily="34" charset="0"/>
                <a:cs typeface="Arial" panose="020B0604020202020204" pitchFamily="34" charset="0"/>
              </a:rPr>
              <a:t> be </a:t>
            </a:r>
            <a:r>
              <a:rPr lang="tr-TR" sz="2400" dirty="0" err="1" smtClean="0">
                <a:solidFill>
                  <a:srgbClr val="C00000"/>
                </a:solidFill>
                <a:latin typeface="Arial" panose="020B0604020202020204" pitchFamily="34" charset="0"/>
                <a:cs typeface="Arial" panose="020B0604020202020204" pitchFamily="34" charset="0"/>
              </a:rPr>
              <a:t>considered</a:t>
            </a:r>
            <a:r>
              <a:rPr lang="tr-TR" sz="2400" dirty="0" smtClean="0">
                <a:solidFill>
                  <a:srgbClr val="C00000"/>
                </a:solidFill>
                <a:latin typeface="Arial" panose="020B0604020202020204" pitchFamily="34" charset="0"/>
                <a:cs typeface="Arial" panose="020B0604020202020204" pitchFamily="34" charset="0"/>
              </a:rPr>
              <a:t>:</a:t>
            </a:r>
          </a:p>
          <a:p>
            <a:pPr algn="just"/>
            <a:endParaRPr lang="tr-TR" sz="2400" dirty="0">
              <a:solidFill>
                <a:srgbClr val="C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tr-TR" sz="2400" dirty="0" err="1" smtClean="0">
                <a:solidFill>
                  <a:schemeClr val="tx1"/>
                </a:solidFill>
                <a:latin typeface="Arial" panose="020B0604020202020204" pitchFamily="34" charset="0"/>
                <a:cs typeface="Arial" panose="020B0604020202020204" pitchFamily="34" charset="0"/>
              </a:rPr>
              <a:t>Only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fresh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fully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ripe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be </a:t>
            </a:r>
            <a:r>
              <a:rPr lang="tr-TR" sz="2400" dirty="0" err="1" smtClean="0">
                <a:solidFill>
                  <a:schemeClr val="tx1"/>
                </a:solidFill>
                <a:latin typeface="Arial" panose="020B0604020202020204" pitchFamily="34" charset="0"/>
                <a:cs typeface="Arial" panose="020B0604020202020204" pitchFamily="34" charset="0"/>
              </a:rPr>
              <a:t>used</a:t>
            </a:r>
            <a:endParaRPr lang="tr-TR" sz="2400" dirty="0" smtClean="0">
              <a:solidFill>
                <a:schemeClr val="tx1"/>
              </a:solidFill>
              <a:latin typeface="Arial" panose="020B0604020202020204" pitchFamily="34" charset="0"/>
              <a:cs typeface="Arial" panose="020B0604020202020204" pitchFamily="34" charset="0"/>
            </a:endParaRPr>
          </a:p>
          <a:p>
            <a:pPr algn="just"/>
            <a:r>
              <a:rPr lang="tr-TR" sz="2400" dirty="0" err="1" smtClean="0">
                <a:solidFill>
                  <a:schemeClr val="tx1"/>
                </a:solidFill>
                <a:latin typeface="Arial" panose="020B0604020202020204" pitchFamily="34" charset="0"/>
                <a:cs typeface="Arial" panose="020B0604020202020204" pitchFamily="34" charset="0"/>
              </a:rPr>
              <a:t>Mouldy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insect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damaged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be </a:t>
            </a:r>
            <a:r>
              <a:rPr lang="tr-TR" sz="2400" dirty="0" err="1" smtClean="0">
                <a:solidFill>
                  <a:schemeClr val="tx1"/>
                </a:solidFill>
                <a:latin typeface="Arial" panose="020B0604020202020204" pitchFamily="34" charset="0"/>
                <a:cs typeface="Arial" panose="020B0604020202020204" pitchFamily="34" charset="0"/>
              </a:rPr>
              <a:t>thrown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away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All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unwanted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parts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dirt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skins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stones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be </a:t>
            </a:r>
            <a:r>
              <a:rPr lang="tr-TR" sz="2400" dirty="0" err="1" smtClean="0">
                <a:solidFill>
                  <a:schemeClr val="tx1"/>
                </a:solidFill>
                <a:latin typeface="Arial" panose="020B0604020202020204" pitchFamily="34" charset="0"/>
                <a:cs typeface="Arial" panose="020B0604020202020204" pitchFamily="34" charset="0"/>
              </a:rPr>
              <a:t>removed</a:t>
            </a:r>
            <a:r>
              <a:rPr lang="tr-TR" sz="2400" dirty="0" smtClean="0">
                <a:solidFill>
                  <a:schemeClr val="tx1"/>
                </a:solidFill>
                <a:latin typeface="Arial" panose="020B0604020202020204" pitchFamily="34" charset="0"/>
                <a:cs typeface="Arial" panose="020B0604020202020204" pitchFamily="34" charset="0"/>
              </a:rPr>
              <a:t>.</a:t>
            </a:r>
          </a:p>
          <a:p>
            <a:pPr algn="just"/>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tr-TR" sz="2400" dirty="0" err="1" smtClean="0">
                <a:solidFill>
                  <a:schemeClr val="tx1"/>
                </a:solidFill>
                <a:latin typeface="Arial" panose="020B0604020202020204" pitchFamily="34" charset="0"/>
                <a:cs typeface="Arial" panose="020B0604020202020204" pitchFamily="34" charset="0"/>
              </a:rPr>
              <a:t>Water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quality</a:t>
            </a:r>
            <a:r>
              <a:rPr lang="tr-TR" sz="2400" dirty="0" smtClean="0">
                <a:solidFill>
                  <a:schemeClr val="tx1"/>
                </a:solidFill>
                <a:latin typeface="Arial" panose="020B0604020202020204" pitchFamily="34" charset="0"/>
                <a:cs typeface="Arial" panose="020B0604020202020204" pitchFamily="34" charset="0"/>
              </a:rPr>
              <a:t> is </a:t>
            </a:r>
            <a:r>
              <a:rPr lang="tr-TR" sz="2400" dirty="0" err="1" smtClean="0">
                <a:solidFill>
                  <a:schemeClr val="tx1"/>
                </a:solidFill>
                <a:latin typeface="Arial" panose="020B0604020202020204" pitchFamily="34" charset="0"/>
                <a:cs typeface="Arial" panose="020B0604020202020204" pitchFamily="34" charset="0"/>
              </a:rPr>
              <a:t>critical</a:t>
            </a:r>
            <a:endParaRPr lang="tr-TR" sz="2400" dirty="0" smtClean="0">
              <a:solidFill>
                <a:schemeClr val="tx1"/>
              </a:solidFill>
              <a:latin typeface="Arial" panose="020B0604020202020204" pitchFamily="34" charset="0"/>
              <a:cs typeface="Arial" panose="020B0604020202020204" pitchFamily="34" charset="0"/>
            </a:endParaRPr>
          </a:p>
          <a:p>
            <a:pPr algn="just"/>
            <a:endParaRPr lang="tr-TR" sz="2400" dirty="0" smtClean="0">
              <a:solidFill>
                <a:schemeClr val="tx1"/>
              </a:solidFill>
              <a:latin typeface="Arial" panose="020B0604020202020204" pitchFamily="34" charset="0"/>
              <a:cs typeface="Arial" panose="020B0604020202020204" pitchFamily="34" charset="0"/>
            </a:endParaRPr>
          </a:p>
          <a:p>
            <a:pPr algn="just"/>
            <a:endParaRPr lang="tr-TR" sz="2400" dirty="0" smtClean="0">
              <a:solidFill>
                <a:schemeClr val="tx1"/>
              </a:solidFill>
              <a:latin typeface="Arial" panose="020B0604020202020204" pitchFamily="34" charset="0"/>
              <a:cs typeface="Arial" panose="020B0604020202020204" pitchFamily="34" charset="0"/>
            </a:endParaRPr>
          </a:p>
          <a:p>
            <a:pPr algn="just"/>
            <a:endParaRPr lang="tr-TR" sz="2400" dirty="0">
              <a:solidFill>
                <a:schemeClr val="tx1"/>
              </a:solidFill>
              <a:latin typeface="Arial" panose="020B0604020202020204" pitchFamily="34" charset="0"/>
              <a:cs typeface="Arial" panose="020B0604020202020204" pitchFamily="34" charset="0"/>
            </a:endParaRPr>
          </a:p>
          <a:p>
            <a:pPr algn="just"/>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074258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467544" y="476672"/>
            <a:ext cx="7920880" cy="5472608"/>
          </a:xfrm>
        </p:spPr>
        <p:txBody>
          <a:bodyPr>
            <a:normAutofit/>
          </a:bodyPr>
          <a:lstStyle/>
          <a:p>
            <a:pPr marL="342900" indent="-342900" algn="just">
              <a:buFont typeface="Wingdings" panose="05000000000000000000" pitchFamily="2" charset="2"/>
              <a:buChar char="ü"/>
            </a:pPr>
            <a:r>
              <a:rPr lang="tr-TR" sz="2400" dirty="0" smtClean="0">
                <a:solidFill>
                  <a:schemeClr val="tx1"/>
                </a:solidFill>
                <a:latin typeface="Arial" panose="020B0604020202020204" pitchFamily="34" charset="0"/>
                <a:cs typeface="Arial" panose="020B0604020202020204" pitchFamily="34" charset="0"/>
              </a:rPr>
              <a:t>Pay </a:t>
            </a:r>
            <a:r>
              <a:rPr lang="tr-TR" sz="2400" dirty="0" err="1" smtClean="0">
                <a:solidFill>
                  <a:schemeClr val="tx1"/>
                </a:solidFill>
                <a:latin typeface="Arial" panose="020B0604020202020204" pitchFamily="34" charset="0"/>
                <a:cs typeface="Arial" panose="020B0604020202020204" pitchFamily="34" charset="0"/>
              </a:rPr>
              <a:t>particular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attention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quality</a:t>
            </a:r>
            <a:r>
              <a:rPr lang="tr-TR" sz="2400" dirty="0" smtClean="0">
                <a:solidFill>
                  <a:schemeClr val="tx1"/>
                </a:solidFill>
                <a:latin typeface="Arial" panose="020B0604020202020204" pitchFamily="34" charset="0"/>
                <a:cs typeface="Arial" panose="020B0604020202020204" pitchFamily="34" charset="0"/>
              </a:rPr>
              <a:t> of re-</a:t>
            </a:r>
            <a:r>
              <a:rPr lang="tr-TR" sz="2400" dirty="0" err="1" smtClean="0">
                <a:solidFill>
                  <a:schemeClr val="tx1"/>
                </a:solidFill>
                <a:latin typeface="Arial" panose="020B0604020202020204" pitchFamily="34" charset="0"/>
                <a:cs typeface="Arial" panose="020B0604020202020204" pitchFamily="34" charset="0"/>
              </a:rPr>
              <a:t>usable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bottles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always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use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new</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caps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lids</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concentration</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preservative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be </a:t>
            </a:r>
            <a:r>
              <a:rPr lang="tr-TR" sz="2400" dirty="0" err="1" smtClean="0">
                <a:solidFill>
                  <a:schemeClr val="tx1"/>
                </a:solidFill>
                <a:latin typeface="Arial" panose="020B0604020202020204" pitchFamily="34" charset="0"/>
                <a:cs typeface="Arial" panose="020B0604020202020204" pitchFamily="34" charset="0"/>
              </a:rPr>
              <a:t>carefully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controlled</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temperature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time of </a:t>
            </a:r>
            <a:r>
              <a:rPr lang="tr-TR" sz="2400" dirty="0" err="1" smtClean="0">
                <a:solidFill>
                  <a:schemeClr val="tx1"/>
                </a:solidFill>
                <a:latin typeface="Arial" panose="020B0604020202020204" pitchFamily="34" charset="0"/>
                <a:cs typeface="Arial" panose="020B0604020202020204" pitchFamily="34" charset="0"/>
              </a:rPr>
              <a:t>heating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critical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achieving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both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correct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shelf</a:t>
            </a:r>
            <a:r>
              <a:rPr lang="tr-TR" sz="2400" dirty="0" smtClean="0">
                <a:solidFill>
                  <a:schemeClr val="tx1"/>
                </a:solidFill>
                <a:latin typeface="Arial" panose="020B0604020202020204" pitchFamily="34" charset="0"/>
                <a:cs typeface="Arial" panose="020B0604020202020204" pitchFamily="34" charset="0"/>
              </a:rPr>
              <a:t>-life of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drink</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retaining</a:t>
            </a:r>
            <a:r>
              <a:rPr lang="tr-TR" sz="2400" dirty="0" smtClean="0">
                <a:solidFill>
                  <a:schemeClr val="tx1"/>
                </a:solidFill>
                <a:latin typeface="Arial" panose="020B0604020202020204" pitchFamily="34" charset="0"/>
                <a:cs typeface="Arial" panose="020B0604020202020204" pitchFamily="34" charset="0"/>
              </a:rPr>
              <a:t> a </a:t>
            </a:r>
            <a:r>
              <a:rPr lang="tr-TR" sz="2400" dirty="0" err="1" smtClean="0">
                <a:solidFill>
                  <a:schemeClr val="tx1"/>
                </a:solidFill>
                <a:latin typeface="Arial" panose="020B0604020202020204" pitchFamily="34" charset="0"/>
                <a:cs typeface="Arial" panose="020B0604020202020204" pitchFamily="34" charset="0"/>
              </a:rPr>
              <a:t>good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colour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flavour</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ü"/>
            </a:pP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correct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weight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be </a:t>
            </a:r>
            <a:r>
              <a:rPr lang="tr-TR" sz="2400" dirty="0" err="1" smtClean="0">
                <a:solidFill>
                  <a:schemeClr val="tx1"/>
                </a:solidFill>
                <a:latin typeface="Arial" panose="020B0604020202020204" pitchFamily="34" charset="0"/>
                <a:cs typeface="Arial" panose="020B0604020202020204" pitchFamily="34" charset="0"/>
              </a:rPr>
              <a:t>filled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bottles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each</a:t>
            </a:r>
            <a:r>
              <a:rPr lang="tr-TR" sz="2400" dirty="0" smtClean="0">
                <a:solidFill>
                  <a:schemeClr val="tx1"/>
                </a:solidFill>
                <a:latin typeface="Arial" panose="020B0604020202020204" pitchFamily="34" charset="0"/>
                <a:cs typeface="Arial" panose="020B0604020202020204" pitchFamily="34" charset="0"/>
              </a:rPr>
              <a:t> time</a:t>
            </a:r>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088062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755576" y="404664"/>
            <a:ext cx="7560840" cy="5760640"/>
          </a:xfrm>
        </p:spPr>
        <p:txBody>
          <a:bodyPr>
            <a:normAutofit/>
          </a:bodyPr>
          <a:lstStyle/>
          <a:p>
            <a:r>
              <a:rPr lang="tr-TR" sz="2400" dirty="0" err="1" smtClean="0">
                <a:solidFill>
                  <a:schemeClr val="tx1"/>
                </a:solidFill>
                <a:latin typeface="Arial" panose="020B0604020202020204" pitchFamily="34" charset="0"/>
                <a:cs typeface="Arial" panose="020B0604020202020204" pitchFamily="34" charset="0"/>
              </a:rPr>
              <a:t>Experiments</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v"/>
            </a:pPr>
            <a:r>
              <a:rPr lang="tr-TR" sz="2400" dirty="0" err="1" smtClean="0">
                <a:solidFill>
                  <a:srgbClr val="C00000"/>
                </a:solidFill>
                <a:latin typeface="Arial" panose="020B0604020202020204" pitchFamily="34" charset="0"/>
                <a:cs typeface="Arial" panose="020B0604020202020204" pitchFamily="34" charset="0"/>
              </a:rPr>
              <a:t>pH</a:t>
            </a:r>
            <a:r>
              <a:rPr lang="tr-TR" sz="2400" dirty="0" smtClean="0">
                <a:solidFill>
                  <a:srgbClr val="C00000"/>
                </a:solidFill>
                <a:latin typeface="Arial" panose="020B0604020202020204" pitchFamily="34" charset="0"/>
                <a:cs typeface="Arial" panose="020B0604020202020204" pitchFamily="34" charset="0"/>
              </a:rPr>
              <a:t> </a:t>
            </a:r>
            <a:r>
              <a:rPr lang="tr-TR" sz="2400" dirty="0" smtClean="0">
                <a:solidFill>
                  <a:schemeClr val="tx1"/>
                </a:solidFill>
                <a:latin typeface="Arial" panose="020B0604020202020204" pitchFamily="34" charset="0"/>
                <a:cs typeface="Arial" panose="020B0604020202020204" pitchFamily="34" charset="0"/>
              </a:rPr>
              <a:t>(</a:t>
            </a:r>
            <a:r>
              <a:rPr lang="tr-TR" sz="2400" dirty="0" err="1" smtClean="0">
                <a:solidFill>
                  <a:schemeClr val="tx1"/>
                </a:solidFill>
                <a:latin typeface="Arial" panose="020B0604020202020204" pitchFamily="34" charset="0"/>
                <a:cs typeface="Arial" panose="020B0604020202020204" pitchFamily="34" charset="0"/>
              </a:rPr>
              <a:t>use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meter</a:t>
            </a:r>
            <a:r>
              <a:rPr lang="tr-TR" sz="24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v"/>
            </a:pPr>
            <a:endParaRPr lang="tr-TR" sz="2400" dirty="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v"/>
            </a:pPr>
            <a:r>
              <a:rPr lang="tr-TR" sz="2400" dirty="0" err="1" smtClean="0">
                <a:solidFill>
                  <a:srgbClr val="C00000"/>
                </a:solidFill>
                <a:latin typeface="Arial" panose="020B0604020202020204" pitchFamily="34" charset="0"/>
                <a:cs typeface="Arial" panose="020B0604020202020204" pitchFamily="34" charset="0"/>
              </a:rPr>
              <a:t>Brix</a:t>
            </a:r>
            <a:r>
              <a:rPr lang="tr-TR" sz="2400" dirty="0" smtClean="0">
                <a:latin typeface="Arial" panose="020B0604020202020204" pitchFamily="34" charset="0"/>
                <a:cs typeface="Arial" panose="020B0604020202020204" pitchFamily="34" charset="0"/>
              </a:rPr>
              <a:t> </a:t>
            </a:r>
            <a:r>
              <a:rPr lang="tr-TR" sz="2400" dirty="0" smtClean="0">
                <a:solidFill>
                  <a:schemeClr val="tx1"/>
                </a:solidFill>
                <a:latin typeface="Arial" panose="020B0604020202020204" pitchFamily="34" charset="0"/>
                <a:cs typeface="Arial" panose="020B0604020202020204" pitchFamily="34" charset="0"/>
              </a:rPr>
              <a:t>(</a:t>
            </a:r>
            <a:r>
              <a:rPr lang="tr-TR" sz="2400" dirty="0" err="1" smtClean="0">
                <a:solidFill>
                  <a:schemeClr val="tx1"/>
                </a:solidFill>
                <a:latin typeface="Arial" panose="020B0604020202020204" pitchFamily="34" charset="0"/>
                <a:cs typeface="Arial" panose="020B0604020202020204" pitchFamily="34" charset="0"/>
              </a:rPr>
              <a:t>use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refractometer</a:t>
            </a:r>
            <a:r>
              <a:rPr lang="tr-TR" sz="24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v"/>
            </a:pPr>
            <a:endParaRPr lang="tr-TR" sz="2400" dirty="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v"/>
            </a:pPr>
            <a:r>
              <a:rPr lang="tr-TR" sz="2400" dirty="0" err="1" smtClean="0">
                <a:solidFill>
                  <a:srgbClr val="C00000"/>
                </a:solidFill>
                <a:latin typeface="Arial" panose="020B0604020202020204" pitchFamily="34" charset="0"/>
                <a:cs typeface="Arial" panose="020B0604020202020204" pitchFamily="34" charset="0"/>
              </a:rPr>
              <a:t>Acidity</a:t>
            </a:r>
            <a:endParaRPr lang="tr-TR" sz="2400" dirty="0" smtClean="0">
              <a:solidFill>
                <a:srgbClr val="C00000"/>
              </a:solidFill>
              <a:latin typeface="Arial" panose="020B0604020202020204" pitchFamily="34" charset="0"/>
              <a:cs typeface="Arial" panose="020B0604020202020204" pitchFamily="34" charset="0"/>
            </a:endParaRP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Measure</a:t>
            </a:r>
            <a:r>
              <a:rPr lang="tr-TR" sz="2400" dirty="0" smtClean="0">
                <a:solidFill>
                  <a:schemeClr val="tx1"/>
                </a:solidFill>
                <a:latin typeface="Arial" panose="020B0604020202020204" pitchFamily="34" charset="0"/>
                <a:cs typeface="Arial" panose="020B0604020202020204" pitchFamily="34" charset="0"/>
              </a:rPr>
              <a:t> 5 g </a:t>
            </a:r>
            <a:r>
              <a:rPr lang="tr-TR" sz="2400" dirty="0" err="1" smtClean="0">
                <a:solidFill>
                  <a:schemeClr val="tx1"/>
                </a:solidFill>
                <a:latin typeface="Arial" panose="020B0604020202020204" pitchFamily="34" charset="0"/>
                <a:cs typeface="Arial" panose="020B0604020202020204" pitchFamily="34" charset="0"/>
              </a:rPr>
              <a:t>sample</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Dilute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with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recently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boiled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distilled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water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100 </a:t>
            </a:r>
            <a:r>
              <a:rPr lang="tr-TR" sz="2400" dirty="0" err="1" smtClean="0">
                <a:solidFill>
                  <a:schemeClr val="tx1"/>
                </a:solidFill>
                <a:latin typeface="Arial" panose="020B0604020202020204" pitchFamily="34" charset="0"/>
                <a:cs typeface="Arial" panose="020B0604020202020204" pitchFamily="34" charset="0"/>
              </a:rPr>
              <a:t>mL</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Add</a:t>
            </a:r>
            <a:r>
              <a:rPr lang="tr-TR" sz="2400" dirty="0" smtClean="0">
                <a:solidFill>
                  <a:schemeClr val="tx1"/>
                </a:solidFill>
                <a:latin typeface="Arial" panose="020B0604020202020204" pitchFamily="34" charset="0"/>
                <a:cs typeface="Arial" panose="020B0604020202020204" pitchFamily="34" charset="0"/>
              </a:rPr>
              <a:t> a </a:t>
            </a:r>
            <a:r>
              <a:rPr lang="tr-TR" sz="2400" dirty="0" err="1" smtClean="0">
                <a:solidFill>
                  <a:schemeClr val="tx1"/>
                </a:solidFill>
                <a:latin typeface="Arial" panose="020B0604020202020204" pitchFamily="34" charset="0"/>
                <a:cs typeface="Arial" panose="020B0604020202020204" pitchFamily="34" charset="0"/>
              </a:rPr>
              <a:t>few</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drops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phenolphthalein</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Titrate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with</a:t>
            </a:r>
            <a:r>
              <a:rPr lang="tr-TR" sz="2400" dirty="0" smtClean="0">
                <a:solidFill>
                  <a:schemeClr val="tx1"/>
                </a:solidFill>
                <a:latin typeface="Arial" panose="020B0604020202020204" pitchFamily="34" charset="0"/>
                <a:cs typeface="Arial" panose="020B0604020202020204" pitchFamily="34" charset="0"/>
              </a:rPr>
              <a:t> 0.1 N </a:t>
            </a:r>
            <a:r>
              <a:rPr lang="tr-TR" sz="2400" dirty="0" err="1" smtClean="0">
                <a:solidFill>
                  <a:schemeClr val="tx1"/>
                </a:solidFill>
                <a:latin typeface="Arial" panose="020B0604020202020204" pitchFamily="34" charset="0"/>
                <a:cs typeface="Arial" panose="020B0604020202020204" pitchFamily="34" charset="0"/>
              </a:rPr>
              <a:t>NaOH</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Calculate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result</a:t>
            </a:r>
            <a:r>
              <a:rPr lang="tr-TR" sz="2400" dirty="0" smtClean="0">
                <a:solidFill>
                  <a:schemeClr val="tx1"/>
                </a:solidFill>
                <a:latin typeface="Arial" panose="020B0604020202020204" pitchFamily="34" charset="0"/>
                <a:cs typeface="Arial" panose="020B0604020202020204" pitchFamily="34" charset="0"/>
              </a:rPr>
              <a:t> as </a:t>
            </a:r>
            <a:r>
              <a:rPr lang="tr-TR" sz="2400" dirty="0" err="1" smtClean="0">
                <a:solidFill>
                  <a:schemeClr val="tx1"/>
                </a:solidFill>
                <a:latin typeface="Arial" panose="020B0604020202020204" pitchFamily="34" charset="0"/>
                <a:cs typeface="Arial" panose="020B0604020202020204" pitchFamily="34" charset="0"/>
              </a:rPr>
              <a:t>percent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citric</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acid</a:t>
            </a:r>
            <a:endParaRPr lang="tr-TR" sz="2400" dirty="0" smtClean="0">
              <a:solidFill>
                <a:schemeClr val="tx1"/>
              </a:solidFill>
              <a:latin typeface="Arial" panose="020B0604020202020204" pitchFamily="34" charset="0"/>
              <a:cs typeface="Arial" panose="020B0604020202020204" pitchFamily="34" charset="0"/>
            </a:endParaRPr>
          </a:p>
          <a:p>
            <a:pPr algn="just"/>
            <a:r>
              <a:rPr lang="tr-TR" sz="2400" dirty="0">
                <a:solidFill>
                  <a:schemeClr val="tx1"/>
                </a:solidFill>
                <a:latin typeface="Arial" panose="020B0604020202020204" pitchFamily="34" charset="0"/>
                <a:cs typeface="Arial" panose="020B0604020202020204" pitchFamily="34" charset="0"/>
              </a:rPr>
              <a:t> </a:t>
            </a:r>
            <a:r>
              <a:rPr lang="tr-TR" sz="2400" dirty="0" smtClean="0">
                <a:solidFill>
                  <a:schemeClr val="tx1"/>
                </a:solidFill>
                <a:latin typeface="Arial" panose="020B0604020202020204" pitchFamily="34" charset="0"/>
                <a:cs typeface="Arial" panose="020B0604020202020204" pitchFamily="34" charset="0"/>
              </a:rPr>
              <a:t>    1 </a:t>
            </a:r>
            <a:r>
              <a:rPr lang="tr-TR" sz="2400" dirty="0" err="1" smtClean="0">
                <a:solidFill>
                  <a:schemeClr val="tx1"/>
                </a:solidFill>
                <a:latin typeface="Arial" panose="020B0604020202020204" pitchFamily="34" charset="0"/>
                <a:cs typeface="Arial" panose="020B0604020202020204" pitchFamily="34" charset="0"/>
              </a:rPr>
              <a:t>mL</a:t>
            </a:r>
            <a:r>
              <a:rPr lang="tr-TR" sz="2400" dirty="0" smtClean="0">
                <a:solidFill>
                  <a:schemeClr val="tx1"/>
                </a:solidFill>
                <a:latin typeface="Arial" panose="020B0604020202020204" pitchFamily="34" charset="0"/>
                <a:cs typeface="Arial" panose="020B0604020202020204" pitchFamily="34" charset="0"/>
              </a:rPr>
              <a:t> of 0.1 N </a:t>
            </a:r>
            <a:r>
              <a:rPr lang="tr-TR" sz="2400" dirty="0" err="1" smtClean="0">
                <a:solidFill>
                  <a:schemeClr val="tx1"/>
                </a:solidFill>
                <a:latin typeface="Arial" panose="020B0604020202020204" pitchFamily="34" charset="0"/>
                <a:cs typeface="Arial" panose="020B0604020202020204" pitchFamily="34" charset="0"/>
              </a:rPr>
              <a:t>NaOH</a:t>
            </a:r>
            <a:r>
              <a:rPr lang="tr-TR" sz="2400" dirty="0" smtClean="0">
                <a:solidFill>
                  <a:schemeClr val="tx1"/>
                </a:solidFill>
                <a:latin typeface="Arial" panose="020B0604020202020204" pitchFamily="34" charset="0"/>
                <a:cs typeface="Arial" panose="020B0604020202020204" pitchFamily="34" charset="0"/>
              </a:rPr>
              <a:t> = 0.0064 g </a:t>
            </a:r>
            <a:r>
              <a:rPr lang="tr-TR" sz="2400" dirty="0" err="1" smtClean="0">
                <a:solidFill>
                  <a:schemeClr val="tx1"/>
                </a:solidFill>
                <a:latin typeface="Arial" panose="020B0604020202020204" pitchFamily="34" charset="0"/>
                <a:cs typeface="Arial" panose="020B0604020202020204" pitchFamily="34" charset="0"/>
              </a:rPr>
              <a:t>citric</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acid</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endParaRPr lang="tr-TR" sz="2400" dirty="0">
              <a:solidFill>
                <a:schemeClr val="tx1"/>
              </a:solidFill>
              <a:latin typeface="Arial" panose="020B0604020202020204" pitchFamily="34" charset="0"/>
              <a:cs typeface="Arial" panose="020B0604020202020204" pitchFamily="34" charset="0"/>
            </a:endParaRPr>
          </a:p>
          <a:p>
            <a:pPr algn="just"/>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876078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755576" y="548680"/>
            <a:ext cx="7488832" cy="5904656"/>
          </a:xfrm>
        </p:spPr>
        <p:txBody>
          <a:bodyPr>
            <a:normAutofit lnSpcReduction="10000"/>
          </a:bodyPr>
          <a:lstStyle/>
          <a:p>
            <a:pPr marL="342900" indent="-342900" algn="just">
              <a:buFont typeface="Wingdings" panose="05000000000000000000" pitchFamily="2" charset="2"/>
              <a:buChar char="v"/>
            </a:pPr>
            <a:r>
              <a:rPr lang="tr-TR" sz="2400" dirty="0" err="1" smtClean="0">
                <a:solidFill>
                  <a:srgbClr val="C00000"/>
                </a:solidFill>
                <a:latin typeface="Arial" panose="020B0604020202020204" pitchFamily="34" charset="0"/>
                <a:cs typeface="Arial" panose="020B0604020202020204" pitchFamily="34" charset="0"/>
              </a:rPr>
              <a:t>Formal</a:t>
            </a:r>
            <a:r>
              <a:rPr lang="tr-TR" sz="2400" dirty="0" smtClean="0">
                <a:solidFill>
                  <a:srgbClr val="C00000"/>
                </a:solidFill>
                <a:latin typeface="Arial" panose="020B0604020202020204" pitchFamily="34" charset="0"/>
                <a:cs typeface="Arial" panose="020B0604020202020204" pitchFamily="34" charset="0"/>
              </a:rPr>
              <a:t> Index</a:t>
            </a:r>
            <a:endParaRPr lang="tr-TR" sz="2400" dirty="0" smtClean="0">
              <a:solidFill>
                <a:schemeClr val="tx1">
                  <a:lumMod val="50000"/>
                  <a:lumOff val="50000"/>
                </a:schemeClr>
              </a:solidFill>
              <a:latin typeface="Arial" panose="020B0604020202020204" pitchFamily="34" charset="0"/>
              <a:cs typeface="Arial" panose="020B0604020202020204" pitchFamily="34" charset="0"/>
            </a:endParaRPr>
          </a:p>
          <a:p>
            <a:pPr marL="342900" indent="-342900" algn="just">
              <a:buFontTx/>
              <a:buChar char="-"/>
            </a:pPr>
            <a:r>
              <a:rPr lang="tr-TR" sz="2400" dirty="0" smtClean="0">
                <a:solidFill>
                  <a:schemeClr val="tx1"/>
                </a:solidFill>
                <a:latin typeface="Arial" panose="020B0604020202020204" pitchFamily="34" charset="0"/>
                <a:cs typeface="Arial" panose="020B0604020202020204" pitchFamily="34" charset="0"/>
              </a:rPr>
              <a:t>Using </a:t>
            </a:r>
            <a:r>
              <a:rPr lang="tr-TR" sz="2400" dirty="0" err="1" smtClean="0">
                <a:solidFill>
                  <a:schemeClr val="tx1"/>
                </a:solidFill>
                <a:latin typeface="Arial" panose="020B0604020202020204" pitchFamily="34" charset="0"/>
                <a:cs typeface="Arial" panose="020B0604020202020204" pitchFamily="34" charset="0"/>
              </a:rPr>
              <a:t>pH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meter</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Titrate</a:t>
            </a:r>
            <a:r>
              <a:rPr lang="tr-TR" sz="2400" dirty="0" smtClean="0">
                <a:solidFill>
                  <a:schemeClr val="tx1"/>
                </a:solidFill>
                <a:latin typeface="Arial" panose="020B0604020202020204" pitchFamily="34" charset="0"/>
                <a:cs typeface="Arial" panose="020B0604020202020204" pitchFamily="34" charset="0"/>
              </a:rPr>
              <a:t> 25 </a:t>
            </a:r>
            <a:r>
              <a:rPr lang="tr-TR" sz="2400" dirty="0" err="1" smtClean="0">
                <a:solidFill>
                  <a:schemeClr val="tx1"/>
                </a:solidFill>
                <a:latin typeface="Arial" panose="020B0604020202020204" pitchFamily="34" charset="0"/>
                <a:cs typeface="Arial" panose="020B0604020202020204" pitchFamily="34" charset="0"/>
              </a:rPr>
              <a:t>mL</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with</a:t>
            </a:r>
            <a:r>
              <a:rPr lang="tr-TR" sz="2400" dirty="0" smtClean="0">
                <a:solidFill>
                  <a:schemeClr val="tx1"/>
                </a:solidFill>
                <a:latin typeface="Arial" panose="020B0604020202020204" pitchFamily="34" charset="0"/>
                <a:cs typeface="Arial" panose="020B0604020202020204" pitchFamily="34" charset="0"/>
              </a:rPr>
              <a:t> 0.1 N </a:t>
            </a:r>
            <a:r>
              <a:rPr lang="tr-TR" sz="2400" dirty="0" err="1" smtClean="0">
                <a:solidFill>
                  <a:schemeClr val="tx1"/>
                </a:solidFill>
                <a:latin typeface="Arial" panose="020B0604020202020204" pitchFamily="34" charset="0"/>
                <a:cs typeface="Arial" panose="020B0604020202020204" pitchFamily="34" charset="0"/>
              </a:rPr>
              <a:t>NaOH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until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pH</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solution</a:t>
            </a:r>
            <a:r>
              <a:rPr lang="tr-TR" sz="2400" dirty="0" smtClean="0">
                <a:solidFill>
                  <a:schemeClr val="tx1"/>
                </a:solidFill>
                <a:latin typeface="Arial" panose="020B0604020202020204" pitchFamily="34" charset="0"/>
                <a:cs typeface="Arial" panose="020B0604020202020204" pitchFamily="34" charset="0"/>
              </a:rPr>
              <a:t> is 8.50</a:t>
            </a: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Add</a:t>
            </a:r>
            <a:r>
              <a:rPr lang="tr-TR" sz="2400" dirty="0" smtClean="0">
                <a:solidFill>
                  <a:schemeClr val="tx1"/>
                </a:solidFill>
                <a:latin typeface="Arial" panose="020B0604020202020204" pitchFamily="34" charset="0"/>
                <a:cs typeface="Arial" panose="020B0604020202020204" pitchFamily="34" charset="0"/>
              </a:rPr>
              <a:t> 10-15 </a:t>
            </a:r>
            <a:r>
              <a:rPr lang="tr-TR" sz="2400" dirty="0" err="1" smtClean="0">
                <a:solidFill>
                  <a:schemeClr val="tx1"/>
                </a:solidFill>
                <a:latin typeface="Arial" panose="020B0604020202020204" pitchFamily="34" charset="0"/>
                <a:cs typeface="Arial" panose="020B0604020202020204" pitchFamily="34" charset="0"/>
              </a:rPr>
              <a:t>mL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formaldehyde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solution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for</a:t>
            </a:r>
            <a:r>
              <a:rPr lang="tr-TR" sz="2400" dirty="0" smtClean="0">
                <a:solidFill>
                  <a:schemeClr val="tx1"/>
                </a:solidFill>
                <a:latin typeface="Arial" panose="020B0604020202020204" pitchFamily="34" charset="0"/>
                <a:cs typeface="Arial" panose="020B0604020202020204" pitchFamily="34" charset="0"/>
              </a:rPr>
              <a:t> 1 </a:t>
            </a:r>
            <a:r>
              <a:rPr lang="tr-TR" sz="2400" dirty="0" err="1" smtClean="0">
                <a:solidFill>
                  <a:schemeClr val="tx1"/>
                </a:solidFill>
                <a:latin typeface="Arial" panose="020B0604020202020204" pitchFamily="34" charset="0"/>
                <a:cs typeface="Arial" panose="020B0604020202020204" pitchFamily="34" charset="0"/>
              </a:rPr>
              <a:t>min</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Continue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titration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with</a:t>
            </a:r>
            <a:r>
              <a:rPr lang="tr-TR" sz="2400" dirty="0" smtClean="0">
                <a:solidFill>
                  <a:schemeClr val="tx1"/>
                </a:solidFill>
                <a:latin typeface="Arial" panose="020B0604020202020204" pitchFamily="34" charset="0"/>
                <a:cs typeface="Arial" panose="020B0604020202020204" pitchFamily="34" charset="0"/>
              </a:rPr>
              <a:t> 0.1 N </a:t>
            </a:r>
            <a:r>
              <a:rPr lang="tr-TR" sz="2400" dirty="0" err="1" smtClean="0">
                <a:solidFill>
                  <a:schemeClr val="tx1"/>
                </a:solidFill>
                <a:latin typeface="Arial" panose="020B0604020202020204" pitchFamily="34" charset="0"/>
                <a:cs typeface="Arial" panose="020B0604020202020204" pitchFamily="34" charset="0"/>
              </a:rPr>
              <a:t>NaOH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until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pH</a:t>
            </a:r>
            <a:r>
              <a:rPr lang="tr-TR" sz="2400" dirty="0" smtClean="0">
                <a:solidFill>
                  <a:schemeClr val="tx1"/>
                </a:solidFill>
                <a:latin typeface="Arial" panose="020B0604020202020204" pitchFamily="34" charset="0"/>
                <a:cs typeface="Arial" panose="020B0604020202020204" pitchFamily="34" charset="0"/>
              </a:rPr>
              <a:t> is 8.50</a:t>
            </a:r>
          </a:p>
          <a:p>
            <a:pPr marL="342900" indent="-342900" algn="just">
              <a:buFontTx/>
              <a:buChar char="-"/>
            </a:pPr>
            <a:r>
              <a:rPr lang="tr-TR" sz="2400" dirty="0" err="1" smtClean="0">
                <a:solidFill>
                  <a:schemeClr val="tx1"/>
                </a:solidFill>
                <a:latin typeface="Arial" panose="020B0604020202020204" pitchFamily="34" charset="0"/>
                <a:cs typeface="Arial" panose="020B0604020202020204" pitchFamily="34" charset="0"/>
              </a:rPr>
              <a:t>For</a:t>
            </a:r>
            <a:r>
              <a:rPr lang="tr-TR" sz="2400" dirty="0" smtClean="0">
                <a:solidFill>
                  <a:schemeClr val="tx1"/>
                </a:solidFill>
                <a:latin typeface="Arial" panose="020B0604020202020204" pitchFamily="34" charset="0"/>
                <a:cs typeface="Arial" panose="020B0604020202020204" pitchFamily="34" charset="0"/>
              </a:rPr>
              <a:t> 100 mL of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mL of 0.1 N </a:t>
            </a:r>
            <a:r>
              <a:rPr lang="tr-TR" sz="2400" dirty="0" err="1" smtClean="0">
                <a:solidFill>
                  <a:schemeClr val="tx1"/>
                </a:solidFill>
                <a:latin typeface="Arial" panose="020B0604020202020204" pitchFamily="34" charset="0"/>
                <a:cs typeface="Arial" panose="020B0604020202020204" pitchFamily="34" charset="0"/>
              </a:rPr>
              <a:t>NaOH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consumed</a:t>
            </a:r>
            <a:r>
              <a:rPr lang="tr-TR" sz="2400" dirty="0" smtClean="0">
                <a:solidFill>
                  <a:schemeClr val="tx1"/>
                </a:solidFill>
                <a:latin typeface="Arial" panose="020B0604020202020204" pitchFamily="34" charset="0"/>
                <a:cs typeface="Arial" panose="020B0604020202020204" pitchFamily="34" charset="0"/>
              </a:rPr>
              <a:t> (total) </a:t>
            </a:r>
            <a:r>
              <a:rPr lang="tr-TR" sz="2400" dirty="0" err="1" smtClean="0">
                <a:solidFill>
                  <a:schemeClr val="tx1"/>
                </a:solidFill>
                <a:latin typeface="Arial" panose="020B0604020202020204" pitchFamily="34" charset="0"/>
                <a:cs typeface="Arial" panose="020B0604020202020204" pitchFamily="34" charset="0"/>
              </a:rPr>
              <a:t>gives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formal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index</a:t>
            </a:r>
            <a:endParaRPr lang="tr-TR" sz="2400" dirty="0" smtClean="0">
              <a:solidFill>
                <a:schemeClr val="tx1"/>
              </a:solidFill>
              <a:latin typeface="Arial" panose="020B0604020202020204" pitchFamily="34" charset="0"/>
              <a:cs typeface="Arial" panose="020B0604020202020204" pitchFamily="34" charset="0"/>
            </a:endParaRPr>
          </a:p>
          <a:p>
            <a:pPr marL="342900" indent="-342900" algn="just">
              <a:buFontTx/>
              <a:buChar char="-"/>
            </a:pPr>
            <a:endParaRPr lang="tr-TR" sz="2400" dirty="0" smtClean="0">
              <a:solidFill>
                <a:schemeClr val="tx1"/>
              </a:solidFill>
              <a:latin typeface="Arial" panose="020B0604020202020204" pitchFamily="34" charset="0"/>
              <a:cs typeface="Arial" panose="020B0604020202020204" pitchFamily="34" charset="0"/>
            </a:endParaRPr>
          </a:p>
          <a:p>
            <a:pPr algn="just"/>
            <a:r>
              <a:rPr lang="tr-TR" sz="2400" dirty="0" err="1" smtClean="0">
                <a:solidFill>
                  <a:schemeClr val="tx1"/>
                </a:solidFill>
                <a:latin typeface="Arial" panose="020B0604020202020204" pitchFamily="34" charset="0"/>
                <a:cs typeface="Arial" panose="020B0604020202020204" pitchFamily="34" charset="0"/>
              </a:rPr>
              <a:t>For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example</a:t>
            </a:r>
            <a:r>
              <a:rPr lang="tr-TR" sz="2400" dirty="0" smtClean="0">
                <a:solidFill>
                  <a:schemeClr val="tx1"/>
                </a:solidFill>
                <a:latin typeface="Arial" panose="020B0604020202020204" pitchFamily="34" charset="0"/>
                <a:cs typeface="Arial" panose="020B0604020202020204" pitchFamily="34" charset="0"/>
              </a:rPr>
              <a:t>, 1st </a:t>
            </a:r>
            <a:r>
              <a:rPr lang="tr-TR" sz="2400" dirty="0" err="1" smtClean="0">
                <a:solidFill>
                  <a:schemeClr val="tx1"/>
                </a:solidFill>
                <a:latin typeface="Arial" panose="020B0604020202020204" pitchFamily="34" charset="0"/>
                <a:cs typeface="Arial" panose="020B0604020202020204" pitchFamily="34" charset="0"/>
              </a:rPr>
              <a:t>titration</a:t>
            </a:r>
            <a:r>
              <a:rPr lang="tr-TR" sz="2400" dirty="0" smtClean="0">
                <a:solidFill>
                  <a:schemeClr val="tx1"/>
                </a:solidFill>
                <a:latin typeface="Arial" panose="020B0604020202020204" pitchFamily="34" charset="0"/>
                <a:cs typeface="Arial" panose="020B0604020202020204" pitchFamily="34" charset="0"/>
              </a:rPr>
              <a:t>= 15.0 mL  </a:t>
            </a:r>
            <a:r>
              <a:rPr lang="tr-TR" sz="1800" dirty="0" smtClean="0">
                <a:solidFill>
                  <a:schemeClr val="tx1"/>
                </a:solidFill>
                <a:latin typeface="Arial" panose="020B0604020202020204" pitchFamily="34" charset="0"/>
                <a:cs typeface="Arial" panose="020B0604020202020204" pitchFamily="34" charset="0"/>
              </a:rPr>
              <a:t>18.7 mL </a:t>
            </a:r>
            <a:r>
              <a:rPr lang="tr-TR" sz="1800" dirty="0" err="1" smtClean="0">
                <a:solidFill>
                  <a:schemeClr val="tx1"/>
                </a:solidFill>
                <a:latin typeface="Arial" panose="020B0604020202020204" pitchFamily="34" charset="0"/>
                <a:cs typeface="Arial" panose="020B0604020202020204" pitchFamily="34" charset="0"/>
              </a:rPr>
              <a:t>NaOH</a:t>
            </a:r>
            <a:r>
              <a:rPr lang="tr-TR" sz="1800" dirty="0" smtClean="0">
                <a:solidFill>
                  <a:schemeClr val="tx1"/>
                </a:solidFill>
                <a:latin typeface="Arial" panose="020B0604020202020204" pitchFamily="34" charset="0"/>
                <a:cs typeface="Arial" panose="020B0604020202020204" pitchFamily="34" charset="0"/>
              </a:rPr>
              <a:t> </a:t>
            </a:r>
            <a:r>
              <a:rPr lang="tr-TR" sz="1800" dirty="0" err="1" smtClean="0">
                <a:solidFill>
                  <a:schemeClr val="tx1"/>
                </a:solidFill>
                <a:latin typeface="Arial" panose="020B0604020202020204" pitchFamily="34" charset="0"/>
                <a:cs typeface="Arial" panose="020B0604020202020204" pitchFamily="34" charset="0"/>
              </a:rPr>
              <a:t>for</a:t>
            </a:r>
            <a:r>
              <a:rPr lang="tr-TR" sz="1800" dirty="0" smtClean="0">
                <a:solidFill>
                  <a:schemeClr val="tx1"/>
                </a:solidFill>
                <a:latin typeface="Arial" panose="020B0604020202020204" pitchFamily="34" charset="0"/>
                <a:cs typeface="Arial" panose="020B0604020202020204" pitchFamily="34" charset="0"/>
              </a:rPr>
              <a:t> 25</a:t>
            </a:r>
          </a:p>
          <a:p>
            <a:pPr algn="just"/>
            <a:r>
              <a:rPr lang="tr-TR" sz="2400" dirty="0">
                <a:solidFill>
                  <a:schemeClr val="tx1"/>
                </a:solidFill>
                <a:latin typeface="Arial" panose="020B0604020202020204" pitchFamily="34" charset="0"/>
                <a:cs typeface="Arial" panose="020B0604020202020204" pitchFamily="34" charset="0"/>
              </a:rPr>
              <a:t>	</a:t>
            </a:r>
            <a:r>
              <a:rPr lang="tr-TR" sz="2400" dirty="0" smtClean="0">
                <a:solidFill>
                  <a:schemeClr val="tx1"/>
                </a:solidFill>
                <a:latin typeface="Arial" panose="020B0604020202020204" pitchFamily="34" charset="0"/>
                <a:cs typeface="Arial" panose="020B0604020202020204" pitchFamily="34" charset="0"/>
              </a:rPr>
              <a:t>	2nd </a:t>
            </a:r>
            <a:r>
              <a:rPr lang="tr-TR" sz="2400" dirty="0" err="1" smtClean="0">
                <a:solidFill>
                  <a:schemeClr val="tx1"/>
                </a:solidFill>
                <a:latin typeface="Arial" panose="020B0604020202020204" pitchFamily="34" charset="0"/>
                <a:cs typeface="Arial" panose="020B0604020202020204" pitchFamily="34" charset="0"/>
              </a:rPr>
              <a:t>titration</a:t>
            </a:r>
            <a:r>
              <a:rPr lang="tr-TR" sz="2400" dirty="0" smtClean="0">
                <a:solidFill>
                  <a:schemeClr val="tx1"/>
                </a:solidFill>
                <a:latin typeface="Arial" panose="020B0604020202020204" pitchFamily="34" charset="0"/>
                <a:cs typeface="Arial" panose="020B0604020202020204" pitchFamily="34" charset="0"/>
              </a:rPr>
              <a:t>= 3.7 mL         mL</a:t>
            </a:r>
          </a:p>
          <a:p>
            <a:pPr algn="just"/>
            <a:r>
              <a:rPr lang="tr-TR" sz="2400" dirty="0" smtClean="0">
                <a:solidFill>
                  <a:schemeClr val="tx1"/>
                </a:solidFill>
                <a:latin typeface="Arial" panose="020B0604020202020204" pitchFamily="34" charset="0"/>
                <a:cs typeface="Arial" panose="020B0604020202020204" pitchFamily="34" charset="0"/>
              </a:rPr>
              <a:t> </a:t>
            </a:r>
            <a:endParaRPr lang="tr-TR" sz="2400" dirty="0">
              <a:solidFill>
                <a:schemeClr val="tx1"/>
              </a:solidFill>
              <a:latin typeface="Arial" panose="020B0604020202020204" pitchFamily="34" charset="0"/>
              <a:cs typeface="Arial" panose="020B0604020202020204" pitchFamily="34" charset="0"/>
            </a:endParaRPr>
          </a:p>
          <a:p>
            <a:pPr algn="just"/>
            <a:r>
              <a:rPr lang="tr-TR" sz="2400" dirty="0" err="1" smtClean="0">
                <a:solidFill>
                  <a:schemeClr val="tx1"/>
                </a:solidFill>
                <a:latin typeface="Arial" panose="020B0604020202020204" pitchFamily="34" charset="0"/>
                <a:cs typeface="Arial" panose="020B0604020202020204" pitchFamily="34" charset="0"/>
              </a:rPr>
              <a:t>For</a:t>
            </a:r>
            <a:r>
              <a:rPr lang="tr-TR" sz="2400" dirty="0" smtClean="0">
                <a:solidFill>
                  <a:schemeClr val="tx1"/>
                </a:solidFill>
                <a:latin typeface="Arial" panose="020B0604020202020204" pitchFamily="34" charset="0"/>
                <a:cs typeface="Arial" panose="020B0604020202020204" pitchFamily="34" charset="0"/>
              </a:rPr>
              <a:t> 100 </a:t>
            </a:r>
            <a:r>
              <a:rPr lang="tr-TR" sz="2400" dirty="0" err="1" smtClean="0">
                <a:solidFill>
                  <a:schemeClr val="tx1"/>
                </a:solidFill>
                <a:latin typeface="Arial" panose="020B0604020202020204" pitchFamily="34" charset="0"/>
                <a:cs typeface="Arial" panose="020B0604020202020204" pitchFamily="34" charset="0"/>
              </a:rPr>
              <a:t>mL</a:t>
            </a:r>
            <a:r>
              <a:rPr lang="tr-TR" sz="2400" dirty="0" smtClean="0">
                <a:solidFill>
                  <a:schemeClr val="tx1"/>
                </a:solidFill>
                <a:latin typeface="Arial" panose="020B0604020202020204" pitchFamily="34" charset="0"/>
                <a:cs typeface="Arial" panose="020B0604020202020204" pitchFamily="34" charset="0"/>
              </a:rPr>
              <a:t>= 18.7x4= 74.8 </a:t>
            </a:r>
            <a:r>
              <a:rPr lang="tr-TR" sz="2400" dirty="0" err="1" smtClean="0">
                <a:solidFill>
                  <a:schemeClr val="tx1"/>
                </a:solidFill>
                <a:latin typeface="Arial" panose="020B0604020202020204" pitchFamily="34" charset="0"/>
                <a:cs typeface="Arial" panose="020B0604020202020204" pitchFamily="34" charset="0"/>
              </a:rPr>
              <a:t>mL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NaOH</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formal</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index</a:t>
            </a:r>
            <a:r>
              <a:rPr lang="tr-TR" sz="2400" dirty="0" smtClean="0">
                <a:solidFill>
                  <a:schemeClr val="tx1"/>
                </a:solidFill>
                <a:latin typeface="Arial" panose="020B0604020202020204" pitchFamily="34" charset="0"/>
                <a:cs typeface="Arial" panose="020B0604020202020204" pitchFamily="34" charset="0"/>
              </a:rPr>
              <a:t>)</a:t>
            </a:r>
            <a:endParaRPr lang="tr-TR" sz="2400" dirty="0">
              <a:solidFill>
                <a:schemeClr val="tx1"/>
              </a:solidFill>
              <a:latin typeface="Arial" panose="020B0604020202020204" pitchFamily="34" charset="0"/>
              <a:cs typeface="Arial" panose="020B0604020202020204" pitchFamily="34" charset="0"/>
            </a:endParaRPr>
          </a:p>
        </p:txBody>
      </p:sp>
      <p:sp>
        <p:nvSpPr>
          <p:cNvPr id="4" name="Sağ Ayraç 3"/>
          <p:cNvSpPr/>
          <p:nvPr/>
        </p:nvSpPr>
        <p:spPr>
          <a:xfrm>
            <a:off x="5572132" y="4429132"/>
            <a:ext cx="142876" cy="121444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 xmlns:p14="http://schemas.microsoft.com/office/powerpoint/2010/main" val="11756684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lstStyle/>
          <a:p>
            <a:pPr>
              <a:buFont typeface="Wingdings" panose="05000000000000000000" pitchFamily="2" charset="2"/>
              <a:buChar char="v"/>
            </a:pPr>
            <a:r>
              <a:rPr lang="tr-TR" dirty="0" smtClean="0"/>
              <a:t> </a:t>
            </a:r>
            <a:r>
              <a:rPr lang="tr-TR" sz="2400" dirty="0" err="1" smtClean="0">
                <a:solidFill>
                  <a:srgbClr val="C00000"/>
                </a:solidFill>
                <a:latin typeface="Arial" panose="020B0604020202020204" pitchFamily="34" charset="0"/>
                <a:cs typeface="Arial" panose="020B0604020202020204" pitchFamily="34" charset="0"/>
              </a:rPr>
              <a:t>Ascorbic</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acid</a:t>
            </a:r>
            <a:endParaRPr lang="tr-TR" sz="2400" dirty="0" smtClean="0">
              <a:solidFill>
                <a:srgbClr val="C00000"/>
              </a:solidFill>
              <a:latin typeface="Arial" panose="020B0604020202020204" pitchFamily="34" charset="0"/>
              <a:cs typeface="Arial" panose="020B0604020202020204" pitchFamily="34" charset="0"/>
            </a:endParaRPr>
          </a:p>
          <a:p>
            <a:pPr marL="0" indent="0">
              <a:buNone/>
            </a:pPr>
            <a:r>
              <a:rPr lang="tr-TR" sz="2400" dirty="0" err="1" smtClean="0">
                <a:solidFill>
                  <a:srgbClr val="C00000"/>
                </a:solidFill>
                <a:latin typeface="Arial" panose="020B0604020202020204" pitchFamily="34" charset="0"/>
                <a:cs typeface="Arial" panose="020B0604020202020204" pitchFamily="34" charset="0"/>
              </a:rPr>
              <a:t>Reagents</a:t>
            </a:r>
            <a:r>
              <a:rPr lang="tr-TR" sz="2400" dirty="0" smtClean="0">
                <a:solidFill>
                  <a:srgbClr val="C00000"/>
                </a:solidFill>
                <a:latin typeface="Arial" panose="020B0604020202020204" pitchFamily="34" charset="0"/>
                <a:cs typeface="Arial" panose="020B0604020202020204" pitchFamily="34" charset="0"/>
              </a:rPr>
              <a:t>:</a:t>
            </a:r>
          </a:p>
          <a:p>
            <a:pPr marL="0" indent="0">
              <a:buNone/>
            </a:pPr>
            <a:r>
              <a:rPr lang="tr-TR" sz="2400" dirty="0" err="1" smtClean="0">
                <a:latin typeface="Arial" panose="020B0604020202020204" pitchFamily="34" charset="0"/>
                <a:cs typeface="Arial" panose="020B0604020202020204" pitchFamily="34" charset="0"/>
              </a:rPr>
              <a:t>Acid</a:t>
            </a:r>
            <a:r>
              <a:rPr lang="tr-TR" sz="2400" dirty="0" smtClean="0">
                <a:latin typeface="Arial" panose="020B0604020202020204" pitchFamily="34" charset="0"/>
                <a:cs typeface="Arial" panose="020B0604020202020204" pitchFamily="34" charset="0"/>
              </a:rPr>
              <a:t> </a:t>
            </a:r>
            <a:r>
              <a:rPr lang="tr-TR" sz="2400" dirty="0" err="1" smtClean="0">
                <a:latin typeface="Arial" panose="020B0604020202020204" pitchFamily="34" charset="0"/>
                <a:cs typeface="Arial" panose="020B0604020202020204" pitchFamily="34" charset="0"/>
              </a:rPr>
              <a:t>soln</a:t>
            </a:r>
            <a:r>
              <a:rPr lang="tr-TR" sz="24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metaphosphoric</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acid</a:t>
            </a:r>
            <a:r>
              <a:rPr lang="tr-TR" sz="2000" dirty="0" smtClean="0">
                <a:latin typeface="Arial" panose="020B0604020202020204" pitchFamily="34" charset="0"/>
                <a:cs typeface="Arial" panose="020B0604020202020204" pitchFamily="34" charset="0"/>
              </a:rPr>
              <a:t> (HPO</a:t>
            </a:r>
            <a:r>
              <a:rPr lang="tr-TR" sz="2000" baseline="-25000" dirty="0" smtClean="0">
                <a:latin typeface="Arial" panose="020B0604020202020204" pitchFamily="34" charset="0"/>
                <a:cs typeface="Arial" panose="020B0604020202020204" pitchFamily="34" charset="0"/>
              </a:rPr>
              <a:t>3</a:t>
            </a:r>
            <a:r>
              <a:rPr lang="tr-TR" sz="2000" dirty="0" smtClean="0">
                <a:latin typeface="Arial" panose="020B0604020202020204" pitchFamily="34" charset="0"/>
                <a:cs typeface="Arial" panose="020B0604020202020204" pitchFamily="34" charset="0"/>
              </a:rPr>
              <a:t> ) + </a:t>
            </a:r>
            <a:r>
              <a:rPr lang="tr-TR" sz="2000" dirty="0" err="1" smtClean="0">
                <a:latin typeface="Arial" panose="020B0604020202020204" pitchFamily="34" charset="0"/>
                <a:cs typeface="Arial" panose="020B0604020202020204" pitchFamily="34" charset="0"/>
              </a:rPr>
              <a:t>glacial</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acetic</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acid</a:t>
            </a:r>
            <a:endParaRPr lang="tr-TR" sz="2000" dirty="0" smtClean="0">
              <a:latin typeface="Arial" panose="020B0604020202020204" pitchFamily="34" charset="0"/>
              <a:cs typeface="Arial" panose="020B0604020202020204" pitchFamily="34" charset="0"/>
            </a:endParaRPr>
          </a:p>
          <a:p>
            <a:pPr marL="0" indent="0">
              <a:buNone/>
            </a:pPr>
            <a:r>
              <a:rPr lang="tr-TR" sz="2400" dirty="0" err="1" smtClean="0">
                <a:latin typeface="Arial" panose="020B0604020202020204" pitchFamily="34" charset="0"/>
                <a:cs typeface="Arial" panose="020B0604020202020204" pitchFamily="34" charset="0"/>
              </a:rPr>
              <a:t>Dye</a:t>
            </a:r>
            <a:r>
              <a:rPr lang="tr-TR" sz="2400" dirty="0" smtClean="0">
                <a:latin typeface="Arial" panose="020B0604020202020204" pitchFamily="34" charset="0"/>
                <a:cs typeface="Arial" panose="020B0604020202020204" pitchFamily="34" charset="0"/>
              </a:rPr>
              <a:t> </a:t>
            </a:r>
            <a:r>
              <a:rPr lang="tr-TR" sz="2400" dirty="0" err="1" smtClean="0">
                <a:latin typeface="Arial" panose="020B0604020202020204" pitchFamily="34" charset="0"/>
                <a:cs typeface="Arial" panose="020B0604020202020204" pitchFamily="34" charset="0"/>
              </a:rPr>
              <a:t>soln</a:t>
            </a:r>
            <a:r>
              <a:rPr lang="tr-TR" sz="2400" dirty="0" smtClean="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2,6-dichlorophenol </a:t>
            </a:r>
            <a:r>
              <a:rPr lang="tr-TR" sz="2000" dirty="0" err="1" smtClean="0">
                <a:latin typeface="Arial" panose="020B0604020202020204" pitchFamily="34" charset="0"/>
                <a:cs typeface="Arial" panose="020B0604020202020204" pitchFamily="34" charset="0"/>
              </a:rPr>
              <a:t>indophenol</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sodium</a:t>
            </a:r>
            <a:r>
              <a:rPr lang="tr-TR" sz="2000" dirty="0" smtClean="0">
                <a:latin typeface="Arial" panose="020B0604020202020204" pitchFamily="34" charset="0"/>
                <a:cs typeface="Arial" panose="020B0604020202020204" pitchFamily="34" charset="0"/>
              </a:rPr>
              <a:t> salt + </a:t>
            </a:r>
            <a:r>
              <a:rPr lang="tr-TR" sz="2000" dirty="0" err="1" smtClean="0">
                <a:latin typeface="Arial" panose="020B0604020202020204" pitchFamily="34" charset="0"/>
                <a:cs typeface="Arial" panose="020B0604020202020204" pitchFamily="34" charset="0"/>
              </a:rPr>
              <a:t>water</a:t>
            </a:r>
            <a:endParaRPr lang="tr-TR" sz="2000" dirty="0" smtClean="0">
              <a:latin typeface="Arial" panose="020B0604020202020204" pitchFamily="34" charset="0"/>
              <a:cs typeface="Arial" panose="020B0604020202020204" pitchFamily="34" charset="0"/>
            </a:endParaRPr>
          </a:p>
          <a:p>
            <a:pPr marL="0" indent="0">
              <a:buNone/>
            </a:pPr>
            <a:endParaRPr lang="tr-TR" sz="2000" dirty="0">
              <a:latin typeface="Arial" panose="020B0604020202020204" pitchFamily="34" charset="0"/>
              <a:cs typeface="Arial" panose="020B0604020202020204" pitchFamily="34" charset="0"/>
            </a:endParaRPr>
          </a:p>
          <a:p>
            <a:pPr>
              <a:buFont typeface="Wingdings" panose="05000000000000000000" pitchFamily="2" charset="2"/>
              <a:buChar char="Ø"/>
            </a:pPr>
            <a:r>
              <a:rPr lang="tr-TR" sz="2000" dirty="0" err="1" smtClean="0">
                <a:latin typeface="Arial" panose="020B0604020202020204" pitchFamily="34" charset="0"/>
                <a:cs typeface="Arial" panose="020B0604020202020204" pitchFamily="34" charset="0"/>
              </a:rPr>
              <a:t>Dye</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soln</a:t>
            </a:r>
            <a:r>
              <a:rPr lang="tr-TR" sz="2000" dirty="0" smtClean="0">
                <a:latin typeface="Arial" panose="020B0604020202020204" pitchFamily="34" charset="0"/>
                <a:cs typeface="Arial" panose="020B0604020202020204" pitchFamily="34" charset="0"/>
              </a:rPr>
              <a:t> is </a:t>
            </a:r>
            <a:r>
              <a:rPr lang="tr-TR" sz="2000" dirty="0" err="1" smtClean="0">
                <a:latin typeface="Arial" panose="020B0604020202020204" pitchFamily="34" charset="0"/>
                <a:cs typeface="Arial" panose="020B0604020202020204" pitchFamily="34" charset="0"/>
              </a:rPr>
              <a:t>standardized</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with</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standard</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ascorbic</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acid</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soln</a:t>
            </a:r>
            <a:r>
              <a:rPr lang="tr-TR" sz="2000" dirty="0" smtClean="0">
                <a:latin typeface="Arial" panose="020B0604020202020204" pitchFamily="34" charset="0"/>
                <a:cs typeface="Arial" panose="020B0604020202020204" pitchFamily="34" charset="0"/>
              </a:rPr>
              <a:t>.</a:t>
            </a:r>
          </a:p>
          <a:p>
            <a:pPr>
              <a:buFont typeface="Wingdings" panose="05000000000000000000" pitchFamily="2" charset="2"/>
              <a:buChar char="Ø"/>
            </a:pPr>
            <a:r>
              <a:rPr lang="tr-TR" sz="2000" dirty="0" err="1" smtClean="0">
                <a:latin typeface="Arial" panose="020B0604020202020204" pitchFamily="34" charset="0"/>
                <a:cs typeface="Arial" panose="020B0604020202020204" pitchFamily="34" charset="0"/>
              </a:rPr>
              <a:t>Dye</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titer</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value</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must</a:t>
            </a:r>
            <a:r>
              <a:rPr lang="tr-TR" sz="2000" dirty="0" smtClean="0">
                <a:latin typeface="Arial" panose="020B0604020202020204" pitchFamily="34" charset="0"/>
                <a:cs typeface="Arial" panose="020B0604020202020204" pitchFamily="34" charset="0"/>
              </a:rPr>
              <a:t> be </a:t>
            </a:r>
            <a:r>
              <a:rPr lang="tr-TR" sz="2000" dirty="0" err="1" smtClean="0">
                <a:latin typeface="Arial" panose="020B0604020202020204" pitchFamily="34" charset="0"/>
                <a:cs typeface="Arial" panose="020B0604020202020204" pitchFamily="34" charset="0"/>
              </a:rPr>
              <a:t>given</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e.q</a:t>
            </a:r>
            <a:r>
              <a:rPr lang="tr-TR" sz="2000" dirty="0" smtClean="0">
                <a:latin typeface="Arial" panose="020B0604020202020204" pitchFamily="34" charset="0"/>
                <a:cs typeface="Arial" panose="020B0604020202020204" pitchFamily="34" charset="0"/>
              </a:rPr>
              <a:t>. X </a:t>
            </a:r>
            <a:r>
              <a:rPr lang="tr-TR" sz="2000" dirty="0" err="1" smtClean="0">
                <a:latin typeface="Arial" panose="020B0604020202020204" pitchFamily="34" charset="0"/>
                <a:cs typeface="Arial" panose="020B0604020202020204" pitchFamily="34" charset="0"/>
              </a:rPr>
              <a:t>mL</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dye</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soln</a:t>
            </a:r>
            <a:r>
              <a:rPr lang="tr-TR" sz="2000" dirty="0" smtClean="0">
                <a:latin typeface="Arial" panose="020B0604020202020204" pitchFamily="34" charset="0"/>
                <a:cs typeface="Arial" panose="020B0604020202020204" pitchFamily="34" charset="0"/>
              </a:rPr>
              <a:t>/ mg </a:t>
            </a:r>
            <a:r>
              <a:rPr lang="tr-TR" sz="2000" dirty="0" err="1" smtClean="0">
                <a:latin typeface="Arial" panose="020B0604020202020204" pitchFamily="34" charset="0"/>
                <a:cs typeface="Arial" panose="020B0604020202020204" pitchFamily="34" charset="0"/>
              </a:rPr>
              <a:t>ascorbic</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acid</a:t>
            </a:r>
            <a:r>
              <a:rPr lang="tr-TR" sz="2000" dirty="0" smtClean="0">
                <a:latin typeface="Arial" panose="020B0604020202020204" pitchFamily="34" charset="0"/>
                <a:cs typeface="Arial" panose="020B0604020202020204" pitchFamily="34" charset="0"/>
              </a:rPr>
              <a:t>)</a:t>
            </a:r>
          </a:p>
          <a:p>
            <a:pPr>
              <a:buFont typeface="Wingdings" panose="05000000000000000000" pitchFamily="2" charset="2"/>
              <a:buChar char="Ø"/>
            </a:pPr>
            <a:endParaRPr lang="tr-TR" sz="2000" dirty="0">
              <a:latin typeface="Arial" panose="020B0604020202020204" pitchFamily="34" charset="0"/>
              <a:cs typeface="Arial" panose="020B0604020202020204" pitchFamily="34" charset="0"/>
            </a:endParaRPr>
          </a:p>
          <a:p>
            <a:pPr>
              <a:buFont typeface="Wingdings" panose="05000000000000000000" pitchFamily="2" charset="2"/>
              <a:buChar char="Ø"/>
            </a:pPr>
            <a:r>
              <a:rPr lang="tr-TR" sz="2000" dirty="0" err="1" smtClean="0">
                <a:latin typeface="Arial" panose="020B0604020202020204" pitchFamily="34" charset="0"/>
                <a:cs typeface="Arial" panose="020B0604020202020204" pitchFamily="34" charset="0"/>
              </a:rPr>
              <a:t>Then</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take</a:t>
            </a:r>
            <a:r>
              <a:rPr lang="tr-TR" sz="2000" dirty="0" smtClean="0">
                <a:latin typeface="Arial" panose="020B0604020202020204" pitchFamily="34" charset="0"/>
                <a:cs typeface="Arial" panose="020B0604020202020204" pitchFamily="34" charset="0"/>
              </a:rPr>
              <a:t> 5 </a:t>
            </a:r>
            <a:r>
              <a:rPr lang="tr-TR" sz="2000" dirty="0" err="1" smtClean="0">
                <a:latin typeface="Arial" panose="020B0604020202020204" pitchFamily="34" charset="0"/>
                <a:cs typeface="Arial" panose="020B0604020202020204" pitchFamily="34" charset="0"/>
              </a:rPr>
              <a:t>mL</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fruit</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juice</a:t>
            </a:r>
            <a:endParaRPr lang="tr-T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tr-TR" sz="2000" dirty="0" err="1" smtClean="0">
                <a:latin typeface="Arial" panose="020B0604020202020204" pitchFamily="34" charset="0"/>
                <a:cs typeface="Arial" panose="020B0604020202020204" pitchFamily="34" charset="0"/>
              </a:rPr>
              <a:t>Add</a:t>
            </a:r>
            <a:r>
              <a:rPr lang="tr-TR" sz="2000" dirty="0" smtClean="0">
                <a:latin typeface="Arial" panose="020B0604020202020204" pitchFamily="34" charset="0"/>
                <a:cs typeface="Arial" panose="020B0604020202020204" pitchFamily="34" charset="0"/>
              </a:rPr>
              <a:t> 5 </a:t>
            </a:r>
            <a:r>
              <a:rPr lang="tr-TR" sz="2000" dirty="0" err="1" smtClean="0">
                <a:latin typeface="Arial" panose="020B0604020202020204" pitchFamily="34" charset="0"/>
                <a:cs typeface="Arial" panose="020B0604020202020204" pitchFamily="34" charset="0"/>
              </a:rPr>
              <a:t>mL</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acid</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soln</a:t>
            </a:r>
            <a:endParaRPr lang="tr-T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tr-TR" sz="2000" dirty="0" err="1" smtClean="0">
                <a:latin typeface="Arial" panose="020B0604020202020204" pitchFamily="34" charset="0"/>
                <a:cs typeface="Arial" panose="020B0604020202020204" pitchFamily="34" charset="0"/>
              </a:rPr>
              <a:t>Titrate</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with</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dye</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soln</a:t>
            </a:r>
            <a:endParaRPr lang="tr-TR" sz="20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tr-TR" sz="2000" dirty="0" err="1" smtClean="0">
                <a:latin typeface="Arial" panose="020B0604020202020204" pitchFamily="34" charset="0"/>
                <a:cs typeface="Arial" panose="020B0604020202020204" pitchFamily="34" charset="0"/>
              </a:rPr>
              <a:t>Calculation</a:t>
            </a:r>
            <a:r>
              <a:rPr lang="tr-TR" sz="2000" dirty="0" smtClean="0">
                <a:latin typeface="Arial" panose="020B0604020202020204" pitchFamily="34" charset="0"/>
                <a:cs typeface="Arial" panose="020B0604020202020204" pitchFamily="34" charset="0"/>
              </a:rPr>
              <a:t>:</a:t>
            </a:r>
          </a:p>
          <a:p>
            <a:pPr marL="0" indent="0">
              <a:buNone/>
            </a:pPr>
            <a:r>
              <a:rPr lang="tr-TR" sz="1800" dirty="0" smtClean="0">
                <a:latin typeface="Arial" panose="020B0604020202020204" pitchFamily="34" charset="0"/>
                <a:cs typeface="Arial" panose="020B0604020202020204" pitchFamily="34" charset="0"/>
              </a:rPr>
              <a:t>(1/ </a:t>
            </a:r>
            <a:r>
              <a:rPr lang="tr-TR" sz="1800" dirty="0" err="1" smtClean="0">
                <a:latin typeface="Arial" panose="020B0604020202020204" pitchFamily="34" charset="0"/>
                <a:cs typeface="Arial" panose="020B0604020202020204" pitchFamily="34" charset="0"/>
              </a:rPr>
              <a:t>dye</a:t>
            </a:r>
            <a:r>
              <a:rPr lang="tr-TR" sz="1800" dirty="0" smtClean="0">
                <a:latin typeface="Arial" panose="020B0604020202020204" pitchFamily="34" charset="0"/>
                <a:cs typeface="Arial" panose="020B0604020202020204" pitchFamily="34" charset="0"/>
              </a:rPr>
              <a:t> </a:t>
            </a:r>
            <a:r>
              <a:rPr lang="tr-TR" sz="1800" dirty="0" err="1" smtClean="0">
                <a:latin typeface="Arial" panose="020B0604020202020204" pitchFamily="34" charset="0"/>
                <a:cs typeface="Arial" panose="020B0604020202020204" pitchFamily="34" charset="0"/>
              </a:rPr>
              <a:t>titer</a:t>
            </a:r>
            <a:r>
              <a:rPr lang="tr-TR" sz="1800" dirty="0" smtClean="0">
                <a:latin typeface="Arial" panose="020B0604020202020204" pitchFamily="34" charset="0"/>
                <a:cs typeface="Arial" panose="020B0604020202020204" pitchFamily="34" charset="0"/>
              </a:rPr>
              <a:t>)x </a:t>
            </a:r>
            <a:r>
              <a:rPr lang="tr-TR" sz="1800" dirty="0" err="1" smtClean="0">
                <a:latin typeface="Arial" panose="020B0604020202020204" pitchFamily="34" charset="0"/>
                <a:cs typeface="Arial" panose="020B0604020202020204" pitchFamily="34" charset="0"/>
              </a:rPr>
              <a:t>titrant</a:t>
            </a:r>
            <a:r>
              <a:rPr lang="tr-TR" sz="1800" dirty="0" smtClean="0">
                <a:latin typeface="Arial" panose="020B0604020202020204" pitchFamily="34" charset="0"/>
                <a:cs typeface="Arial" panose="020B0604020202020204" pitchFamily="34" charset="0"/>
              </a:rPr>
              <a:t> (</a:t>
            </a:r>
            <a:r>
              <a:rPr lang="tr-TR" sz="1800" dirty="0" err="1" smtClean="0">
                <a:latin typeface="Arial" panose="020B0604020202020204" pitchFamily="34" charset="0"/>
                <a:cs typeface="Arial" panose="020B0604020202020204" pitchFamily="34" charset="0"/>
              </a:rPr>
              <a:t>mL</a:t>
            </a:r>
            <a:r>
              <a:rPr lang="tr-TR" sz="1800" dirty="0" smtClean="0">
                <a:latin typeface="Arial" panose="020B0604020202020204" pitchFamily="34" charset="0"/>
                <a:cs typeface="Arial" panose="020B0604020202020204" pitchFamily="34" charset="0"/>
              </a:rPr>
              <a:t> </a:t>
            </a:r>
            <a:r>
              <a:rPr lang="tr-TR" sz="1800" dirty="0" err="1" smtClean="0">
                <a:latin typeface="Arial" panose="020B0604020202020204" pitchFamily="34" charset="0"/>
                <a:cs typeface="Arial" panose="020B0604020202020204" pitchFamily="34" charset="0"/>
              </a:rPr>
              <a:t>dye</a:t>
            </a:r>
            <a:r>
              <a:rPr lang="tr-TR" sz="1800" dirty="0" smtClean="0">
                <a:latin typeface="Arial" panose="020B0604020202020204" pitchFamily="34" charset="0"/>
                <a:cs typeface="Arial" panose="020B0604020202020204" pitchFamily="34" charset="0"/>
              </a:rPr>
              <a:t> spentx2)x100/10 = mg </a:t>
            </a:r>
            <a:r>
              <a:rPr lang="tr-TR" sz="1800" dirty="0" err="1" smtClean="0">
                <a:latin typeface="Arial" panose="020B0604020202020204" pitchFamily="34" charset="0"/>
                <a:cs typeface="Arial" panose="020B0604020202020204" pitchFamily="34" charset="0"/>
              </a:rPr>
              <a:t>a.a</a:t>
            </a:r>
            <a:r>
              <a:rPr lang="tr-TR" sz="1800" dirty="0" smtClean="0">
                <a:latin typeface="Arial" panose="020B0604020202020204" pitchFamily="34" charset="0"/>
                <a:cs typeface="Arial" panose="020B0604020202020204" pitchFamily="34" charset="0"/>
              </a:rPr>
              <a:t> / 100 </a:t>
            </a:r>
            <a:r>
              <a:rPr lang="tr-TR" sz="1800" dirty="0" err="1" smtClean="0">
                <a:latin typeface="Arial" panose="020B0604020202020204" pitchFamily="34" charset="0"/>
                <a:cs typeface="Arial" panose="020B0604020202020204" pitchFamily="34" charset="0"/>
              </a:rPr>
              <a:t>mL</a:t>
            </a:r>
            <a:r>
              <a:rPr lang="tr-TR" sz="1800" dirty="0" smtClean="0">
                <a:latin typeface="Arial" panose="020B0604020202020204" pitchFamily="34" charset="0"/>
                <a:cs typeface="Arial" panose="020B0604020202020204" pitchFamily="34" charset="0"/>
              </a:rPr>
              <a:t> </a:t>
            </a:r>
            <a:r>
              <a:rPr lang="tr-TR" sz="1800" dirty="0" err="1" smtClean="0">
                <a:latin typeface="Arial" panose="020B0604020202020204" pitchFamily="34" charset="0"/>
                <a:cs typeface="Arial" panose="020B0604020202020204" pitchFamily="34" charset="0"/>
              </a:rPr>
              <a:t>sample</a:t>
            </a:r>
            <a:endParaRPr lang="tr-TR" sz="1800" dirty="0" smtClean="0">
              <a:latin typeface="Arial" panose="020B0604020202020204" pitchFamily="34" charset="0"/>
              <a:cs typeface="Arial" panose="020B0604020202020204" pitchFamily="34" charset="0"/>
            </a:endParaRPr>
          </a:p>
          <a:p>
            <a:pPr marL="0" indent="0">
              <a:buNone/>
            </a:pPr>
            <a:r>
              <a:rPr lang="tr-TR" sz="2000" dirty="0" err="1" smtClean="0">
                <a:latin typeface="Arial" panose="020B0604020202020204" pitchFamily="34" charset="0"/>
                <a:cs typeface="Arial" panose="020B0604020202020204" pitchFamily="34" charset="0"/>
              </a:rPr>
              <a:t>Dye</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titer</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value</a:t>
            </a:r>
            <a:r>
              <a:rPr lang="tr-TR" sz="2000" dirty="0" smtClean="0">
                <a:latin typeface="Arial" panose="020B0604020202020204" pitchFamily="34" charset="0"/>
                <a:cs typeface="Arial" panose="020B0604020202020204" pitchFamily="34" charset="0"/>
              </a:rPr>
              <a:t>= </a:t>
            </a:r>
            <a:r>
              <a:rPr lang="tr-TR" sz="2000" dirty="0" smtClean="0">
                <a:solidFill>
                  <a:srgbClr val="FF0000"/>
                </a:solidFill>
                <a:latin typeface="Arial" panose="020B0604020202020204" pitchFamily="34" charset="0"/>
                <a:cs typeface="Arial" panose="020B0604020202020204" pitchFamily="34" charset="0"/>
              </a:rPr>
              <a:t>2.06</a:t>
            </a:r>
            <a:r>
              <a:rPr lang="tr-TR" sz="2000" dirty="0" smtClean="0">
                <a:latin typeface="Arial" panose="020B0604020202020204" pitchFamily="34" charset="0"/>
                <a:cs typeface="Arial" panose="020B0604020202020204" pitchFamily="34" charset="0"/>
              </a:rPr>
              <a:t> mL/ mg </a:t>
            </a:r>
            <a:r>
              <a:rPr lang="tr-TR" sz="2000" dirty="0" err="1" smtClean="0">
                <a:latin typeface="Arial" panose="020B0604020202020204" pitchFamily="34" charset="0"/>
                <a:cs typeface="Arial" panose="020B0604020202020204" pitchFamily="34" charset="0"/>
              </a:rPr>
              <a:t>ascorbic</a:t>
            </a:r>
            <a:r>
              <a:rPr lang="tr-TR" sz="2000" dirty="0" smtClean="0">
                <a:latin typeface="Arial" panose="020B0604020202020204" pitchFamily="34" charset="0"/>
                <a:cs typeface="Arial" panose="020B0604020202020204" pitchFamily="34" charset="0"/>
              </a:rPr>
              <a:t> </a:t>
            </a:r>
            <a:r>
              <a:rPr lang="tr-TR" sz="2000" dirty="0" err="1" smtClean="0">
                <a:latin typeface="Arial" panose="020B0604020202020204" pitchFamily="34" charset="0"/>
                <a:cs typeface="Arial" panose="020B0604020202020204" pitchFamily="34" charset="0"/>
              </a:rPr>
              <a:t>acid</a:t>
            </a:r>
            <a:endParaRPr lang="tr-TR" sz="2000" dirty="0" smtClean="0">
              <a:latin typeface="Arial" panose="020B0604020202020204" pitchFamily="34" charset="0"/>
              <a:cs typeface="Arial" panose="020B0604020202020204" pitchFamily="34" charset="0"/>
            </a:endParaRPr>
          </a:p>
          <a:p>
            <a:pPr marL="0" indent="0">
              <a:buNone/>
            </a:pPr>
            <a:endParaRPr lang="tr-TR" sz="2000" dirty="0">
              <a:solidFill>
                <a:srgbClr val="C00000"/>
              </a:solidFill>
              <a:latin typeface="Arial" panose="020B0604020202020204" pitchFamily="34" charset="0"/>
              <a:cs typeface="Arial" panose="020B0604020202020204" pitchFamily="34" charset="0"/>
            </a:endParaRPr>
          </a:p>
          <a:p>
            <a:pPr marL="0" indent="0">
              <a:buNone/>
            </a:pPr>
            <a:endParaRPr lang="tr-TR" sz="2400" dirty="0" smtClean="0">
              <a:solidFill>
                <a:srgbClr val="C00000"/>
              </a:solidFill>
              <a:latin typeface="Arial" panose="020B0604020202020204" pitchFamily="34" charset="0"/>
              <a:cs typeface="Arial" panose="020B0604020202020204" pitchFamily="34" charset="0"/>
            </a:endParaRPr>
          </a:p>
          <a:p>
            <a:pPr marL="0" indent="0">
              <a:buNone/>
            </a:pPr>
            <a:endParaRPr lang="tr-TR" sz="2400" baseline="-250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754515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4"/>
            <a:ext cx="8229600" cy="1143000"/>
          </a:xfrm>
        </p:spPr>
        <p:txBody>
          <a:bodyPr/>
          <a:lstStyle/>
          <a:p>
            <a:r>
              <a:rPr lang="en-US" b="1" dirty="0" smtClean="0"/>
              <a:t>Turkish Standards Institution (TSE)</a:t>
            </a:r>
            <a:endParaRPr lang="tr-TR" dirty="0"/>
          </a:p>
        </p:txBody>
      </p:sp>
      <p:sp>
        <p:nvSpPr>
          <p:cNvPr id="6" name="5 İçerik Yer Tutucusu"/>
          <p:cNvSpPr>
            <a:spLocks noGrp="1"/>
          </p:cNvSpPr>
          <p:nvPr>
            <p:ph idx="1"/>
          </p:nvPr>
        </p:nvSpPr>
        <p:spPr>
          <a:xfrm>
            <a:off x="285720" y="1071546"/>
            <a:ext cx="8429684" cy="4500594"/>
          </a:xfrm>
        </p:spPr>
        <p:txBody>
          <a:bodyPr>
            <a:normAutofit/>
          </a:bodyPr>
          <a:lstStyle/>
          <a:p>
            <a:pPr algn="just"/>
            <a:r>
              <a:rPr lang="en-US" dirty="0" smtClean="0"/>
              <a:t>The </a:t>
            </a:r>
            <a:r>
              <a:rPr lang="en-US" b="1" dirty="0" smtClean="0"/>
              <a:t>Turkish Standards Institution (TSE)</a:t>
            </a:r>
            <a:r>
              <a:rPr lang="en-US" dirty="0" smtClean="0"/>
              <a:t> is a public agency responsible for developing and promoting industrial standards, including those related to the food industry. It provides certification services to food producers, ensuring that products meet specified national and international standards. The TSE's standards cover a wide range of areas, from food packaging to processing technologies.</a:t>
            </a:r>
            <a:endParaRPr lang="tr-TR" dirty="0"/>
          </a:p>
        </p:txBody>
      </p:sp>
      <p:pic>
        <p:nvPicPr>
          <p:cNvPr id="9" name="8 Resim" descr="C:\Users\burcu1\Desktop\stock-photo-turkish-standards-institution-tse-logo-on-the-booth-at-the-fair-istanbul-turkey-june-2321920637.jpg"/>
          <p:cNvPicPr/>
          <p:nvPr/>
        </p:nvPicPr>
        <p:blipFill>
          <a:blip r:embed="rId2" cstate="print"/>
          <a:srcRect l="20823" t="22368" r="20418" b="24342"/>
          <a:stretch>
            <a:fillRect/>
          </a:stretch>
        </p:blipFill>
        <p:spPr bwMode="auto">
          <a:xfrm>
            <a:off x="3500430" y="5500678"/>
            <a:ext cx="2953619" cy="1357322"/>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Why</a:t>
            </a:r>
            <a:r>
              <a:rPr lang="tr-TR" dirty="0" smtClean="0"/>
              <a:t> </a:t>
            </a:r>
            <a:r>
              <a:rPr lang="tr-TR" dirty="0" err="1" smtClean="0"/>
              <a:t>are</a:t>
            </a:r>
            <a:r>
              <a:rPr lang="tr-TR" dirty="0" smtClean="0"/>
              <a:t> </a:t>
            </a:r>
            <a:r>
              <a:rPr lang="tr-TR" dirty="0" err="1" smtClean="0"/>
              <a:t>standards</a:t>
            </a:r>
            <a:r>
              <a:rPr lang="tr-TR" dirty="0" smtClean="0"/>
              <a:t> </a:t>
            </a:r>
            <a:r>
              <a:rPr lang="tr-TR" dirty="0" err="1" smtClean="0"/>
              <a:t>important</a:t>
            </a:r>
            <a:r>
              <a:rPr lang="tr-TR" dirty="0" smtClean="0"/>
              <a:t>?</a:t>
            </a:r>
            <a:endParaRPr lang="tr-TR" dirty="0"/>
          </a:p>
        </p:txBody>
      </p:sp>
      <p:sp>
        <p:nvSpPr>
          <p:cNvPr id="3" name="2 İçerik Yer Tutucusu"/>
          <p:cNvSpPr>
            <a:spLocks noGrp="1"/>
          </p:cNvSpPr>
          <p:nvPr>
            <p:ph idx="1"/>
          </p:nvPr>
        </p:nvSpPr>
        <p:spPr/>
        <p:txBody>
          <a:bodyPr>
            <a:normAutofit fontScale="77500" lnSpcReduction="20000"/>
          </a:bodyPr>
          <a:lstStyle/>
          <a:p>
            <a:pPr algn="just">
              <a:buNone/>
            </a:pPr>
            <a:r>
              <a:rPr lang="en-US" dirty="0" smtClean="0"/>
              <a:t>The implementation of this standard; </a:t>
            </a:r>
            <a:endParaRPr lang="tr-TR" dirty="0" smtClean="0"/>
          </a:p>
          <a:p>
            <a:pPr algn="just"/>
            <a:r>
              <a:rPr lang="en-US" dirty="0" smtClean="0"/>
              <a:t>provides </a:t>
            </a:r>
            <a:r>
              <a:rPr lang="en-US" dirty="0" smtClean="0"/>
              <a:t>effective communication between all relevant parties including suppliers, consumers, legal bodies, ensuring product traceability at every stage of production, </a:t>
            </a:r>
            <a:endParaRPr lang="tr-TR" dirty="0" smtClean="0"/>
          </a:p>
          <a:p>
            <a:pPr algn="just"/>
            <a:r>
              <a:rPr lang="en-US" dirty="0" smtClean="0"/>
              <a:t>controlling </a:t>
            </a:r>
            <a:r>
              <a:rPr lang="en-US" dirty="0" smtClean="0"/>
              <a:t>hazards that pose a threat to human health, completely eliminating them or reducing them to acceptable limits, managing risks, complying with legal requirements, and optimizing resources through post-production verifications</a:t>
            </a:r>
            <a:r>
              <a:rPr lang="en-US" dirty="0" smtClean="0"/>
              <a:t>.</a:t>
            </a:r>
            <a:endParaRPr lang="tr-TR" dirty="0" smtClean="0"/>
          </a:p>
          <a:p>
            <a:pPr algn="just"/>
            <a:r>
              <a:rPr lang="en-US" dirty="0" smtClean="0"/>
              <a:t> </a:t>
            </a:r>
            <a:r>
              <a:rPr lang="en-US" dirty="0" smtClean="0"/>
              <a:t>It increases competitiveness in the international market and the sense of trust in the brand, and develops a proactive thinking system instead of a reactive thinking system.</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971600" y="620688"/>
            <a:ext cx="7056784" cy="4946104"/>
          </a:xfrm>
        </p:spPr>
        <p:txBody>
          <a:bodyPr>
            <a:normAutofit/>
          </a:bodyPr>
          <a:lstStyle/>
          <a:p>
            <a:pPr algn="l"/>
            <a:endParaRPr lang="tr-TR" sz="2400" dirty="0" smtClean="0">
              <a:solidFill>
                <a:schemeClr val="tx1"/>
              </a:solidFill>
              <a:latin typeface="Arial" panose="020B0604020202020204" pitchFamily="34" charset="0"/>
              <a:cs typeface="Arial" panose="020B0604020202020204" pitchFamily="34" charset="0"/>
            </a:endParaRPr>
          </a:p>
          <a:p>
            <a:pPr algn="l"/>
            <a:endParaRPr lang="tr-TR" sz="2400" dirty="0">
              <a:solidFill>
                <a:schemeClr val="tx1"/>
              </a:solidFill>
              <a:latin typeface="Arial" panose="020B0604020202020204" pitchFamily="34" charset="0"/>
              <a:cs typeface="Arial" panose="020B0604020202020204" pitchFamily="34" charset="0"/>
            </a:endParaRPr>
          </a:p>
          <a:p>
            <a:pPr algn="l"/>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first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group</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not </a:t>
            </a:r>
            <a:r>
              <a:rPr lang="tr-TR" sz="2400" dirty="0" err="1" smtClean="0">
                <a:solidFill>
                  <a:schemeClr val="tx1"/>
                </a:solidFill>
                <a:latin typeface="Arial" panose="020B0604020202020204" pitchFamily="34" charset="0"/>
                <a:cs typeface="Arial" panose="020B0604020202020204" pitchFamily="34" charset="0"/>
              </a:rPr>
              <a:t>require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preservative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if</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processed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packaged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properly</a:t>
            </a:r>
            <a:r>
              <a:rPr lang="tr-TR" sz="2400" dirty="0" smtClean="0">
                <a:solidFill>
                  <a:schemeClr val="tx1"/>
                </a:solidFill>
                <a:latin typeface="Arial" panose="020B0604020202020204" pitchFamily="34" charset="0"/>
                <a:cs typeface="Arial" panose="020B0604020202020204" pitchFamily="34" charset="0"/>
              </a:rPr>
              <a:t>.</a:t>
            </a:r>
          </a:p>
          <a:p>
            <a:pPr algn="l"/>
            <a:endParaRPr lang="tr-TR" sz="2400" dirty="0">
              <a:solidFill>
                <a:schemeClr val="tx1"/>
              </a:solidFill>
              <a:latin typeface="Arial" panose="020B0604020202020204" pitchFamily="34" charset="0"/>
              <a:cs typeface="Arial" panose="020B0604020202020204" pitchFamily="34" charset="0"/>
            </a:endParaRPr>
          </a:p>
          <a:p>
            <a:pPr algn="l"/>
            <a:r>
              <a:rPr lang="tr-TR" sz="2400" dirty="0" err="1" smtClean="0">
                <a:solidFill>
                  <a:schemeClr val="tx1"/>
                </a:solidFill>
                <a:latin typeface="Arial" panose="020B0604020202020204" pitchFamily="34" charset="0"/>
                <a:cs typeface="Arial" panose="020B0604020202020204" pitchFamily="34" charset="0"/>
              </a:rPr>
              <a:t>However</a:t>
            </a:r>
            <a:r>
              <a:rPr lang="tr-TR" sz="2400" dirty="0" smtClean="0">
                <a:solidFill>
                  <a:schemeClr val="tx1"/>
                </a:solidFill>
                <a:latin typeface="Arial" panose="020B0604020202020204" pitchFamily="34" charset="0"/>
                <a:cs typeface="Arial" panose="020B0604020202020204" pitchFamily="34" charset="0"/>
              </a:rPr>
              <a:t>,</a:t>
            </a:r>
          </a:p>
          <a:p>
            <a:pPr algn="l"/>
            <a:endParaRPr lang="tr-TR" sz="2400" dirty="0">
              <a:solidFill>
                <a:schemeClr val="tx1"/>
              </a:solidFill>
              <a:latin typeface="Arial" panose="020B0604020202020204" pitchFamily="34" charset="0"/>
              <a:cs typeface="Arial" panose="020B0604020202020204" pitchFamily="34" charset="0"/>
            </a:endParaRPr>
          </a:p>
          <a:p>
            <a:pPr algn="l"/>
            <a:r>
              <a:rPr lang="tr-TR" sz="2400" dirty="0" smtClean="0">
                <a:solidFill>
                  <a:schemeClr val="tx1"/>
                </a:solidFill>
                <a:latin typeface="Arial" panose="020B0604020202020204" pitchFamily="34" charset="0"/>
                <a:cs typeface="Arial" panose="020B0604020202020204" pitchFamily="34" charset="0"/>
              </a:rPr>
              <a:t>Second </a:t>
            </a:r>
            <a:r>
              <a:rPr lang="tr-TR" sz="2400" dirty="0" err="1" smtClean="0">
                <a:solidFill>
                  <a:schemeClr val="tx1"/>
                </a:solidFill>
                <a:latin typeface="Arial" panose="020B0604020202020204" pitchFamily="34" charset="0"/>
                <a:cs typeface="Arial" panose="020B0604020202020204" pitchFamily="34" charset="0"/>
              </a:rPr>
              <a:t>group</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must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contain</a:t>
            </a:r>
            <a:r>
              <a:rPr lang="tr-TR" sz="2400" dirty="0" smtClean="0">
                <a:solidFill>
                  <a:schemeClr val="tx1"/>
                </a:solidFill>
                <a:latin typeface="Arial" panose="020B0604020202020204" pitchFamily="34" charset="0"/>
                <a:cs typeface="Arial" panose="020B0604020202020204" pitchFamily="34" charset="0"/>
              </a:rPr>
              <a:t> a </a:t>
            </a:r>
            <a:r>
              <a:rPr lang="tr-TR" sz="2400" dirty="0" err="1" smtClean="0">
                <a:solidFill>
                  <a:schemeClr val="tx1"/>
                </a:solidFill>
                <a:latin typeface="Arial" panose="020B0604020202020204" pitchFamily="34" charset="0"/>
                <a:cs typeface="Arial" panose="020B0604020202020204" pitchFamily="34" charset="0"/>
              </a:rPr>
              <a:t>certain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amount</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permitted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preservatives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have</a:t>
            </a:r>
            <a:r>
              <a:rPr lang="tr-TR" sz="2400" dirty="0" smtClean="0">
                <a:solidFill>
                  <a:schemeClr val="tx1"/>
                </a:solidFill>
                <a:latin typeface="Arial" panose="020B0604020202020204" pitchFamily="34" charset="0"/>
                <a:cs typeface="Arial" panose="020B0604020202020204" pitchFamily="34" charset="0"/>
              </a:rPr>
              <a:t> a </a:t>
            </a:r>
            <a:r>
              <a:rPr lang="tr-TR" sz="2400" dirty="0" err="1" smtClean="0">
                <a:solidFill>
                  <a:schemeClr val="tx1"/>
                </a:solidFill>
                <a:latin typeface="Arial" panose="020B0604020202020204" pitchFamily="34" charset="0"/>
                <a:cs typeface="Arial" panose="020B0604020202020204" pitchFamily="34" charset="0"/>
              </a:rPr>
              <a:t>long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shelf</a:t>
            </a:r>
            <a:r>
              <a:rPr lang="tr-TR" sz="2400" dirty="0" smtClean="0">
                <a:solidFill>
                  <a:schemeClr val="tx1"/>
                </a:solidFill>
                <a:latin typeface="Arial" panose="020B0604020202020204" pitchFamily="34" charset="0"/>
                <a:cs typeface="Arial" panose="020B0604020202020204" pitchFamily="34" charset="0"/>
              </a:rPr>
              <a:t>-life </a:t>
            </a:r>
            <a:r>
              <a:rPr lang="tr-TR" sz="2400" dirty="0" err="1" smtClean="0">
                <a:solidFill>
                  <a:schemeClr val="tx1"/>
                </a:solidFill>
                <a:latin typeface="Arial" panose="020B0604020202020204" pitchFamily="34" charset="0"/>
                <a:cs typeface="Arial" panose="020B0604020202020204" pitchFamily="34" charset="0"/>
              </a:rPr>
              <a:t>after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opening</a:t>
            </a:r>
            <a:r>
              <a:rPr lang="tr-TR" sz="2400" dirty="0" smtClean="0">
                <a:solidFill>
                  <a:schemeClr val="tx1"/>
                </a:solidFill>
                <a:latin typeface="Arial" panose="020B0604020202020204" pitchFamily="34" charset="0"/>
                <a:cs typeface="Arial" panose="020B0604020202020204" pitchFamily="34" charset="0"/>
              </a:rPr>
              <a:t>. </a:t>
            </a:r>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5039318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TSE 1535-</a:t>
            </a:r>
            <a:r>
              <a:rPr lang="tr-TR" dirty="0" err="1" smtClean="0"/>
              <a:t>Orange</a:t>
            </a:r>
            <a:r>
              <a:rPr lang="tr-TR" dirty="0" smtClean="0"/>
              <a:t> </a:t>
            </a:r>
            <a:r>
              <a:rPr lang="tr-TR" dirty="0" err="1" smtClean="0"/>
              <a:t>juice</a:t>
            </a:r>
            <a:r>
              <a:rPr lang="tr-TR" dirty="0" smtClean="0"/>
              <a:t> </a:t>
            </a:r>
            <a:endParaRPr lang="tr-TR" dirty="0"/>
          </a:p>
        </p:txBody>
      </p:sp>
      <p:pic>
        <p:nvPicPr>
          <p:cNvPr id="2050" name="Picture 2"/>
          <p:cNvPicPr>
            <a:picLocks noGrp="1" noChangeAspect="1" noChangeArrowheads="1"/>
          </p:cNvPicPr>
          <p:nvPr>
            <p:ph idx="1"/>
          </p:nvPr>
        </p:nvPicPr>
        <p:blipFill>
          <a:blip r:embed="rId2"/>
          <a:srcRect l="11841" t="7261" r="13616" b="5927"/>
          <a:stretch>
            <a:fillRect/>
          </a:stretch>
        </p:blipFill>
        <p:spPr bwMode="auto">
          <a:xfrm>
            <a:off x="714348" y="1367503"/>
            <a:ext cx="7839996" cy="5133331"/>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pic>
        <p:nvPicPr>
          <p:cNvPr id="3074" name="Picture 2" descr="C:\Users\burcu1\Downloads\WhatsApp Image 2025-04-15 at 15.09.30.jpeg"/>
          <p:cNvPicPr>
            <a:picLocks noGrp="1" noChangeAspect="1" noChangeArrowheads="1"/>
          </p:cNvPicPr>
          <p:nvPr>
            <p:ph idx="1"/>
          </p:nvPr>
        </p:nvPicPr>
        <p:blipFill>
          <a:blip r:embed="rId2"/>
          <a:srcRect l="3969" r="4803" b="8421"/>
          <a:stretch>
            <a:fillRect/>
          </a:stretch>
        </p:blipFill>
        <p:spPr bwMode="auto">
          <a:xfrm rot="16200000">
            <a:off x="1822870" y="177340"/>
            <a:ext cx="5283949" cy="707236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83568" y="692696"/>
            <a:ext cx="7088832" cy="5472608"/>
          </a:xfrm>
        </p:spPr>
        <p:txBody>
          <a:bodyPr>
            <a:normAutofit/>
          </a:bodyPr>
          <a:lstStyle/>
          <a:p>
            <a:pPr algn="just"/>
            <a:r>
              <a:rPr lang="tr-TR" sz="2400" dirty="0" err="1" smtClean="0">
                <a:solidFill>
                  <a:srgbClr val="FF0000"/>
                </a:solidFill>
                <a:latin typeface="Arial" pitchFamily="34" charset="0"/>
                <a:cs typeface="Arial" pitchFamily="34" charset="0"/>
              </a:rPr>
              <a:t>The</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different</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types</a:t>
            </a:r>
            <a:r>
              <a:rPr lang="tr-TR" sz="2400" dirty="0" smtClean="0">
                <a:solidFill>
                  <a:srgbClr val="FF0000"/>
                </a:solidFill>
                <a:latin typeface="Arial" pitchFamily="34" charset="0"/>
                <a:cs typeface="Arial" pitchFamily="34" charset="0"/>
              </a:rPr>
              <a:t> of </a:t>
            </a:r>
            <a:r>
              <a:rPr lang="tr-TR" sz="2400" dirty="0" err="1" smtClean="0">
                <a:solidFill>
                  <a:srgbClr val="FF0000"/>
                </a:solidFill>
                <a:latin typeface="Arial" pitchFamily="34" charset="0"/>
                <a:cs typeface="Arial" pitchFamily="34" charset="0"/>
              </a:rPr>
              <a:t>drinks</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are</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classified</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according</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to</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the</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fruit</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juice</a:t>
            </a:r>
            <a:r>
              <a:rPr lang="tr-TR" sz="2400" dirty="0" smtClean="0">
                <a:solidFill>
                  <a:srgbClr val="FF0000"/>
                </a:solidFill>
                <a:latin typeface="Arial" pitchFamily="34" charset="0"/>
                <a:cs typeface="Arial" pitchFamily="34" charset="0"/>
              </a:rPr>
              <a:t> </a:t>
            </a:r>
            <a:r>
              <a:rPr lang="tr-TR" sz="2400" dirty="0" err="1" smtClean="0">
                <a:solidFill>
                  <a:srgbClr val="FF0000"/>
                </a:solidFill>
                <a:latin typeface="Arial" pitchFamily="34" charset="0"/>
                <a:cs typeface="Arial" pitchFamily="34" charset="0"/>
              </a:rPr>
              <a:t>concentration</a:t>
            </a:r>
            <a:r>
              <a:rPr lang="tr-TR" sz="2400" dirty="0" smtClean="0">
                <a:solidFill>
                  <a:srgbClr val="FF0000"/>
                </a:solidFill>
                <a:latin typeface="Arial" pitchFamily="34" charset="0"/>
                <a:cs typeface="Arial" pitchFamily="34" charset="0"/>
              </a:rPr>
              <a:t>:</a:t>
            </a: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pure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fruit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with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nothing</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added</a:t>
            </a:r>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endParaRPr lang="tr-TR" sz="2400" dirty="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Nectars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normally</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contain</a:t>
            </a:r>
            <a:r>
              <a:rPr lang="tr-TR" sz="2400" dirty="0" smtClean="0">
                <a:solidFill>
                  <a:schemeClr val="tx1"/>
                </a:solidFill>
                <a:latin typeface="Arial" pitchFamily="34" charset="0"/>
                <a:cs typeface="Arial" pitchFamily="34" charset="0"/>
              </a:rPr>
              <a:t> 25-50%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content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usually</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with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added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sugar</a:t>
            </a:r>
            <a:r>
              <a:rPr lang="tr-TR" sz="2400" dirty="0" smtClean="0">
                <a:solidFill>
                  <a:schemeClr val="tx1"/>
                </a:solidFill>
                <a:latin typeface="Arial" pitchFamily="34" charset="0"/>
                <a:cs typeface="Arial" pitchFamily="34" charset="0"/>
              </a:rPr>
              <a:t>.</a:t>
            </a:r>
          </a:p>
          <a:p>
            <a:pPr marL="342900" indent="-342900" algn="just">
              <a:buFont typeface="Wingdings" pitchFamily="2" charset="2"/>
              <a:buChar char="Ø"/>
            </a:pPr>
            <a:endParaRPr lang="tr-TR" sz="2400" dirty="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Still</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drinks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normally</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contain</a:t>
            </a:r>
            <a:r>
              <a:rPr lang="tr-TR" sz="2400" dirty="0" smtClean="0">
                <a:solidFill>
                  <a:schemeClr val="tx1"/>
                </a:solidFill>
                <a:latin typeface="Arial" pitchFamily="34" charset="0"/>
                <a:cs typeface="Arial" pitchFamily="34" charset="0"/>
              </a:rPr>
              <a:t> 6-30%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content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mixed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with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sugar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syrup</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They</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are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diluted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to</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taste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with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water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may</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contain</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preservatives</a:t>
            </a:r>
            <a:endParaRPr lang="tr-TR" sz="2400" dirty="0" smtClean="0">
              <a:solidFill>
                <a:schemeClr val="tx1"/>
              </a:solidFill>
              <a:latin typeface="Arial" pitchFamily="34" charset="0"/>
              <a:cs typeface="Arial" pitchFamily="34" charset="0"/>
            </a:endParaRP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Fruit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concentrate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concentrated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fruit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with</a:t>
            </a:r>
            <a:r>
              <a:rPr lang="tr-TR" sz="2400" dirty="0" smtClean="0">
                <a:solidFill>
                  <a:schemeClr val="tx1"/>
                </a:solidFill>
                <a:latin typeface="Arial" pitchFamily="34" charset="0"/>
                <a:cs typeface="Arial" pitchFamily="34" charset="0"/>
              </a:rPr>
              <a:t> 60-70 </a:t>
            </a:r>
            <a:r>
              <a:rPr lang="tr-TR" sz="2400" dirty="0" err="1" smtClean="0">
                <a:solidFill>
                  <a:schemeClr val="tx1"/>
                </a:solidFill>
                <a:latin typeface="Arial" pitchFamily="34" charset="0"/>
                <a:cs typeface="Arial" pitchFamily="34" charset="0"/>
              </a:rPr>
              <a:t>Brix</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by</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evaporation</a:t>
            </a:r>
            <a:endParaRPr lang="tr-TR" sz="2400" dirty="0">
              <a:solidFill>
                <a:schemeClr val="tx1"/>
              </a:solidFill>
              <a:latin typeface="Arial" pitchFamily="34" charset="0"/>
              <a:cs typeface="Arial" pitchFamily="34" charset="0"/>
            </a:endParaRPr>
          </a:p>
        </p:txBody>
      </p:sp>
    </p:spTree>
    <p:extLst>
      <p:ext uri="{BB962C8B-B14F-4D97-AF65-F5344CB8AC3E}">
        <p14:creationId xmlns="" xmlns:p14="http://schemas.microsoft.com/office/powerpoint/2010/main" val="679623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83568" y="908720"/>
            <a:ext cx="7088832" cy="5256584"/>
          </a:xfrm>
        </p:spPr>
        <p:txBody>
          <a:bodyPr>
            <a:normAutofit/>
          </a:bodyPr>
          <a:lstStyle/>
          <a:p>
            <a:pPr algn="just"/>
            <a:r>
              <a:rPr lang="tr-TR" sz="2400" dirty="0" err="1" smtClean="0">
                <a:solidFill>
                  <a:srgbClr val="C00000"/>
                </a:solidFill>
                <a:latin typeface="Arial" pitchFamily="34" charset="0"/>
                <a:cs typeface="Arial" pitchFamily="34" charset="0"/>
              </a:rPr>
              <a:t>Method</a:t>
            </a:r>
            <a:r>
              <a:rPr lang="tr-TR" sz="2400" dirty="0" smtClean="0">
                <a:solidFill>
                  <a:srgbClr val="C00000"/>
                </a:solidFill>
                <a:latin typeface="Arial" pitchFamily="34" charset="0"/>
                <a:cs typeface="Arial" pitchFamily="34" charset="0"/>
              </a:rPr>
              <a:t> of </a:t>
            </a:r>
            <a:r>
              <a:rPr lang="tr-TR" sz="2400" dirty="0" err="1" smtClean="0">
                <a:solidFill>
                  <a:srgbClr val="C00000"/>
                </a:solidFill>
                <a:latin typeface="Arial" pitchFamily="34" charset="0"/>
                <a:cs typeface="Arial" pitchFamily="34" charset="0"/>
              </a:rPr>
              <a:t>Production</a:t>
            </a:r>
            <a:endParaRPr lang="tr-TR" sz="2400" dirty="0" smtClean="0">
              <a:solidFill>
                <a:srgbClr val="C00000"/>
              </a:solidFill>
              <a:latin typeface="Arial" pitchFamily="34" charset="0"/>
              <a:cs typeface="Arial" pitchFamily="34" charset="0"/>
            </a:endParaRP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production</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process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for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fruit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production</a:t>
            </a:r>
            <a:r>
              <a:rPr lang="tr-TR" sz="2400" dirty="0" smtClean="0">
                <a:solidFill>
                  <a:schemeClr val="tx1"/>
                </a:solidFill>
                <a:latin typeface="Arial" pitchFamily="34" charset="0"/>
                <a:cs typeface="Arial" pitchFamily="34" charset="0"/>
              </a:rPr>
              <a:t> is </a:t>
            </a:r>
            <a:r>
              <a:rPr lang="tr-TR" sz="2400" dirty="0" err="1" smtClean="0">
                <a:solidFill>
                  <a:schemeClr val="tx1"/>
                </a:solidFill>
                <a:latin typeface="Arial" pitchFamily="34" charset="0"/>
                <a:cs typeface="Arial" pitchFamily="34" charset="0"/>
              </a:rPr>
              <a:t>simple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This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involves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following</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unit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operations</a:t>
            </a:r>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Selection</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weighing</a:t>
            </a:r>
            <a:r>
              <a:rPr lang="tr-TR" sz="2400" dirty="0" smtClean="0">
                <a:solidFill>
                  <a:schemeClr val="tx1"/>
                </a:solidFill>
                <a:latin typeface="Arial" pitchFamily="34" charset="0"/>
                <a:cs typeface="Arial" pitchFamily="34" charset="0"/>
              </a:rPr>
              <a:t> of </a:t>
            </a:r>
            <a:r>
              <a:rPr lang="tr-TR" sz="2400" dirty="0" err="1" smtClean="0">
                <a:solidFill>
                  <a:schemeClr val="tx1"/>
                </a:solidFill>
                <a:latin typeface="Arial" pitchFamily="34" charset="0"/>
                <a:cs typeface="Arial" pitchFamily="34" charset="0"/>
              </a:rPr>
              <a:t>fresh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fruits</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Wholesame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fresh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fruits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are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selected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weighed</a:t>
            </a:r>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Washing</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selected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fruits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are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washed</a:t>
            </a:r>
            <a:r>
              <a:rPr lang="tr-TR" sz="2400" dirty="0" smtClean="0">
                <a:solidFill>
                  <a:schemeClr val="tx1"/>
                </a:solidFill>
                <a:latin typeface="Arial" pitchFamily="34" charset="0"/>
                <a:cs typeface="Arial" pitchFamily="34" charset="0"/>
              </a:rPr>
              <a:t> in a </a:t>
            </a:r>
            <a:r>
              <a:rPr lang="tr-TR" sz="2400" dirty="0" err="1" smtClean="0">
                <a:solidFill>
                  <a:schemeClr val="tx1"/>
                </a:solidFill>
                <a:latin typeface="Arial" pitchFamily="34" charset="0"/>
                <a:cs typeface="Arial" pitchFamily="34" charset="0"/>
              </a:rPr>
              <a:t>trough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using</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potable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water</a:t>
            </a:r>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Peeling</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fruits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are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peeled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manually</a:t>
            </a:r>
            <a:endParaRPr lang="tr-TR" sz="2400" dirty="0">
              <a:solidFill>
                <a:schemeClr val="tx1"/>
              </a:solidFill>
              <a:latin typeface="Arial" pitchFamily="34" charset="0"/>
              <a:cs typeface="Arial" pitchFamily="34" charset="0"/>
            </a:endParaRPr>
          </a:p>
          <a:p>
            <a:pPr marL="342900" indent="-342900" algn="just">
              <a:buFont typeface="Wingdings" pitchFamily="2" charset="2"/>
              <a:buChar char="Ø"/>
            </a:pPr>
            <a:endParaRPr lang="tr-TR" sz="2400" dirty="0">
              <a:solidFill>
                <a:schemeClr val="tx1"/>
              </a:solidFill>
              <a:latin typeface="Arial" pitchFamily="34" charset="0"/>
              <a:cs typeface="Arial" pitchFamily="34" charset="0"/>
            </a:endParaRPr>
          </a:p>
        </p:txBody>
      </p:sp>
    </p:spTree>
    <p:extLst>
      <p:ext uri="{BB962C8B-B14F-4D97-AF65-F5344CB8AC3E}">
        <p14:creationId xmlns="" xmlns:p14="http://schemas.microsoft.com/office/powerpoint/2010/main" val="13581790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11560" y="980728"/>
            <a:ext cx="7160840" cy="5256584"/>
          </a:xfrm>
        </p:spPr>
        <p:txBody>
          <a:bodyPr>
            <a:normAutofit/>
          </a:bodyPr>
          <a:lstStyle/>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extraction</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is </a:t>
            </a:r>
            <a:r>
              <a:rPr lang="tr-TR" sz="2400" dirty="0" err="1" smtClean="0">
                <a:solidFill>
                  <a:schemeClr val="tx1"/>
                </a:solidFill>
                <a:latin typeface="Arial" pitchFamily="34" charset="0"/>
                <a:cs typeface="Arial" pitchFamily="34" charset="0"/>
              </a:rPr>
              <a:t>extracted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using</a:t>
            </a:r>
            <a:r>
              <a:rPr lang="tr-TR" sz="2400" dirty="0" smtClean="0">
                <a:solidFill>
                  <a:schemeClr val="tx1"/>
                </a:solidFill>
                <a:latin typeface="Arial" pitchFamily="34" charset="0"/>
                <a:cs typeface="Arial" pitchFamily="34" charset="0"/>
              </a:rPr>
              <a:t> an </a:t>
            </a:r>
            <a:r>
              <a:rPr lang="tr-TR" sz="2400" dirty="0" err="1" smtClean="0">
                <a:solidFill>
                  <a:schemeClr val="tx1"/>
                </a:solidFill>
                <a:latin typeface="Arial" pitchFamily="34" charset="0"/>
                <a:cs typeface="Arial" pitchFamily="34" charset="0"/>
              </a:rPr>
              <a:t>extractor</a:t>
            </a:r>
            <a:endParaRPr lang="tr-TR" sz="2400" dirty="0" smtClean="0">
              <a:solidFill>
                <a:schemeClr val="tx1"/>
              </a:solidFill>
              <a:latin typeface="Arial" pitchFamily="34" charset="0"/>
              <a:cs typeface="Arial" pitchFamily="34" charset="0"/>
            </a:endParaRP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Formulation</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This</a:t>
            </a:r>
            <a:r>
              <a:rPr lang="tr-TR" sz="2400" dirty="0" smtClean="0">
                <a:solidFill>
                  <a:schemeClr val="tx1"/>
                </a:solidFill>
                <a:latin typeface="Arial" pitchFamily="34" charset="0"/>
                <a:cs typeface="Arial" pitchFamily="34" charset="0"/>
              </a:rPr>
              <a:t> is </a:t>
            </a:r>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addition</a:t>
            </a:r>
            <a:r>
              <a:rPr lang="tr-TR" sz="2400" dirty="0" smtClean="0">
                <a:solidFill>
                  <a:schemeClr val="tx1"/>
                </a:solidFill>
                <a:latin typeface="Arial" pitchFamily="34" charset="0"/>
                <a:cs typeface="Arial" pitchFamily="34" charset="0"/>
              </a:rPr>
              <a:t> of </a:t>
            </a:r>
            <a:r>
              <a:rPr lang="tr-TR" sz="2400" dirty="0" err="1" smtClean="0">
                <a:solidFill>
                  <a:schemeClr val="tx1"/>
                </a:solidFill>
                <a:latin typeface="Arial" pitchFamily="34" charset="0"/>
                <a:cs typeface="Arial" pitchFamily="34" charset="0"/>
              </a:rPr>
              <a:t>other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ingredients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like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sugar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preservatives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water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to</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obtain</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right</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formulation</a:t>
            </a:r>
            <a:endParaRPr lang="tr-TR" sz="2400" dirty="0" smtClean="0">
              <a:solidFill>
                <a:schemeClr val="tx1"/>
              </a:solidFill>
              <a:latin typeface="Arial" pitchFamily="34" charset="0"/>
              <a:cs typeface="Arial" pitchFamily="34" charset="0"/>
            </a:endParaRP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Mixing</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is </a:t>
            </a:r>
            <a:r>
              <a:rPr lang="tr-TR" sz="2400" dirty="0" err="1" smtClean="0">
                <a:solidFill>
                  <a:schemeClr val="tx1"/>
                </a:solidFill>
                <a:latin typeface="Arial" pitchFamily="34" charset="0"/>
                <a:cs typeface="Arial" pitchFamily="34" charset="0"/>
              </a:rPr>
              <a:t>mixed</a:t>
            </a:r>
            <a:r>
              <a:rPr lang="tr-TR" sz="2400" dirty="0" smtClean="0">
                <a:solidFill>
                  <a:schemeClr val="tx1"/>
                </a:solidFill>
                <a:latin typeface="Arial" pitchFamily="34" charset="0"/>
                <a:cs typeface="Arial" pitchFamily="34" charset="0"/>
              </a:rPr>
              <a:t> in a tank </a:t>
            </a:r>
            <a:r>
              <a:rPr lang="tr-TR" sz="2400" dirty="0" err="1" smtClean="0">
                <a:solidFill>
                  <a:schemeClr val="tx1"/>
                </a:solidFill>
                <a:latin typeface="Arial" pitchFamily="34" charset="0"/>
                <a:cs typeface="Arial" pitchFamily="34" charset="0"/>
              </a:rPr>
              <a:t>using</a:t>
            </a:r>
            <a:r>
              <a:rPr lang="tr-TR" sz="2400" dirty="0" smtClean="0">
                <a:solidFill>
                  <a:schemeClr val="tx1"/>
                </a:solidFill>
                <a:latin typeface="Arial" pitchFamily="34" charset="0"/>
                <a:cs typeface="Arial" pitchFamily="34" charset="0"/>
              </a:rPr>
              <a:t> a </a:t>
            </a:r>
            <a:r>
              <a:rPr lang="tr-TR" sz="2400" dirty="0" err="1" smtClean="0">
                <a:solidFill>
                  <a:schemeClr val="tx1"/>
                </a:solidFill>
                <a:latin typeface="Arial" pitchFamily="34" charset="0"/>
                <a:cs typeface="Arial" pitchFamily="34" charset="0"/>
              </a:rPr>
              <a:t>homogenizer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mixer</a:t>
            </a:r>
            <a:r>
              <a:rPr lang="tr-TR" sz="2400" dirty="0" smtClean="0">
                <a:solidFill>
                  <a:schemeClr val="tx1"/>
                </a:solidFill>
                <a:latin typeface="Arial" pitchFamily="34" charset="0"/>
                <a:cs typeface="Arial" pitchFamily="34" charset="0"/>
              </a:rPr>
              <a:t>), in </a:t>
            </a:r>
            <a:r>
              <a:rPr lang="tr-TR" sz="2400" dirty="0" err="1" smtClean="0">
                <a:solidFill>
                  <a:schemeClr val="tx1"/>
                </a:solidFill>
                <a:latin typeface="Arial" pitchFamily="34" charset="0"/>
                <a:cs typeface="Arial" pitchFamily="34" charset="0"/>
              </a:rPr>
              <a:t>order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to</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achieve</a:t>
            </a:r>
            <a:r>
              <a:rPr lang="tr-TR" sz="2400" dirty="0" smtClean="0">
                <a:solidFill>
                  <a:schemeClr val="tx1"/>
                </a:solidFill>
                <a:latin typeface="Arial" pitchFamily="34" charset="0"/>
                <a:cs typeface="Arial" pitchFamily="34" charset="0"/>
              </a:rPr>
              <a:t> a </a:t>
            </a:r>
            <a:r>
              <a:rPr lang="tr-TR" sz="2400" dirty="0" err="1" smtClean="0">
                <a:solidFill>
                  <a:schemeClr val="tx1"/>
                </a:solidFill>
                <a:latin typeface="Arial" pitchFamily="34" charset="0"/>
                <a:cs typeface="Arial" pitchFamily="34" charset="0"/>
              </a:rPr>
              <a:t>uniform</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blending</a:t>
            </a:r>
            <a:r>
              <a:rPr lang="tr-TR" sz="2400" dirty="0" smtClean="0">
                <a:solidFill>
                  <a:schemeClr val="tx1"/>
                </a:solidFill>
                <a:latin typeface="Arial" pitchFamily="34" charset="0"/>
                <a:cs typeface="Arial" pitchFamily="34" charset="0"/>
              </a:rPr>
              <a:t> of </a:t>
            </a:r>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formulated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endParaRPr lang="tr-TR" sz="2400" dirty="0">
              <a:solidFill>
                <a:schemeClr val="tx1"/>
              </a:solidFill>
              <a:latin typeface="Arial" pitchFamily="34" charset="0"/>
              <a:cs typeface="Arial" pitchFamily="34" charset="0"/>
            </a:endParaRPr>
          </a:p>
          <a:p>
            <a:pPr algn="just"/>
            <a:endParaRPr lang="tr-TR" sz="2400" dirty="0">
              <a:latin typeface="Arial" pitchFamily="34" charset="0"/>
              <a:cs typeface="Arial" pitchFamily="34" charset="0"/>
            </a:endParaRPr>
          </a:p>
        </p:txBody>
      </p:sp>
    </p:spTree>
    <p:extLst>
      <p:ext uri="{BB962C8B-B14F-4D97-AF65-F5344CB8AC3E}">
        <p14:creationId xmlns="" xmlns:p14="http://schemas.microsoft.com/office/powerpoint/2010/main" val="32249943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39552" y="908720"/>
            <a:ext cx="7232848" cy="5256584"/>
          </a:xfrm>
        </p:spPr>
        <p:txBody>
          <a:bodyPr>
            <a:normAutofit lnSpcReduction="10000"/>
          </a:bodyPr>
          <a:lstStyle/>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Bottling</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mixed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is </a:t>
            </a:r>
            <a:r>
              <a:rPr lang="tr-TR" sz="2400" dirty="0" err="1" smtClean="0">
                <a:solidFill>
                  <a:schemeClr val="tx1"/>
                </a:solidFill>
                <a:latin typeface="Arial" pitchFamily="34" charset="0"/>
                <a:cs typeface="Arial" pitchFamily="34" charset="0"/>
              </a:rPr>
              <a:t>bottled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corked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either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manually</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or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with</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automatic</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bottle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filling</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machine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depending</a:t>
            </a:r>
            <a:r>
              <a:rPr lang="tr-TR" sz="2400" dirty="0" smtClean="0">
                <a:solidFill>
                  <a:schemeClr val="tx1"/>
                </a:solidFill>
                <a:latin typeface="Arial" pitchFamily="34" charset="0"/>
                <a:cs typeface="Arial" pitchFamily="34" charset="0"/>
              </a:rPr>
              <a:t> on </a:t>
            </a:r>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scale</a:t>
            </a:r>
            <a:r>
              <a:rPr lang="tr-TR" sz="2400" dirty="0" smtClean="0">
                <a:solidFill>
                  <a:schemeClr val="tx1"/>
                </a:solidFill>
                <a:latin typeface="Arial" pitchFamily="34" charset="0"/>
                <a:cs typeface="Arial" pitchFamily="34" charset="0"/>
              </a:rPr>
              <a:t> of </a:t>
            </a:r>
            <a:r>
              <a:rPr lang="tr-TR" sz="2400" dirty="0" err="1" smtClean="0">
                <a:solidFill>
                  <a:schemeClr val="tx1"/>
                </a:solidFill>
                <a:latin typeface="Arial" pitchFamily="34" charset="0"/>
                <a:cs typeface="Arial" pitchFamily="34" charset="0"/>
              </a:rPr>
              <a:t>operation</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Tetra</a:t>
            </a:r>
            <a:r>
              <a:rPr lang="tr-TR" sz="2400" dirty="0" smtClean="0">
                <a:solidFill>
                  <a:schemeClr val="tx1"/>
                </a:solidFill>
                <a:latin typeface="Arial" pitchFamily="34" charset="0"/>
                <a:cs typeface="Arial" pitchFamily="34" charset="0"/>
              </a:rPr>
              <a:t> brik </a:t>
            </a:r>
            <a:r>
              <a:rPr lang="tr-TR" sz="2400" dirty="0" err="1" smtClean="0">
                <a:solidFill>
                  <a:schemeClr val="tx1"/>
                </a:solidFill>
                <a:latin typeface="Arial" pitchFamily="34" charset="0"/>
                <a:cs typeface="Arial" pitchFamily="34" charset="0"/>
              </a:rPr>
              <a:t>or</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tetra</a:t>
            </a:r>
            <a:r>
              <a:rPr lang="tr-TR" sz="2400" dirty="0" smtClean="0">
                <a:solidFill>
                  <a:schemeClr val="tx1"/>
                </a:solidFill>
                <a:latin typeface="Arial" pitchFamily="34" charset="0"/>
                <a:cs typeface="Arial" pitchFamily="34" charset="0"/>
              </a:rPr>
              <a:t> pak </a:t>
            </a:r>
            <a:r>
              <a:rPr lang="tr-TR" sz="2400" dirty="0" err="1" smtClean="0">
                <a:solidFill>
                  <a:schemeClr val="tx1"/>
                </a:solidFill>
                <a:latin typeface="Arial" pitchFamily="34" charset="0"/>
                <a:cs typeface="Arial" pitchFamily="34" charset="0"/>
              </a:rPr>
              <a:t>packages</a:t>
            </a:r>
            <a:r>
              <a:rPr lang="tr-TR" sz="2400" dirty="0" smtClean="0">
                <a:solidFill>
                  <a:schemeClr val="tx1"/>
                </a:solidFill>
                <a:latin typeface="Arial" pitchFamily="34" charset="0"/>
                <a:cs typeface="Arial" pitchFamily="34" charset="0"/>
              </a:rPr>
              <a:t> can </a:t>
            </a:r>
            <a:r>
              <a:rPr lang="tr-TR" sz="2400" dirty="0" err="1" smtClean="0">
                <a:solidFill>
                  <a:schemeClr val="tx1"/>
                </a:solidFill>
                <a:latin typeface="Arial" pitchFamily="34" charset="0"/>
                <a:cs typeface="Arial" pitchFamily="34" charset="0"/>
              </a:rPr>
              <a:t>also</a:t>
            </a:r>
            <a:r>
              <a:rPr lang="tr-TR" sz="2400" dirty="0" smtClean="0">
                <a:solidFill>
                  <a:schemeClr val="tx1"/>
                </a:solidFill>
                <a:latin typeface="Arial" pitchFamily="34" charset="0"/>
                <a:cs typeface="Arial" pitchFamily="34" charset="0"/>
              </a:rPr>
              <a:t> be </a:t>
            </a:r>
            <a:r>
              <a:rPr lang="tr-TR" sz="2400" dirty="0" err="1" smtClean="0">
                <a:solidFill>
                  <a:schemeClr val="tx1"/>
                </a:solidFill>
                <a:latin typeface="Arial" pitchFamily="34" charset="0"/>
                <a:cs typeface="Arial" pitchFamily="34" charset="0"/>
              </a:rPr>
              <a:t>used</a:t>
            </a:r>
            <a:r>
              <a:rPr lang="tr-TR" sz="2400" dirty="0" smtClean="0">
                <a:solidFill>
                  <a:schemeClr val="tx1"/>
                </a:solidFill>
                <a:latin typeface="Arial" pitchFamily="34" charset="0"/>
                <a:cs typeface="Arial" pitchFamily="34" charset="0"/>
              </a:rPr>
              <a:t>.</a:t>
            </a: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Pasteurizing</a:t>
            </a:r>
            <a:r>
              <a:rPr lang="tr-TR" sz="2400" dirty="0" smtClean="0">
                <a:solidFill>
                  <a:schemeClr val="tx1"/>
                </a:solidFill>
                <a:latin typeface="Arial" pitchFamily="34" charset="0"/>
                <a:cs typeface="Arial" pitchFamily="34" charset="0"/>
              </a:rPr>
              <a:t>:</a:t>
            </a: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bottled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is </a:t>
            </a:r>
            <a:r>
              <a:rPr lang="tr-TR" sz="2400" dirty="0" err="1" smtClean="0">
                <a:solidFill>
                  <a:schemeClr val="tx1"/>
                </a:solidFill>
                <a:latin typeface="Arial" pitchFamily="34" charset="0"/>
                <a:cs typeface="Arial" pitchFamily="34" charset="0"/>
              </a:rPr>
              <a:t>pateurized</a:t>
            </a:r>
            <a:r>
              <a:rPr lang="tr-TR" sz="2400" dirty="0" smtClean="0">
                <a:solidFill>
                  <a:schemeClr val="tx1"/>
                </a:solidFill>
                <a:latin typeface="Arial" pitchFamily="34" charset="0"/>
                <a:cs typeface="Arial" pitchFamily="34" charset="0"/>
              </a:rPr>
              <a:t> at a </a:t>
            </a:r>
            <a:r>
              <a:rPr lang="tr-TR" sz="2400" dirty="0" err="1" smtClean="0">
                <a:solidFill>
                  <a:schemeClr val="tx1"/>
                </a:solidFill>
                <a:latin typeface="Arial" pitchFamily="34" charset="0"/>
                <a:cs typeface="Arial" pitchFamily="34" charset="0"/>
              </a:rPr>
              <a:t>predetermined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temperature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time </a:t>
            </a:r>
            <a:r>
              <a:rPr lang="tr-TR" sz="2400" dirty="0" err="1" smtClean="0">
                <a:solidFill>
                  <a:schemeClr val="tx1"/>
                </a:solidFill>
                <a:latin typeface="Arial" pitchFamily="34" charset="0"/>
                <a:cs typeface="Arial" pitchFamily="34" charset="0"/>
              </a:rPr>
              <a:t>using</a:t>
            </a:r>
            <a:r>
              <a:rPr lang="tr-TR" sz="2400" dirty="0" smtClean="0">
                <a:solidFill>
                  <a:schemeClr val="tx1"/>
                </a:solidFill>
                <a:latin typeface="Arial" pitchFamily="34" charset="0"/>
                <a:cs typeface="Arial" pitchFamily="34" charset="0"/>
              </a:rPr>
              <a:t> a </a:t>
            </a:r>
            <a:r>
              <a:rPr lang="tr-TR" sz="2400" dirty="0" err="1" smtClean="0">
                <a:solidFill>
                  <a:schemeClr val="tx1"/>
                </a:solidFill>
                <a:latin typeface="Arial" pitchFamily="34" charset="0"/>
                <a:cs typeface="Arial" pitchFamily="34" charset="0"/>
              </a:rPr>
              <a:t>pasteurizer</a:t>
            </a:r>
            <a:r>
              <a:rPr lang="tr-TR" sz="2400" dirty="0" smtClean="0">
                <a:solidFill>
                  <a:schemeClr val="tx1"/>
                </a:solidFill>
                <a:latin typeface="Arial" pitchFamily="34" charset="0"/>
                <a:cs typeface="Arial" pitchFamily="34" charset="0"/>
              </a:rPr>
              <a:t>.</a:t>
            </a:r>
          </a:p>
          <a:p>
            <a:pPr algn="just"/>
            <a:endParaRPr lang="tr-TR" sz="2400" dirty="0">
              <a:solidFill>
                <a:schemeClr val="tx1"/>
              </a:solidFill>
              <a:latin typeface="Arial" pitchFamily="34" charset="0"/>
              <a:cs typeface="Arial" pitchFamily="34" charset="0"/>
            </a:endParaRPr>
          </a:p>
          <a:p>
            <a:pPr marL="342900" indent="-342900" algn="just">
              <a:buFont typeface="Wingdings" pitchFamily="2" charset="2"/>
              <a:buChar char="Ø"/>
            </a:pPr>
            <a:r>
              <a:rPr lang="tr-TR" sz="2400" dirty="0" err="1" smtClean="0">
                <a:solidFill>
                  <a:schemeClr val="tx1"/>
                </a:solidFill>
                <a:latin typeface="Arial" pitchFamily="34" charset="0"/>
                <a:cs typeface="Arial" pitchFamily="34" charset="0"/>
              </a:rPr>
              <a:t>Cooling</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Packaging</a:t>
            </a:r>
            <a:endParaRPr lang="tr-TR" sz="2400" dirty="0" smtClean="0">
              <a:solidFill>
                <a:schemeClr val="tx1"/>
              </a:solidFill>
              <a:latin typeface="Arial" pitchFamily="34" charset="0"/>
              <a:cs typeface="Arial" pitchFamily="34" charset="0"/>
            </a:endParaRPr>
          </a:p>
          <a:p>
            <a:pPr algn="just"/>
            <a:r>
              <a:rPr lang="tr-TR" sz="2400" dirty="0" err="1" smtClean="0">
                <a:solidFill>
                  <a:schemeClr val="tx1"/>
                </a:solidFill>
                <a:latin typeface="Arial" pitchFamily="34" charset="0"/>
                <a:cs typeface="Arial" pitchFamily="34" charset="0"/>
              </a:rPr>
              <a:t>The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pasteurized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juice</a:t>
            </a:r>
            <a:r>
              <a:rPr lang="tr-TR" sz="2400" dirty="0" smtClean="0">
                <a:solidFill>
                  <a:schemeClr val="tx1"/>
                </a:solidFill>
                <a:latin typeface="Arial" pitchFamily="34" charset="0"/>
                <a:cs typeface="Arial" pitchFamily="34" charset="0"/>
              </a:rPr>
              <a:t> is </a:t>
            </a:r>
            <a:r>
              <a:rPr lang="tr-TR" sz="2400" dirty="0" err="1" smtClean="0">
                <a:solidFill>
                  <a:schemeClr val="tx1"/>
                </a:solidFill>
                <a:latin typeface="Arial" pitchFamily="34" charset="0"/>
                <a:cs typeface="Arial" pitchFamily="34" charset="0"/>
              </a:rPr>
              <a:t>allowed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to</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cool</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then</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arranged</a:t>
            </a:r>
            <a:r>
              <a:rPr lang="tr-TR" sz="2400" dirty="0" smtClean="0">
                <a:solidFill>
                  <a:schemeClr val="tx1"/>
                </a:solidFill>
                <a:latin typeface="Arial" pitchFamily="34" charset="0"/>
                <a:cs typeface="Arial" pitchFamily="34" charset="0"/>
              </a:rPr>
              <a:t> in </a:t>
            </a:r>
            <a:r>
              <a:rPr lang="tr-TR" sz="2400" dirty="0" err="1" smtClean="0">
                <a:solidFill>
                  <a:schemeClr val="tx1"/>
                </a:solidFill>
                <a:latin typeface="Arial" pitchFamily="34" charset="0"/>
                <a:cs typeface="Arial" pitchFamily="34" charset="0"/>
              </a:rPr>
              <a:t>corrugated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cartons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sealed</a:t>
            </a:r>
            <a:r>
              <a:rPr lang="tr-TR" sz="2400" dirty="0" smtClean="0">
                <a:solidFill>
                  <a:schemeClr val="tx1"/>
                </a:solidFill>
                <a:latin typeface="Arial" pitchFamily="34" charset="0"/>
                <a:cs typeface="Arial" pitchFamily="34" charset="0"/>
              </a:rPr>
              <a:t>. </a:t>
            </a:r>
          </a:p>
          <a:p>
            <a:pPr algn="just"/>
            <a:endParaRPr lang="tr-TR" sz="2400" dirty="0">
              <a:latin typeface="Arial" pitchFamily="34" charset="0"/>
              <a:cs typeface="Arial" pitchFamily="34" charset="0"/>
            </a:endParaRPr>
          </a:p>
          <a:p>
            <a:pPr algn="just"/>
            <a:endParaRPr lang="tr-TR" sz="2400" dirty="0">
              <a:latin typeface="Arial" pitchFamily="34" charset="0"/>
              <a:cs typeface="Arial" pitchFamily="34" charset="0"/>
            </a:endParaRPr>
          </a:p>
        </p:txBody>
      </p:sp>
    </p:spTree>
    <p:extLst>
      <p:ext uri="{BB962C8B-B14F-4D97-AF65-F5344CB8AC3E}">
        <p14:creationId xmlns="" xmlns:p14="http://schemas.microsoft.com/office/powerpoint/2010/main" val="22519046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23528" y="764704"/>
            <a:ext cx="7448872" cy="5472608"/>
          </a:xfrm>
        </p:spPr>
        <p:txBody>
          <a:bodyPr/>
          <a:lstStyle/>
          <a:p>
            <a:endParaRPr lang="tr-TR" dirty="0"/>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0"/>
            <a:ext cx="8820472" cy="6381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6291828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39552" y="764704"/>
            <a:ext cx="7992888" cy="5040560"/>
          </a:xfrm>
        </p:spPr>
        <p:txBody>
          <a:bodyPr>
            <a:normAutofit/>
          </a:bodyPr>
          <a:lstStyle/>
          <a:p>
            <a:pPr algn="just"/>
            <a:r>
              <a:rPr lang="tr-TR" sz="2400" dirty="0" err="1" smtClean="0">
                <a:solidFill>
                  <a:srgbClr val="C00000"/>
                </a:solidFill>
                <a:latin typeface="Arial" pitchFamily="34" charset="0"/>
                <a:cs typeface="Arial" pitchFamily="34" charset="0"/>
              </a:rPr>
              <a:t>Ingredients</a:t>
            </a:r>
            <a:r>
              <a:rPr lang="tr-TR" sz="2400" dirty="0" smtClean="0">
                <a:solidFill>
                  <a:srgbClr val="C00000"/>
                </a:solidFill>
                <a:latin typeface="Arial" pitchFamily="34" charset="0"/>
                <a:cs typeface="Arial" pitchFamily="34" charset="0"/>
              </a:rPr>
              <a:t> of </a:t>
            </a:r>
            <a:r>
              <a:rPr lang="tr-TR" sz="2400" dirty="0" err="1" smtClean="0">
                <a:solidFill>
                  <a:srgbClr val="C00000"/>
                </a:solidFill>
                <a:latin typeface="Arial" pitchFamily="34" charset="0"/>
                <a:cs typeface="Arial" pitchFamily="34" charset="0"/>
              </a:rPr>
              <a:t>Juice</a:t>
            </a:r>
            <a:r>
              <a:rPr lang="tr-TR" sz="2400" dirty="0" smtClean="0">
                <a:solidFill>
                  <a:srgbClr val="C00000"/>
                </a:solidFill>
                <a:latin typeface="Arial" pitchFamily="34" charset="0"/>
                <a:cs typeface="Arial" pitchFamily="34" charset="0"/>
              </a:rPr>
              <a:t>:</a:t>
            </a:r>
          </a:p>
          <a:p>
            <a:pPr algn="just"/>
            <a:endParaRPr lang="tr-TR" sz="2400" dirty="0">
              <a:solidFill>
                <a:schemeClr val="tx1"/>
              </a:solidFill>
              <a:latin typeface="Arial" pitchFamily="34" charset="0"/>
              <a:cs typeface="Arial" pitchFamily="34" charset="0"/>
            </a:endParaRPr>
          </a:p>
          <a:p>
            <a:pPr marL="342900" indent="-342900" algn="just">
              <a:buFont typeface="Wingdings" pitchFamily="2" charset="2"/>
              <a:buChar char="ü"/>
            </a:pPr>
            <a:r>
              <a:rPr lang="tr-TR" sz="2400" dirty="0" err="1" smtClean="0">
                <a:solidFill>
                  <a:schemeClr val="tx1"/>
                </a:solidFill>
                <a:latin typeface="Arial" pitchFamily="34" charset="0"/>
                <a:cs typeface="Arial" pitchFamily="34" charset="0"/>
              </a:rPr>
              <a:t>Water</a:t>
            </a:r>
            <a:endParaRPr lang="tr-TR" sz="2400" dirty="0" smtClean="0">
              <a:solidFill>
                <a:schemeClr val="tx1"/>
              </a:solidFill>
              <a:latin typeface="Arial" pitchFamily="34" charset="0"/>
              <a:cs typeface="Arial" pitchFamily="34" charset="0"/>
            </a:endParaRP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ü"/>
            </a:pPr>
            <a:r>
              <a:rPr lang="tr-TR" sz="2400" dirty="0" err="1" smtClean="0">
                <a:solidFill>
                  <a:schemeClr val="tx1"/>
                </a:solidFill>
                <a:latin typeface="Arial" pitchFamily="34" charset="0"/>
                <a:cs typeface="Arial" pitchFamily="34" charset="0"/>
              </a:rPr>
              <a:t>Sweeteners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sucrose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aspartame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etc</a:t>
            </a:r>
            <a:r>
              <a:rPr lang="tr-TR" sz="2400" dirty="0" smtClean="0">
                <a:solidFill>
                  <a:schemeClr val="tx1"/>
                </a:solidFill>
                <a:latin typeface="Arial" pitchFamily="34" charset="0"/>
                <a:cs typeface="Arial" pitchFamily="34" charset="0"/>
              </a:rPr>
              <a:t>)</a:t>
            </a: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ü"/>
            </a:pPr>
            <a:r>
              <a:rPr lang="tr-TR" sz="2400" dirty="0" err="1" smtClean="0">
                <a:solidFill>
                  <a:schemeClr val="tx1"/>
                </a:solidFill>
                <a:latin typeface="Arial" pitchFamily="34" charset="0"/>
                <a:cs typeface="Arial" pitchFamily="34" charset="0"/>
              </a:rPr>
              <a:t>Coloring</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agents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carotenoids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anthocyanin,etc</a:t>
            </a:r>
            <a:r>
              <a:rPr lang="tr-TR" sz="2400" dirty="0" smtClean="0">
                <a:solidFill>
                  <a:schemeClr val="tx1"/>
                </a:solidFill>
                <a:latin typeface="Arial" pitchFamily="34" charset="0"/>
                <a:cs typeface="Arial" pitchFamily="34" charset="0"/>
              </a:rPr>
              <a:t>)</a:t>
            </a: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ü"/>
            </a:pPr>
            <a:r>
              <a:rPr lang="tr-TR" sz="2400" dirty="0" err="1" smtClean="0">
                <a:solidFill>
                  <a:schemeClr val="tx1"/>
                </a:solidFill>
                <a:latin typeface="Arial" pitchFamily="34" charset="0"/>
                <a:cs typeface="Arial" pitchFamily="34" charset="0"/>
              </a:rPr>
              <a:t>Preservatives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sodium</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benzoate</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citric</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acid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etc</a:t>
            </a:r>
            <a:r>
              <a:rPr lang="tr-TR" sz="2400" dirty="0" smtClean="0">
                <a:solidFill>
                  <a:schemeClr val="tx1"/>
                </a:solidFill>
                <a:latin typeface="Arial" pitchFamily="34" charset="0"/>
                <a:cs typeface="Arial" pitchFamily="34" charset="0"/>
              </a:rPr>
              <a:t>)</a:t>
            </a:r>
          </a:p>
          <a:p>
            <a:pPr algn="just"/>
            <a:endParaRPr lang="tr-TR" sz="2400" dirty="0" smtClean="0">
              <a:solidFill>
                <a:schemeClr val="tx1"/>
              </a:solidFill>
              <a:latin typeface="Arial" pitchFamily="34" charset="0"/>
              <a:cs typeface="Arial" pitchFamily="34" charset="0"/>
            </a:endParaRPr>
          </a:p>
          <a:p>
            <a:pPr marL="342900" indent="-342900" algn="just">
              <a:buFont typeface="Wingdings" pitchFamily="2" charset="2"/>
              <a:buChar char="ü"/>
            </a:pPr>
            <a:r>
              <a:rPr lang="tr-TR" sz="2400" dirty="0" err="1" smtClean="0">
                <a:solidFill>
                  <a:schemeClr val="tx1"/>
                </a:solidFill>
                <a:latin typeface="Arial" pitchFamily="34" charset="0"/>
                <a:cs typeface="Arial" pitchFamily="34" charset="0"/>
              </a:rPr>
              <a:t>Clouding</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agents</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modified</a:t>
            </a:r>
            <a:r>
              <a:rPr lang="tr-TR" sz="2400" dirty="0" smtClean="0">
                <a:solidFill>
                  <a:schemeClr val="tx1"/>
                </a:solidFill>
                <a:latin typeface="Arial" pitchFamily="34" charset="0"/>
                <a:cs typeface="Arial" pitchFamily="34" charset="0"/>
              </a:rPr>
              <a:t> </a:t>
            </a:r>
            <a:r>
              <a:rPr lang="tr-TR" sz="2400" dirty="0" err="1" smtClean="0">
                <a:solidFill>
                  <a:schemeClr val="tx1"/>
                </a:solidFill>
                <a:latin typeface="Arial" pitchFamily="34" charset="0"/>
                <a:cs typeface="Arial" pitchFamily="34" charset="0"/>
              </a:rPr>
              <a:t>starch,etc</a:t>
            </a:r>
            <a:r>
              <a:rPr lang="tr-TR" sz="2400" dirty="0" smtClean="0">
                <a:solidFill>
                  <a:schemeClr val="tx1"/>
                </a:solidFill>
                <a:latin typeface="Arial" pitchFamily="34" charset="0"/>
                <a:cs typeface="Arial" pitchFamily="34" charset="0"/>
              </a:rPr>
              <a:t>)</a:t>
            </a:r>
            <a:endParaRPr lang="tr-TR" sz="2400" dirty="0">
              <a:solidFill>
                <a:schemeClr val="tx1"/>
              </a:solidFill>
              <a:latin typeface="Arial" pitchFamily="34" charset="0"/>
              <a:cs typeface="Arial" pitchFamily="34" charset="0"/>
            </a:endParaRPr>
          </a:p>
        </p:txBody>
      </p:sp>
    </p:spTree>
    <p:extLst>
      <p:ext uri="{BB962C8B-B14F-4D97-AF65-F5344CB8AC3E}">
        <p14:creationId xmlns="" xmlns:p14="http://schemas.microsoft.com/office/powerpoint/2010/main" val="3568890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83568" y="476672"/>
            <a:ext cx="7632848" cy="5162128"/>
          </a:xfrm>
        </p:spPr>
        <p:txBody>
          <a:bodyPr>
            <a:normAutofit/>
          </a:bodyPr>
          <a:lstStyle/>
          <a:p>
            <a:r>
              <a:rPr lang="tr-TR" sz="2400" dirty="0" err="1" smtClean="0">
                <a:solidFill>
                  <a:srgbClr val="FF0000"/>
                </a:solidFill>
                <a:latin typeface="Arial" panose="020B0604020202020204" pitchFamily="34" charset="0"/>
                <a:cs typeface="Arial" panose="020B0604020202020204" pitchFamily="34" charset="0"/>
              </a:rPr>
              <a:t>The</a:t>
            </a:r>
            <a:r>
              <a:rPr lang="tr-TR" sz="2400" dirty="0" smtClean="0">
                <a:solidFill>
                  <a:srgbClr val="FF0000"/>
                </a:solidFill>
                <a:latin typeface="Arial" panose="020B0604020202020204" pitchFamily="34" charset="0"/>
                <a:cs typeface="Arial" panose="020B0604020202020204" pitchFamily="34" charset="0"/>
              </a:rPr>
              <a:t> </a:t>
            </a:r>
            <a:r>
              <a:rPr lang="tr-TR" sz="2400" dirty="0" err="1" smtClean="0">
                <a:solidFill>
                  <a:srgbClr val="FF0000"/>
                </a:solidFill>
                <a:latin typeface="Arial" panose="020B0604020202020204" pitchFamily="34" charset="0"/>
                <a:cs typeface="Arial" panose="020B0604020202020204" pitchFamily="34" charset="0"/>
              </a:rPr>
              <a:t>use</a:t>
            </a:r>
            <a:r>
              <a:rPr lang="tr-TR" sz="2400" dirty="0" smtClean="0">
                <a:solidFill>
                  <a:srgbClr val="FF0000"/>
                </a:solidFill>
                <a:latin typeface="Arial" panose="020B0604020202020204" pitchFamily="34" charset="0"/>
                <a:cs typeface="Arial" panose="020B0604020202020204" pitchFamily="34" charset="0"/>
              </a:rPr>
              <a:t> of </a:t>
            </a:r>
            <a:r>
              <a:rPr lang="tr-TR" sz="2400" dirty="0" err="1" smtClean="0">
                <a:solidFill>
                  <a:srgbClr val="FF0000"/>
                </a:solidFill>
                <a:latin typeface="Arial" panose="020B0604020202020204" pitchFamily="34" charset="0"/>
                <a:cs typeface="Arial" panose="020B0604020202020204" pitchFamily="34" charset="0"/>
              </a:rPr>
              <a:t>chemical</a:t>
            </a:r>
            <a:r>
              <a:rPr lang="tr-TR" sz="2400" dirty="0" smtClean="0">
                <a:solidFill>
                  <a:srgbClr val="FF0000"/>
                </a:solidFill>
                <a:latin typeface="Arial" panose="020B0604020202020204" pitchFamily="34" charset="0"/>
                <a:cs typeface="Arial" panose="020B0604020202020204" pitchFamily="34" charset="0"/>
              </a:rPr>
              <a:t> </a:t>
            </a:r>
            <a:r>
              <a:rPr lang="tr-TR" sz="2400" dirty="0" err="1" smtClean="0">
                <a:solidFill>
                  <a:srgbClr val="FF0000"/>
                </a:solidFill>
                <a:latin typeface="Arial" panose="020B0604020202020204" pitchFamily="34" charset="0"/>
                <a:cs typeface="Arial" panose="020B0604020202020204" pitchFamily="34" charset="0"/>
              </a:rPr>
              <a:t>preservatives</a:t>
            </a:r>
            <a:r>
              <a:rPr lang="tr-TR" sz="2400" dirty="0" smtClean="0">
                <a:solidFill>
                  <a:srgbClr val="FF0000"/>
                </a:solidFill>
                <a:latin typeface="Arial" panose="020B0604020202020204" pitchFamily="34" charset="0"/>
                <a:cs typeface="Arial" panose="020B0604020202020204" pitchFamily="34" charset="0"/>
              </a:rPr>
              <a:t> in </a:t>
            </a:r>
            <a:r>
              <a:rPr lang="tr-TR" sz="2400" dirty="0" err="1" smtClean="0">
                <a:solidFill>
                  <a:srgbClr val="FF0000"/>
                </a:solidFill>
                <a:latin typeface="Arial" panose="020B0604020202020204" pitchFamily="34" charset="0"/>
                <a:cs typeface="Arial" panose="020B0604020202020204" pitchFamily="34" charset="0"/>
              </a:rPr>
              <a:t>fruit</a:t>
            </a:r>
            <a:r>
              <a:rPr lang="tr-TR" sz="2400" dirty="0" smtClean="0">
                <a:solidFill>
                  <a:srgbClr val="FF0000"/>
                </a:solidFill>
                <a:latin typeface="Arial" panose="020B0604020202020204" pitchFamily="34" charset="0"/>
                <a:cs typeface="Arial" panose="020B0604020202020204" pitchFamily="34" charset="0"/>
              </a:rPr>
              <a:t> </a:t>
            </a:r>
            <a:r>
              <a:rPr lang="tr-TR" sz="2400" dirty="0" err="1" smtClean="0">
                <a:solidFill>
                  <a:srgbClr val="FF0000"/>
                </a:solidFill>
                <a:latin typeface="Arial" panose="020B0604020202020204" pitchFamily="34" charset="0"/>
                <a:cs typeface="Arial" panose="020B0604020202020204" pitchFamily="34" charset="0"/>
              </a:rPr>
              <a:t>juices</a:t>
            </a:r>
            <a:r>
              <a:rPr lang="tr-TR" sz="2400" dirty="0" smtClean="0">
                <a:solidFill>
                  <a:srgbClr val="FF0000"/>
                </a:solidFill>
                <a:latin typeface="Arial" panose="020B0604020202020204" pitchFamily="34" charset="0"/>
                <a:cs typeface="Arial" panose="020B0604020202020204" pitchFamily="34" charset="0"/>
              </a:rPr>
              <a:t> </a:t>
            </a:r>
            <a:r>
              <a:rPr lang="tr-TR" sz="2400" dirty="0" err="1" smtClean="0">
                <a:solidFill>
                  <a:srgbClr val="FF0000"/>
                </a:solidFill>
                <a:latin typeface="Arial" panose="020B0604020202020204" pitchFamily="34" charset="0"/>
                <a:cs typeface="Arial" panose="020B0604020202020204" pitchFamily="34" charset="0"/>
              </a:rPr>
              <a:t>and</a:t>
            </a:r>
            <a:r>
              <a:rPr lang="tr-TR" sz="2400" dirty="0" smtClean="0">
                <a:solidFill>
                  <a:srgbClr val="FF0000"/>
                </a:solidFill>
                <a:latin typeface="Arial" panose="020B0604020202020204" pitchFamily="34" charset="0"/>
                <a:cs typeface="Arial" panose="020B0604020202020204" pitchFamily="34" charset="0"/>
              </a:rPr>
              <a:t> </a:t>
            </a:r>
            <a:r>
              <a:rPr lang="tr-TR" sz="2400" dirty="0" err="1" smtClean="0">
                <a:solidFill>
                  <a:srgbClr val="FF0000"/>
                </a:solidFill>
                <a:latin typeface="Arial" panose="020B0604020202020204" pitchFamily="34" charset="0"/>
                <a:cs typeface="Arial" panose="020B0604020202020204" pitchFamily="34" charset="0"/>
              </a:rPr>
              <a:t>fruit</a:t>
            </a:r>
            <a:r>
              <a:rPr lang="tr-TR" sz="2400" dirty="0" smtClean="0">
                <a:solidFill>
                  <a:srgbClr val="FF0000"/>
                </a:solidFill>
                <a:latin typeface="Arial" panose="020B0604020202020204" pitchFamily="34" charset="0"/>
                <a:cs typeface="Arial" panose="020B0604020202020204" pitchFamily="34" charset="0"/>
              </a:rPr>
              <a:t> </a:t>
            </a:r>
            <a:r>
              <a:rPr lang="tr-TR" sz="2400" dirty="0" err="1" smtClean="0">
                <a:solidFill>
                  <a:srgbClr val="FF0000"/>
                </a:solidFill>
                <a:latin typeface="Arial" panose="020B0604020202020204" pitchFamily="34" charset="0"/>
                <a:cs typeface="Arial" panose="020B0604020202020204" pitchFamily="34" charset="0"/>
              </a:rPr>
              <a:t>drinks</a:t>
            </a:r>
            <a:endParaRPr lang="tr-TR" sz="2400" dirty="0" smtClean="0">
              <a:solidFill>
                <a:srgbClr val="FF0000"/>
              </a:solidFill>
              <a:latin typeface="Arial" panose="020B0604020202020204" pitchFamily="34" charset="0"/>
              <a:cs typeface="Arial" panose="020B0604020202020204" pitchFamily="34" charset="0"/>
            </a:endParaRPr>
          </a:p>
          <a:p>
            <a:endParaRPr lang="tr-TR" sz="2400" dirty="0" smtClean="0">
              <a:solidFill>
                <a:srgbClr val="FF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tr-TR" sz="2400" dirty="0" err="1" smtClean="0">
                <a:solidFill>
                  <a:srgbClr val="C00000"/>
                </a:solidFill>
                <a:latin typeface="Arial" panose="020B0604020202020204" pitchFamily="34" charset="0"/>
                <a:cs typeface="Arial" panose="020B0604020202020204" pitchFamily="34" charset="0"/>
              </a:rPr>
              <a:t>Pure</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fruit</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juice</a:t>
            </a:r>
            <a:r>
              <a:rPr lang="tr-TR" sz="2400" dirty="0" smtClean="0">
                <a:solidFill>
                  <a:srgbClr val="C00000"/>
                </a:solidFill>
                <a:latin typeface="Arial" panose="020B0604020202020204" pitchFamily="34" charset="0"/>
                <a:cs typeface="Arial" panose="020B0604020202020204" pitchFamily="34" charset="0"/>
              </a:rPr>
              <a:t> </a:t>
            </a:r>
            <a:r>
              <a:rPr lang="tr-TR" sz="2400" dirty="0" smtClean="0">
                <a:solidFill>
                  <a:schemeClr val="tx1"/>
                </a:solidFill>
                <a:latin typeface="Arial" panose="020B0604020202020204" pitchFamily="34" charset="0"/>
                <a:cs typeface="Arial" panose="020B0604020202020204" pitchFamily="34" charset="0"/>
              </a:rPr>
              <a:t>as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name </a:t>
            </a:r>
            <a:r>
              <a:rPr lang="tr-TR" sz="2400" dirty="0" err="1" smtClean="0">
                <a:solidFill>
                  <a:schemeClr val="tx1"/>
                </a:solidFill>
                <a:latin typeface="Arial" panose="020B0604020202020204" pitchFamily="34" charset="0"/>
                <a:cs typeface="Arial" panose="020B0604020202020204" pitchFamily="34" charset="0"/>
              </a:rPr>
              <a:t>given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extracted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juice</a:t>
            </a:r>
            <a:r>
              <a:rPr lang="tr-TR" sz="2400" dirty="0" smtClean="0">
                <a:solidFill>
                  <a:schemeClr val="tx1"/>
                </a:solidFill>
                <a:latin typeface="Arial" panose="020B0604020202020204" pitchFamily="34" charset="0"/>
                <a:cs typeface="Arial" panose="020B0604020202020204" pitchFamily="34" charset="0"/>
              </a:rPr>
              <a:t> of </a:t>
            </a:r>
            <a:r>
              <a:rPr lang="tr-TR" sz="2400" dirty="0" err="1" smtClean="0">
                <a:solidFill>
                  <a:schemeClr val="tx1"/>
                </a:solidFill>
                <a:latin typeface="Arial" panose="020B0604020202020204" pitchFamily="34" charset="0"/>
                <a:cs typeface="Arial" panose="020B0604020202020204" pitchFamily="34" charset="0"/>
              </a:rPr>
              <a:t>fruit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should</a:t>
            </a:r>
            <a:r>
              <a:rPr lang="tr-TR" sz="2400" dirty="0" smtClean="0">
                <a:solidFill>
                  <a:schemeClr val="tx1"/>
                </a:solidFill>
                <a:latin typeface="Arial" panose="020B0604020202020204" pitchFamily="34" charset="0"/>
                <a:cs typeface="Arial" panose="020B0604020202020204" pitchFamily="34" charset="0"/>
              </a:rPr>
              <a:t> not </a:t>
            </a:r>
            <a:r>
              <a:rPr lang="tr-TR" sz="2400" dirty="0" err="1" smtClean="0">
                <a:solidFill>
                  <a:schemeClr val="tx1"/>
                </a:solidFill>
                <a:latin typeface="Arial" panose="020B0604020202020204" pitchFamily="34" charset="0"/>
                <a:cs typeface="Arial" panose="020B0604020202020204" pitchFamily="34" charset="0"/>
              </a:rPr>
              <a:t>have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preservative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any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other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ingredients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such</a:t>
            </a:r>
            <a:r>
              <a:rPr lang="tr-TR" sz="2400" dirty="0" smtClean="0">
                <a:solidFill>
                  <a:schemeClr val="tx1"/>
                </a:solidFill>
                <a:latin typeface="Arial" panose="020B0604020202020204" pitchFamily="34" charset="0"/>
                <a:cs typeface="Arial" panose="020B0604020202020204" pitchFamily="34" charset="0"/>
              </a:rPr>
              <a:t> as </a:t>
            </a:r>
            <a:r>
              <a:rPr lang="tr-TR" sz="2400" dirty="0" err="1" smtClean="0">
                <a:solidFill>
                  <a:schemeClr val="tx1"/>
                </a:solidFill>
                <a:latin typeface="Arial" panose="020B0604020202020204" pitchFamily="34" charset="0"/>
                <a:cs typeface="Arial" panose="020B0604020202020204" pitchFamily="34" charset="0"/>
              </a:rPr>
              <a:t>sugar</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added</a:t>
            </a:r>
            <a:r>
              <a:rPr lang="tr-TR" sz="2400" dirty="0" smtClean="0">
                <a:solidFill>
                  <a:schemeClr val="tx1"/>
                </a:solidFill>
                <a:latin typeface="Arial" panose="020B0604020202020204" pitchFamily="34" charset="0"/>
                <a:cs typeface="Arial" panose="020B0604020202020204" pitchFamily="34" charset="0"/>
              </a:rPr>
              <a:t>.</a:t>
            </a:r>
          </a:p>
          <a:p>
            <a:pPr marL="342900" indent="-342900" algn="just">
              <a:buFont typeface="Wingdings" panose="05000000000000000000" pitchFamily="2" charset="2"/>
              <a:buChar char="Ø"/>
            </a:pPr>
            <a:endParaRPr lang="tr-TR"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Ø"/>
            </a:pPr>
            <a:r>
              <a:rPr lang="tr-TR" sz="2400" dirty="0" err="1" smtClean="0">
                <a:solidFill>
                  <a:srgbClr val="C00000"/>
                </a:solidFill>
                <a:latin typeface="Arial" panose="020B0604020202020204" pitchFamily="34" charset="0"/>
                <a:cs typeface="Arial" panose="020B0604020202020204" pitchFamily="34" charset="0"/>
              </a:rPr>
              <a:t>Fruit</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rgbClr val="C00000"/>
                </a:solidFill>
                <a:latin typeface="Arial" panose="020B0604020202020204" pitchFamily="34" charset="0"/>
                <a:cs typeface="Arial" panose="020B0604020202020204" pitchFamily="34" charset="0"/>
              </a:rPr>
              <a:t>drinks</a:t>
            </a:r>
            <a:r>
              <a:rPr lang="tr-TR" sz="2400" dirty="0" smtClean="0">
                <a:solidFill>
                  <a:srgbClr val="C00000"/>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that</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are</a:t>
            </a:r>
            <a:r>
              <a:rPr lang="tr-TR" sz="2400" dirty="0" smtClean="0">
                <a:solidFill>
                  <a:schemeClr val="tx1"/>
                </a:solidFill>
                <a:latin typeface="Arial" panose="020B0604020202020204" pitchFamily="34" charset="0"/>
                <a:cs typeface="Arial" panose="020B0604020202020204" pitchFamily="34" charset="0"/>
              </a:rPr>
              <a:t> not </a:t>
            </a:r>
            <a:r>
              <a:rPr lang="tr-TR" sz="2400" dirty="0" err="1" smtClean="0">
                <a:solidFill>
                  <a:schemeClr val="tx1"/>
                </a:solidFill>
                <a:latin typeface="Arial" panose="020B0604020202020204" pitchFamily="34" charset="0"/>
                <a:cs typeface="Arial" panose="020B0604020202020204" pitchFamily="34" charset="0"/>
              </a:rPr>
              <a:t>consumed</a:t>
            </a:r>
            <a:r>
              <a:rPr lang="tr-TR" sz="2400" dirty="0" smtClean="0">
                <a:solidFill>
                  <a:schemeClr val="tx1"/>
                </a:solidFill>
                <a:latin typeface="Arial" panose="020B0604020202020204" pitchFamily="34" charset="0"/>
                <a:cs typeface="Arial" panose="020B0604020202020204" pitchFamily="34" charset="0"/>
              </a:rPr>
              <a:t> in </a:t>
            </a:r>
            <a:r>
              <a:rPr lang="tr-TR" sz="2400" dirty="0" err="1" smtClean="0">
                <a:solidFill>
                  <a:schemeClr val="tx1"/>
                </a:solidFill>
                <a:latin typeface="Arial" panose="020B0604020202020204" pitchFamily="34" charset="0"/>
                <a:cs typeface="Arial" panose="020B0604020202020204" pitchFamily="34" charset="0"/>
              </a:rPr>
              <a:t>one</a:t>
            </a:r>
            <a:r>
              <a:rPr lang="tr-TR" sz="2400" dirty="0" smtClean="0">
                <a:solidFill>
                  <a:schemeClr val="tx1"/>
                </a:solidFill>
                <a:latin typeface="Arial" panose="020B0604020202020204" pitchFamily="34" charset="0"/>
                <a:cs typeface="Arial" panose="020B0604020202020204" pitchFamily="34" charset="0"/>
              </a:rPr>
              <a:t> can </a:t>
            </a:r>
            <a:r>
              <a:rPr lang="tr-TR" sz="2400" dirty="0" err="1" smtClean="0">
                <a:solidFill>
                  <a:schemeClr val="tx1"/>
                </a:solidFill>
                <a:latin typeface="Arial" panose="020B0604020202020204" pitchFamily="34" charset="0"/>
                <a:cs typeface="Arial" panose="020B0604020202020204" pitchFamily="34" charset="0"/>
              </a:rPr>
              <a:t>have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preservatives</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added</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to</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help</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prolong</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shelf</a:t>
            </a:r>
            <a:r>
              <a:rPr lang="tr-TR" sz="2400" dirty="0" smtClean="0">
                <a:solidFill>
                  <a:schemeClr val="tx1"/>
                </a:solidFill>
                <a:latin typeface="Arial" panose="020B0604020202020204" pitchFamily="34" charset="0"/>
                <a:cs typeface="Arial" panose="020B0604020202020204" pitchFamily="34" charset="0"/>
              </a:rPr>
              <a:t> life </a:t>
            </a:r>
            <a:r>
              <a:rPr lang="tr-TR" sz="2400" dirty="0" err="1" smtClean="0">
                <a:solidFill>
                  <a:schemeClr val="tx1"/>
                </a:solidFill>
                <a:latin typeface="Arial" panose="020B0604020202020204" pitchFamily="34" charset="0"/>
                <a:cs typeface="Arial" panose="020B0604020202020204" pitchFamily="34" charset="0"/>
              </a:rPr>
              <a:t>once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they</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have</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been</a:t>
            </a:r>
            <a:r>
              <a:rPr lang="tr-TR" sz="2400" dirty="0" smtClean="0">
                <a:solidFill>
                  <a:schemeClr val="tx1"/>
                </a:solidFill>
                <a:latin typeface="Arial" panose="020B0604020202020204" pitchFamily="34" charset="0"/>
                <a:cs typeface="Arial" panose="020B0604020202020204" pitchFamily="34" charset="0"/>
              </a:rPr>
              <a:t> </a:t>
            </a:r>
            <a:r>
              <a:rPr lang="tr-TR" sz="2400" dirty="0" err="1" smtClean="0">
                <a:solidFill>
                  <a:schemeClr val="tx1"/>
                </a:solidFill>
                <a:latin typeface="Arial" panose="020B0604020202020204" pitchFamily="34" charset="0"/>
                <a:cs typeface="Arial" panose="020B0604020202020204" pitchFamily="34" charset="0"/>
              </a:rPr>
              <a:t>opened</a:t>
            </a:r>
            <a:r>
              <a:rPr lang="tr-TR" sz="2400" dirty="0" smtClean="0">
                <a:solidFill>
                  <a:schemeClr val="tx1"/>
                </a:solidFill>
                <a:latin typeface="Arial" panose="020B0604020202020204" pitchFamily="34" charset="0"/>
                <a:cs typeface="Arial" panose="020B0604020202020204" pitchFamily="34" charset="0"/>
              </a:rPr>
              <a:t>.</a:t>
            </a:r>
            <a:endParaRPr lang="tr-T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1606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562</TotalTime>
  <Words>1136</Words>
  <Application>Microsoft Office PowerPoint</Application>
  <PresentationFormat>Ekran Gösterisi (4:3)</PresentationFormat>
  <Paragraphs>143</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Ofis Teması</vt:lpstr>
      <vt:lpstr>FRUIT JUICE</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Turkish Standards Institution (TSE)</vt:lpstr>
      <vt:lpstr>Why are standards important?</vt:lpstr>
      <vt:lpstr>TSE 1535-Orange juice </vt:lpstr>
      <vt:lpstr>Slayt 21</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 yıroregfl.</dc:title>
  <dc:creator>sibel</dc:creator>
  <cp:lastModifiedBy>burcu1</cp:lastModifiedBy>
  <cp:revision>44</cp:revision>
  <dcterms:created xsi:type="dcterms:W3CDTF">2016-11-21T10:09:03Z</dcterms:created>
  <dcterms:modified xsi:type="dcterms:W3CDTF">2025-04-16T12:44:05Z</dcterms:modified>
</cp:coreProperties>
</file>