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6" r:id="rId2"/>
    <p:sldId id="287" r:id="rId3"/>
    <p:sldId id="288" r:id="rId4"/>
    <p:sldId id="256" r:id="rId5"/>
    <p:sldId id="265" r:id="rId6"/>
    <p:sldId id="267" r:id="rId7"/>
    <p:sldId id="260" r:id="rId8"/>
    <p:sldId id="289" r:id="rId9"/>
    <p:sldId id="284" r:id="rId10"/>
    <p:sldId id="269" r:id="rId11"/>
    <p:sldId id="272" r:id="rId12"/>
    <p:sldId id="290" r:id="rId13"/>
    <p:sldId id="292" r:id="rId14"/>
    <p:sldId id="293" r:id="rId15"/>
    <p:sldId id="294" r:id="rId16"/>
    <p:sldId id="295" r:id="rId17"/>
    <p:sldId id="297" r:id="rId18"/>
    <p:sldId id="298" r:id="rId19"/>
    <p:sldId id="312" r:id="rId20"/>
    <p:sldId id="291" r:id="rId21"/>
    <p:sldId id="300" r:id="rId22"/>
    <p:sldId id="301" r:id="rId23"/>
    <p:sldId id="315" r:id="rId24"/>
    <p:sldId id="316" r:id="rId25"/>
    <p:sldId id="317" r:id="rId26"/>
    <p:sldId id="302" r:id="rId27"/>
    <p:sldId id="304" r:id="rId28"/>
    <p:sldId id="313" r:id="rId29"/>
    <p:sldId id="306" r:id="rId30"/>
    <p:sldId id="309" r:id="rId31"/>
    <p:sldId id="319" r:id="rId32"/>
    <p:sldId id="321" r:id="rId33"/>
    <p:sldId id="32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002776"/>
    <a:srgbClr val="FFFFEB"/>
    <a:srgbClr val="FFFFCD"/>
    <a:srgbClr val="FFFFC9"/>
    <a:srgbClr val="960000"/>
    <a:srgbClr val="680000"/>
    <a:srgbClr val="7E0000"/>
    <a:srgbClr val="001F5C"/>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62" autoAdjust="0"/>
  </p:normalViewPr>
  <p:slideViewPr>
    <p:cSldViewPr>
      <p:cViewPr varScale="1">
        <p:scale>
          <a:sx n="103" d="100"/>
          <a:sy n="103" d="100"/>
        </p:scale>
        <p:origin x="495"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57A63-C83A-4119-B40D-67DA9059D52E}" type="datetimeFigureOut">
              <a:rPr lang="tr-TR" smtClean="0"/>
              <a:t>12.05.2025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26EC8-B890-4B94-BCBF-A237267710C8}" type="slidenum">
              <a:rPr lang="tr-TR" smtClean="0"/>
              <a:t>‹#›</a:t>
            </a:fld>
            <a:endParaRPr lang="tr-TR"/>
          </a:p>
        </p:txBody>
      </p:sp>
    </p:spTree>
    <p:extLst>
      <p:ext uri="{BB962C8B-B14F-4D97-AF65-F5344CB8AC3E}">
        <p14:creationId xmlns:p14="http://schemas.microsoft.com/office/powerpoint/2010/main" val="171192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7326EC8-B890-4B94-BCBF-A237267710C8}" type="slidenum">
              <a:rPr lang="tr-TR" smtClean="0"/>
              <a:t>18</a:t>
            </a:fld>
            <a:endParaRPr lang="tr-TR"/>
          </a:p>
        </p:txBody>
      </p:sp>
    </p:spTree>
    <p:extLst>
      <p:ext uri="{BB962C8B-B14F-4D97-AF65-F5344CB8AC3E}">
        <p14:creationId xmlns:p14="http://schemas.microsoft.com/office/powerpoint/2010/main" val="20882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7326EC8-B890-4B94-BCBF-A237267710C8}" type="slidenum">
              <a:rPr lang="tr-TR" smtClean="0"/>
              <a:t>29</a:t>
            </a:fld>
            <a:endParaRPr lang="tr-TR"/>
          </a:p>
        </p:txBody>
      </p:sp>
    </p:spTree>
    <p:extLst>
      <p:ext uri="{BB962C8B-B14F-4D97-AF65-F5344CB8AC3E}">
        <p14:creationId xmlns:p14="http://schemas.microsoft.com/office/powerpoint/2010/main" val="20882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E194A48-FE5B-441F-AA4A-0899287E1CBA}" type="datetimeFigureOut">
              <a:rPr lang="tr-TR" smtClean="0"/>
              <a:t>12.05.2025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263783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194A48-FE5B-441F-AA4A-0899287E1CBA}" type="datetimeFigureOut">
              <a:rPr lang="tr-TR" smtClean="0"/>
              <a:t>12.05.2025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224858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194A48-FE5B-441F-AA4A-0899287E1CBA}" type="datetimeFigureOut">
              <a:rPr lang="tr-TR" smtClean="0"/>
              <a:t>12.05.2025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94971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457200"/>
            <a:ext cx="8229600" cy="5410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
          <p:cNvSpPr>
            <a:spLocks noGrp="1" noChangeArrowheads="1"/>
          </p:cNvSpPr>
          <p:nvPr>
            <p:ph type="ftr" sz="quarter" idx="10"/>
          </p:nvPr>
        </p:nvSpPr>
        <p:spPr>
          <a:ln/>
        </p:spPr>
        <p:txBody>
          <a:bodyPr/>
          <a:lstStyle>
            <a:lvl1pPr>
              <a:defRPr/>
            </a:lvl1pPr>
          </a:lstStyle>
          <a:p>
            <a:pPr>
              <a:defRPr/>
            </a:pPr>
            <a:r>
              <a:rPr lang="tr-TR"/>
              <a:t>Dr. Ali Coşkun DALGIÇ</a:t>
            </a:r>
          </a:p>
        </p:txBody>
      </p:sp>
      <p:sp>
        <p:nvSpPr>
          <p:cNvPr id="4" name="Rectangle 3"/>
          <p:cNvSpPr>
            <a:spLocks noGrp="1" noChangeArrowheads="1"/>
          </p:cNvSpPr>
          <p:nvPr>
            <p:ph type="sldNum" sz="quarter" idx="11"/>
          </p:nvPr>
        </p:nvSpPr>
        <p:spPr>
          <a:ln/>
        </p:spPr>
        <p:txBody>
          <a:bodyPr/>
          <a:lstStyle>
            <a:lvl1pPr>
              <a:defRPr/>
            </a:lvl1pPr>
          </a:lstStyle>
          <a:p>
            <a:pPr>
              <a:defRPr/>
            </a:pPr>
            <a:fld id="{ECE4EC39-6049-407F-B5F4-8DCE7D3A562C}" type="slidenum">
              <a:rPr lang="tr-TR"/>
              <a:pPr>
                <a:defRPr/>
              </a:pPr>
              <a:t>‹#›</a:t>
            </a:fld>
            <a:endParaRPr lang="tr-TR"/>
          </a:p>
        </p:txBody>
      </p:sp>
      <p:sp>
        <p:nvSpPr>
          <p:cNvPr id="5" name="Rectangle 16"/>
          <p:cNvSpPr>
            <a:spLocks noGrp="1" noChangeArrowheads="1"/>
          </p:cNvSpPr>
          <p:nvPr>
            <p:ph type="dt" sz="half" idx="12"/>
          </p:nvPr>
        </p:nvSpPr>
        <p:spPr>
          <a:ln/>
        </p:spPr>
        <p:txBody>
          <a:bodyPr/>
          <a:lstStyle>
            <a:lvl1pPr>
              <a:defRPr/>
            </a:lvl1pPr>
          </a:lstStyle>
          <a:p>
            <a:pPr>
              <a:defRPr/>
            </a:pPr>
            <a:fld id="{AD3E16C8-C51C-4448-B3FC-F8408F2F2726}" type="datetime1">
              <a:rPr lang="tr-TR"/>
              <a:pPr>
                <a:defRPr/>
              </a:pPr>
              <a:t>12.05.2025</a:t>
            </a:fld>
            <a:endParaRPr lang="tr-TR"/>
          </a:p>
        </p:txBody>
      </p:sp>
    </p:spTree>
    <p:extLst>
      <p:ext uri="{BB962C8B-B14F-4D97-AF65-F5344CB8AC3E}">
        <p14:creationId xmlns:p14="http://schemas.microsoft.com/office/powerpoint/2010/main" val="237908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194A48-FE5B-441F-AA4A-0899287E1CBA}" type="datetimeFigureOut">
              <a:rPr lang="tr-TR" smtClean="0"/>
              <a:t>12.05.2025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169390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E194A48-FE5B-441F-AA4A-0899287E1CBA}" type="datetimeFigureOut">
              <a:rPr lang="tr-TR" smtClean="0"/>
              <a:t>12.05.2025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160838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E194A48-FE5B-441F-AA4A-0899287E1CBA}" type="datetimeFigureOut">
              <a:rPr lang="tr-TR" smtClean="0"/>
              <a:t>12.05.2025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13324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E194A48-FE5B-441F-AA4A-0899287E1CBA}" type="datetimeFigureOut">
              <a:rPr lang="tr-TR" smtClean="0"/>
              <a:t>12.05.2025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39003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E194A48-FE5B-441F-AA4A-0899287E1CBA}" type="datetimeFigureOut">
              <a:rPr lang="tr-TR" smtClean="0"/>
              <a:t>12.05.2025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364557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E194A48-FE5B-441F-AA4A-0899287E1CBA}" type="datetimeFigureOut">
              <a:rPr lang="tr-TR" smtClean="0"/>
              <a:t>12.05.2025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311075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E194A48-FE5B-441F-AA4A-0899287E1CBA}" type="datetimeFigureOut">
              <a:rPr lang="tr-TR" smtClean="0"/>
              <a:t>12.05.2025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337151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E194A48-FE5B-441F-AA4A-0899287E1CBA}" type="datetimeFigureOut">
              <a:rPr lang="tr-TR" smtClean="0"/>
              <a:t>12.05.2025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2DF46C-971A-4896-946E-EAAAE5D20296}" type="slidenum">
              <a:rPr lang="tr-TR" smtClean="0"/>
              <a:t>‹#›</a:t>
            </a:fld>
            <a:endParaRPr lang="tr-TR"/>
          </a:p>
        </p:txBody>
      </p:sp>
    </p:spTree>
    <p:extLst>
      <p:ext uri="{BB962C8B-B14F-4D97-AF65-F5344CB8AC3E}">
        <p14:creationId xmlns:p14="http://schemas.microsoft.com/office/powerpoint/2010/main" val="130247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94A48-FE5B-441F-AA4A-0899287E1CBA}" type="datetimeFigureOut">
              <a:rPr lang="tr-TR" smtClean="0"/>
              <a:t>12.05.2025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DF46C-971A-4896-946E-EAAAE5D20296}" type="slidenum">
              <a:rPr lang="tr-TR" smtClean="0"/>
              <a:t>‹#›</a:t>
            </a:fld>
            <a:endParaRPr lang="tr-TR"/>
          </a:p>
        </p:txBody>
      </p:sp>
    </p:spTree>
    <p:extLst>
      <p:ext uri="{BB962C8B-B14F-4D97-AF65-F5344CB8AC3E}">
        <p14:creationId xmlns:p14="http://schemas.microsoft.com/office/powerpoint/2010/main" val="68682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331640" y="620688"/>
            <a:ext cx="68405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3200" b="1" dirty="0">
                <a:solidFill>
                  <a:srgbClr val="0000CC"/>
                </a:solidFill>
                <a:latin typeface="+mn-lt"/>
              </a:rPr>
              <a:t>FE 376 </a:t>
            </a:r>
          </a:p>
          <a:p>
            <a:pPr algn="ctr" eaLnBrk="1" hangingPunct="1">
              <a:spcBef>
                <a:spcPct val="50000"/>
              </a:spcBef>
            </a:pPr>
            <a:r>
              <a:rPr lang="tr-TR" sz="3200" b="1" dirty="0">
                <a:solidFill>
                  <a:srgbClr val="0000CC"/>
                </a:solidFill>
                <a:latin typeface="+mn-lt"/>
              </a:rPr>
              <a:t>FOOD QUALITY CONTROL</a:t>
            </a:r>
          </a:p>
        </p:txBody>
      </p:sp>
      <p:sp>
        <p:nvSpPr>
          <p:cNvPr id="5" name="Text Box 11"/>
          <p:cNvSpPr txBox="1">
            <a:spLocks noChangeArrowheads="1"/>
          </p:cNvSpPr>
          <p:nvPr/>
        </p:nvSpPr>
        <p:spPr bwMode="auto">
          <a:xfrm>
            <a:off x="1623390" y="2979227"/>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3200" b="1" dirty="0">
                <a:solidFill>
                  <a:srgbClr val="0000CC"/>
                </a:solidFill>
                <a:latin typeface="+mn-lt"/>
              </a:rPr>
              <a:t>FATS AND </a:t>
            </a:r>
            <a:r>
              <a:rPr lang="tr-TR" sz="3200" b="1" dirty="0" smtClean="0">
                <a:solidFill>
                  <a:srgbClr val="0000CC"/>
                </a:solidFill>
                <a:latin typeface="+mn-lt"/>
              </a:rPr>
              <a:t>OILS</a:t>
            </a:r>
            <a:endParaRPr lang="tr-TR" sz="3200" b="1" dirty="0">
              <a:solidFill>
                <a:srgbClr val="0000CC"/>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64502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7524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6"/>
        <p14:stopEvt time="7538"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5760"/>
            <a:ext cx="8229600" cy="1143000"/>
          </a:xfrm>
        </p:spPr>
        <p:txBody>
          <a:bodyPr>
            <a:normAutofit/>
          </a:bodyPr>
          <a:lstStyle/>
          <a:p>
            <a:r>
              <a:rPr lang="tr-TR" sz="3200" dirty="0" smtClean="0"/>
              <a:t>DATA TO RECORD</a:t>
            </a:r>
            <a:endParaRPr lang="tr-TR" sz="3200" dirty="0"/>
          </a:p>
        </p:txBody>
      </p:sp>
      <p:grpSp>
        <p:nvGrpSpPr>
          <p:cNvPr id="3" name="Grup 2"/>
          <p:cNvGrpSpPr/>
          <p:nvPr/>
        </p:nvGrpSpPr>
        <p:grpSpPr>
          <a:xfrm>
            <a:off x="2986481" y="1412662"/>
            <a:ext cx="6145360" cy="1015663"/>
            <a:chOff x="2986481" y="1412662"/>
            <a:chExt cx="6145360" cy="1015663"/>
          </a:xfrm>
        </p:grpSpPr>
        <p:sp>
          <p:nvSpPr>
            <p:cNvPr id="4" name="Metin kutusu 3"/>
            <p:cNvSpPr txBox="1"/>
            <p:nvPr/>
          </p:nvSpPr>
          <p:spPr>
            <a:xfrm>
              <a:off x="2986481" y="1412662"/>
              <a:ext cx="360040" cy="1015663"/>
            </a:xfrm>
            <a:prstGeom prst="rect">
              <a:avLst/>
            </a:prstGeom>
            <a:noFill/>
          </p:spPr>
          <p:txBody>
            <a:bodyPr wrap="square" rtlCol="0">
              <a:spAutoFit/>
            </a:bodyPr>
            <a:lstStyle/>
            <a:p>
              <a:r>
                <a:rPr lang="tr-TR" sz="6000" dirty="0" smtClean="0">
                  <a:solidFill>
                    <a:srgbClr val="7030A0"/>
                  </a:solidFill>
                  <a:effectLst>
                    <a:outerShdw blurRad="38100" dist="38100" dir="2700000" algn="tl">
                      <a:srgbClr val="000000">
                        <a:alpha val="43137"/>
                      </a:srgbClr>
                    </a:outerShdw>
                  </a:effectLst>
                </a:rPr>
                <a:t>1</a:t>
              </a:r>
              <a:endParaRPr lang="tr-TR" sz="6000" dirty="0">
                <a:solidFill>
                  <a:srgbClr val="7030A0"/>
                </a:solidFill>
                <a:effectLst>
                  <a:outerShdw blurRad="38100" dist="38100" dir="2700000" algn="tl">
                    <a:srgbClr val="000000">
                      <a:alpha val="43137"/>
                    </a:srgbClr>
                  </a:outerShdw>
                </a:effectLst>
              </a:endParaRPr>
            </a:p>
          </p:txBody>
        </p:sp>
        <p:sp>
          <p:nvSpPr>
            <p:cNvPr id="5" name="Metin kutusu 4"/>
            <p:cNvSpPr txBox="1"/>
            <p:nvPr/>
          </p:nvSpPr>
          <p:spPr>
            <a:xfrm>
              <a:off x="3443209" y="1920495"/>
              <a:ext cx="5688632" cy="369332"/>
            </a:xfrm>
            <a:prstGeom prst="rect">
              <a:avLst/>
            </a:prstGeom>
            <a:noFill/>
          </p:spPr>
          <p:txBody>
            <a:bodyPr wrap="square" rtlCol="0">
              <a:spAutoFit/>
            </a:bodyPr>
            <a:lstStyle/>
            <a:p>
              <a:r>
                <a:rPr lang="tr-TR" dirty="0" smtClean="0"/>
                <a:t>Weight of </a:t>
              </a:r>
              <a:r>
                <a:rPr lang="tr-TR" dirty="0" err="1" smtClean="0"/>
                <a:t>oil</a:t>
              </a:r>
              <a:r>
                <a:rPr lang="tr-TR" dirty="0" smtClean="0"/>
                <a:t> </a:t>
              </a:r>
              <a:r>
                <a:rPr lang="tr-TR" dirty="0" err="1" smtClean="0"/>
                <a:t>sample</a:t>
              </a:r>
              <a:r>
                <a:rPr lang="tr-TR" dirty="0" smtClean="0"/>
                <a:t> (g)</a:t>
              </a:r>
              <a:endParaRPr lang="tr-TR" dirty="0"/>
            </a:p>
          </p:txBody>
        </p:sp>
      </p:grpSp>
      <p:grpSp>
        <p:nvGrpSpPr>
          <p:cNvPr id="6" name="Grup 5"/>
          <p:cNvGrpSpPr/>
          <p:nvPr/>
        </p:nvGrpSpPr>
        <p:grpSpPr>
          <a:xfrm>
            <a:off x="1979712" y="3368456"/>
            <a:ext cx="6984776" cy="2212073"/>
            <a:chOff x="2446421" y="3320331"/>
            <a:chExt cx="6984776" cy="2212073"/>
          </a:xfrm>
        </p:grpSpPr>
        <p:sp>
          <p:nvSpPr>
            <p:cNvPr id="7" name="Metin kutusu 6"/>
            <p:cNvSpPr txBox="1"/>
            <p:nvPr/>
          </p:nvSpPr>
          <p:spPr>
            <a:xfrm>
              <a:off x="2446421" y="3320331"/>
              <a:ext cx="360040" cy="1015663"/>
            </a:xfrm>
            <a:prstGeom prst="rect">
              <a:avLst/>
            </a:prstGeom>
            <a:noFill/>
          </p:spPr>
          <p:txBody>
            <a:bodyPr wrap="square" rtlCol="0">
              <a:spAutoFit/>
            </a:bodyPr>
            <a:lstStyle/>
            <a:p>
              <a:r>
                <a:rPr lang="tr-TR" sz="6000" dirty="0" smtClean="0">
                  <a:solidFill>
                    <a:srgbClr val="7030A0"/>
                  </a:solidFill>
                  <a:effectLst>
                    <a:outerShdw blurRad="38100" dist="38100" dir="2700000" algn="tl">
                      <a:srgbClr val="000000">
                        <a:alpha val="43137"/>
                      </a:srgbClr>
                    </a:outerShdw>
                  </a:effectLst>
                </a:rPr>
                <a:t>2</a:t>
              </a:r>
              <a:endParaRPr lang="tr-TR" sz="6000" dirty="0">
                <a:solidFill>
                  <a:srgbClr val="7030A0"/>
                </a:solidFill>
                <a:effectLst>
                  <a:outerShdw blurRad="38100" dist="38100" dir="2700000" algn="tl">
                    <a:srgbClr val="000000">
                      <a:alpha val="43137"/>
                    </a:srgbClr>
                  </a:outerShdw>
                </a:effectLst>
              </a:endParaRPr>
            </a:p>
          </p:txBody>
        </p:sp>
        <p:sp>
          <p:nvSpPr>
            <p:cNvPr id="8" name="Metin kutusu 7"/>
            <p:cNvSpPr txBox="1"/>
            <p:nvPr/>
          </p:nvSpPr>
          <p:spPr>
            <a:xfrm>
              <a:off x="3133091" y="3778078"/>
              <a:ext cx="6298106" cy="1754326"/>
            </a:xfrm>
            <a:prstGeom prst="rect">
              <a:avLst/>
            </a:prstGeom>
            <a:noFill/>
          </p:spPr>
          <p:txBody>
            <a:bodyPr wrap="square" rtlCol="0">
              <a:spAutoFit/>
            </a:bodyPr>
            <a:lstStyle/>
            <a:p>
              <a:r>
                <a:rPr lang="tr-TR" dirty="0" smtClean="0"/>
                <a:t>Volume of </a:t>
              </a:r>
              <a:r>
                <a:rPr lang="tr-TR" dirty="0" err="1" smtClean="0"/>
                <a:t>consumed</a:t>
              </a:r>
              <a:r>
                <a:rPr lang="tr-TR" dirty="0" smtClean="0"/>
                <a:t> </a:t>
              </a:r>
              <a:r>
                <a:rPr lang="tr-TR" dirty="0" err="1" smtClean="0"/>
                <a:t>potassium</a:t>
              </a:r>
              <a:r>
                <a:rPr lang="tr-TR" dirty="0" smtClean="0"/>
                <a:t> </a:t>
              </a:r>
              <a:r>
                <a:rPr lang="tr-TR" dirty="0" err="1" smtClean="0"/>
                <a:t>hydroxide</a:t>
              </a:r>
              <a:r>
                <a:rPr lang="tr-TR" dirty="0" smtClean="0"/>
                <a:t> </a:t>
              </a:r>
              <a:r>
                <a:rPr lang="tr-TR" dirty="0" err="1" smtClean="0"/>
                <a:t>solution</a:t>
              </a:r>
              <a:r>
                <a:rPr lang="tr-TR" dirty="0" smtClean="0"/>
                <a:t> (ml)</a:t>
              </a:r>
            </a:p>
            <a:p>
              <a:endParaRPr lang="tr-TR" dirty="0" smtClean="0"/>
            </a:p>
            <a:p>
              <a:r>
                <a:rPr lang="tr-TR" dirty="0" smtClean="0"/>
                <a:t>0.1 N KOH </a:t>
              </a:r>
              <a:r>
                <a:rPr lang="tr-TR" dirty="0" err="1" smtClean="0"/>
                <a:t>solution</a:t>
              </a:r>
              <a:r>
                <a:rPr lang="tr-TR" dirty="0" smtClean="0"/>
                <a:t> </a:t>
              </a:r>
              <a:r>
                <a:rPr lang="tr-TR" dirty="0" err="1" smtClean="0"/>
                <a:t>used</a:t>
              </a:r>
              <a:r>
                <a:rPr lang="tr-TR" dirty="0" smtClean="0"/>
                <a:t> </a:t>
              </a:r>
              <a:r>
                <a:rPr lang="tr-TR" dirty="0" err="1" smtClean="0"/>
                <a:t>for</a:t>
              </a:r>
              <a:r>
                <a:rPr lang="tr-TR" dirty="0" smtClean="0"/>
                <a:t> </a:t>
              </a:r>
              <a:r>
                <a:rPr lang="tr-TR" dirty="0" err="1" smtClean="0"/>
                <a:t>blank</a:t>
              </a:r>
              <a:r>
                <a:rPr lang="tr-TR" dirty="0" smtClean="0"/>
                <a:t> </a:t>
              </a:r>
              <a:r>
                <a:rPr lang="tr-TR" dirty="0" err="1" smtClean="0"/>
                <a:t>sample</a:t>
              </a:r>
              <a:r>
                <a:rPr lang="tr-TR" dirty="0" smtClean="0"/>
                <a:t> (</a:t>
              </a:r>
              <a:r>
                <a:rPr lang="tr-TR" dirty="0" err="1" smtClean="0"/>
                <a:t>Blank</a:t>
              </a:r>
              <a:r>
                <a:rPr lang="tr-TR" dirty="0" smtClean="0"/>
                <a:t>)              </a:t>
              </a:r>
              <a:r>
                <a:rPr lang="tr-TR" dirty="0" err="1" smtClean="0"/>
                <a:t>V</a:t>
              </a:r>
              <a:r>
                <a:rPr lang="tr-TR" baseline="-25000" dirty="0" err="1" smtClean="0"/>
                <a:t>b</a:t>
              </a:r>
              <a:r>
                <a:rPr lang="tr-TR" dirty="0" smtClean="0"/>
                <a:t>(ml)</a:t>
              </a:r>
            </a:p>
            <a:p>
              <a:r>
                <a:rPr lang="tr-TR" dirty="0"/>
                <a:t>0</a:t>
              </a:r>
              <a:r>
                <a:rPr lang="tr-TR" dirty="0" smtClean="0"/>
                <a:t>.1 N KOH </a:t>
              </a:r>
              <a:r>
                <a:rPr lang="tr-TR" dirty="0" err="1" smtClean="0"/>
                <a:t>solution</a:t>
              </a:r>
              <a:r>
                <a:rPr lang="tr-TR" dirty="0" smtClean="0"/>
                <a:t> </a:t>
              </a:r>
              <a:r>
                <a:rPr lang="tr-TR" dirty="0" err="1" smtClean="0"/>
                <a:t>used</a:t>
              </a:r>
              <a:r>
                <a:rPr lang="tr-TR" dirty="0" smtClean="0"/>
                <a:t> </a:t>
              </a:r>
              <a:r>
                <a:rPr lang="tr-TR" dirty="0" err="1" smtClean="0"/>
                <a:t>for</a:t>
              </a:r>
              <a:r>
                <a:rPr lang="tr-TR" dirty="0" smtClean="0"/>
                <a:t> </a:t>
              </a:r>
              <a:r>
                <a:rPr lang="tr-TR" dirty="0" err="1" smtClean="0"/>
                <a:t>sample</a:t>
              </a:r>
              <a:r>
                <a:rPr lang="tr-TR" dirty="0" smtClean="0"/>
                <a:t> (</a:t>
              </a:r>
              <a:r>
                <a:rPr lang="tr-TR" dirty="0" err="1" smtClean="0"/>
                <a:t>with</a:t>
              </a:r>
              <a:r>
                <a:rPr lang="tr-TR" dirty="0" smtClean="0"/>
                <a:t> </a:t>
              </a:r>
              <a:r>
                <a:rPr lang="tr-TR" dirty="0" err="1" smtClean="0"/>
                <a:t>oil</a:t>
              </a:r>
              <a:r>
                <a:rPr lang="tr-TR" dirty="0" smtClean="0"/>
                <a:t> </a:t>
              </a:r>
              <a:r>
                <a:rPr lang="tr-TR" dirty="0" err="1" smtClean="0"/>
                <a:t>sample</a:t>
              </a:r>
              <a:r>
                <a:rPr lang="tr-TR" dirty="0" smtClean="0"/>
                <a:t>)        </a:t>
              </a:r>
              <a:r>
                <a:rPr lang="tr-TR" dirty="0" err="1" smtClean="0"/>
                <a:t>V</a:t>
              </a:r>
              <a:r>
                <a:rPr lang="tr-TR" baseline="-25000" dirty="0" err="1" smtClean="0"/>
                <a:t>s</a:t>
              </a:r>
              <a:r>
                <a:rPr lang="tr-TR" dirty="0" smtClean="0"/>
                <a:t>(ml)</a:t>
              </a:r>
            </a:p>
            <a:p>
              <a:endParaRPr lang="tr-TR" dirty="0"/>
            </a:p>
            <a:p>
              <a:r>
                <a:rPr lang="tr-TR" dirty="0" smtClean="0"/>
                <a:t>				</a:t>
              </a:r>
              <a:r>
                <a:rPr lang="tr-TR" dirty="0"/>
                <a:t> </a:t>
              </a:r>
              <a:r>
                <a:rPr lang="tr-TR" dirty="0" smtClean="0"/>
                <a:t>               </a:t>
              </a:r>
              <a:r>
                <a:rPr lang="tr-TR" dirty="0" err="1" smtClean="0"/>
                <a:t>V</a:t>
              </a:r>
              <a:r>
                <a:rPr lang="tr-TR" baseline="-25000" dirty="0" err="1"/>
                <a:t>s</a:t>
              </a:r>
              <a:r>
                <a:rPr lang="tr-TR" baseline="-25000" dirty="0" smtClean="0"/>
                <a:t>   </a:t>
              </a:r>
              <a:r>
                <a:rPr lang="tr-TR" dirty="0" smtClean="0"/>
                <a:t>-</a:t>
              </a:r>
              <a:r>
                <a:rPr lang="tr-TR" baseline="-25000" dirty="0" smtClean="0"/>
                <a:t>  </a:t>
              </a:r>
              <a:r>
                <a:rPr lang="tr-TR" dirty="0" err="1" smtClean="0"/>
                <a:t>V</a:t>
              </a:r>
              <a:r>
                <a:rPr lang="tr-TR" baseline="-25000" dirty="0" err="1"/>
                <a:t>b</a:t>
              </a:r>
              <a:r>
                <a:rPr lang="tr-TR" baseline="-25000" dirty="0" smtClean="0"/>
                <a:t> </a:t>
              </a:r>
              <a:r>
                <a:rPr lang="tr-TR" dirty="0" smtClean="0"/>
                <a:t>= </a:t>
              </a:r>
              <a:r>
                <a:rPr lang="tr-TR" dirty="0" err="1" smtClean="0"/>
                <a:t>V</a:t>
              </a:r>
              <a:r>
                <a:rPr lang="tr-TR" baseline="-25000" dirty="0" err="1" smtClean="0"/>
                <a:t>t</a:t>
              </a:r>
              <a:r>
                <a:rPr lang="tr-TR" baseline="-25000" dirty="0" smtClean="0"/>
                <a:t> </a:t>
              </a:r>
              <a:r>
                <a:rPr lang="tr-TR" dirty="0" smtClean="0"/>
                <a:t>(ml)</a:t>
              </a:r>
              <a:endParaRPr lang="tr-TR" baseline="-25000" dirty="0"/>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01" y="811038"/>
            <a:ext cx="2550076" cy="263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649" y="1772816"/>
            <a:ext cx="1949558" cy="194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2257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9"/>
        <p14:stopEvt time="18924" objId="9"/>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478067" y="3103045"/>
            <a:ext cx="770485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2" name="Başlık 1"/>
          <p:cNvSpPr>
            <a:spLocks noGrp="1"/>
          </p:cNvSpPr>
          <p:nvPr>
            <p:ph type="title"/>
          </p:nvPr>
        </p:nvSpPr>
        <p:spPr/>
        <p:txBody>
          <a:bodyPr>
            <a:normAutofit/>
          </a:bodyPr>
          <a:lstStyle/>
          <a:p>
            <a:r>
              <a:rPr lang="tr-TR" sz="3200" dirty="0" smtClean="0"/>
              <a:t>CALCULATION</a:t>
            </a:r>
            <a:endParaRPr lang="tr-TR"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361" y="116632"/>
            <a:ext cx="2528119" cy="167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689042" y="3607726"/>
            <a:ext cx="7848872" cy="369332"/>
          </a:xfrm>
          <a:prstGeom prst="rect">
            <a:avLst/>
          </a:prstGeom>
        </p:spPr>
        <p:txBody>
          <a:bodyPr wrap="square">
            <a:spAutoFit/>
          </a:bodyPr>
          <a:lstStyle/>
          <a:p>
            <a:r>
              <a:rPr lang="tr-TR" dirty="0" err="1" smtClean="0">
                <a:solidFill>
                  <a:schemeClr val="bg1"/>
                </a:solidFill>
              </a:rPr>
              <a:t>Acid</a:t>
            </a:r>
            <a:r>
              <a:rPr lang="tr-TR" dirty="0" smtClean="0">
                <a:solidFill>
                  <a:schemeClr val="bg1"/>
                </a:solidFill>
              </a:rPr>
              <a:t> </a:t>
            </a:r>
            <a:r>
              <a:rPr lang="tr-TR" dirty="0" err="1" smtClean="0">
                <a:solidFill>
                  <a:schemeClr val="bg1"/>
                </a:solidFill>
              </a:rPr>
              <a:t>value</a:t>
            </a:r>
            <a:r>
              <a:rPr lang="tr-TR" dirty="0" smtClean="0">
                <a:solidFill>
                  <a:schemeClr val="bg1"/>
                </a:solidFill>
              </a:rPr>
              <a:t> (mg KOH/g </a:t>
            </a:r>
            <a:r>
              <a:rPr lang="tr-TR" dirty="0" err="1" smtClean="0">
                <a:solidFill>
                  <a:schemeClr val="bg1"/>
                </a:solidFill>
              </a:rPr>
              <a:t>oil</a:t>
            </a:r>
            <a:r>
              <a:rPr lang="tr-TR" dirty="0" smtClean="0">
                <a:solidFill>
                  <a:schemeClr val="bg1"/>
                </a:solidFill>
              </a:rPr>
              <a:t>) = </a:t>
            </a:r>
          </a:p>
        </p:txBody>
      </p:sp>
      <p:cxnSp>
        <p:nvCxnSpPr>
          <p:cNvPr id="6" name="Düz Bağlayıcı 5"/>
          <p:cNvCxnSpPr/>
          <p:nvPr/>
        </p:nvCxnSpPr>
        <p:spPr>
          <a:xfrm>
            <a:off x="3420549" y="3814021"/>
            <a:ext cx="4200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3517065" y="2641390"/>
            <a:ext cx="3456384" cy="369332"/>
          </a:xfrm>
          <a:prstGeom prst="rect">
            <a:avLst/>
          </a:prstGeom>
        </p:spPr>
        <p:txBody>
          <a:bodyPr wrap="square">
            <a:spAutoFit/>
          </a:bodyPr>
          <a:lstStyle/>
          <a:p>
            <a:r>
              <a:rPr lang="tr-TR" dirty="0" smtClean="0">
                <a:solidFill>
                  <a:schemeClr val="bg1"/>
                </a:solidFill>
              </a:rPr>
              <a:t> </a:t>
            </a:r>
          </a:p>
        </p:txBody>
      </p:sp>
      <p:sp>
        <p:nvSpPr>
          <p:cNvPr id="13" name="Dikdörtgen 12"/>
          <p:cNvSpPr/>
          <p:nvPr/>
        </p:nvSpPr>
        <p:spPr>
          <a:xfrm>
            <a:off x="4322781" y="3859129"/>
            <a:ext cx="2497504" cy="369332"/>
          </a:xfrm>
          <a:prstGeom prst="rect">
            <a:avLst/>
          </a:prstGeom>
        </p:spPr>
        <p:txBody>
          <a:bodyPr wrap="square">
            <a:spAutoFit/>
          </a:bodyPr>
          <a:lstStyle/>
          <a:p>
            <a:r>
              <a:rPr lang="tr-TR" dirty="0" smtClean="0">
                <a:solidFill>
                  <a:schemeClr val="bg1"/>
                </a:solidFill>
              </a:rPr>
              <a:t>Weight of </a:t>
            </a:r>
            <a:r>
              <a:rPr lang="tr-TR" dirty="0" err="1" smtClean="0">
                <a:solidFill>
                  <a:schemeClr val="bg1"/>
                </a:solidFill>
              </a:rPr>
              <a:t>oil</a:t>
            </a:r>
            <a:r>
              <a:rPr lang="tr-TR" dirty="0" smtClean="0">
                <a:solidFill>
                  <a:schemeClr val="bg1"/>
                </a:solidFill>
              </a:rPr>
              <a:t> </a:t>
            </a:r>
            <a:r>
              <a:rPr lang="tr-TR" dirty="0" err="1" smtClean="0">
                <a:solidFill>
                  <a:schemeClr val="bg1"/>
                </a:solidFill>
              </a:rPr>
              <a:t>sample</a:t>
            </a:r>
            <a:r>
              <a:rPr lang="tr-TR" dirty="0" smtClean="0">
                <a:solidFill>
                  <a:schemeClr val="bg1"/>
                </a:solidFill>
              </a:rPr>
              <a:t> (g)</a:t>
            </a:r>
          </a:p>
        </p:txBody>
      </p:sp>
      <p:sp>
        <p:nvSpPr>
          <p:cNvPr id="12" name="Dikdörtgen 11"/>
          <p:cNvSpPr/>
          <p:nvPr/>
        </p:nvSpPr>
        <p:spPr>
          <a:xfrm>
            <a:off x="3420549" y="3274723"/>
            <a:ext cx="1550424" cy="369332"/>
          </a:xfrm>
          <a:prstGeom prst="rect">
            <a:avLst/>
          </a:prstGeom>
        </p:spPr>
        <p:txBody>
          <a:bodyPr wrap="none">
            <a:spAutoFit/>
          </a:bodyPr>
          <a:lstStyle/>
          <a:p>
            <a:r>
              <a:rPr lang="tr-TR" dirty="0" smtClean="0">
                <a:solidFill>
                  <a:schemeClr val="bg1"/>
                </a:solidFill>
              </a:rPr>
              <a:t>Titre </a:t>
            </a:r>
            <a:r>
              <a:rPr lang="tr-TR" dirty="0" err="1" smtClean="0">
                <a:solidFill>
                  <a:schemeClr val="bg1"/>
                </a:solidFill>
              </a:rPr>
              <a:t>value</a:t>
            </a:r>
            <a:r>
              <a:rPr lang="tr-TR" dirty="0" smtClean="0">
                <a:solidFill>
                  <a:schemeClr val="bg1"/>
                </a:solidFill>
              </a:rPr>
              <a:t> (</a:t>
            </a:r>
            <a:r>
              <a:rPr lang="tr-TR" dirty="0" err="1" smtClean="0">
                <a:solidFill>
                  <a:schemeClr val="bg1"/>
                </a:solidFill>
              </a:rPr>
              <a:t>V</a:t>
            </a:r>
            <a:r>
              <a:rPr lang="tr-TR" baseline="-25000" dirty="0" err="1" smtClean="0">
                <a:solidFill>
                  <a:schemeClr val="bg1"/>
                </a:solidFill>
              </a:rPr>
              <a:t>t</a:t>
            </a:r>
            <a:r>
              <a:rPr lang="tr-TR" dirty="0" smtClean="0">
                <a:solidFill>
                  <a:schemeClr val="bg1"/>
                </a:solidFill>
              </a:rPr>
              <a:t>)</a:t>
            </a:r>
            <a:endParaRPr lang="tr-TR" dirty="0"/>
          </a:p>
        </p:txBody>
      </p:sp>
      <p:sp>
        <p:nvSpPr>
          <p:cNvPr id="14" name="Dikdörtgen 13"/>
          <p:cNvSpPr/>
          <p:nvPr/>
        </p:nvSpPr>
        <p:spPr>
          <a:xfrm>
            <a:off x="4997013" y="3263693"/>
            <a:ext cx="2026773" cy="369332"/>
          </a:xfrm>
          <a:prstGeom prst="rect">
            <a:avLst/>
          </a:prstGeom>
        </p:spPr>
        <p:txBody>
          <a:bodyPr wrap="none">
            <a:spAutoFit/>
          </a:bodyPr>
          <a:lstStyle/>
          <a:p>
            <a:r>
              <a:rPr lang="tr-TR" dirty="0">
                <a:solidFill>
                  <a:schemeClr val="bg1"/>
                </a:solidFill>
              </a:rPr>
              <a:t>x </a:t>
            </a:r>
            <a:r>
              <a:rPr lang="tr-TR" dirty="0" err="1">
                <a:solidFill>
                  <a:schemeClr val="bg1"/>
                </a:solidFill>
              </a:rPr>
              <a:t>Normality</a:t>
            </a:r>
            <a:r>
              <a:rPr lang="tr-TR" dirty="0">
                <a:solidFill>
                  <a:schemeClr val="bg1"/>
                </a:solidFill>
              </a:rPr>
              <a:t> of KOH </a:t>
            </a:r>
            <a:endParaRPr lang="tr-TR" dirty="0"/>
          </a:p>
        </p:txBody>
      </p:sp>
      <p:sp>
        <p:nvSpPr>
          <p:cNvPr id="15" name="Dikdörtgen 14"/>
          <p:cNvSpPr/>
          <p:nvPr/>
        </p:nvSpPr>
        <p:spPr>
          <a:xfrm>
            <a:off x="7062794" y="3274723"/>
            <a:ext cx="798617" cy="369332"/>
          </a:xfrm>
          <a:prstGeom prst="rect">
            <a:avLst/>
          </a:prstGeom>
        </p:spPr>
        <p:txBody>
          <a:bodyPr wrap="none">
            <a:spAutoFit/>
          </a:bodyPr>
          <a:lstStyle/>
          <a:p>
            <a:r>
              <a:rPr lang="tr-TR" dirty="0">
                <a:solidFill>
                  <a:schemeClr val="bg1"/>
                </a:solidFill>
              </a:rPr>
              <a:t>x 56.1 </a:t>
            </a:r>
            <a:endParaRPr lang="tr-TR" dirty="0"/>
          </a:p>
        </p:txBody>
      </p:sp>
    </p:spTree>
    <p:custDataLst>
      <p:tags r:id="rId1"/>
    </p:custDataLst>
    <p:extLst>
      <p:ext uri="{BB962C8B-B14F-4D97-AF65-F5344CB8AC3E}">
        <p14:creationId xmlns:p14="http://schemas.microsoft.com/office/powerpoint/2010/main" val="63866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18900"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71600" y="1556792"/>
            <a:ext cx="4392488" cy="523220"/>
          </a:xfrm>
          <a:prstGeom prst="rect">
            <a:avLst/>
          </a:prstGeom>
        </p:spPr>
        <p:txBody>
          <a:bodyPr wrap="square">
            <a:spAutoFit/>
          </a:bodyPr>
          <a:lstStyle/>
          <a:p>
            <a:r>
              <a:rPr lang="tr-TR" sz="2800" b="1" dirty="0" smtClean="0"/>
              <a:t>Experiment: </a:t>
            </a:r>
            <a:r>
              <a:rPr lang="tr-TR" sz="2800" b="1" dirty="0" err="1" smtClean="0"/>
              <a:t>Peroxide</a:t>
            </a:r>
            <a:r>
              <a:rPr lang="tr-TR" sz="2800" b="1" dirty="0" smtClean="0"/>
              <a:t> </a:t>
            </a:r>
            <a:r>
              <a:rPr lang="tr-TR" sz="2800" b="1" dirty="0" err="1" smtClean="0"/>
              <a:t>value</a:t>
            </a:r>
            <a:endParaRPr lang="tr-TR" sz="2800" b="1"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595562"/>
            <a:ext cx="3149170" cy="191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05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6195"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0375" y="144149"/>
            <a:ext cx="8229600" cy="1143000"/>
          </a:xfrm>
        </p:spPr>
        <p:txBody>
          <a:bodyPr>
            <a:normAutofit/>
          </a:bodyPr>
          <a:lstStyle/>
          <a:p>
            <a:r>
              <a:rPr lang="tr-TR" sz="3200" dirty="0" smtClean="0"/>
              <a:t>WHAT IS THE AIM OF THE EXPERIMENT?</a:t>
            </a:r>
            <a:endParaRPr lang="tr-TR" sz="3200" dirty="0"/>
          </a:p>
        </p:txBody>
      </p:sp>
      <p:sp>
        <p:nvSpPr>
          <p:cNvPr id="3" name="İçerik Yer Tutucusu 2"/>
          <p:cNvSpPr>
            <a:spLocks noGrp="1"/>
          </p:cNvSpPr>
          <p:nvPr>
            <p:ph idx="1"/>
          </p:nvPr>
        </p:nvSpPr>
        <p:spPr>
          <a:xfrm>
            <a:off x="189848" y="1124744"/>
            <a:ext cx="8784976" cy="792088"/>
          </a:xfrm>
        </p:spPr>
        <p:txBody>
          <a:bodyPr>
            <a:normAutofit/>
          </a:bodyPr>
          <a:lstStyle/>
          <a:p>
            <a:pPr marL="0" indent="0" algn="ctr">
              <a:buNone/>
            </a:pPr>
            <a:r>
              <a:rPr lang="tr-TR" sz="2000" dirty="0" err="1" smtClean="0"/>
              <a:t>To</a:t>
            </a:r>
            <a:r>
              <a:rPr lang="tr-TR" sz="2000" dirty="0" smtClean="0"/>
              <a:t> </a:t>
            </a:r>
            <a:r>
              <a:rPr lang="tr-TR" sz="2000" dirty="0" err="1" smtClean="0"/>
              <a:t>determine</a:t>
            </a:r>
            <a:r>
              <a:rPr lang="tr-TR" sz="2000" dirty="0" smtClean="0"/>
              <a:t> </a:t>
            </a:r>
            <a:r>
              <a:rPr lang="tr-TR" sz="2000" dirty="0" err="1" smtClean="0"/>
              <a:t>peroxide</a:t>
            </a:r>
            <a:r>
              <a:rPr lang="tr-TR" sz="2000" dirty="0" smtClean="0"/>
              <a:t> </a:t>
            </a:r>
            <a:r>
              <a:rPr lang="tr-TR" sz="2000" dirty="0" err="1" smtClean="0"/>
              <a:t>value</a:t>
            </a:r>
            <a:r>
              <a:rPr lang="tr-TR" sz="2000" dirty="0" smtClean="0"/>
              <a:t> in an </a:t>
            </a:r>
            <a:r>
              <a:rPr lang="tr-TR" sz="2000" dirty="0" err="1" smtClean="0"/>
              <a:t>oil</a:t>
            </a:r>
            <a:r>
              <a:rPr lang="tr-TR" sz="2000" dirty="0" smtClean="0"/>
              <a:t> (</a:t>
            </a:r>
            <a:r>
              <a:rPr lang="tr-TR" sz="2000" dirty="0" err="1" smtClean="0"/>
              <a:t>or</a:t>
            </a:r>
            <a:r>
              <a:rPr lang="tr-TR" sz="2000" dirty="0" smtClean="0"/>
              <a:t> in </a:t>
            </a:r>
            <a:r>
              <a:rPr lang="tr-TR" sz="2000" dirty="0" err="1" smtClean="0"/>
              <a:t>the</a:t>
            </a:r>
            <a:r>
              <a:rPr lang="tr-TR" sz="2000" dirty="0" smtClean="0"/>
              <a:t> </a:t>
            </a:r>
            <a:r>
              <a:rPr lang="tr-TR" sz="2000" dirty="0" err="1" smtClean="0"/>
              <a:t>oil</a:t>
            </a:r>
            <a:r>
              <a:rPr lang="tr-TR" sz="2000" dirty="0" smtClean="0"/>
              <a:t> of a </a:t>
            </a:r>
            <a:r>
              <a:rPr lang="tr-TR" sz="2000" dirty="0" err="1" smtClean="0"/>
              <a:t>food</a:t>
            </a:r>
            <a:r>
              <a:rPr lang="tr-TR" sz="2000" dirty="0" smtClean="0"/>
              <a:t> </a:t>
            </a:r>
            <a:r>
              <a:rPr lang="tr-TR" sz="2000" dirty="0" err="1" smtClean="0"/>
              <a:t>product</a:t>
            </a:r>
            <a:r>
              <a:rPr lang="tr-TR" sz="2000" dirty="0" smtClean="0"/>
              <a:t>)</a:t>
            </a:r>
          </a:p>
          <a:p>
            <a:pPr marL="0" indent="0" algn="ctr">
              <a:buNone/>
            </a:pPr>
            <a:endParaRPr lang="tr-TR" sz="2000" dirty="0" smtClean="0"/>
          </a:p>
          <a:p>
            <a:pPr marL="0" indent="0" algn="ctr">
              <a:buNone/>
            </a:pPr>
            <a:endParaRPr lang="tr-TR" sz="2000" dirty="0"/>
          </a:p>
        </p:txBody>
      </p:sp>
      <p:sp>
        <p:nvSpPr>
          <p:cNvPr id="4" name="AutoShape 2" descr="https://encrypted-tbn0.gstatic.com/images?q=tbn:ANd9GcSz2GsO0SPf4-GgDKcBfKpofo_vRvBuV9YlQZ1BNzhMJ_t4J9HPd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433" y="213285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HP\Desktop\Study-Vegetable-Oils-Contribu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005064"/>
            <a:ext cx="4131939" cy="2495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esktop\images.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149080"/>
            <a:ext cx="25908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41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6"/>
        <p14:stopEvt time="7174" objId="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PRINCIPLE?</a:t>
            </a:r>
            <a:endParaRPr lang="tr-TR" sz="3200" dirty="0"/>
          </a:p>
        </p:txBody>
      </p:sp>
      <p:sp>
        <p:nvSpPr>
          <p:cNvPr id="3" name="İçerik Yer Tutucusu 2"/>
          <p:cNvSpPr>
            <a:spLocks noGrp="1"/>
          </p:cNvSpPr>
          <p:nvPr>
            <p:ph idx="1"/>
          </p:nvPr>
        </p:nvSpPr>
        <p:spPr>
          <a:xfrm>
            <a:off x="467544" y="1484785"/>
            <a:ext cx="8229600" cy="2448272"/>
          </a:xfrm>
        </p:spPr>
        <p:txBody>
          <a:bodyPr>
            <a:normAutofit/>
          </a:bodyPr>
          <a:lstStyle/>
          <a:p>
            <a:pPr marL="0" indent="0" algn="ctr">
              <a:buNone/>
            </a:pPr>
            <a:r>
              <a:rPr lang="tr-TR" sz="2400" dirty="0" err="1" smtClean="0"/>
              <a:t>Peroxide</a:t>
            </a:r>
            <a:r>
              <a:rPr lang="tr-TR" sz="2400" dirty="0" smtClean="0"/>
              <a:t> </a:t>
            </a:r>
            <a:r>
              <a:rPr lang="tr-TR" sz="2400" dirty="0" err="1" smtClean="0"/>
              <a:t>value</a:t>
            </a:r>
            <a:endParaRPr lang="tr-TR" sz="2400" dirty="0" smtClean="0"/>
          </a:p>
          <a:p>
            <a:pPr marL="0" indent="0">
              <a:buNone/>
            </a:pPr>
            <a:endParaRPr lang="tr-TR" sz="2400" dirty="0" smtClean="0"/>
          </a:p>
          <a:p>
            <a:pPr marL="0" indent="0" algn="ctr">
              <a:buNone/>
            </a:pPr>
            <a:r>
              <a:rPr lang="tr-TR" sz="2400" dirty="0"/>
              <a:t>T</a:t>
            </a:r>
            <a:r>
              <a:rPr lang="en-US" sz="2400" dirty="0" smtClean="0"/>
              <a:t>he most widely used indicator of fat oxidation</a:t>
            </a:r>
            <a:endParaRPr lang="tr-TR" sz="2400" dirty="0" smtClean="0"/>
          </a:p>
          <a:p>
            <a:pPr marL="0" indent="0" algn="ctr">
              <a:buNone/>
            </a:pPr>
            <a:r>
              <a:rPr lang="tr-TR" sz="2400" dirty="0" err="1" smtClean="0"/>
              <a:t>measurement</a:t>
            </a:r>
            <a:r>
              <a:rPr lang="tr-TR" sz="2400" dirty="0" smtClean="0"/>
              <a:t> of </a:t>
            </a:r>
            <a:r>
              <a:rPr lang="en-US" sz="2400" dirty="0" smtClean="0"/>
              <a:t>the lipid peroxides and </a:t>
            </a:r>
            <a:r>
              <a:rPr lang="en-US" sz="2400" dirty="0" err="1" smtClean="0"/>
              <a:t>hydroperoxides</a:t>
            </a:r>
            <a:r>
              <a:rPr lang="en-US" sz="2400" dirty="0" smtClean="0"/>
              <a:t> formed during the initial stage of the oxidation.</a:t>
            </a:r>
            <a:endParaRPr lang="tr-TR" sz="2400" dirty="0" smtClean="0"/>
          </a:p>
          <a:p>
            <a:pPr marL="0" indent="0" algn="ctr">
              <a:buNone/>
            </a:pPr>
            <a:endParaRPr lang="tr-TR" sz="2400" dirty="0" smtClean="0"/>
          </a:p>
          <a:p>
            <a:pPr marL="0" indent="0" algn="ctr">
              <a:buNone/>
            </a:pPr>
            <a:endParaRPr lang="tr-TR" sz="2400" dirty="0"/>
          </a:p>
        </p:txBody>
      </p:sp>
      <p:sp>
        <p:nvSpPr>
          <p:cNvPr id="6" name="Dikdörtgen 5"/>
          <p:cNvSpPr/>
          <p:nvPr/>
        </p:nvSpPr>
        <p:spPr>
          <a:xfrm>
            <a:off x="611560" y="4077072"/>
            <a:ext cx="7848872" cy="1477328"/>
          </a:xfrm>
          <a:prstGeom prst="rect">
            <a:avLst/>
          </a:prstGeom>
        </p:spPr>
        <p:txBody>
          <a:bodyPr wrap="square">
            <a:spAutoFit/>
          </a:bodyPr>
          <a:lstStyle/>
          <a:p>
            <a:pPr algn="ctr"/>
            <a:r>
              <a:rPr lang="en-US" sz="2400" dirty="0"/>
              <a:t>The peroxide value is determined by measuring the amount of iodine which is formed by the reaction of peroxides with iodide ion.</a:t>
            </a:r>
            <a:endParaRPr lang="tr-TR" sz="2400" dirty="0"/>
          </a:p>
          <a:p>
            <a:endParaRPr lang="en-US" dirty="0"/>
          </a:p>
        </p:txBody>
      </p:sp>
    </p:spTree>
    <p:custDataLst>
      <p:tags r:id="rId1"/>
    </p:custDataLst>
    <p:extLst>
      <p:ext uri="{BB962C8B-B14F-4D97-AF65-F5344CB8AC3E}">
        <p14:creationId xmlns:p14="http://schemas.microsoft.com/office/powerpoint/2010/main" val="181591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31270" objId="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11560" y="1196752"/>
            <a:ext cx="1408790" cy="646331"/>
          </a:xfrm>
          <a:prstGeom prst="rect">
            <a:avLst/>
          </a:prstGeom>
        </p:spPr>
        <p:txBody>
          <a:bodyPr wrap="square">
            <a:spAutoFit/>
          </a:bodyPr>
          <a:lstStyle/>
          <a:p>
            <a:r>
              <a:rPr lang="tr-TR" b="1" dirty="0" err="1" smtClean="0"/>
              <a:t>Apparatus</a:t>
            </a:r>
            <a:endParaRPr lang="tr-TR" b="1" dirty="0" smtClean="0"/>
          </a:p>
          <a:p>
            <a:endParaRPr lang="tr-TR" b="1" dirty="0" smtClean="0"/>
          </a:p>
        </p:txBody>
      </p:sp>
      <p:sp>
        <p:nvSpPr>
          <p:cNvPr id="6" name="Başlık 1"/>
          <p:cNvSpPr>
            <a:spLocks noGrp="1"/>
          </p:cNvSpPr>
          <p:nvPr>
            <p:ph type="title"/>
          </p:nvPr>
        </p:nvSpPr>
        <p:spPr>
          <a:xfrm>
            <a:off x="457200" y="274638"/>
            <a:ext cx="8229600" cy="1143000"/>
          </a:xfrm>
        </p:spPr>
        <p:txBody>
          <a:bodyPr/>
          <a:lstStyle/>
          <a:p>
            <a:r>
              <a:rPr lang="tr-TR" dirty="0" err="1" smtClean="0"/>
              <a:t>Chemicals</a:t>
            </a:r>
            <a:r>
              <a:rPr lang="tr-TR" dirty="0" smtClean="0"/>
              <a:t> </a:t>
            </a:r>
            <a:r>
              <a:rPr lang="tr-TR" dirty="0" err="1" smtClean="0"/>
              <a:t>and</a:t>
            </a:r>
            <a:r>
              <a:rPr lang="tr-TR" dirty="0" smtClean="0"/>
              <a:t> </a:t>
            </a:r>
            <a:r>
              <a:rPr lang="tr-TR" dirty="0" err="1" smtClean="0"/>
              <a:t>Materials</a:t>
            </a:r>
            <a:endParaRPr lang="tr-TR" dirty="0"/>
          </a:p>
        </p:txBody>
      </p:sp>
      <p:grpSp>
        <p:nvGrpSpPr>
          <p:cNvPr id="12" name="Grup 11"/>
          <p:cNvGrpSpPr/>
          <p:nvPr/>
        </p:nvGrpSpPr>
        <p:grpSpPr>
          <a:xfrm>
            <a:off x="138873" y="1998150"/>
            <a:ext cx="1881477" cy="2005564"/>
            <a:chOff x="138873" y="1998150"/>
            <a:chExt cx="1881477" cy="2005564"/>
          </a:xfrm>
        </p:grpSpPr>
        <p:sp>
          <p:nvSpPr>
            <p:cNvPr id="9" name="Dikdörtgen 8"/>
            <p:cNvSpPr/>
            <p:nvPr/>
          </p:nvSpPr>
          <p:spPr>
            <a:xfrm>
              <a:off x="138873" y="3634382"/>
              <a:ext cx="1881477" cy="369332"/>
            </a:xfrm>
            <a:prstGeom prst="rect">
              <a:avLst/>
            </a:prstGeom>
          </p:spPr>
          <p:txBody>
            <a:bodyPr wrap="none">
              <a:spAutoFit/>
            </a:bodyPr>
            <a:lstStyle/>
            <a:p>
              <a:pPr lvl="0"/>
              <a:r>
                <a:rPr lang="tr-TR" dirty="0" err="1">
                  <a:solidFill>
                    <a:prstClr val="black"/>
                  </a:solidFill>
                </a:rPr>
                <a:t>Analytical</a:t>
              </a:r>
              <a:r>
                <a:rPr lang="tr-TR" dirty="0">
                  <a:solidFill>
                    <a:prstClr val="black"/>
                  </a:solidFill>
                </a:rPr>
                <a:t> </a:t>
              </a:r>
              <a:r>
                <a:rPr lang="tr-TR" dirty="0" err="1">
                  <a:solidFill>
                    <a:prstClr val="black"/>
                  </a:solidFill>
                </a:rPr>
                <a:t>balance</a:t>
              </a:r>
              <a:endParaRPr lang="tr-TR" dirty="0">
                <a:solidFill>
                  <a:prstClr val="black"/>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587" b="64312"/>
            <a:stretch/>
          </p:blipFill>
          <p:spPr bwMode="auto">
            <a:xfrm>
              <a:off x="323528" y="1998150"/>
              <a:ext cx="1512168" cy="166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up 12"/>
          <p:cNvGrpSpPr/>
          <p:nvPr/>
        </p:nvGrpSpPr>
        <p:grpSpPr>
          <a:xfrm>
            <a:off x="2195736" y="3226000"/>
            <a:ext cx="1743298" cy="2058301"/>
            <a:chOff x="1841424" y="3226000"/>
            <a:chExt cx="1743298" cy="2058301"/>
          </a:xfrm>
        </p:grpSpPr>
        <p:sp>
          <p:nvSpPr>
            <p:cNvPr id="3" name="Dikdörtgen 2"/>
            <p:cNvSpPr/>
            <p:nvPr/>
          </p:nvSpPr>
          <p:spPr>
            <a:xfrm>
              <a:off x="1841424" y="4914969"/>
              <a:ext cx="1743298" cy="369332"/>
            </a:xfrm>
            <a:prstGeom prst="rect">
              <a:avLst/>
            </a:prstGeom>
          </p:spPr>
          <p:txBody>
            <a:bodyPr wrap="none">
              <a:spAutoFit/>
            </a:bodyPr>
            <a:lstStyle/>
            <a:p>
              <a:pPr lvl="0"/>
              <a:r>
                <a:rPr lang="tr-TR" dirty="0" err="1">
                  <a:solidFill>
                    <a:prstClr val="black"/>
                  </a:solidFill>
                </a:rPr>
                <a:t>E</a:t>
              </a:r>
              <a:r>
                <a:rPr lang="tr-TR" dirty="0" err="1" smtClean="0">
                  <a:solidFill>
                    <a:prstClr val="black"/>
                  </a:solidFill>
                </a:rPr>
                <a:t>rlenmeyer</a:t>
              </a:r>
              <a:r>
                <a:rPr lang="tr-TR" dirty="0" smtClean="0">
                  <a:solidFill>
                    <a:prstClr val="black"/>
                  </a:solidFill>
                </a:rPr>
                <a:t> </a:t>
              </a:r>
              <a:r>
                <a:rPr lang="tr-TR" dirty="0" err="1">
                  <a:solidFill>
                    <a:prstClr val="black"/>
                  </a:solidFill>
                </a:rPr>
                <a:t>flask</a:t>
              </a:r>
              <a:endParaRPr lang="tr-TR" dirty="0">
                <a:solidFill>
                  <a:prstClr val="black"/>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282" y="3226000"/>
              <a:ext cx="1245582" cy="155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up 13"/>
          <p:cNvGrpSpPr/>
          <p:nvPr/>
        </p:nvGrpSpPr>
        <p:grpSpPr>
          <a:xfrm>
            <a:off x="4355976" y="1754962"/>
            <a:ext cx="2143125" cy="2512457"/>
            <a:chOff x="3554812" y="1675923"/>
            <a:chExt cx="2143125" cy="2512457"/>
          </a:xfrm>
        </p:grpSpPr>
        <p:sp>
          <p:nvSpPr>
            <p:cNvPr id="8" name="Dikdörtgen 7"/>
            <p:cNvSpPr/>
            <p:nvPr/>
          </p:nvSpPr>
          <p:spPr>
            <a:xfrm>
              <a:off x="3563888" y="3819048"/>
              <a:ext cx="1980286" cy="369332"/>
            </a:xfrm>
            <a:prstGeom prst="rect">
              <a:avLst/>
            </a:prstGeom>
          </p:spPr>
          <p:txBody>
            <a:bodyPr wrap="none">
              <a:spAutoFit/>
            </a:bodyPr>
            <a:lstStyle/>
            <a:p>
              <a:pPr lvl="0"/>
              <a:r>
                <a:rPr lang="tr-TR" dirty="0" err="1" smtClean="0">
                  <a:solidFill>
                    <a:prstClr val="black"/>
                  </a:solidFill>
                </a:rPr>
                <a:t>Graduated</a:t>
              </a:r>
              <a:r>
                <a:rPr lang="tr-TR" dirty="0" smtClean="0">
                  <a:solidFill>
                    <a:prstClr val="black"/>
                  </a:solidFill>
                </a:rPr>
                <a:t> </a:t>
              </a:r>
              <a:r>
                <a:rPr lang="tr-TR" dirty="0" err="1">
                  <a:solidFill>
                    <a:prstClr val="black"/>
                  </a:solidFill>
                </a:rPr>
                <a:t>cylinder</a:t>
              </a:r>
              <a:endParaRPr lang="tr-TR" dirty="0">
                <a:solidFill>
                  <a:prstClr val="black"/>
                </a:soli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812" y="167592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up 15"/>
          <p:cNvGrpSpPr/>
          <p:nvPr/>
        </p:nvGrpSpPr>
        <p:grpSpPr>
          <a:xfrm>
            <a:off x="7224127" y="2280053"/>
            <a:ext cx="991322" cy="2774146"/>
            <a:chOff x="7549036" y="1843083"/>
            <a:chExt cx="991322" cy="2774146"/>
          </a:xfrm>
        </p:grpSpPr>
        <p:sp>
          <p:nvSpPr>
            <p:cNvPr id="4" name="Dikdörtgen 3"/>
            <p:cNvSpPr/>
            <p:nvPr/>
          </p:nvSpPr>
          <p:spPr>
            <a:xfrm>
              <a:off x="7549036" y="4247897"/>
              <a:ext cx="886397" cy="369332"/>
            </a:xfrm>
            <a:prstGeom prst="rect">
              <a:avLst/>
            </a:prstGeom>
          </p:spPr>
          <p:txBody>
            <a:bodyPr wrap="none">
              <a:spAutoFit/>
            </a:bodyPr>
            <a:lstStyle/>
            <a:p>
              <a:pPr lvl="0"/>
              <a:r>
                <a:rPr lang="tr-TR" dirty="0" err="1" smtClean="0">
                  <a:solidFill>
                    <a:prstClr val="black"/>
                  </a:solidFill>
                </a:rPr>
                <a:t>Burette</a:t>
              </a:r>
              <a:endParaRPr lang="tr-TR" dirty="0">
                <a:solidFill>
                  <a:prstClr val="black"/>
                </a:solidFill>
              </a:endParaRPr>
            </a:p>
          </p:txBody>
        </p:sp>
        <p:grpSp>
          <p:nvGrpSpPr>
            <p:cNvPr id="11" name="Grup 10"/>
            <p:cNvGrpSpPr/>
            <p:nvPr/>
          </p:nvGrpSpPr>
          <p:grpSpPr>
            <a:xfrm>
              <a:off x="7549036" y="1843083"/>
              <a:ext cx="991322" cy="2409464"/>
              <a:chOff x="7549036" y="1843083"/>
              <a:chExt cx="991322" cy="2409464"/>
            </a:xfrm>
          </p:grpSpPr>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9036" y="1843083"/>
                <a:ext cx="991322" cy="240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8100392" y="3356992"/>
                <a:ext cx="43996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Tree>
    <p:custDataLst>
      <p:tags r:id="rId1"/>
    </p:custDataLst>
    <p:extLst>
      <p:ext uri="{BB962C8B-B14F-4D97-AF65-F5344CB8AC3E}">
        <p14:creationId xmlns:p14="http://schemas.microsoft.com/office/powerpoint/2010/main" val="411309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7"/>
        <p14:stopEvt time="14095" objId="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03648" y="3681312"/>
            <a:ext cx="6660232" cy="923330"/>
          </a:xfrm>
          <a:prstGeom prst="rect">
            <a:avLst/>
          </a:prstGeom>
        </p:spPr>
        <p:txBody>
          <a:bodyPr wrap="square">
            <a:spAutoFit/>
          </a:bodyPr>
          <a:lstStyle/>
          <a:p>
            <a:pPr marL="285750" indent="-285750">
              <a:buFont typeface="Arial" pitchFamily="34" charset="0"/>
              <a:buChar char="•"/>
            </a:pPr>
            <a:r>
              <a:rPr lang="tr-TR" b="1" dirty="0" err="1" smtClean="0"/>
              <a:t>Saturated</a:t>
            </a:r>
            <a:r>
              <a:rPr lang="tr-TR" b="1" dirty="0" smtClean="0"/>
              <a:t> </a:t>
            </a:r>
            <a:r>
              <a:rPr lang="tr-TR" b="1" dirty="0" err="1" smtClean="0"/>
              <a:t>potassium</a:t>
            </a:r>
            <a:r>
              <a:rPr lang="tr-TR" b="1" dirty="0" smtClean="0"/>
              <a:t> </a:t>
            </a:r>
            <a:r>
              <a:rPr lang="tr-TR" b="1" dirty="0" err="1" smtClean="0"/>
              <a:t>iodade</a:t>
            </a:r>
            <a:r>
              <a:rPr lang="tr-TR" dirty="0" smtClean="0"/>
              <a:t>: </a:t>
            </a:r>
            <a:r>
              <a:rPr lang="en-US" dirty="0"/>
              <a:t>Saturated solution of potassium iodide in </a:t>
            </a:r>
            <a:r>
              <a:rPr lang="en-US" dirty="0" smtClean="0"/>
              <a:t>distilled</a:t>
            </a:r>
            <a:r>
              <a:rPr lang="tr-TR" dirty="0" smtClean="0"/>
              <a:t> </a:t>
            </a:r>
            <a:r>
              <a:rPr lang="en-US" dirty="0" smtClean="0"/>
              <a:t>water</a:t>
            </a:r>
            <a:r>
              <a:rPr lang="tr-TR" dirty="0"/>
              <a:t> </a:t>
            </a:r>
            <a:r>
              <a:rPr lang="tr-TR" dirty="0" smtClean="0"/>
              <a:t>is </a:t>
            </a:r>
            <a:r>
              <a:rPr lang="en-US" dirty="0" smtClean="0"/>
              <a:t>prepared</a:t>
            </a:r>
            <a:r>
              <a:rPr lang="tr-TR" dirty="0" smtClean="0"/>
              <a:t>. </a:t>
            </a:r>
            <a:r>
              <a:rPr lang="en-US" dirty="0" smtClean="0"/>
              <a:t>The </a:t>
            </a:r>
            <a:r>
              <a:rPr lang="en-US" dirty="0"/>
              <a:t>solution must </a:t>
            </a:r>
            <a:r>
              <a:rPr lang="en-US" dirty="0" smtClean="0"/>
              <a:t>remain</a:t>
            </a:r>
            <a:r>
              <a:rPr lang="tr-TR" dirty="0" smtClean="0"/>
              <a:t> </a:t>
            </a:r>
            <a:r>
              <a:rPr lang="en-US" dirty="0" smtClean="0"/>
              <a:t>saturated</a:t>
            </a:r>
            <a:endParaRPr lang="tr-TR" dirty="0"/>
          </a:p>
        </p:txBody>
      </p:sp>
      <p:sp>
        <p:nvSpPr>
          <p:cNvPr id="5" name="Dikdörtgen 4"/>
          <p:cNvSpPr/>
          <p:nvPr/>
        </p:nvSpPr>
        <p:spPr>
          <a:xfrm>
            <a:off x="611560" y="683553"/>
            <a:ext cx="1408790" cy="646331"/>
          </a:xfrm>
          <a:prstGeom prst="rect">
            <a:avLst/>
          </a:prstGeom>
        </p:spPr>
        <p:txBody>
          <a:bodyPr wrap="square">
            <a:spAutoFit/>
          </a:bodyPr>
          <a:lstStyle/>
          <a:p>
            <a:r>
              <a:rPr lang="tr-TR" b="1" dirty="0" err="1" smtClean="0"/>
              <a:t>Reagents</a:t>
            </a:r>
            <a:endParaRPr lang="tr-TR" b="1" dirty="0" smtClean="0"/>
          </a:p>
          <a:p>
            <a:endParaRPr lang="tr-TR" b="1" dirty="0" smtClean="0"/>
          </a:p>
        </p:txBody>
      </p:sp>
      <p:sp>
        <p:nvSpPr>
          <p:cNvPr id="6" name="Dikdörtgen 5"/>
          <p:cNvSpPr/>
          <p:nvPr/>
        </p:nvSpPr>
        <p:spPr>
          <a:xfrm>
            <a:off x="1763688" y="1738586"/>
            <a:ext cx="7128792" cy="646331"/>
          </a:xfrm>
          <a:prstGeom prst="rect">
            <a:avLst/>
          </a:prstGeom>
        </p:spPr>
        <p:txBody>
          <a:bodyPr wrap="square">
            <a:spAutoFit/>
          </a:bodyPr>
          <a:lstStyle/>
          <a:p>
            <a:pPr marL="285750" lvl="0" indent="-285750">
              <a:buFont typeface="Arial" pitchFamily="34" charset="0"/>
              <a:buChar char="•"/>
            </a:pPr>
            <a:r>
              <a:rPr lang="tr-TR" b="1" dirty="0">
                <a:solidFill>
                  <a:prstClr val="black"/>
                </a:solidFill>
              </a:rPr>
              <a:t>0,1 </a:t>
            </a:r>
            <a:r>
              <a:rPr lang="tr-TR" b="1" dirty="0" err="1">
                <a:solidFill>
                  <a:prstClr val="black"/>
                </a:solidFill>
              </a:rPr>
              <a:t>or</a:t>
            </a:r>
            <a:r>
              <a:rPr lang="tr-TR" b="1" dirty="0">
                <a:solidFill>
                  <a:prstClr val="black"/>
                </a:solidFill>
              </a:rPr>
              <a:t> </a:t>
            </a:r>
            <a:r>
              <a:rPr lang="tr-TR" b="1" dirty="0" smtClean="0">
                <a:solidFill>
                  <a:prstClr val="black"/>
                </a:solidFill>
              </a:rPr>
              <a:t>0,01 N </a:t>
            </a:r>
            <a:r>
              <a:rPr lang="tr-TR" b="1" dirty="0" err="1" smtClean="0">
                <a:solidFill>
                  <a:prstClr val="black"/>
                </a:solidFill>
              </a:rPr>
              <a:t>sodium</a:t>
            </a:r>
            <a:r>
              <a:rPr lang="tr-TR" b="1" dirty="0" smtClean="0">
                <a:solidFill>
                  <a:prstClr val="black"/>
                </a:solidFill>
              </a:rPr>
              <a:t> </a:t>
            </a:r>
            <a:r>
              <a:rPr lang="tr-TR" b="1" dirty="0" err="1" smtClean="0">
                <a:solidFill>
                  <a:prstClr val="black"/>
                </a:solidFill>
              </a:rPr>
              <a:t>thiosulfate</a:t>
            </a:r>
            <a:r>
              <a:rPr lang="tr-TR" b="1" dirty="0" smtClean="0">
                <a:solidFill>
                  <a:prstClr val="black"/>
                </a:solidFill>
              </a:rPr>
              <a:t> (</a:t>
            </a:r>
            <a:r>
              <a:rPr lang="tr-TR" b="1" dirty="0" err="1" smtClean="0">
                <a:solidFill>
                  <a:prstClr val="black"/>
                </a:solidFill>
              </a:rPr>
              <a:t>standardized</a:t>
            </a:r>
            <a:r>
              <a:rPr lang="tr-TR" b="1" dirty="0" smtClean="0">
                <a:solidFill>
                  <a:prstClr val="black"/>
                </a:solidFill>
              </a:rPr>
              <a:t>)</a:t>
            </a:r>
            <a:r>
              <a:rPr lang="tr-TR" dirty="0" smtClean="0">
                <a:solidFill>
                  <a:prstClr val="black"/>
                </a:solidFill>
              </a:rPr>
              <a:t> </a:t>
            </a:r>
            <a:r>
              <a:rPr lang="tr-TR" b="1" dirty="0" smtClean="0">
                <a:solidFill>
                  <a:prstClr val="black"/>
                </a:solidFill>
              </a:rPr>
              <a:t>: </a:t>
            </a:r>
            <a:r>
              <a:rPr lang="en-US" dirty="0">
                <a:solidFill>
                  <a:prstClr val="black"/>
                </a:solidFill>
              </a:rPr>
              <a:t>The solution has to be kept well sealed and in the dark</a:t>
            </a:r>
            <a:endParaRPr lang="tr-TR" dirty="0">
              <a:solidFill>
                <a:prstClr val="black"/>
              </a:solidFill>
            </a:endParaRPr>
          </a:p>
        </p:txBody>
      </p:sp>
      <p:sp>
        <p:nvSpPr>
          <p:cNvPr id="7" name="Dikdörtgen 6"/>
          <p:cNvSpPr/>
          <p:nvPr/>
        </p:nvSpPr>
        <p:spPr>
          <a:xfrm>
            <a:off x="806257" y="2898714"/>
            <a:ext cx="7006103" cy="646331"/>
          </a:xfrm>
          <a:prstGeom prst="rect">
            <a:avLst/>
          </a:prstGeom>
        </p:spPr>
        <p:txBody>
          <a:bodyPr wrap="square">
            <a:spAutoFit/>
          </a:bodyPr>
          <a:lstStyle/>
          <a:p>
            <a:pPr marL="285750" lvl="0" indent="-285750">
              <a:buFont typeface="Arial" pitchFamily="34" charset="0"/>
              <a:buChar char="•"/>
            </a:pPr>
            <a:r>
              <a:rPr lang="tr-TR" b="1" dirty="0" err="1" smtClean="0">
                <a:solidFill>
                  <a:prstClr val="black"/>
                </a:solidFill>
              </a:rPr>
              <a:t>Starch</a:t>
            </a:r>
            <a:r>
              <a:rPr lang="tr-TR" b="1" dirty="0" smtClean="0">
                <a:solidFill>
                  <a:prstClr val="black"/>
                </a:solidFill>
              </a:rPr>
              <a:t> </a:t>
            </a:r>
            <a:r>
              <a:rPr lang="tr-TR" b="1" dirty="0" err="1" smtClean="0">
                <a:solidFill>
                  <a:prstClr val="black"/>
                </a:solidFill>
              </a:rPr>
              <a:t>indicator</a:t>
            </a:r>
            <a:r>
              <a:rPr lang="tr-TR" b="1" dirty="0" smtClean="0">
                <a:solidFill>
                  <a:prstClr val="black"/>
                </a:solidFill>
              </a:rPr>
              <a:t> </a:t>
            </a:r>
            <a:r>
              <a:rPr lang="tr-TR" b="1" dirty="0" err="1" smtClean="0">
                <a:solidFill>
                  <a:prstClr val="black"/>
                </a:solidFill>
              </a:rPr>
              <a:t>solution</a:t>
            </a:r>
            <a:r>
              <a:rPr lang="tr-TR" b="1" dirty="0" smtClean="0">
                <a:solidFill>
                  <a:prstClr val="black"/>
                </a:solidFill>
              </a:rPr>
              <a:t> : </a:t>
            </a:r>
            <a:r>
              <a:rPr lang="en-US" dirty="0">
                <a:solidFill>
                  <a:prstClr val="black"/>
                </a:solidFill>
              </a:rPr>
              <a:t>Dissolve one gram of starch in 100 ml of distilled water</a:t>
            </a:r>
            <a:endParaRPr lang="tr-TR" dirty="0">
              <a:solidFill>
                <a:prstClr val="black"/>
              </a:solidFill>
            </a:endParaRPr>
          </a:p>
        </p:txBody>
      </p:sp>
      <p:sp>
        <p:nvSpPr>
          <p:cNvPr id="2" name="Dikdörtgen 1"/>
          <p:cNvSpPr/>
          <p:nvPr/>
        </p:nvSpPr>
        <p:spPr>
          <a:xfrm>
            <a:off x="1043608" y="5157192"/>
            <a:ext cx="7272808" cy="369332"/>
          </a:xfrm>
          <a:prstGeom prst="rect">
            <a:avLst/>
          </a:prstGeom>
        </p:spPr>
        <p:txBody>
          <a:bodyPr wrap="square">
            <a:spAutoFit/>
          </a:bodyPr>
          <a:lstStyle/>
          <a:p>
            <a:pPr marL="285750" indent="-285750">
              <a:buFont typeface="Arial" pitchFamily="34" charset="0"/>
              <a:buChar char="•"/>
            </a:pPr>
            <a:r>
              <a:rPr lang="tr-TR" b="1" dirty="0" err="1" smtClean="0"/>
              <a:t>Chloroform</a:t>
            </a:r>
            <a:endParaRPr lang="tr-TR" b="1" dirty="0" smtClean="0"/>
          </a:p>
        </p:txBody>
      </p:sp>
      <p:sp>
        <p:nvSpPr>
          <p:cNvPr id="3" name="Dikdörtgen 2"/>
          <p:cNvSpPr/>
          <p:nvPr/>
        </p:nvSpPr>
        <p:spPr>
          <a:xfrm>
            <a:off x="1547664" y="5840632"/>
            <a:ext cx="1497526" cy="369332"/>
          </a:xfrm>
          <a:prstGeom prst="rect">
            <a:avLst/>
          </a:prstGeom>
        </p:spPr>
        <p:txBody>
          <a:bodyPr wrap="none">
            <a:spAutoFit/>
          </a:bodyPr>
          <a:lstStyle/>
          <a:p>
            <a:pPr marL="285750" indent="-285750">
              <a:buFont typeface="Arial" pitchFamily="34" charset="0"/>
              <a:buChar char="•"/>
            </a:pPr>
            <a:r>
              <a:rPr lang="tr-TR" b="1" dirty="0" err="1"/>
              <a:t>Acetic</a:t>
            </a:r>
            <a:r>
              <a:rPr lang="tr-TR" b="1" dirty="0"/>
              <a:t> </a:t>
            </a:r>
            <a:r>
              <a:rPr lang="tr-TR" b="1" dirty="0" err="1"/>
              <a:t>acid</a:t>
            </a:r>
            <a:endParaRPr lang="tr-TR" dirty="0"/>
          </a:p>
        </p:txBody>
      </p:sp>
    </p:spTree>
    <p:custDataLst>
      <p:tags r:id="rId1"/>
    </p:custDataLst>
    <p:extLst>
      <p:ext uri="{BB962C8B-B14F-4D97-AF65-F5344CB8AC3E}">
        <p14:creationId xmlns:p14="http://schemas.microsoft.com/office/powerpoint/2010/main" val="99793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8"/>
        <p14:stopEvt time="64145" objId="8"/>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107504" y="332656"/>
            <a:ext cx="1944216" cy="634082"/>
          </a:xfrm>
        </p:spPr>
        <p:txBody>
          <a:bodyPr>
            <a:normAutofit/>
          </a:bodyPr>
          <a:lstStyle/>
          <a:p>
            <a:r>
              <a:rPr lang="tr-TR" sz="1800" b="1" dirty="0" err="1" smtClean="0">
                <a:latin typeface="+mn-lt"/>
              </a:rPr>
              <a:t>Procedure</a:t>
            </a:r>
            <a:endParaRPr lang="tr-TR" sz="1800" b="1" dirty="0">
              <a:latin typeface="+mn-lt"/>
            </a:endParaRPr>
          </a:p>
        </p:txBody>
      </p:sp>
      <p:sp>
        <p:nvSpPr>
          <p:cNvPr id="2" name="Dikdörtgen 1"/>
          <p:cNvSpPr/>
          <p:nvPr/>
        </p:nvSpPr>
        <p:spPr>
          <a:xfrm>
            <a:off x="504716" y="4139693"/>
            <a:ext cx="8262664" cy="369332"/>
          </a:xfrm>
          <a:prstGeom prst="rect">
            <a:avLst/>
          </a:prstGeom>
        </p:spPr>
        <p:txBody>
          <a:bodyPr wrap="square">
            <a:spAutoFit/>
          </a:bodyPr>
          <a:lstStyle/>
          <a:p>
            <a:r>
              <a:rPr lang="tr-TR" dirty="0" smtClean="0">
                <a:solidFill>
                  <a:srgbClr val="0070C0"/>
                </a:solidFill>
              </a:rPr>
              <a:t>2. </a:t>
            </a:r>
            <a:r>
              <a:rPr lang="tr-TR" dirty="0" err="1" smtClean="0">
                <a:solidFill>
                  <a:srgbClr val="0070C0"/>
                </a:solidFill>
              </a:rPr>
              <a:t>Add</a:t>
            </a:r>
            <a:r>
              <a:rPr lang="en-US" dirty="0" smtClean="0">
                <a:solidFill>
                  <a:srgbClr val="0070C0"/>
                </a:solidFill>
              </a:rPr>
              <a:t> </a:t>
            </a:r>
            <a:r>
              <a:rPr lang="tr-TR" dirty="0" smtClean="0">
                <a:solidFill>
                  <a:srgbClr val="0070C0"/>
                </a:solidFill>
              </a:rPr>
              <a:t>10</a:t>
            </a:r>
            <a:r>
              <a:rPr lang="en-US" dirty="0" smtClean="0">
                <a:solidFill>
                  <a:srgbClr val="0070C0"/>
                </a:solidFill>
              </a:rPr>
              <a:t> </a:t>
            </a:r>
            <a:r>
              <a:rPr lang="en-US" dirty="0">
                <a:solidFill>
                  <a:srgbClr val="0070C0"/>
                </a:solidFill>
              </a:rPr>
              <a:t>ml of </a:t>
            </a:r>
            <a:r>
              <a:rPr lang="tr-TR" dirty="0" err="1" smtClean="0">
                <a:solidFill>
                  <a:srgbClr val="0070C0"/>
                </a:solidFill>
              </a:rPr>
              <a:t>chloroform</a:t>
            </a:r>
            <a:r>
              <a:rPr lang="tr-TR" dirty="0" smtClean="0">
                <a:solidFill>
                  <a:srgbClr val="0070C0"/>
                </a:solidFill>
              </a:rPr>
              <a:t> </a:t>
            </a:r>
            <a:r>
              <a:rPr lang="tr-TR" dirty="0" err="1" smtClean="0">
                <a:solidFill>
                  <a:srgbClr val="0070C0"/>
                </a:solidFill>
              </a:rPr>
              <a:t>and</a:t>
            </a:r>
            <a:r>
              <a:rPr lang="tr-TR" dirty="0" smtClean="0">
                <a:solidFill>
                  <a:srgbClr val="0070C0"/>
                </a:solidFill>
              </a:rPr>
              <a:t> 15 ml of </a:t>
            </a:r>
            <a:r>
              <a:rPr lang="tr-TR" dirty="0" err="1" smtClean="0">
                <a:solidFill>
                  <a:srgbClr val="0070C0"/>
                </a:solidFill>
              </a:rPr>
              <a:t>acetic</a:t>
            </a:r>
            <a:r>
              <a:rPr lang="tr-TR" dirty="0" smtClean="0">
                <a:solidFill>
                  <a:srgbClr val="0070C0"/>
                </a:solidFill>
              </a:rPr>
              <a:t> </a:t>
            </a:r>
            <a:r>
              <a:rPr lang="tr-TR" dirty="0" err="1" smtClean="0">
                <a:solidFill>
                  <a:srgbClr val="0070C0"/>
                </a:solidFill>
              </a:rPr>
              <a:t>acid</a:t>
            </a:r>
            <a:endParaRPr lang="tr-TR" dirty="0">
              <a:solidFill>
                <a:srgbClr val="0070C0"/>
              </a:solidFill>
            </a:endParaRPr>
          </a:p>
        </p:txBody>
      </p:sp>
      <p:sp>
        <p:nvSpPr>
          <p:cNvPr id="3" name="Dikdörtgen 2"/>
          <p:cNvSpPr/>
          <p:nvPr/>
        </p:nvSpPr>
        <p:spPr>
          <a:xfrm>
            <a:off x="476780" y="4817325"/>
            <a:ext cx="7416824" cy="369332"/>
          </a:xfrm>
          <a:prstGeom prst="rect">
            <a:avLst/>
          </a:prstGeom>
        </p:spPr>
        <p:txBody>
          <a:bodyPr wrap="square">
            <a:spAutoFit/>
          </a:bodyPr>
          <a:lstStyle/>
          <a:p>
            <a:r>
              <a:rPr lang="tr-TR" dirty="0">
                <a:solidFill>
                  <a:srgbClr val="7030A0"/>
                </a:solidFill>
              </a:rPr>
              <a:t>4</a:t>
            </a:r>
            <a:r>
              <a:rPr lang="tr-TR" dirty="0" smtClean="0">
                <a:solidFill>
                  <a:srgbClr val="7030A0"/>
                </a:solidFill>
              </a:rPr>
              <a:t>. </a:t>
            </a:r>
            <a:r>
              <a:rPr lang="tr-TR" dirty="0" err="1" smtClean="0">
                <a:solidFill>
                  <a:srgbClr val="7030A0"/>
                </a:solidFill>
              </a:rPr>
              <a:t>Place</a:t>
            </a:r>
            <a:r>
              <a:rPr lang="tr-TR" dirty="0" smtClean="0">
                <a:solidFill>
                  <a:srgbClr val="7030A0"/>
                </a:solidFill>
              </a:rPr>
              <a:t> </a:t>
            </a:r>
            <a:r>
              <a:rPr lang="tr-TR" dirty="0" err="1" smtClean="0">
                <a:solidFill>
                  <a:srgbClr val="7030A0"/>
                </a:solidFill>
              </a:rPr>
              <a:t>the</a:t>
            </a:r>
            <a:r>
              <a:rPr lang="tr-TR" dirty="0" smtClean="0">
                <a:solidFill>
                  <a:srgbClr val="7030A0"/>
                </a:solidFill>
              </a:rPr>
              <a:t> </a:t>
            </a:r>
            <a:r>
              <a:rPr lang="tr-TR" dirty="0" err="1" smtClean="0">
                <a:solidFill>
                  <a:srgbClr val="7030A0"/>
                </a:solidFill>
              </a:rPr>
              <a:t>erlenmayer</a:t>
            </a:r>
            <a:r>
              <a:rPr lang="tr-TR" dirty="0" smtClean="0">
                <a:solidFill>
                  <a:srgbClr val="7030A0"/>
                </a:solidFill>
              </a:rPr>
              <a:t> </a:t>
            </a:r>
            <a:r>
              <a:rPr lang="tr-TR" dirty="0" err="1" smtClean="0">
                <a:solidFill>
                  <a:srgbClr val="7030A0"/>
                </a:solidFill>
              </a:rPr>
              <a:t>flask</a:t>
            </a:r>
            <a:r>
              <a:rPr lang="tr-TR" dirty="0" smtClean="0">
                <a:solidFill>
                  <a:srgbClr val="7030A0"/>
                </a:solidFill>
              </a:rPr>
              <a:t> in a </a:t>
            </a:r>
            <a:r>
              <a:rPr lang="tr-TR" dirty="0" err="1" smtClean="0">
                <a:solidFill>
                  <a:srgbClr val="7030A0"/>
                </a:solidFill>
              </a:rPr>
              <a:t>dark</a:t>
            </a:r>
            <a:r>
              <a:rPr lang="tr-TR" dirty="0" smtClean="0">
                <a:solidFill>
                  <a:srgbClr val="7030A0"/>
                </a:solidFill>
              </a:rPr>
              <a:t> </a:t>
            </a:r>
            <a:r>
              <a:rPr lang="tr-TR" dirty="0" err="1" smtClean="0">
                <a:solidFill>
                  <a:srgbClr val="7030A0"/>
                </a:solidFill>
              </a:rPr>
              <a:t>place</a:t>
            </a:r>
            <a:r>
              <a:rPr lang="tr-TR" dirty="0" smtClean="0">
                <a:solidFill>
                  <a:srgbClr val="7030A0"/>
                </a:solidFill>
              </a:rPr>
              <a:t> </a:t>
            </a:r>
            <a:r>
              <a:rPr lang="tr-TR" dirty="0" err="1" smtClean="0">
                <a:solidFill>
                  <a:srgbClr val="7030A0"/>
                </a:solidFill>
              </a:rPr>
              <a:t>for</a:t>
            </a:r>
            <a:r>
              <a:rPr lang="tr-TR" dirty="0" smtClean="0">
                <a:solidFill>
                  <a:srgbClr val="7030A0"/>
                </a:solidFill>
              </a:rPr>
              <a:t> 5-10 </a:t>
            </a:r>
            <a:r>
              <a:rPr lang="tr-TR" dirty="0" err="1" smtClean="0">
                <a:solidFill>
                  <a:srgbClr val="7030A0"/>
                </a:solidFill>
              </a:rPr>
              <a:t>min</a:t>
            </a:r>
            <a:endParaRPr lang="tr-TR" dirty="0" smtClean="0">
              <a:solidFill>
                <a:srgbClr val="7030A0"/>
              </a:solidFill>
            </a:endParaRPr>
          </a:p>
        </p:txBody>
      </p:sp>
      <p:sp>
        <p:nvSpPr>
          <p:cNvPr id="6" name="Dikdörtgen 5"/>
          <p:cNvSpPr/>
          <p:nvPr/>
        </p:nvSpPr>
        <p:spPr>
          <a:xfrm>
            <a:off x="476780" y="4509025"/>
            <a:ext cx="7006359" cy="369332"/>
          </a:xfrm>
          <a:prstGeom prst="rect">
            <a:avLst/>
          </a:prstGeom>
        </p:spPr>
        <p:txBody>
          <a:bodyPr wrap="square">
            <a:spAutoFit/>
          </a:bodyPr>
          <a:lstStyle/>
          <a:p>
            <a:r>
              <a:rPr lang="tr-TR" dirty="0" smtClean="0">
                <a:solidFill>
                  <a:srgbClr val="FFC000"/>
                </a:solidFill>
              </a:rPr>
              <a:t>3. </a:t>
            </a:r>
            <a:r>
              <a:rPr lang="tr-TR" dirty="0" err="1" smtClean="0">
                <a:solidFill>
                  <a:srgbClr val="FFC000"/>
                </a:solidFill>
              </a:rPr>
              <a:t>Add</a:t>
            </a:r>
            <a:r>
              <a:rPr lang="tr-TR" dirty="0" smtClean="0">
                <a:solidFill>
                  <a:srgbClr val="FFC000"/>
                </a:solidFill>
              </a:rPr>
              <a:t> </a:t>
            </a:r>
            <a:r>
              <a:rPr lang="tr-TR" dirty="0" err="1">
                <a:solidFill>
                  <a:srgbClr val="FFC000"/>
                </a:solidFill>
              </a:rPr>
              <a:t>about</a:t>
            </a:r>
            <a:r>
              <a:rPr lang="tr-TR" dirty="0">
                <a:solidFill>
                  <a:srgbClr val="FFC000"/>
                </a:solidFill>
              </a:rPr>
              <a:t> </a:t>
            </a:r>
            <a:r>
              <a:rPr lang="tr-TR" dirty="0" err="1">
                <a:solidFill>
                  <a:srgbClr val="FFC000"/>
                </a:solidFill>
              </a:rPr>
              <a:t>one</a:t>
            </a:r>
            <a:r>
              <a:rPr lang="tr-TR" dirty="0">
                <a:solidFill>
                  <a:srgbClr val="FFC000"/>
                </a:solidFill>
              </a:rPr>
              <a:t> ml of </a:t>
            </a:r>
            <a:r>
              <a:rPr lang="tr-TR" dirty="0" err="1" smtClean="0">
                <a:solidFill>
                  <a:srgbClr val="FFC000"/>
                </a:solidFill>
              </a:rPr>
              <a:t>saturated</a:t>
            </a:r>
            <a:r>
              <a:rPr lang="tr-TR" dirty="0" smtClean="0">
                <a:solidFill>
                  <a:srgbClr val="FFC000"/>
                </a:solidFill>
              </a:rPr>
              <a:t> </a:t>
            </a:r>
            <a:r>
              <a:rPr lang="tr-TR" dirty="0" err="1" smtClean="0">
                <a:solidFill>
                  <a:srgbClr val="FFC000"/>
                </a:solidFill>
              </a:rPr>
              <a:t>potassium</a:t>
            </a:r>
            <a:r>
              <a:rPr lang="tr-TR" dirty="0" smtClean="0">
                <a:solidFill>
                  <a:srgbClr val="FFC000"/>
                </a:solidFill>
              </a:rPr>
              <a:t> </a:t>
            </a:r>
            <a:r>
              <a:rPr lang="tr-TR" dirty="0" err="1" smtClean="0">
                <a:solidFill>
                  <a:srgbClr val="FFC000"/>
                </a:solidFill>
              </a:rPr>
              <a:t>iodade</a:t>
            </a:r>
            <a:r>
              <a:rPr lang="tr-TR" dirty="0" smtClean="0">
                <a:solidFill>
                  <a:srgbClr val="FFC000"/>
                </a:solidFill>
              </a:rPr>
              <a:t> </a:t>
            </a:r>
            <a:r>
              <a:rPr lang="tr-TR" dirty="0" err="1" smtClean="0">
                <a:solidFill>
                  <a:srgbClr val="FFC000"/>
                </a:solidFill>
              </a:rPr>
              <a:t>solution</a:t>
            </a:r>
            <a:endParaRPr lang="tr-TR" dirty="0" smtClean="0">
              <a:solidFill>
                <a:srgbClr val="FFC000"/>
              </a:solidFill>
            </a:endParaRPr>
          </a:p>
        </p:txBody>
      </p:sp>
      <p:sp>
        <p:nvSpPr>
          <p:cNvPr id="7" name="Dikdörtgen 6"/>
          <p:cNvSpPr/>
          <p:nvPr/>
        </p:nvSpPr>
        <p:spPr>
          <a:xfrm>
            <a:off x="497471" y="3789100"/>
            <a:ext cx="7272808" cy="369332"/>
          </a:xfrm>
          <a:prstGeom prst="rect">
            <a:avLst/>
          </a:prstGeom>
        </p:spPr>
        <p:txBody>
          <a:bodyPr wrap="square">
            <a:spAutoFit/>
          </a:bodyPr>
          <a:lstStyle/>
          <a:p>
            <a:pPr lvl="0"/>
            <a:r>
              <a:rPr lang="tr-TR" dirty="0" smtClean="0">
                <a:solidFill>
                  <a:srgbClr val="FF0000"/>
                </a:solidFill>
              </a:rPr>
              <a:t>1. </a:t>
            </a:r>
            <a:r>
              <a:rPr lang="en-US" dirty="0" smtClean="0">
                <a:solidFill>
                  <a:srgbClr val="FF0000"/>
                </a:solidFill>
              </a:rPr>
              <a:t>Weigh </a:t>
            </a:r>
            <a:r>
              <a:rPr lang="en-US" dirty="0">
                <a:solidFill>
                  <a:srgbClr val="FF0000"/>
                </a:solidFill>
              </a:rPr>
              <a:t>5 </a:t>
            </a:r>
            <a:r>
              <a:rPr lang="en-US" dirty="0" smtClean="0">
                <a:solidFill>
                  <a:srgbClr val="FF0000"/>
                </a:solidFill>
              </a:rPr>
              <a:t>g </a:t>
            </a:r>
            <a:r>
              <a:rPr lang="en-US" dirty="0">
                <a:solidFill>
                  <a:srgbClr val="FF0000"/>
                </a:solidFill>
              </a:rPr>
              <a:t>of oil </a:t>
            </a:r>
            <a:r>
              <a:rPr lang="en-US" dirty="0" smtClean="0">
                <a:solidFill>
                  <a:srgbClr val="FF0000"/>
                </a:solidFill>
              </a:rPr>
              <a:t>into </a:t>
            </a:r>
            <a:r>
              <a:rPr lang="en-US" dirty="0">
                <a:solidFill>
                  <a:srgbClr val="FF0000"/>
                </a:solidFill>
              </a:rPr>
              <a:t>a 250 ml </a:t>
            </a:r>
            <a:r>
              <a:rPr lang="tr-TR" dirty="0" smtClean="0">
                <a:solidFill>
                  <a:srgbClr val="FF0000"/>
                </a:solidFill>
              </a:rPr>
              <a:t>e</a:t>
            </a:r>
            <a:r>
              <a:rPr lang="en-US" dirty="0" err="1" smtClean="0">
                <a:solidFill>
                  <a:srgbClr val="FF0000"/>
                </a:solidFill>
              </a:rPr>
              <a:t>rlenmeyer</a:t>
            </a:r>
            <a:r>
              <a:rPr lang="en-US" dirty="0" smtClean="0">
                <a:solidFill>
                  <a:srgbClr val="FF0000"/>
                </a:solidFill>
              </a:rPr>
              <a:t> </a:t>
            </a:r>
            <a:r>
              <a:rPr lang="en-US" dirty="0">
                <a:solidFill>
                  <a:srgbClr val="FF0000"/>
                </a:solidFill>
              </a:rPr>
              <a:t>flask. </a:t>
            </a:r>
            <a:endParaRPr lang="tr-TR" dirty="0">
              <a:solidFill>
                <a:srgbClr val="FF0000"/>
              </a:solidFill>
            </a:endParaRPr>
          </a:p>
        </p:txBody>
      </p:sp>
      <p:grpSp>
        <p:nvGrpSpPr>
          <p:cNvPr id="21" name="Grup 20"/>
          <p:cNvGrpSpPr/>
          <p:nvPr/>
        </p:nvGrpSpPr>
        <p:grpSpPr>
          <a:xfrm>
            <a:off x="3434414" y="1957792"/>
            <a:ext cx="1874623" cy="1633710"/>
            <a:chOff x="1168819" y="1211373"/>
            <a:chExt cx="1874623" cy="163371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518" y="1211373"/>
              <a:ext cx="1050158" cy="13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up 19"/>
            <p:cNvGrpSpPr/>
            <p:nvPr/>
          </p:nvGrpSpPr>
          <p:grpSpPr>
            <a:xfrm>
              <a:off x="1168819" y="2485043"/>
              <a:ext cx="1874623" cy="360040"/>
              <a:chOff x="1168819" y="2485043"/>
              <a:chExt cx="1874623" cy="360040"/>
            </a:xfrm>
          </p:grpSpPr>
          <p:sp>
            <p:nvSpPr>
              <p:cNvPr id="18" name="Dikdörtgen 17"/>
              <p:cNvSpPr/>
              <p:nvPr/>
            </p:nvSpPr>
            <p:spPr>
              <a:xfrm>
                <a:off x="1168819" y="2485043"/>
                <a:ext cx="1519816" cy="36004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 Üçgen 18"/>
              <p:cNvSpPr/>
              <p:nvPr/>
            </p:nvSpPr>
            <p:spPr>
              <a:xfrm>
                <a:off x="2688635" y="2485043"/>
                <a:ext cx="354807" cy="360040"/>
              </a:xfrm>
              <a:prstGeom prst="rtTriangl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4" name="Serbest Form 13"/>
          <p:cNvSpPr/>
          <p:nvPr/>
        </p:nvSpPr>
        <p:spPr>
          <a:xfrm>
            <a:off x="3769490" y="3082800"/>
            <a:ext cx="805343" cy="117446"/>
          </a:xfrm>
          <a:custGeom>
            <a:avLst/>
            <a:gdLst>
              <a:gd name="connsiteX0" fmla="*/ 0 w 805343"/>
              <a:gd name="connsiteY0" fmla="*/ 0 h 117446"/>
              <a:gd name="connsiteX1" fmla="*/ 805343 w 805343"/>
              <a:gd name="connsiteY1" fmla="*/ 0 h 117446"/>
              <a:gd name="connsiteX2" fmla="*/ 805343 w 805343"/>
              <a:gd name="connsiteY2" fmla="*/ 0 h 117446"/>
              <a:gd name="connsiteX3" fmla="*/ 738232 w 805343"/>
              <a:gd name="connsiteY3" fmla="*/ 100668 h 117446"/>
              <a:gd name="connsiteX4" fmla="*/ 738232 w 805343"/>
              <a:gd name="connsiteY4" fmla="*/ 100668 h 117446"/>
              <a:gd name="connsiteX5" fmla="*/ 92279 w 805343"/>
              <a:gd name="connsiteY5" fmla="*/ 117446 h 117446"/>
              <a:gd name="connsiteX6" fmla="*/ 92279 w 805343"/>
              <a:gd name="connsiteY6" fmla="*/ 117446 h 117446"/>
              <a:gd name="connsiteX7" fmla="*/ 0 w 805343"/>
              <a:gd name="connsiteY7" fmla="*/ 0 h 11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343" h="117446">
                <a:moveTo>
                  <a:pt x="0" y="0"/>
                </a:moveTo>
                <a:lnTo>
                  <a:pt x="805343" y="0"/>
                </a:lnTo>
                <a:lnTo>
                  <a:pt x="805343" y="0"/>
                </a:lnTo>
                <a:lnTo>
                  <a:pt x="738232" y="100668"/>
                </a:lnTo>
                <a:lnTo>
                  <a:pt x="738232" y="100668"/>
                </a:lnTo>
                <a:lnTo>
                  <a:pt x="92279" y="117446"/>
                </a:lnTo>
                <a:lnTo>
                  <a:pt x="92279" y="117446"/>
                </a:ln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erbest Form 16"/>
          <p:cNvSpPr/>
          <p:nvPr/>
        </p:nvSpPr>
        <p:spPr>
          <a:xfrm>
            <a:off x="3782520" y="2837762"/>
            <a:ext cx="805343" cy="394282"/>
          </a:xfrm>
          <a:custGeom>
            <a:avLst/>
            <a:gdLst>
              <a:gd name="connsiteX0" fmla="*/ 100668 w 805343"/>
              <a:gd name="connsiteY0" fmla="*/ 0 h 394282"/>
              <a:gd name="connsiteX1" fmla="*/ 729843 w 805343"/>
              <a:gd name="connsiteY1" fmla="*/ 0 h 394282"/>
              <a:gd name="connsiteX2" fmla="*/ 729843 w 805343"/>
              <a:gd name="connsiteY2" fmla="*/ 0 h 394282"/>
              <a:gd name="connsiteX3" fmla="*/ 805343 w 805343"/>
              <a:gd name="connsiteY3" fmla="*/ 268447 h 394282"/>
              <a:gd name="connsiteX4" fmla="*/ 805343 w 805343"/>
              <a:gd name="connsiteY4" fmla="*/ 268447 h 394282"/>
              <a:gd name="connsiteX5" fmla="*/ 729843 w 805343"/>
              <a:gd name="connsiteY5" fmla="*/ 394282 h 394282"/>
              <a:gd name="connsiteX6" fmla="*/ 729843 w 805343"/>
              <a:gd name="connsiteY6" fmla="*/ 394282 h 394282"/>
              <a:gd name="connsiteX7" fmla="*/ 92279 w 805343"/>
              <a:gd name="connsiteY7" fmla="*/ 385893 h 394282"/>
              <a:gd name="connsiteX8" fmla="*/ 92279 w 805343"/>
              <a:gd name="connsiteY8" fmla="*/ 385893 h 394282"/>
              <a:gd name="connsiteX9" fmla="*/ 0 w 805343"/>
              <a:gd name="connsiteY9" fmla="*/ 285225 h 394282"/>
              <a:gd name="connsiteX10" fmla="*/ 0 w 805343"/>
              <a:gd name="connsiteY10" fmla="*/ 285225 h 394282"/>
              <a:gd name="connsiteX11" fmla="*/ 100668 w 805343"/>
              <a:gd name="connsiteY11" fmla="*/ 0 h 39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43" h="394282">
                <a:moveTo>
                  <a:pt x="100668" y="0"/>
                </a:moveTo>
                <a:lnTo>
                  <a:pt x="729843" y="0"/>
                </a:lnTo>
                <a:lnTo>
                  <a:pt x="729843" y="0"/>
                </a:lnTo>
                <a:lnTo>
                  <a:pt x="805343" y="268447"/>
                </a:lnTo>
                <a:lnTo>
                  <a:pt x="805343" y="268447"/>
                </a:lnTo>
                <a:lnTo>
                  <a:pt x="729843" y="394282"/>
                </a:lnTo>
                <a:lnTo>
                  <a:pt x="729843" y="394282"/>
                </a:lnTo>
                <a:lnTo>
                  <a:pt x="92279" y="385893"/>
                </a:lnTo>
                <a:lnTo>
                  <a:pt x="92279" y="385893"/>
                </a:lnTo>
                <a:lnTo>
                  <a:pt x="0" y="285225"/>
                </a:lnTo>
                <a:lnTo>
                  <a:pt x="0" y="285225"/>
                </a:lnTo>
                <a:lnTo>
                  <a:pt x="100668" y="0"/>
                </a:lnTo>
                <a:close/>
              </a:path>
            </a:pathLst>
          </a:cu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5" name="Grup 24"/>
          <p:cNvGrpSpPr/>
          <p:nvPr/>
        </p:nvGrpSpPr>
        <p:grpSpPr>
          <a:xfrm>
            <a:off x="3868988" y="147750"/>
            <a:ext cx="717589" cy="1975091"/>
            <a:chOff x="6228184" y="548680"/>
            <a:chExt cx="991322" cy="2623163"/>
          </a:xfrm>
        </p:grpSpPr>
        <p:grpSp>
          <p:nvGrpSpPr>
            <p:cNvPr id="33" name="Grup 32"/>
            <p:cNvGrpSpPr/>
            <p:nvPr/>
          </p:nvGrpSpPr>
          <p:grpSpPr>
            <a:xfrm>
              <a:off x="6228184" y="548680"/>
              <a:ext cx="991322" cy="2409464"/>
              <a:chOff x="7549036" y="1843083"/>
              <a:chExt cx="991322" cy="2409464"/>
            </a:xfrm>
          </p:grpSpPr>
          <p:pic>
            <p:nvPicPr>
              <p:cNvPr id="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036" y="1843083"/>
                <a:ext cx="991322" cy="240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Dikdörtgen 34"/>
              <p:cNvSpPr/>
              <p:nvPr/>
            </p:nvSpPr>
            <p:spPr>
              <a:xfrm>
                <a:off x="8100392" y="3356992"/>
                <a:ext cx="43996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7" name="Grup 36"/>
            <p:cNvGrpSpPr/>
            <p:nvPr/>
          </p:nvGrpSpPr>
          <p:grpSpPr>
            <a:xfrm>
              <a:off x="6621276" y="2991832"/>
              <a:ext cx="66104" cy="180011"/>
              <a:chOff x="4226772" y="2235966"/>
              <a:chExt cx="66104" cy="180011"/>
            </a:xfrm>
          </p:grpSpPr>
          <p:pic>
            <p:nvPicPr>
              <p:cNvPr id="38"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99" r="38100" b="59927"/>
              <a:stretch/>
            </p:blipFill>
            <p:spPr bwMode="auto">
              <a:xfrm>
                <a:off x="4226772" y="2235966"/>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99" r="38100" b="59927"/>
              <a:stretch/>
            </p:blipFill>
            <p:spPr bwMode="auto">
              <a:xfrm>
                <a:off x="4226772" y="2335287"/>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6" name="Grup 25"/>
          <p:cNvGrpSpPr/>
          <p:nvPr/>
        </p:nvGrpSpPr>
        <p:grpSpPr>
          <a:xfrm>
            <a:off x="4152936" y="1094030"/>
            <a:ext cx="587808" cy="813458"/>
            <a:chOff x="4226772" y="1602519"/>
            <a:chExt cx="587808" cy="813458"/>
          </a:xfrm>
        </p:grpSpPr>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9824" y="1602519"/>
              <a:ext cx="554756" cy="59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 23"/>
            <p:cNvGrpSpPr/>
            <p:nvPr/>
          </p:nvGrpSpPr>
          <p:grpSpPr>
            <a:xfrm>
              <a:off x="4226772" y="2235966"/>
              <a:ext cx="66104" cy="180011"/>
              <a:chOff x="4226772" y="2235966"/>
              <a:chExt cx="66104" cy="180011"/>
            </a:xfrm>
          </p:grpSpPr>
          <p:pic>
            <p:nvPicPr>
              <p:cNvPr id="5125"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299" r="38100" b="59927"/>
              <a:stretch/>
            </p:blipFill>
            <p:spPr bwMode="auto">
              <a:xfrm>
                <a:off x="4226772" y="2235966"/>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299" r="38100" b="59927"/>
              <a:stretch/>
            </p:blipFill>
            <p:spPr bwMode="auto">
              <a:xfrm>
                <a:off x="4226772" y="2335287"/>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1" name="Serbest Form 40"/>
          <p:cNvSpPr/>
          <p:nvPr/>
        </p:nvSpPr>
        <p:spPr>
          <a:xfrm>
            <a:off x="3769490" y="2784566"/>
            <a:ext cx="827505" cy="448550"/>
          </a:xfrm>
          <a:custGeom>
            <a:avLst/>
            <a:gdLst>
              <a:gd name="connsiteX0" fmla="*/ 100668 w 805343"/>
              <a:gd name="connsiteY0" fmla="*/ 0 h 394282"/>
              <a:gd name="connsiteX1" fmla="*/ 729843 w 805343"/>
              <a:gd name="connsiteY1" fmla="*/ 0 h 394282"/>
              <a:gd name="connsiteX2" fmla="*/ 729843 w 805343"/>
              <a:gd name="connsiteY2" fmla="*/ 0 h 394282"/>
              <a:gd name="connsiteX3" fmla="*/ 805343 w 805343"/>
              <a:gd name="connsiteY3" fmla="*/ 268447 h 394282"/>
              <a:gd name="connsiteX4" fmla="*/ 805343 w 805343"/>
              <a:gd name="connsiteY4" fmla="*/ 268447 h 394282"/>
              <a:gd name="connsiteX5" fmla="*/ 729843 w 805343"/>
              <a:gd name="connsiteY5" fmla="*/ 394282 h 394282"/>
              <a:gd name="connsiteX6" fmla="*/ 729843 w 805343"/>
              <a:gd name="connsiteY6" fmla="*/ 394282 h 394282"/>
              <a:gd name="connsiteX7" fmla="*/ 92279 w 805343"/>
              <a:gd name="connsiteY7" fmla="*/ 385893 h 394282"/>
              <a:gd name="connsiteX8" fmla="*/ 92279 w 805343"/>
              <a:gd name="connsiteY8" fmla="*/ 385893 h 394282"/>
              <a:gd name="connsiteX9" fmla="*/ 0 w 805343"/>
              <a:gd name="connsiteY9" fmla="*/ 285225 h 394282"/>
              <a:gd name="connsiteX10" fmla="*/ 0 w 805343"/>
              <a:gd name="connsiteY10" fmla="*/ 285225 h 394282"/>
              <a:gd name="connsiteX11" fmla="*/ 100668 w 805343"/>
              <a:gd name="connsiteY11" fmla="*/ 0 h 39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43" h="394282">
                <a:moveTo>
                  <a:pt x="100668" y="0"/>
                </a:moveTo>
                <a:lnTo>
                  <a:pt x="729843" y="0"/>
                </a:lnTo>
                <a:lnTo>
                  <a:pt x="729843" y="0"/>
                </a:lnTo>
                <a:lnTo>
                  <a:pt x="805343" y="268447"/>
                </a:lnTo>
                <a:lnTo>
                  <a:pt x="805343" y="268447"/>
                </a:lnTo>
                <a:lnTo>
                  <a:pt x="729843" y="394282"/>
                </a:lnTo>
                <a:lnTo>
                  <a:pt x="729843" y="394282"/>
                </a:lnTo>
                <a:lnTo>
                  <a:pt x="92279" y="385893"/>
                </a:lnTo>
                <a:lnTo>
                  <a:pt x="92279" y="385893"/>
                </a:lnTo>
                <a:lnTo>
                  <a:pt x="0" y="285225"/>
                </a:lnTo>
                <a:lnTo>
                  <a:pt x="0" y="285225"/>
                </a:lnTo>
                <a:lnTo>
                  <a:pt x="100668" y="0"/>
                </a:lnTo>
                <a:close/>
              </a:path>
            </a:pathLst>
          </a:custGeom>
          <a:solidFill>
            <a:srgbClr val="0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Dikdörtgen 42"/>
          <p:cNvSpPr/>
          <p:nvPr/>
        </p:nvSpPr>
        <p:spPr>
          <a:xfrm>
            <a:off x="480522" y="6283305"/>
            <a:ext cx="8246741" cy="369332"/>
          </a:xfrm>
          <a:prstGeom prst="rect">
            <a:avLst/>
          </a:prstGeom>
        </p:spPr>
        <p:txBody>
          <a:bodyPr wrap="square">
            <a:spAutoFit/>
          </a:bodyPr>
          <a:lstStyle/>
          <a:p>
            <a:r>
              <a:rPr lang="tr-TR" dirty="0" err="1" smtClean="0"/>
              <a:t>Steps</a:t>
            </a:r>
            <a:r>
              <a:rPr lang="tr-TR" dirty="0" smtClean="0"/>
              <a:t> </a:t>
            </a:r>
            <a:r>
              <a:rPr lang="tr-TR" dirty="0" err="1" smtClean="0"/>
              <a:t>above</a:t>
            </a:r>
            <a:r>
              <a:rPr lang="tr-TR" dirty="0" smtClean="0"/>
              <a:t> </a:t>
            </a:r>
            <a:r>
              <a:rPr lang="tr-TR" dirty="0" err="1" smtClean="0"/>
              <a:t>are</a:t>
            </a:r>
            <a:r>
              <a:rPr lang="tr-TR" dirty="0" smtClean="0"/>
              <a:t> </a:t>
            </a:r>
            <a:r>
              <a:rPr lang="tr-TR" dirty="0" err="1" smtClean="0"/>
              <a:t>repeated</a:t>
            </a:r>
            <a:r>
              <a:rPr lang="tr-TR" dirty="0" smtClean="0"/>
              <a:t> </a:t>
            </a:r>
            <a:r>
              <a:rPr lang="tr-TR" dirty="0" err="1" smtClean="0"/>
              <a:t>with</a:t>
            </a:r>
            <a:r>
              <a:rPr lang="tr-TR" dirty="0" smtClean="0"/>
              <a:t> a </a:t>
            </a:r>
            <a:r>
              <a:rPr lang="tr-TR" dirty="0" err="1" smtClean="0"/>
              <a:t>blank</a:t>
            </a:r>
            <a:r>
              <a:rPr lang="tr-TR" dirty="0" smtClean="0"/>
              <a:t> </a:t>
            </a:r>
            <a:r>
              <a:rPr lang="tr-TR" dirty="0" err="1" smtClean="0"/>
              <a:t>sample</a:t>
            </a:r>
            <a:r>
              <a:rPr lang="tr-TR" dirty="0" smtClean="0"/>
              <a:t> </a:t>
            </a:r>
            <a:r>
              <a:rPr lang="tr-TR" dirty="0" err="1" smtClean="0"/>
              <a:t>which</a:t>
            </a:r>
            <a:r>
              <a:rPr lang="tr-TR" dirty="0" smtClean="0"/>
              <a:t> </a:t>
            </a:r>
            <a:r>
              <a:rPr lang="tr-TR" dirty="0" err="1" smtClean="0"/>
              <a:t>does</a:t>
            </a:r>
            <a:r>
              <a:rPr lang="tr-TR" dirty="0" smtClean="0"/>
              <a:t> not </a:t>
            </a:r>
            <a:r>
              <a:rPr lang="tr-TR" dirty="0" err="1" smtClean="0"/>
              <a:t>contain</a:t>
            </a:r>
            <a:r>
              <a:rPr lang="tr-TR" dirty="0" smtClean="0"/>
              <a:t> </a:t>
            </a:r>
            <a:r>
              <a:rPr lang="tr-TR" dirty="0" err="1" smtClean="0"/>
              <a:t>any</a:t>
            </a:r>
            <a:r>
              <a:rPr lang="tr-TR" dirty="0" smtClean="0"/>
              <a:t> </a:t>
            </a:r>
            <a:r>
              <a:rPr lang="tr-TR" dirty="0" err="1" smtClean="0"/>
              <a:t>oil</a:t>
            </a:r>
            <a:r>
              <a:rPr lang="tr-TR" dirty="0" smtClean="0"/>
              <a:t> </a:t>
            </a:r>
            <a:r>
              <a:rPr lang="tr-TR" dirty="0" err="1" smtClean="0"/>
              <a:t>sample</a:t>
            </a:r>
            <a:r>
              <a:rPr lang="tr-TR" dirty="0" smtClean="0"/>
              <a:t> </a:t>
            </a:r>
            <a:endParaRPr lang="tr-TR" dirty="0"/>
          </a:p>
        </p:txBody>
      </p:sp>
      <p:sp>
        <p:nvSpPr>
          <p:cNvPr id="4" name="Metin kutusu 3"/>
          <p:cNvSpPr txBox="1"/>
          <p:nvPr/>
        </p:nvSpPr>
        <p:spPr>
          <a:xfrm>
            <a:off x="7236296" y="6283305"/>
            <a:ext cx="184731" cy="369332"/>
          </a:xfrm>
          <a:prstGeom prst="rect">
            <a:avLst/>
          </a:prstGeom>
          <a:noFill/>
        </p:spPr>
        <p:txBody>
          <a:bodyPr wrap="none" rtlCol="0">
            <a:spAutoFit/>
          </a:bodyPr>
          <a:lstStyle/>
          <a:p>
            <a:endParaRPr lang="tr-TR" dirty="0"/>
          </a:p>
        </p:txBody>
      </p:sp>
      <p:sp>
        <p:nvSpPr>
          <p:cNvPr id="8" name="Dikdörtgen 7"/>
          <p:cNvSpPr/>
          <p:nvPr/>
        </p:nvSpPr>
        <p:spPr>
          <a:xfrm>
            <a:off x="533722" y="5186657"/>
            <a:ext cx="7468751" cy="369332"/>
          </a:xfrm>
          <a:prstGeom prst="rect">
            <a:avLst/>
          </a:prstGeom>
        </p:spPr>
        <p:txBody>
          <a:bodyPr wrap="square">
            <a:spAutoFit/>
          </a:bodyPr>
          <a:lstStyle/>
          <a:p>
            <a:r>
              <a:rPr lang="tr-TR" dirty="0" smtClean="0">
                <a:solidFill>
                  <a:schemeClr val="accent2"/>
                </a:solidFill>
              </a:rPr>
              <a:t>5. </a:t>
            </a:r>
            <a:r>
              <a:rPr lang="tr-TR" dirty="0" err="1">
                <a:solidFill>
                  <a:schemeClr val="accent2"/>
                </a:solidFill>
              </a:rPr>
              <a:t>Add</a:t>
            </a:r>
            <a:r>
              <a:rPr lang="tr-TR" dirty="0">
                <a:solidFill>
                  <a:schemeClr val="accent2"/>
                </a:solidFill>
              </a:rPr>
              <a:t> 75 ml of </a:t>
            </a:r>
            <a:r>
              <a:rPr lang="tr-TR" dirty="0" err="1">
                <a:solidFill>
                  <a:schemeClr val="accent2"/>
                </a:solidFill>
              </a:rPr>
              <a:t>distillated</a:t>
            </a:r>
            <a:r>
              <a:rPr lang="tr-TR" dirty="0">
                <a:solidFill>
                  <a:schemeClr val="accent2"/>
                </a:solidFill>
              </a:rPr>
              <a:t>  </a:t>
            </a:r>
            <a:r>
              <a:rPr lang="tr-TR" dirty="0" err="1">
                <a:solidFill>
                  <a:schemeClr val="accent2"/>
                </a:solidFill>
              </a:rPr>
              <a:t>water</a:t>
            </a:r>
            <a:r>
              <a:rPr lang="tr-TR" dirty="0">
                <a:solidFill>
                  <a:schemeClr val="accent2"/>
                </a:solidFill>
              </a:rPr>
              <a:t> </a:t>
            </a:r>
            <a:r>
              <a:rPr lang="tr-TR" dirty="0" err="1">
                <a:solidFill>
                  <a:schemeClr val="accent2"/>
                </a:solidFill>
              </a:rPr>
              <a:t>and</a:t>
            </a:r>
            <a:r>
              <a:rPr lang="tr-TR" dirty="0">
                <a:solidFill>
                  <a:schemeClr val="accent2"/>
                </a:solidFill>
              </a:rPr>
              <a:t> 1 ml of </a:t>
            </a:r>
            <a:r>
              <a:rPr lang="tr-TR" dirty="0" err="1" smtClean="0">
                <a:solidFill>
                  <a:schemeClr val="accent2"/>
                </a:solidFill>
              </a:rPr>
              <a:t>starch</a:t>
            </a:r>
            <a:r>
              <a:rPr lang="tr-TR" dirty="0" smtClean="0">
                <a:solidFill>
                  <a:schemeClr val="accent2"/>
                </a:solidFill>
              </a:rPr>
              <a:t> </a:t>
            </a:r>
            <a:r>
              <a:rPr lang="tr-TR" dirty="0" err="1" smtClean="0">
                <a:solidFill>
                  <a:schemeClr val="accent2"/>
                </a:solidFill>
              </a:rPr>
              <a:t>solution</a:t>
            </a:r>
            <a:r>
              <a:rPr lang="tr-TR" dirty="0" smtClean="0">
                <a:solidFill>
                  <a:schemeClr val="accent2"/>
                </a:solidFill>
              </a:rPr>
              <a:t> (</a:t>
            </a:r>
            <a:r>
              <a:rPr lang="tr-TR" dirty="0" err="1" smtClean="0">
                <a:solidFill>
                  <a:schemeClr val="accent2"/>
                </a:solidFill>
              </a:rPr>
              <a:t>black-blue</a:t>
            </a:r>
            <a:r>
              <a:rPr lang="tr-TR" dirty="0" smtClean="0">
                <a:solidFill>
                  <a:schemeClr val="accent2"/>
                </a:solidFill>
              </a:rPr>
              <a:t> </a:t>
            </a:r>
            <a:r>
              <a:rPr lang="tr-TR" dirty="0" err="1" smtClean="0">
                <a:solidFill>
                  <a:schemeClr val="accent2"/>
                </a:solidFill>
              </a:rPr>
              <a:t>color</a:t>
            </a:r>
            <a:r>
              <a:rPr lang="tr-TR" dirty="0" smtClean="0">
                <a:solidFill>
                  <a:schemeClr val="accent2"/>
                </a:solidFill>
              </a:rPr>
              <a:t>)</a:t>
            </a:r>
            <a:endParaRPr lang="tr-TR" dirty="0">
              <a:solidFill>
                <a:schemeClr val="accent2"/>
              </a:solidFill>
            </a:endParaRPr>
          </a:p>
        </p:txBody>
      </p:sp>
      <p:sp>
        <p:nvSpPr>
          <p:cNvPr id="9" name="Dikdörtgen 8"/>
          <p:cNvSpPr/>
          <p:nvPr/>
        </p:nvSpPr>
        <p:spPr>
          <a:xfrm>
            <a:off x="533722" y="5540179"/>
            <a:ext cx="7875849" cy="646331"/>
          </a:xfrm>
          <a:prstGeom prst="rect">
            <a:avLst/>
          </a:prstGeom>
        </p:spPr>
        <p:txBody>
          <a:bodyPr wrap="square">
            <a:spAutoFit/>
          </a:bodyPr>
          <a:lstStyle/>
          <a:p>
            <a:r>
              <a:rPr lang="tr-TR" dirty="0" smtClean="0">
                <a:solidFill>
                  <a:schemeClr val="accent6"/>
                </a:solidFill>
              </a:rPr>
              <a:t>6. </a:t>
            </a:r>
            <a:r>
              <a:rPr lang="en-US" dirty="0">
                <a:solidFill>
                  <a:schemeClr val="accent6"/>
                </a:solidFill>
              </a:rPr>
              <a:t>Titrate, while shaking, with the 0.</a:t>
            </a:r>
            <a:r>
              <a:rPr lang="tr-TR" dirty="0">
                <a:solidFill>
                  <a:schemeClr val="accent6"/>
                </a:solidFill>
              </a:rPr>
              <a:t>1</a:t>
            </a:r>
            <a:r>
              <a:rPr lang="en-US" dirty="0">
                <a:solidFill>
                  <a:schemeClr val="accent6"/>
                </a:solidFill>
              </a:rPr>
              <a:t> N </a:t>
            </a:r>
            <a:r>
              <a:rPr lang="tr-TR" dirty="0" err="1">
                <a:solidFill>
                  <a:schemeClr val="accent6"/>
                </a:solidFill>
              </a:rPr>
              <a:t>sodium</a:t>
            </a:r>
            <a:r>
              <a:rPr lang="tr-TR" dirty="0">
                <a:solidFill>
                  <a:schemeClr val="accent6"/>
                </a:solidFill>
              </a:rPr>
              <a:t> </a:t>
            </a:r>
            <a:r>
              <a:rPr lang="tr-TR" dirty="0" err="1">
                <a:solidFill>
                  <a:schemeClr val="accent6"/>
                </a:solidFill>
              </a:rPr>
              <a:t>thiosulfate</a:t>
            </a:r>
            <a:r>
              <a:rPr lang="tr-TR" dirty="0">
                <a:solidFill>
                  <a:schemeClr val="accent6"/>
                </a:solidFill>
              </a:rPr>
              <a:t> </a:t>
            </a:r>
            <a:r>
              <a:rPr lang="en-US" dirty="0" smtClean="0">
                <a:solidFill>
                  <a:schemeClr val="accent6"/>
                </a:solidFill>
              </a:rPr>
              <a:t>until </a:t>
            </a:r>
            <a:r>
              <a:rPr lang="tr-TR" dirty="0" err="1">
                <a:solidFill>
                  <a:schemeClr val="accent6"/>
                </a:solidFill>
              </a:rPr>
              <a:t>solution</a:t>
            </a:r>
            <a:r>
              <a:rPr lang="tr-TR" dirty="0">
                <a:solidFill>
                  <a:schemeClr val="accent6"/>
                </a:solidFill>
              </a:rPr>
              <a:t> </a:t>
            </a:r>
            <a:r>
              <a:rPr lang="tr-TR" dirty="0" err="1">
                <a:solidFill>
                  <a:schemeClr val="accent6"/>
                </a:solidFill>
              </a:rPr>
              <a:t>turns</a:t>
            </a:r>
            <a:r>
              <a:rPr lang="tr-TR" dirty="0">
                <a:solidFill>
                  <a:schemeClr val="accent6"/>
                </a:solidFill>
              </a:rPr>
              <a:t> </a:t>
            </a:r>
            <a:r>
              <a:rPr lang="tr-TR" dirty="0" err="1">
                <a:solidFill>
                  <a:schemeClr val="accent6"/>
                </a:solidFill>
              </a:rPr>
              <a:t>from</a:t>
            </a:r>
            <a:r>
              <a:rPr lang="tr-TR" dirty="0">
                <a:solidFill>
                  <a:schemeClr val="accent6"/>
                </a:solidFill>
              </a:rPr>
              <a:t> </a:t>
            </a:r>
            <a:r>
              <a:rPr lang="tr-TR" dirty="0" err="1">
                <a:solidFill>
                  <a:schemeClr val="accent6"/>
                </a:solidFill>
              </a:rPr>
              <a:t>the</a:t>
            </a:r>
            <a:r>
              <a:rPr lang="tr-TR" dirty="0">
                <a:solidFill>
                  <a:schemeClr val="accent6"/>
                </a:solidFill>
              </a:rPr>
              <a:t> </a:t>
            </a:r>
            <a:r>
              <a:rPr lang="tr-TR" dirty="0" err="1">
                <a:solidFill>
                  <a:schemeClr val="accent6"/>
                </a:solidFill>
              </a:rPr>
              <a:t>dark</a:t>
            </a:r>
            <a:r>
              <a:rPr lang="tr-TR" dirty="0">
                <a:solidFill>
                  <a:schemeClr val="accent6"/>
                </a:solidFill>
              </a:rPr>
              <a:t> </a:t>
            </a:r>
            <a:r>
              <a:rPr lang="tr-TR" dirty="0" err="1">
                <a:solidFill>
                  <a:schemeClr val="accent6"/>
                </a:solidFill>
              </a:rPr>
              <a:t>blue</a:t>
            </a:r>
            <a:r>
              <a:rPr lang="tr-TR" dirty="0">
                <a:solidFill>
                  <a:schemeClr val="accent6"/>
                </a:solidFill>
              </a:rPr>
              <a:t> </a:t>
            </a:r>
            <a:r>
              <a:rPr lang="tr-TR" dirty="0" err="1">
                <a:solidFill>
                  <a:schemeClr val="accent6"/>
                </a:solidFill>
              </a:rPr>
              <a:t>into</a:t>
            </a:r>
            <a:r>
              <a:rPr lang="tr-TR" dirty="0">
                <a:solidFill>
                  <a:schemeClr val="accent6"/>
                </a:solidFill>
              </a:rPr>
              <a:t> </a:t>
            </a:r>
            <a:r>
              <a:rPr lang="tr-TR" dirty="0" err="1">
                <a:solidFill>
                  <a:schemeClr val="accent6"/>
                </a:solidFill>
              </a:rPr>
              <a:t>colorless</a:t>
            </a:r>
            <a:r>
              <a:rPr lang="en-US" dirty="0">
                <a:solidFill>
                  <a:schemeClr val="accent6"/>
                </a:solidFill>
              </a:rPr>
              <a:t>. </a:t>
            </a:r>
            <a:endParaRPr lang="tr-TR" dirty="0">
              <a:solidFill>
                <a:schemeClr val="accent6"/>
              </a:solidFill>
            </a:endParaRPr>
          </a:p>
        </p:txBody>
      </p:sp>
      <p:grpSp>
        <p:nvGrpSpPr>
          <p:cNvPr id="36" name="Grup 35"/>
          <p:cNvGrpSpPr/>
          <p:nvPr/>
        </p:nvGrpSpPr>
        <p:grpSpPr>
          <a:xfrm>
            <a:off x="4122463" y="1134374"/>
            <a:ext cx="587808" cy="813458"/>
            <a:chOff x="4226772" y="1602519"/>
            <a:chExt cx="587808" cy="813458"/>
          </a:xfrm>
        </p:grpSpPr>
        <p:pic>
          <p:nvPicPr>
            <p:cNvPr id="4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9824" y="1602519"/>
              <a:ext cx="554756" cy="59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up 41"/>
            <p:cNvGrpSpPr/>
            <p:nvPr/>
          </p:nvGrpSpPr>
          <p:grpSpPr>
            <a:xfrm>
              <a:off x="4226772" y="2235966"/>
              <a:ext cx="66104" cy="180011"/>
              <a:chOff x="4226772" y="2235966"/>
              <a:chExt cx="66104" cy="180011"/>
            </a:xfrm>
          </p:grpSpPr>
          <p:pic>
            <p:nvPicPr>
              <p:cNvPr id="44"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299" r="38100" b="59927"/>
              <a:stretch/>
            </p:blipFill>
            <p:spPr bwMode="auto">
              <a:xfrm>
                <a:off x="4226772" y="2235966"/>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299" r="38100" b="59927"/>
              <a:stretch/>
            </p:blipFill>
            <p:spPr bwMode="auto">
              <a:xfrm>
                <a:off x="4226772" y="2335287"/>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0" name="Serbest Form 29"/>
          <p:cNvSpPr/>
          <p:nvPr/>
        </p:nvSpPr>
        <p:spPr>
          <a:xfrm>
            <a:off x="3780570" y="2765113"/>
            <a:ext cx="805343" cy="465210"/>
          </a:xfrm>
          <a:custGeom>
            <a:avLst/>
            <a:gdLst>
              <a:gd name="connsiteX0" fmla="*/ 100668 w 805343"/>
              <a:gd name="connsiteY0" fmla="*/ 0 h 394282"/>
              <a:gd name="connsiteX1" fmla="*/ 729843 w 805343"/>
              <a:gd name="connsiteY1" fmla="*/ 0 h 394282"/>
              <a:gd name="connsiteX2" fmla="*/ 729843 w 805343"/>
              <a:gd name="connsiteY2" fmla="*/ 0 h 394282"/>
              <a:gd name="connsiteX3" fmla="*/ 805343 w 805343"/>
              <a:gd name="connsiteY3" fmla="*/ 268447 h 394282"/>
              <a:gd name="connsiteX4" fmla="*/ 805343 w 805343"/>
              <a:gd name="connsiteY4" fmla="*/ 268447 h 394282"/>
              <a:gd name="connsiteX5" fmla="*/ 729843 w 805343"/>
              <a:gd name="connsiteY5" fmla="*/ 394282 h 394282"/>
              <a:gd name="connsiteX6" fmla="*/ 729843 w 805343"/>
              <a:gd name="connsiteY6" fmla="*/ 394282 h 394282"/>
              <a:gd name="connsiteX7" fmla="*/ 92279 w 805343"/>
              <a:gd name="connsiteY7" fmla="*/ 385893 h 394282"/>
              <a:gd name="connsiteX8" fmla="*/ 92279 w 805343"/>
              <a:gd name="connsiteY8" fmla="*/ 385893 h 394282"/>
              <a:gd name="connsiteX9" fmla="*/ 0 w 805343"/>
              <a:gd name="connsiteY9" fmla="*/ 285225 h 394282"/>
              <a:gd name="connsiteX10" fmla="*/ 0 w 805343"/>
              <a:gd name="connsiteY10" fmla="*/ 285225 h 394282"/>
              <a:gd name="connsiteX11" fmla="*/ 100668 w 805343"/>
              <a:gd name="connsiteY11" fmla="*/ 0 h 39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43" h="394282">
                <a:moveTo>
                  <a:pt x="100668" y="0"/>
                </a:moveTo>
                <a:lnTo>
                  <a:pt x="729843" y="0"/>
                </a:lnTo>
                <a:lnTo>
                  <a:pt x="729843" y="0"/>
                </a:lnTo>
                <a:lnTo>
                  <a:pt x="805343" y="268447"/>
                </a:lnTo>
                <a:lnTo>
                  <a:pt x="805343" y="268447"/>
                </a:lnTo>
                <a:lnTo>
                  <a:pt x="729843" y="394282"/>
                </a:lnTo>
                <a:lnTo>
                  <a:pt x="729843" y="394282"/>
                </a:lnTo>
                <a:lnTo>
                  <a:pt x="92279" y="385893"/>
                </a:lnTo>
                <a:lnTo>
                  <a:pt x="92279" y="385893"/>
                </a:lnTo>
                <a:lnTo>
                  <a:pt x="0" y="285225"/>
                </a:lnTo>
                <a:lnTo>
                  <a:pt x="0" y="285225"/>
                </a:lnTo>
                <a:lnTo>
                  <a:pt x="100668" y="0"/>
                </a:lnTo>
                <a:close/>
              </a:path>
            </a:pathLst>
          </a:cu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5860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subTnLst>
                                    <p:set>
                                      <p:cBhvr override="childStyle">
                                        <p:cTn dur="1" fill="hold" display="0" masterRel="sameClick" afterEffect="1">
                                          <p:stCondLst>
                                            <p:cond evt="end" delay="0">
                                              <p:tn val="30"/>
                                            </p:cond>
                                          </p:stCondLst>
                                        </p:cTn>
                                        <p:tgtEl>
                                          <p:spTgt spid="2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subTnLst>
                                    <p:set>
                                      <p:cBhvr override="childStyle">
                                        <p:cTn dur="1" fill="hold" display="0" masterRel="sameClick" afterEffect="1">
                                          <p:stCondLst>
                                            <p:cond evt="end" delay="0">
                                              <p:tn val="43"/>
                                            </p:cond>
                                          </p:stCondLst>
                                        </p:cTn>
                                        <p:tgtEl>
                                          <p:spTgt spid="36"/>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down)">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4" grpId="0" animBg="1"/>
      <p:bldP spid="17" grpId="0" animBg="1"/>
      <p:bldP spid="41" grpId="0" animBg="1"/>
      <p:bldP spid="43" grpId="0"/>
      <p:bldP spid="8" grpId="0"/>
      <p:bldP spid="9" grpId="0"/>
      <p:bldP spid="30" grpId="0" animBg="1"/>
    </p:bldLst>
  </p:timing>
  <p:extLst mod="1">
    <p:ext uri="{E180D4A7-C9FB-4DFB-919C-405C955672EB}">
      <p14:showEvtLst xmlns:p14="http://schemas.microsoft.com/office/powerpoint/2010/main">
        <p14:playEvt time="0" objId="12"/>
        <p14:stopEvt time="59374" objId="1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5760"/>
            <a:ext cx="8229600" cy="1143000"/>
          </a:xfrm>
        </p:spPr>
        <p:txBody>
          <a:bodyPr>
            <a:normAutofit/>
          </a:bodyPr>
          <a:lstStyle/>
          <a:p>
            <a:r>
              <a:rPr lang="tr-TR" sz="3200" dirty="0" smtClean="0"/>
              <a:t>DATA TO RECORD</a:t>
            </a:r>
            <a:endParaRPr lang="tr-TR" sz="3200" dirty="0"/>
          </a:p>
        </p:txBody>
      </p:sp>
      <p:grpSp>
        <p:nvGrpSpPr>
          <p:cNvPr id="3" name="Grup 2"/>
          <p:cNvGrpSpPr/>
          <p:nvPr/>
        </p:nvGrpSpPr>
        <p:grpSpPr>
          <a:xfrm>
            <a:off x="2986481" y="1412662"/>
            <a:ext cx="6145360" cy="1015663"/>
            <a:chOff x="2986481" y="1412662"/>
            <a:chExt cx="6145360" cy="1015663"/>
          </a:xfrm>
        </p:grpSpPr>
        <p:sp>
          <p:nvSpPr>
            <p:cNvPr id="4" name="Metin kutusu 3"/>
            <p:cNvSpPr txBox="1"/>
            <p:nvPr/>
          </p:nvSpPr>
          <p:spPr>
            <a:xfrm>
              <a:off x="2986481" y="1412662"/>
              <a:ext cx="360040" cy="1015663"/>
            </a:xfrm>
            <a:prstGeom prst="rect">
              <a:avLst/>
            </a:prstGeom>
            <a:noFill/>
          </p:spPr>
          <p:txBody>
            <a:bodyPr wrap="square" rtlCol="0">
              <a:spAutoFit/>
            </a:bodyPr>
            <a:lstStyle/>
            <a:p>
              <a:r>
                <a:rPr lang="tr-TR" sz="6000" dirty="0" smtClean="0">
                  <a:solidFill>
                    <a:srgbClr val="7030A0"/>
                  </a:solidFill>
                  <a:effectLst>
                    <a:outerShdw blurRad="38100" dist="38100" dir="2700000" algn="tl">
                      <a:srgbClr val="000000">
                        <a:alpha val="43137"/>
                      </a:srgbClr>
                    </a:outerShdw>
                  </a:effectLst>
                </a:rPr>
                <a:t>1</a:t>
              </a:r>
              <a:endParaRPr lang="tr-TR" sz="6000" dirty="0">
                <a:solidFill>
                  <a:srgbClr val="7030A0"/>
                </a:solidFill>
                <a:effectLst>
                  <a:outerShdw blurRad="38100" dist="38100" dir="2700000" algn="tl">
                    <a:srgbClr val="000000">
                      <a:alpha val="43137"/>
                    </a:srgbClr>
                  </a:outerShdw>
                </a:effectLst>
              </a:endParaRPr>
            </a:p>
          </p:txBody>
        </p:sp>
        <p:sp>
          <p:nvSpPr>
            <p:cNvPr id="5" name="Metin kutusu 4"/>
            <p:cNvSpPr txBox="1"/>
            <p:nvPr/>
          </p:nvSpPr>
          <p:spPr>
            <a:xfrm>
              <a:off x="3443209" y="1920495"/>
              <a:ext cx="5688632" cy="369332"/>
            </a:xfrm>
            <a:prstGeom prst="rect">
              <a:avLst/>
            </a:prstGeom>
            <a:noFill/>
          </p:spPr>
          <p:txBody>
            <a:bodyPr wrap="square" rtlCol="0">
              <a:spAutoFit/>
            </a:bodyPr>
            <a:lstStyle/>
            <a:p>
              <a:r>
                <a:rPr lang="tr-TR" dirty="0" smtClean="0"/>
                <a:t>Weight of </a:t>
              </a:r>
              <a:r>
                <a:rPr lang="tr-TR" dirty="0" err="1" smtClean="0"/>
                <a:t>oil</a:t>
              </a:r>
              <a:r>
                <a:rPr lang="tr-TR" dirty="0" smtClean="0"/>
                <a:t> </a:t>
              </a:r>
              <a:r>
                <a:rPr lang="tr-TR" dirty="0" err="1" smtClean="0"/>
                <a:t>sample</a:t>
              </a:r>
              <a:r>
                <a:rPr lang="tr-TR" dirty="0" smtClean="0"/>
                <a:t> (g)</a:t>
              </a:r>
              <a:endParaRPr lang="tr-TR" dirty="0"/>
            </a:p>
          </p:txBody>
        </p:sp>
      </p:grpSp>
      <p:grpSp>
        <p:nvGrpSpPr>
          <p:cNvPr id="6" name="Grup 5"/>
          <p:cNvGrpSpPr/>
          <p:nvPr/>
        </p:nvGrpSpPr>
        <p:grpSpPr>
          <a:xfrm>
            <a:off x="1691680" y="3454147"/>
            <a:ext cx="7452320" cy="2489072"/>
            <a:chOff x="2446421" y="3320331"/>
            <a:chExt cx="6984776" cy="2489072"/>
          </a:xfrm>
        </p:grpSpPr>
        <p:sp>
          <p:nvSpPr>
            <p:cNvPr id="7" name="Metin kutusu 6"/>
            <p:cNvSpPr txBox="1"/>
            <p:nvPr/>
          </p:nvSpPr>
          <p:spPr>
            <a:xfrm>
              <a:off x="2446421" y="3320331"/>
              <a:ext cx="360040" cy="1015663"/>
            </a:xfrm>
            <a:prstGeom prst="rect">
              <a:avLst/>
            </a:prstGeom>
            <a:noFill/>
          </p:spPr>
          <p:txBody>
            <a:bodyPr wrap="square" rtlCol="0">
              <a:spAutoFit/>
            </a:bodyPr>
            <a:lstStyle/>
            <a:p>
              <a:r>
                <a:rPr lang="tr-TR" sz="6000" dirty="0" smtClean="0">
                  <a:solidFill>
                    <a:srgbClr val="7030A0"/>
                  </a:solidFill>
                  <a:effectLst>
                    <a:outerShdw blurRad="38100" dist="38100" dir="2700000" algn="tl">
                      <a:srgbClr val="000000">
                        <a:alpha val="43137"/>
                      </a:srgbClr>
                    </a:outerShdw>
                  </a:effectLst>
                </a:rPr>
                <a:t>2</a:t>
              </a:r>
              <a:endParaRPr lang="tr-TR" sz="6000" dirty="0">
                <a:solidFill>
                  <a:srgbClr val="7030A0"/>
                </a:solidFill>
                <a:effectLst>
                  <a:outerShdw blurRad="38100" dist="38100" dir="2700000" algn="tl">
                    <a:srgbClr val="000000">
                      <a:alpha val="43137"/>
                    </a:srgbClr>
                  </a:outerShdw>
                </a:effectLst>
              </a:endParaRPr>
            </a:p>
          </p:txBody>
        </p:sp>
        <p:sp>
          <p:nvSpPr>
            <p:cNvPr id="8" name="Metin kutusu 7"/>
            <p:cNvSpPr txBox="1"/>
            <p:nvPr/>
          </p:nvSpPr>
          <p:spPr>
            <a:xfrm>
              <a:off x="2806461" y="3778078"/>
              <a:ext cx="6624736" cy="2031325"/>
            </a:xfrm>
            <a:prstGeom prst="rect">
              <a:avLst/>
            </a:prstGeom>
            <a:noFill/>
          </p:spPr>
          <p:txBody>
            <a:bodyPr wrap="square" rtlCol="0">
              <a:spAutoFit/>
            </a:bodyPr>
            <a:lstStyle/>
            <a:p>
              <a:r>
                <a:rPr lang="tr-TR" dirty="0" smtClean="0"/>
                <a:t>Volume of </a:t>
              </a:r>
              <a:r>
                <a:rPr lang="tr-TR" dirty="0" err="1" smtClean="0"/>
                <a:t>consumed</a:t>
              </a:r>
              <a:r>
                <a:rPr lang="tr-TR" dirty="0" smtClean="0"/>
                <a:t> </a:t>
              </a:r>
              <a:r>
                <a:rPr lang="tr-TR" dirty="0" err="1" smtClean="0"/>
                <a:t>sodium</a:t>
              </a:r>
              <a:r>
                <a:rPr lang="tr-TR" dirty="0" smtClean="0"/>
                <a:t> </a:t>
              </a:r>
              <a:r>
                <a:rPr lang="tr-TR" dirty="0" err="1" smtClean="0"/>
                <a:t>thiosulfate</a:t>
              </a:r>
              <a:r>
                <a:rPr lang="tr-TR" dirty="0" smtClean="0"/>
                <a:t> </a:t>
              </a:r>
              <a:r>
                <a:rPr lang="tr-TR" dirty="0" err="1" smtClean="0"/>
                <a:t>solution</a:t>
              </a:r>
              <a:r>
                <a:rPr lang="tr-TR" dirty="0" smtClean="0"/>
                <a:t> (ml)</a:t>
              </a:r>
            </a:p>
            <a:p>
              <a:endParaRPr lang="tr-TR" dirty="0" smtClean="0"/>
            </a:p>
            <a:p>
              <a:r>
                <a:rPr lang="tr-TR" dirty="0" smtClean="0"/>
                <a:t>0.1 N Na</a:t>
              </a:r>
              <a:r>
                <a:rPr lang="tr-TR" baseline="-25000" dirty="0" smtClean="0"/>
                <a:t>2</a:t>
              </a:r>
              <a:r>
                <a:rPr lang="tr-TR" dirty="0" smtClean="0"/>
                <a:t>S</a:t>
              </a:r>
              <a:r>
                <a:rPr lang="tr-TR" baseline="-25000" dirty="0" smtClean="0"/>
                <a:t>2</a:t>
              </a:r>
              <a:r>
                <a:rPr lang="tr-TR" dirty="0" smtClean="0"/>
                <a:t>O</a:t>
              </a:r>
              <a:r>
                <a:rPr lang="tr-TR" baseline="-25000" dirty="0" smtClean="0"/>
                <a:t>3</a:t>
              </a:r>
              <a:r>
                <a:rPr lang="tr-TR" dirty="0" smtClean="0"/>
                <a:t> </a:t>
              </a:r>
              <a:r>
                <a:rPr lang="tr-TR" dirty="0" err="1" smtClean="0"/>
                <a:t>solution</a:t>
              </a:r>
              <a:r>
                <a:rPr lang="tr-TR" dirty="0" smtClean="0"/>
                <a:t> </a:t>
              </a:r>
              <a:r>
                <a:rPr lang="tr-TR" dirty="0" err="1" smtClean="0"/>
                <a:t>used</a:t>
              </a:r>
              <a:r>
                <a:rPr lang="tr-TR" dirty="0" smtClean="0"/>
                <a:t> </a:t>
              </a:r>
              <a:r>
                <a:rPr lang="tr-TR" dirty="0" err="1" smtClean="0"/>
                <a:t>for</a:t>
              </a:r>
              <a:r>
                <a:rPr lang="tr-TR" dirty="0" smtClean="0"/>
                <a:t> </a:t>
              </a:r>
              <a:r>
                <a:rPr lang="tr-TR" dirty="0" err="1" smtClean="0"/>
                <a:t>blank</a:t>
              </a:r>
              <a:r>
                <a:rPr lang="tr-TR" dirty="0" smtClean="0"/>
                <a:t> </a:t>
              </a:r>
              <a:r>
                <a:rPr lang="tr-TR" dirty="0" err="1" smtClean="0"/>
                <a:t>sample</a:t>
              </a:r>
              <a:r>
                <a:rPr lang="tr-TR" dirty="0" smtClean="0"/>
                <a:t> (</a:t>
              </a:r>
              <a:r>
                <a:rPr lang="tr-TR" dirty="0" err="1" smtClean="0"/>
                <a:t>Blank</a:t>
              </a:r>
              <a:r>
                <a:rPr lang="tr-TR" dirty="0"/>
                <a:t>) </a:t>
              </a:r>
              <a:r>
                <a:rPr lang="tr-TR" dirty="0" smtClean="0"/>
                <a:t>          </a:t>
              </a:r>
              <a:r>
                <a:rPr lang="tr-TR" dirty="0" err="1" smtClean="0"/>
                <a:t>V</a:t>
              </a:r>
              <a:r>
                <a:rPr lang="tr-TR" baseline="-25000" dirty="0" err="1" smtClean="0"/>
                <a:t>b</a:t>
              </a:r>
              <a:r>
                <a:rPr lang="tr-TR" dirty="0" smtClean="0"/>
                <a:t>(ml)</a:t>
              </a:r>
            </a:p>
            <a:p>
              <a:endParaRPr lang="tr-TR" dirty="0" smtClean="0"/>
            </a:p>
            <a:p>
              <a:r>
                <a:rPr lang="tr-TR" dirty="0"/>
                <a:t>0</a:t>
              </a:r>
              <a:r>
                <a:rPr lang="tr-TR" dirty="0" smtClean="0"/>
                <a:t>.1 N </a:t>
              </a:r>
              <a:r>
                <a:rPr lang="tr-TR" dirty="0"/>
                <a:t>Na</a:t>
              </a:r>
              <a:r>
                <a:rPr lang="tr-TR" baseline="-25000" dirty="0"/>
                <a:t>2</a:t>
              </a:r>
              <a:r>
                <a:rPr lang="tr-TR" dirty="0"/>
                <a:t>S</a:t>
              </a:r>
              <a:r>
                <a:rPr lang="tr-TR" baseline="-25000" dirty="0"/>
                <a:t>2</a:t>
              </a:r>
              <a:r>
                <a:rPr lang="tr-TR" dirty="0"/>
                <a:t>O</a:t>
              </a:r>
              <a:r>
                <a:rPr lang="tr-TR" baseline="-25000" dirty="0"/>
                <a:t>3</a:t>
              </a:r>
              <a:r>
                <a:rPr lang="tr-TR" dirty="0" smtClean="0"/>
                <a:t> </a:t>
              </a:r>
              <a:r>
                <a:rPr lang="tr-TR" dirty="0" err="1" smtClean="0"/>
                <a:t>solution</a:t>
              </a:r>
              <a:r>
                <a:rPr lang="tr-TR" dirty="0" smtClean="0"/>
                <a:t> </a:t>
              </a:r>
              <a:r>
                <a:rPr lang="tr-TR" dirty="0" err="1"/>
                <a:t>used</a:t>
              </a:r>
              <a:r>
                <a:rPr lang="tr-TR" dirty="0"/>
                <a:t> </a:t>
              </a:r>
              <a:r>
                <a:rPr lang="tr-TR" dirty="0" err="1" smtClean="0"/>
                <a:t>for</a:t>
              </a:r>
              <a:r>
                <a:rPr lang="tr-TR" dirty="0" smtClean="0"/>
                <a:t> </a:t>
              </a:r>
              <a:r>
                <a:rPr lang="tr-TR" dirty="0" err="1" smtClean="0"/>
                <a:t>sample</a:t>
              </a:r>
              <a:r>
                <a:rPr lang="tr-TR" dirty="0" smtClean="0"/>
                <a:t> (</a:t>
              </a:r>
              <a:r>
                <a:rPr lang="tr-TR" dirty="0" err="1" smtClean="0"/>
                <a:t>with</a:t>
              </a:r>
              <a:r>
                <a:rPr lang="tr-TR" dirty="0" smtClean="0"/>
                <a:t> </a:t>
              </a:r>
              <a:r>
                <a:rPr lang="tr-TR" dirty="0" err="1" smtClean="0"/>
                <a:t>oil</a:t>
              </a:r>
              <a:r>
                <a:rPr lang="tr-TR" dirty="0" smtClean="0"/>
                <a:t> </a:t>
              </a:r>
              <a:r>
                <a:rPr lang="tr-TR" dirty="0" err="1" smtClean="0"/>
                <a:t>sample</a:t>
              </a:r>
              <a:r>
                <a:rPr lang="tr-TR" dirty="0"/>
                <a:t>) </a:t>
              </a:r>
              <a:r>
                <a:rPr lang="tr-TR" dirty="0" smtClean="0"/>
                <a:t> </a:t>
              </a:r>
              <a:r>
                <a:rPr lang="tr-TR" dirty="0" err="1" smtClean="0"/>
                <a:t>V</a:t>
              </a:r>
              <a:r>
                <a:rPr lang="tr-TR" baseline="-25000" dirty="0" err="1" smtClean="0"/>
                <a:t>s</a:t>
              </a:r>
              <a:r>
                <a:rPr lang="tr-TR" dirty="0" smtClean="0"/>
                <a:t>(ml</a:t>
              </a:r>
              <a:r>
                <a:rPr lang="tr-TR" dirty="0"/>
                <a:t>)</a:t>
              </a:r>
              <a:endParaRPr lang="tr-TR" dirty="0" smtClean="0"/>
            </a:p>
            <a:p>
              <a:endParaRPr lang="tr-TR" dirty="0"/>
            </a:p>
            <a:p>
              <a:r>
                <a:rPr lang="tr-TR" dirty="0" smtClean="0"/>
                <a:t>				</a:t>
              </a:r>
              <a:r>
                <a:rPr lang="tr-TR" dirty="0"/>
                <a:t> </a:t>
              </a:r>
              <a:r>
                <a:rPr lang="tr-TR" dirty="0" smtClean="0"/>
                <a:t>               </a:t>
              </a:r>
              <a:r>
                <a:rPr lang="tr-TR" dirty="0" err="1" smtClean="0"/>
                <a:t>V</a:t>
              </a:r>
              <a:r>
                <a:rPr lang="tr-TR" baseline="-25000" dirty="0" err="1"/>
                <a:t>s</a:t>
              </a:r>
              <a:r>
                <a:rPr lang="tr-TR" baseline="-25000" dirty="0" smtClean="0"/>
                <a:t>  </a:t>
              </a:r>
              <a:r>
                <a:rPr lang="tr-TR" dirty="0" smtClean="0"/>
                <a:t>-</a:t>
              </a:r>
              <a:r>
                <a:rPr lang="tr-TR" baseline="-25000" dirty="0" smtClean="0"/>
                <a:t>  </a:t>
              </a:r>
              <a:r>
                <a:rPr lang="tr-TR" dirty="0" err="1" smtClean="0"/>
                <a:t>V</a:t>
              </a:r>
              <a:r>
                <a:rPr lang="tr-TR" baseline="-25000" dirty="0" err="1"/>
                <a:t>b</a:t>
              </a:r>
              <a:r>
                <a:rPr lang="tr-TR" baseline="-25000" dirty="0" smtClean="0"/>
                <a:t> </a:t>
              </a:r>
              <a:r>
                <a:rPr lang="tr-TR" dirty="0" smtClean="0"/>
                <a:t>= </a:t>
              </a:r>
              <a:r>
                <a:rPr lang="tr-TR" dirty="0" err="1" smtClean="0"/>
                <a:t>V</a:t>
              </a:r>
              <a:r>
                <a:rPr lang="tr-TR" baseline="-25000" dirty="0" err="1" smtClean="0"/>
                <a:t>t</a:t>
              </a:r>
              <a:r>
                <a:rPr lang="tr-TR" baseline="-25000" dirty="0"/>
                <a:t> </a:t>
              </a:r>
              <a:r>
                <a:rPr lang="tr-TR" dirty="0" smtClean="0"/>
                <a:t>(ml)</a:t>
              </a:r>
              <a:endParaRPr lang="tr-TR" baseline="-25000"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01" y="811038"/>
            <a:ext cx="2550076" cy="263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649" y="1772816"/>
            <a:ext cx="1949558" cy="194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955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9"/>
        <p14:stopEvt time="14575" objId="9"/>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467544" y="3573016"/>
            <a:ext cx="770485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2" name="Başlık 1"/>
          <p:cNvSpPr>
            <a:spLocks noGrp="1"/>
          </p:cNvSpPr>
          <p:nvPr>
            <p:ph type="title"/>
          </p:nvPr>
        </p:nvSpPr>
        <p:spPr/>
        <p:txBody>
          <a:bodyPr>
            <a:normAutofit/>
          </a:bodyPr>
          <a:lstStyle/>
          <a:p>
            <a:r>
              <a:rPr lang="tr-TR" sz="3200" dirty="0" smtClean="0"/>
              <a:t>CALCULATION</a:t>
            </a:r>
            <a:endParaRPr lang="tr-TR"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361" y="116632"/>
            <a:ext cx="2528119" cy="167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656998" y="1916832"/>
            <a:ext cx="7848872" cy="369332"/>
          </a:xfrm>
          <a:prstGeom prst="rect">
            <a:avLst/>
          </a:prstGeom>
        </p:spPr>
        <p:txBody>
          <a:bodyPr wrap="square">
            <a:spAutoFit/>
          </a:bodyPr>
          <a:lstStyle/>
          <a:p>
            <a:r>
              <a:rPr lang="tr-TR" b="1" dirty="0" smtClean="0"/>
              <a:t>Formula:</a:t>
            </a:r>
          </a:p>
        </p:txBody>
      </p:sp>
      <p:sp>
        <p:nvSpPr>
          <p:cNvPr id="7" name="Dikdörtgen 6"/>
          <p:cNvSpPr/>
          <p:nvPr/>
        </p:nvSpPr>
        <p:spPr>
          <a:xfrm>
            <a:off x="677985" y="4076061"/>
            <a:ext cx="7848872" cy="369332"/>
          </a:xfrm>
          <a:prstGeom prst="rect">
            <a:avLst/>
          </a:prstGeom>
        </p:spPr>
        <p:txBody>
          <a:bodyPr wrap="square">
            <a:spAutoFit/>
          </a:bodyPr>
          <a:lstStyle/>
          <a:p>
            <a:r>
              <a:rPr lang="tr-TR" dirty="0" err="1" smtClean="0">
                <a:solidFill>
                  <a:schemeClr val="bg1"/>
                </a:solidFill>
              </a:rPr>
              <a:t>Peroxide</a:t>
            </a:r>
            <a:r>
              <a:rPr lang="tr-TR" dirty="0" smtClean="0">
                <a:solidFill>
                  <a:schemeClr val="bg1"/>
                </a:solidFill>
              </a:rPr>
              <a:t> </a:t>
            </a:r>
            <a:r>
              <a:rPr lang="tr-TR" dirty="0" err="1" smtClean="0">
                <a:solidFill>
                  <a:schemeClr val="bg1"/>
                </a:solidFill>
              </a:rPr>
              <a:t>value</a:t>
            </a:r>
            <a:r>
              <a:rPr lang="tr-TR" dirty="0" smtClean="0">
                <a:solidFill>
                  <a:schemeClr val="bg1"/>
                </a:solidFill>
              </a:rPr>
              <a:t> (</a:t>
            </a:r>
            <a:r>
              <a:rPr lang="tr-TR" dirty="0" err="1" smtClean="0">
                <a:solidFill>
                  <a:schemeClr val="bg1"/>
                </a:solidFill>
              </a:rPr>
              <a:t>meq</a:t>
            </a:r>
            <a:r>
              <a:rPr lang="tr-TR" dirty="0" smtClean="0">
                <a:solidFill>
                  <a:schemeClr val="bg1"/>
                </a:solidFill>
              </a:rPr>
              <a:t>/kg </a:t>
            </a:r>
            <a:r>
              <a:rPr lang="tr-TR" dirty="0" err="1" smtClean="0">
                <a:solidFill>
                  <a:schemeClr val="bg1"/>
                </a:solidFill>
              </a:rPr>
              <a:t>oil</a:t>
            </a:r>
            <a:r>
              <a:rPr lang="tr-TR" dirty="0" smtClean="0">
                <a:solidFill>
                  <a:schemeClr val="bg1"/>
                </a:solidFill>
              </a:rPr>
              <a:t>) = </a:t>
            </a:r>
          </a:p>
        </p:txBody>
      </p:sp>
      <p:cxnSp>
        <p:nvCxnSpPr>
          <p:cNvPr id="6" name="Düz Bağlayıcı 5"/>
          <p:cNvCxnSpPr/>
          <p:nvPr/>
        </p:nvCxnSpPr>
        <p:spPr>
          <a:xfrm>
            <a:off x="3524779" y="4260727"/>
            <a:ext cx="44593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3524779" y="3859129"/>
            <a:ext cx="3456384" cy="369332"/>
          </a:xfrm>
          <a:prstGeom prst="rect">
            <a:avLst/>
          </a:prstGeom>
        </p:spPr>
        <p:txBody>
          <a:bodyPr wrap="square">
            <a:spAutoFit/>
          </a:bodyPr>
          <a:lstStyle/>
          <a:p>
            <a:r>
              <a:rPr lang="tr-TR" dirty="0" smtClean="0">
                <a:solidFill>
                  <a:schemeClr val="bg1"/>
                </a:solidFill>
              </a:rPr>
              <a:t> </a:t>
            </a:r>
          </a:p>
        </p:txBody>
      </p:sp>
      <p:sp>
        <p:nvSpPr>
          <p:cNvPr id="13" name="Dikdörtgen 12"/>
          <p:cNvSpPr/>
          <p:nvPr/>
        </p:nvSpPr>
        <p:spPr>
          <a:xfrm>
            <a:off x="4306744" y="4293096"/>
            <a:ext cx="2497504" cy="369332"/>
          </a:xfrm>
          <a:prstGeom prst="rect">
            <a:avLst/>
          </a:prstGeom>
        </p:spPr>
        <p:txBody>
          <a:bodyPr wrap="square">
            <a:spAutoFit/>
          </a:bodyPr>
          <a:lstStyle/>
          <a:p>
            <a:r>
              <a:rPr lang="tr-TR" dirty="0" smtClean="0">
                <a:solidFill>
                  <a:schemeClr val="bg1"/>
                </a:solidFill>
              </a:rPr>
              <a:t>Weight of </a:t>
            </a:r>
            <a:r>
              <a:rPr lang="tr-TR" dirty="0" err="1" smtClean="0">
                <a:solidFill>
                  <a:schemeClr val="bg1"/>
                </a:solidFill>
              </a:rPr>
              <a:t>oil</a:t>
            </a:r>
            <a:r>
              <a:rPr lang="tr-TR" dirty="0" smtClean="0">
                <a:solidFill>
                  <a:schemeClr val="bg1"/>
                </a:solidFill>
              </a:rPr>
              <a:t> </a:t>
            </a:r>
            <a:r>
              <a:rPr lang="tr-TR" dirty="0" err="1" smtClean="0">
                <a:solidFill>
                  <a:schemeClr val="bg1"/>
                </a:solidFill>
              </a:rPr>
              <a:t>sample</a:t>
            </a:r>
            <a:r>
              <a:rPr lang="tr-TR" dirty="0" smtClean="0">
                <a:solidFill>
                  <a:schemeClr val="bg1"/>
                </a:solidFill>
              </a:rPr>
              <a:t> (g)</a:t>
            </a:r>
          </a:p>
        </p:txBody>
      </p:sp>
      <p:sp>
        <p:nvSpPr>
          <p:cNvPr id="12" name="Dikdörtgen 11"/>
          <p:cNvSpPr/>
          <p:nvPr/>
        </p:nvSpPr>
        <p:spPr>
          <a:xfrm>
            <a:off x="3452770" y="3788170"/>
            <a:ext cx="1550424" cy="369332"/>
          </a:xfrm>
          <a:prstGeom prst="rect">
            <a:avLst/>
          </a:prstGeom>
        </p:spPr>
        <p:txBody>
          <a:bodyPr wrap="none">
            <a:spAutoFit/>
          </a:bodyPr>
          <a:lstStyle/>
          <a:p>
            <a:r>
              <a:rPr lang="tr-TR" dirty="0">
                <a:solidFill>
                  <a:schemeClr val="bg1"/>
                </a:solidFill>
              </a:rPr>
              <a:t>Titre </a:t>
            </a:r>
            <a:r>
              <a:rPr lang="tr-TR" dirty="0" err="1">
                <a:solidFill>
                  <a:schemeClr val="bg1"/>
                </a:solidFill>
              </a:rPr>
              <a:t>value</a:t>
            </a:r>
            <a:r>
              <a:rPr lang="tr-TR" dirty="0">
                <a:solidFill>
                  <a:schemeClr val="bg1"/>
                </a:solidFill>
              </a:rPr>
              <a:t> (</a:t>
            </a:r>
            <a:r>
              <a:rPr lang="tr-TR" dirty="0" err="1">
                <a:solidFill>
                  <a:schemeClr val="bg1"/>
                </a:solidFill>
              </a:rPr>
              <a:t>V</a:t>
            </a:r>
            <a:r>
              <a:rPr lang="tr-TR" baseline="-25000" dirty="0" err="1">
                <a:solidFill>
                  <a:schemeClr val="bg1"/>
                </a:solidFill>
              </a:rPr>
              <a:t>t</a:t>
            </a:r>
            <a:r>
              <a:rPr lang="tr-TR" dirty="0">
                <a:solidFill>
                  <a:schemeClr val="bg1"/>
                </a:solidFill>
              </a:rPr>
              <a:t>)</a:t>
            </a:r>
            <a:endParaRPr lang="tr-TR" dirty="0"/>
          </a:p>
        </p:txBody>
      </p:sp>
      <p:sp>
        <p:nvSpPr>
          <p:cNvPr id="14" name="Dikdörtgen 13"/>
          <p:cNvSpPr/>
          <p:nvPr/>
        </p:nvSpPr>
        <p:spPr>
          <a:xfrm>
            <a:off x="4860031" y="3788170"/>
            <a:ext cx="2321469" cy="646331"/>
          </a:xfrm>
          <a:prstGeom prst="rect">
            <a:avLst/>
          </a:prstGeom>
        </p:spPr>
        <p:txBody>
          <a:bodyPr wrap="none">
            <a:spAutoFit/>
          </a:bodyPr>
          <a:lstStyle/>
          <a:p>
            <a:r>
              <a:rPr lang="tr-TR" dirty="0">
                <a:solidFill>
                  <a:schemeClr val="bg1"/>
                </a:solidFill>
              </a:rPr>
              <a:t>x </a:t>
            </a:r>
            <a:r>
              <a:rPr lang="tr-TR" dirty="0" err="1">
                <a:solidFill>
                  <a:schemeClr val="bg1"/>
                </a:solidFill>
              </a:rPr>
              <a:t>Normality</a:t>
            </a:r>
            <a:r>
              <a:rPr lang="tr-TR" dirty="0">
                <a:solidFill>
                  <a:schemeClr val="bg1"/>
                </a:solidFill>
              </a:rPr>
              <a:t> of Na</a:t>
            </a:r>
            <a:r>
              <a:rPr lang="tr-TR" baseline="-25000" dirty="0">
                <a:solidFill>
                  <a:schemeClr val="bg1"/>
                </a:solidFill>
              </a:rPr>
              <a:t>2</a:t>
            </a:r>
            <a:r>
              <a:rPr lang="tr-TR" dirty="0">
                <a:solidFill>
                  <a:schemeClr val="bg1"/>
                </a:solidFill>
              </a:rPr>
              <a:t>S</a:t>
            </a:r>
            <a:r>
              <a:rPr lang="tr-TR" baseline="-25000" dirty="0">
                <a:solidFill>
                  <a:schemeClr val="bg1"/>
                </a:solidFill>
              </a:rPr>
              <a:t>2</a:t>
            </a:r>
            <a:r>
              <a:rPr lang="tr-TR" dirty="0">
                <a:solidFill>
                  <a:schemeClr val="bg1"/>
                </a:solidFill>
              </a:rPr>
              <a:t>O</a:t>
            </a:r>
            <a:r>
              <a:rPr lang="tr-TR" baseline="-25000" dirty="0">
                <a:solidFill>
                  <a:schemeClr val="bg1"/>
                </a:solidFill>
              </a:rPr>
              <a:t>3</a:t>
            </a:r>
            <a:endParaRPr lang="tr-TR" dirty="0">
              <a:solidFill>
                <a:schemeClr val="bg1"/>
              </a:solidFill>
            </a:endParaRPr>
          </a:p>
          <a:p>
            <a:r>
              <a:rPr lang="tr-TR" dirty="0" smtClean="0">
                <a:solidFill>
                  <a:schemeClr val="bg1"/>
                </a:solidFill>
              </a:rPr>
              <a:t> </a:t>
            </a:r>
            <a:endParaRPr lang="tr-TR" dirty="0"/>
          </a:p>
        </p:txBody>
      </p:sp>
      <p:sp>
        <p:nvSpPr>
          <p:cNvPr id="15" name="Dikdörtgen 14"/>
          <p:cNvSpPr/>
          <p:nvPr/>
        </p:nvSpPr>
        <p:spPr>
          <a:xfrm>
            <a:off x="7126230" y="3788170"/>
            <a:ext cx="857927" cy="369332"/>
          </a:xfrm>
          <a:prstGeom prst="rect">
            <a:avLst/>
          </a:prstGeom>
        </p:spPr>
        <p:txBody>
          <a:bodyPr wrap="none">
            <a:spAutoFit/>
          </a:bodyPr>
          <a:lstStyle/>
          <a:p>
            <a:r>
              <a:rPr lang="tr-TR" dirty="0">
                <a:solidFill>
                  <a:schemeClr val="bg1"/>
                </a:solidFill>
              </a:rPr>
              <a:t>x </a:t>
            </a:r>
            <a:r>
              <a:rPr lang="tr-TR" dirty="0" smtClean="0">
                <a:solidFill>
                  <a:schemeClr val="bg1"/>
                </a:solidFill>
              </a:rPr>
              <a:t>1000 </a:t>
            </a:r>
            <a:endParaRPr lang="tr-TR" dirty="0"/>
          </a:p>
        </p:txBody>
      </p:sp>
    </p:spTree>
    <p:custDataLst>
      <p:tags r:id="rId1"/>
    </p:custDataLst>
    <p:extLst>
      <p:ext uri="{BB962C8B-B14F-4D97-AF65-F5344CB8AC3E}">
        <p14:creationId xmlns:p14="http://schemas.microsoft.com/office/powerpoint/2010/main" val="3475636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14671"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834791" y="183516"/>
            <a:ext cx="56109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spcBef>
                <a:spcPct val="50000"/>
              </a:spcBef>
            </a:pPr>
            <a:r>
              <a:rPr lang="tr-TR" sz="3600" dirty="0" err="1">
                <a:solidFill>
                  <a:srgbClr val="FF0000"/>
                </a:solidFill>
                <a:latin typeface="+mn-lt"/>
                <a:cs typeface="Times New Roman" pitchFamily="18" charset="0"/>
              </a:rPr>
              <a:t>What</a:t>
            </a:r>
            <a:r>
              <a:rPr lang="tr-TR" sz="3600" dirty="0">
                <a:solidFill>
                  <a:srgbClr val="FF0000"/>
                </a:solidFill>
                <a:latin typeface="+mn-lt"/>
                <a:cs typeface="Times New Roman" pitchFamily="18" charset="0"/>
              </a:rPr>
              <a:t> is </a:t>
            </a:r>
            <a:r>
              <a:rPr lang="tr-TR" sz="3600" dirty="0" err="1">
                <a:solidFill>
                  <a:srgbClr val="FF0000"/>
                </a:solidFill>
                <a:latin typeface="+mn-lt"/>
                <a:cs typeface="Times New Roman" pitchFamily="18" charset="0"/>
              </a:rPr>
              <a:t>fat</a:t>
            </a:r>
            <a:r>
              <a:rPr lang="tr-TR" sz="3600" dirty="0">
                <a:solidFill>
                  <a:srgbClr val="FF0000"/>
                </a:solidFill>
                <a:latin typeface="+mn-lt"/>
                <a:cs typeface="Times New Roman" pitchFamily="18" charset="0"/>
              </a:rPr>
              <a:t> </a:t>
            </a:r>
            <a:r>
              <a:rPr lang="tr-TR" sz="3600" dirty="0" err="1">
                <a:solidFill>
                  <a:srgbClr val="FF0000"/>
                </a:solidFill>
                <a:latin typeface="+mn-lt"/>
                <a:cs typeface="Times New Roman" pitchFamily="18" charset="0"/>
              </a:rPr>
              <a:t>and</a:t>
            </a:r>
            <a:r>
              <a:rPr lang="tr-TR" sz="3600" dirty="0">
                <a:solidFill>
                  <a:srgbClr val="FF0000"/>
                </a:solidFill>
                <a:latin typeface="+mn-lt"/>
                <a:cs typeface="Times New Roman" pitchFamily="18" charset="0"/>
              </a:rPr>
              <a:t> </a:t>
            </a:r>
            <a:r>
              <a:rPr lang="tr-TR" sz="3600" dirty="0" err="1">
                <a:solidFill>
                  <a:srgbClr val="FF0000"/>
                </a:solidFill>
                <a:latin typeface="+mn-lt"/>
                <a:cs typeface="Times New Roman" pitchFamily="18" charset="0"/>
              </a:rPr>
              <a:t>oil</a:t>
            </a:r>
            <a:r>
              <a:rPr lang="tr-TR" sz="3600" dirty="0">
                <a:solidFill>
                  <a:srgbClr val="FF0000"/>
                </a:solidFill>
                <a:latin typeface="+mn-lt"/>
                <a:cs typeface="Times New Roman" pitchFamily="18" charset="0"/>
              </a:rPr>
              <a:t>?</a:t>
            </a:r>
            <a:endParaRPr lang="en-US" sz="3600" u="sng" dirty="0">
              <a:solidFill>
                <a:schemeClr val="tx2"/>
              </a:solidFill>
              <a:latin typeface="+mn-lt"/>
              <a:cs typeface="Times New Roman" pitchFamily="18" charset="0"/>
            </a:endParaRPr>
          </a:p>
        </p:txBody>
      </p:sp>
      <p:sp>
        <p:nvSpPr>
          <p:cNvPr id="17412" name="Dikdörtgen 3"/>
          <p:cNvSpPr>
            <a:spLocks noChangeArrowheads="1"/>
          </p:cNvSpPr>
          <p:nvPr/>
        </p:nvSpPr>
        <p:spPr bwMode="auto">
          <a:xfrm>
            <a:off x="685800" y="838200"/>
            <a:ext cx="8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000" dirty="0">
                <a:cs typeface="Times New Roman" pitchFamily="18" charset="0"/>
              </a:rPr>
              <a:t>A</a:t>
            </a:r>
            <a:r>
              <a:rPr lang="tr-TR" sz="2000" dirty="0" smtClean="0">
                <a:cs typeface="Times New Roman" pitchFamily="18" charset="0"/>
              </a:rPr>
              <a:t> </a:t>
            </a:r>
            <a:r>
              <a:rPr lang="tr-TR" sz="2000" dirty="0" err="1">
                <a:cs typeface="Times New Roman" pitchFamily="18" charset="0"/>
              </a:rPr>
              <a:t>class</a:t>
            </a:r>
            <a:r>
              <a:rPr lang="tr-TR" sz="2000" dirty="0">
                <a:cs typeface="Times New Roman" pitchFamily="18" charset="0"/>
              </a:rPr>
              <a:t> of </a:t>
            </a:r>
            <a:r>
              <a:rPr lang="tr-TR" sz="2000" b="1" dirty="0" err="1">
                <a:cs typeface="Times New Roman" pitchFamily="18" charset="0"/>
              </a:rPr>
              <a:t>esters</a:t>
            </a:r>
            <a:r>
              <a:rPr lang="tr-TR" sz="2000" dirty="0">
                <a:cs typeface="Times New Roman" pitchFamily="18" charset="0"/>
              </a:rPr>
              <a:t> </a:t>
            </a:r>
            <a:r>
              <a:rPr lang="tr-TR" sz="2000" dirty="0" err="1">
                <a:cs typeface="Times New Roman" pitchFamily="18" charset="0"/>
              </a:rPr>
              <a:t>which</a:t>
            </a:r>
            <a:r>
              <a:rPr lang="tr-TR" sz="2000" dirty="0">
                <a:cs typeface="Times New Roman" pitchFamily="18" charset="0"/>
              </a:rPr>
              <a:t> </a:t>
            </a:r>
            <a:r>
              <a:rPr lang="tr-TR" sz="2000" dirty="0" err="1">
                <a:cs typeface="Times New Roman" pitchFamily="18" charset="0"/>
              </a:rPr>
              <a:t>results</a:t>
            </a:r>
            <a:r>
              <a:rPr lang="tr-TR" sz="2000" dirty="0">
                <a:cs typeface="Times New Roman" pitchFamily="18" charset="0"/>
              </a:rPr>
              <a:t> </a:t>
            </a:r>
            <a:r>
              <a:rPr lang="tr-TR" sz="2000" dirty="0" err="1">
                <a:cs typeface="Times New Roman" pitchFamily="18" charset="0"/>
              </a:rPr>
              <a:t>from</a:t>
            </a:r>
            <a:r>
              <a:rPr lang="tr-TR" sz="2000" dirty="0">
                <a:cs typeface="Times New Roman" pitchFamily="18" charset="0"/>
              </a:rPr>
              <a:t> </a:t>
            </a:r>
            <a:r>
              <a:rPr lang="tr-TR" sz="2000" dirty="0" err="1">
                <a:cs typeface="Times New Roman" pitchFamily="18" charset="0"/>
              </a:rPr>
              <a:t>the</a:t>
            </a:r>
            <a:r>
              <a:rPr lang="tr-TR" sz="2000" dirty="0">
                <a:cs typeface="Times New Roman" pitchFamily="18" charset="0"/>
              </a:rPr>
              <a:t> </a:t>
            </a:r>
            <a:r>
              <a:rPr lang="tr-TR" sz="2000" dirty="0" err="1">
                <a:cs typeface="Times New Roman" pitchFamily="18" charset="0"/>
              </a:rPr>
              <a:t>reaction</a:t>
            </a:r>
            <a:r>
              <a:rPr lang="tr-TR" sz="2000" dirty="0">
                <a:cs typeface="Times New Roman" pitchFamily="18" charset="0"/>
              </a:rPr>
              <a:t> of </a:t>
            </a:r>
            <a:r>
              <a:rPr lang="tr-TR" sz="2000" b="1" dirty="0" err="1">
                <a:cs typeface="Times New Roman" pitchFamily="18" charset="0"/>
              </a:rPr>
              <a:t>acids</a:t>
            </a:r>
            <a:r>
              <a:rPr lang="tr-TR" sz="2000" dirty="0">
                <a:cs typeface="Times New Roman" pitchFamily="18" charset="0"/>
              </a:rPr>
              <a:t> </a:t>
            </a:r>
            <a:r>
              <a:rPr lang="tr-TR" sz="2000" dirty="0" err="1">
                <a:cs typeface="Times New Roman" pitchFamily="18" charset="0"/>
              </a:rPr>
              <a:t>and</a:t>
            </a:r>
            <a:r>
              <a:rPr lang="tr-TR" sz="2000" dirty="0">
                <a:cs typeface="Times New Roman" pitchFamily="18" charset="0"/>
              </a:rPr>
              <a:t> </a:t>
            </a:r>
            <a:r>
              <a:rPr lang="tr-TR" sz="2000" b="1" dirty="0" err="1" smtClean="0">
                <a:cs typeface="Times New Roman" pitchFamily="18" charset="0"/>
              </a:rPr>
              <a:t>alcohols</a:t>
            </a:r>
            <a:endParaRPr lang="tr-TR" sz="2000" dirty="0">
              <a:cs typeface="Times New Roman" pitchFamily="18" charset="0"/>
            </a:endParaRPr>
          </a:p>
        </p:txBody>
      </p:sp>
      <p:sp>
        <p:nvSpPr>
          <p:cNvPr id="17413" name="Dikdörtgen 1"/>
          <p:cNvSpPr>
            <a:spLocks noChangeArrowheads="1"/>
          </p:cNvSpPr>
          <p:nvPr/>
        </p:nvSpPr>
        <p:spPr bwMode="auto">
          <a:xfrm>
            <a:off x="534988" y="1844824"/>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000" b="1" dirty="0" err="1">
                <a:cs typeface="Times New Roman" pitchFamily="18" charset="0"/>
              </a:rPr>
              <a:t>Fats</a:t>
            </a:r>
            <a:r>
              <a:rPr lang="tr-TR" sz="2000" b="1" dirty="0">
                <a:cs typeface="Times New Roman" pitchFamily="18" charset="0"/>
              </a:rPr>
              <a:t> </a:t>
            </a:r>
            <a:r>
              <a:rPr lang="tr-TR" sz="2000" b="1" dirty="0" err="1">
                <a:cs typeface="Times New Roman" pitchFamily="18" charset="0"/>
              </a:rPr>
              <a:t>and</a:t>
            </a:r>
            <a:r>
              <a:rPr lang="tr-TR" sz="2000" b="1" dirty="0">
                <a:cs typeface="Times New Roman" pitchFamily="18" charset="0"/>
              </a:rPr>
              <a:t> </a:t>
            </a:r>
            <a:r>
              <a:rPr lang="tr-TR" sz="2000" b="1" dirty="0" err="1">
                <a:cs typeface="Times New Roman" pitchFamily="18" charset="0"/>
              </a:rPr>
              <a:t>Oils</a:t>
            </a:r>
            <a:r>
              <a:rPr lang="tr-TR" sz="2000" b="1" dirty="0">
                <a:cs typeface="Times New Roman" pitchFamily="18" charset="0"/>
              </a:rPr>
              <a:t> – </a:t>
            </a:r>
            <a:r>
              <a:rPr lang="tr-TR" sz="2000" b="1" dirty="0" err="1">
                <a:cs typeface="Times New Roman" pitchFamily="18" charset="0"/>
              </a:rPr>
              <a:t>Triglycerides</a:t>
            </a:r>
            <a:endParaRPr lang="tr-TR" sz="2000" b="1" dirty="0">
              <a:cs typeface="Times New Roman" pitchFamily="18" charset="0"/>
            </a:endParaRPr>
          </a:p>
          <a:p>
            <a:r>
              <a:rPr lang="tr-TR" sz="2000" dirty="0">
                <a:cs typeface="Times New Roman" pitchFamily="18" charset="0"/>
              </a:rPr>
              <a:t>	</a:t>
            </a:r>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l="23511" t="38960"/>
          <a:stretch>
            <a:fillRect/>
          </a:stretch>
        </p:blipFill>
        <p:spPr bwMode="auto">
          <a:xfrm>
            <a:off x="5740400" y="3591235"/>
            <a:ext cx="3270250"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l="1534" t="15352" r="76320" b="21202"/>
          <a:stretch>
            <a:fillRect/>
          </a:stretch>
        </p:blipFill>
        <p:spPr bwMode="auto">
          <a:xfrm>
            <a:off x="198520" y="3330885"/>
            <a:ext cx="12382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ağ Ok 1"/>
          <p:cNvSpPr/>
          <p:nvPr/>
        </p:nvSpPr>
        <p:spPr>
          <a:xfrm>
            <a:off x="4094163" y="4269098"/>
            <a:ext cx="1563687"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417" name="Metin kutusu 2"/>
          <p:cNvSpPr txBox="1">
            <a:spLocks noChangeArrowheads="1"/>
          </p:cNvSpPr>
          <p:nvPr/>
        </p:nvSpPr>
        <p:spPr bwMode="auto">
          <a:xfrm>
            <a:off x="1439863" y="417226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tr-TR" b="1" dirty="0"/>
              <a:t>+</a:t>
            </a:r>
          </a:p>
        </p:txBody>
      </p:sp>
      <p:pic>
        <p:nvPicPr>
          <p:cNvPr id="17418" name="Picture 12"/>
          <p:cNvPicPr>
            <a:picLocks noChangeAspect="1" noChangeArrowheads="1"/>
          </p:cNvPicPr>
          <p:nvPr/>
        </p:nvPicPr>
        <p:blipFill>
          <a:blip r:embed="rId5">
            <a:extLst>
              <a:ext uri="{28A0092B-C50C-407E-A947-70E740481C1C}">
                <a14:useLocalDpi xmlns:a14="http://schemas.microsoft.com/office/drawing/2010/main" val="0"/>
              </a:ext>
            </a:extLst>
          </a:blip>
          <a:srcRect l="12105" t="29250" r="54745" b="38779"/>
          <a:stretch>
            <a:fillRect/>
          </a:stretch>
        </p:blipFill>
        <p:spPr bwMode="auto">
          <a:xfrm>
            <a:off x="1798638" y="4616760"/>
            <a:ext cx="22955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8638" y="3143560"/>
            <a:ext cx="229870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8638" y="3880160"/>
            <a:ext cx="229870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1" name="Metin kutusu 16"/>
          <p:cNvSpPr txBox="1">
            <a:spLocks noChangeArrowheads="1"/>
          </p:cNvSpPr>
          <p:nvPr/>
        </p:nvSpPr>
        <p:spPr bwMode="auto">
          <a:xfrm>
            <a:off x="2076450" y="5456548"/>
            <a:ext cx="1601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tr-TR" dirty="0">
                <a:latin typeface="+mn-lt"/>
              </a:rPr>
              <a:t> </a:t>
            </a:r>
            <a:r>
              <a:rPr lang="tr-TR" dirty="0" err="1">
                <a:latin typeface="+mn-lt"/>
              </a:rPr>
              <a:t>Fatty</a:t>
            </a:r>
            <a:r>
              <a:rPr lang="tr-TR" dirty="0">
                <a:latin typeface="+mn-lt"/>
              </a:rPr>
              <a:t> </a:t>
            </a:r>
            <a:r>
              <a:rPr lang="tr-TR" dirty="0" err="1">
                <a:latin typeface="+mn-lt"/>
              </a:rPr>
              <a:t>acids</a:t>
            </a:r>
            <a:endParaRPr lang="tr-TR" dirty="0">
              <a:latin typeface="+mn-lt"/>
            </a:endParaRPr>
          </a:p>
        </p:txBody>
      </p:sp>
      <p:grpSp>
        <p:nvGrpSpPr>
          <p:cNvPr id="3" name="Grup 2"/>
          <p:cNvGrpSpPr/>
          <p:nvPr/>
        </p:nvGrpSpPr>
        <p:grpSpPr>
          <a:xfrm>
            <a:off x="3952875" y="4408798"/>
            <a:ext cx="706438" cy="706437"/>
            <a:chOff x="3933825" y="4999038"/>
            <a:chExt cx="706438" cy="706437"/>
          </a:xfrm>
        </p:grpSpPr>
        <p:pic>
          <p:nvPicPr>
            <p:cNvPr id="1742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3825" y="4999038"/>
              <a:ext cx="70643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3" name="Metin kutusu 3"/>
            <p:cNvSpPr txBox="1">
              <a:spLocks noChangeArrowheads="1"/>
            </p:cNvSpPr>
            <p:nvPr/>
          </p:nvSpPr>
          <p:spPr bwMode="auto">
            <a:xfrm>
              <a:off x="4097338" y="5349875"/>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tr-TR" sz="800" dirty="0"/>
                <a:t>H</a:t>
              </a:r>
              <a:r>
                <a:rPr lang="tr-TR" sz="800" baseline="-25000" dirty="0"/>
                <a:t>2</a:t>
              </a:r>
              <a:r>
                <a:rPr lang="tr-TR" sz="800" dirty="0"/>
                <a:t>O</a:t>
              </a:r>
            </a:p>
          </p:txBody>
        </p:sp>
      </p:grpSp>
      <p:pic>
        <p:nvPicPr>
          <p:cNvPr id="17424"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1425" y="5034273"/>
            <a:ext cx="70643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4756460"/>
            <a:ext cx="614363"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rbest Form 8"/>
          <p:cNvSpPr/>
          <p:nvPr/>
        </p:nvSpPr>
        <p:spPr>
          <a:xfrm>
            <a:off x="927100" y="4372285"/>
            <a:ext cx="258763" cy="320675"/>
          </a:xfrm>
          <a:custGeom>
            <a:avLst/>
            <a:gdLst>
              <a:gd name="connsiteX0" fmla="*/ 219091 w 257901"/>
              <a:gd name="connsiteY0" fmla="*/ 0 h 320311"/>
              <a:gd name="connsiteX1" fmla="*/ 16 w 257901"/>
              <a:gd name="connsiteY1" fmla="*/ 180975 h 320311"/>
              <a:gd name="connsiteX2" fmla="*/ 228616 w 257901"/>
              <a:gd name="connsiteY2" fmla="*/ 304800 h 320311"/>
              <a:gd name="connsiteX3" fmla="*/ 247666 w 257901"/>
              <a:gd name="connsiteY3" fmla="*/ 314325 h 320311"/>
            </a:gdLst>
            <a:ahLst/>
            <a:cxnLst>
              <a:cxn ang="0">
                <a:pos x="connsiteX0" y="connsiteY0"/>
              </a:cxn>
              <a:cxn ang="0">
                <a:pos x="connsiteX1" y="connsiteY1"/>
              </a:cxn>
              <a:cxn ang="0">
                <a:pos x="connsiteX2" y="connsiteY2"/>
              </a:cxn>
              <a:cxn ang="0">
                <a:pos x="connsiteX3" y="connsiteY3"/>
              </a:cxn>
            </a:cxnLst>
            <a:rect l="l" t="t" r="r" b="b"/>
            <a:pathLst>
              <a:path w="257901" h="320311">
                <a:moveTo>
                  <a:pt x="219091" y="0"/>
                </a:moveTo>
                <a:cubicBezTo>
                  <a:pt x="108759" y="65087"/>
                  <a:pt x="-1572" y="130175"/>
                  <a:pt x="16" y="180975"/>
                </a:cubicBezTo>
                <a:cubicBezTo>
                  <a:pt x="1603" y="231775"/>
                  <a:pt x="187341" y="282575"/>
                  <a:pt x="228616" y="304800"/>
                </a:cubicBezTo>
                <a:cubicBezTo>
                  <a:pt x="269891" y="327025"/>
                  <a:pt x="258778" y="320675"/>
                  <a:pt x="247666" y="314325"/>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sz="4000" b="1" dirty="0">
              <a:solidFill>
                <a:srgbClr val="FF0000"/>
              </a:solidFill>
              <a:latin typeface="Andalus" pitchFamily="18" charset="-78"/>
              <a:cs typeface="Andalus" pitchFamily="18" charset="-78"/>
            </a:endParaRPr>
          </a:p>
        </p:txBody>
      </p:sp>
      <p:pic>
        <p:nvPicPr>
          <p:cNvPr id="17427"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225" y="4151623"/>
            <a:ext cx="274638"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8"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225" y="3880160"/>
            <a:ext cx="2746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3178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4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417" grpId="0"/>
      <p:bldP spid="17421" grpId="0"/>
      <p:bldP spid="9" grpId="0" animBg="1"/>
    </p:bldLst>
  </p:timing>
  <p:extLst mod="1">
    <p:ext uri="{E180D4A7-C9FB-4DFB-919C-405C955672EB}">
      <p14:showEvtLst xmlns:p14="http://schemas.microsoft.com/office/powerpoint/2010/main">
        <p14:playEvt time="0" objId="4"/>
        <p14:stopEvt time="27326"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1556792"/>
            <a:ext cx="5040560" cy="523220"/>
          </a:xfrm>
          <a:prstGeom prst="rect">
            <a:avLst/>
          </a:prstGeom>
        </p:spPr>
        <p:txBody>
          <a:bodyPr wrap="square">
            <a:spAutoFit/>
          </a:bodyPr>
          <a:lstStyle/>
          <a:p>
            <a:r>
              <a:rPr lang="tr-TR" sz="2800" b="1" dirty="0" err="1" smtClean="0"/>
              <a:t>Experimet</a:t>
            </a:r>
            <a:r>
              <a:rPr lang="tr-TR" sz="2800" b="1" dirty="0" smtClean="0"/>
              <a:t>: </a:t>
            </a:r>
            <a:r>
              <a:rPr lang="tr-TR" sz="2800" b="1" dirty="0" err="1" smtClean="0"/>
              <a:t>Saponification</a:t>
            </a:r>
            <a:r>
              <a:rPr lang="tr-TR" sz="2800" b="1" dirty="0" smtClean="0"/>
              <a:t> </a:t>
            </a:r>
            <a:r>
              <a:rPr lang="tr-TR" sz="2800" b="1" dirty="0" err="1" smtClean="0"/>
              <a:t>value</a:t>
            </a:r>
            <a:endParaRPr lang="tr-TR" sz="2800" b="1"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595562"/>
            <a:ext cx="3149170" cy="191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36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12368" objId="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0375" y="144149"/>
            <a:ext cx="8229600" cy="1143000"/>
          </a:xfrm>
        </p:spPr>
        <p:txBody>
          <a:bodyPr>
            <a:normAutofit/>
          </a:bodyPr>
          <a:lstStyle/>
          <a:p>
            <a:r>
              <a:rPr lang="tr-TR" sz="3200" dirty="0" smtClean="0"/>
              <a:t>WHAT IS THE AIM OF THE EXPERIMENT?</a:t>
            </a:r>
            <a:endParaRPr lang="tr-TR" sz="3200" dirty="0"/>
          </a:p>
        </p:txBody>
      </p:sp>
      <p:sp>
        <p:nvSpPr>
          <p:cNvPr id="3" name="İçerik Yer Tutucusu 2"/>
          <p:cNvSpPr>
            <a:spLocks noGrp="1"/>
          </p:cNvSpPr>
          <p:nvPr>
            <p:ph idx="1"/>
          </p:nvPr>
        </p:nvSpPr>
        <p:spPr>
          <a:xfrm>
            <a:off x="189848" y="1124744"/>
            <a:ext cx="8784976" cy="792088"/>
          </a:xfrm>
        </p:spPr>
        <p:txBody>
          <a:bodyPr>
            <a:normAutofit/>
          </a:bodyPr>
          <a:lstStyle/>
          <a:p>
            <a:pPr marL="0" indent="0" algn="ctr">
              <a:buNone/>
            </a:pPr>
            <a:r>
              <a:rPr lang="tr-TR" sz="2000" dirty="0" err="1" smtClean="0"/>
              <a:t>To</a:t>
            </a:r>
            <a:r>
              <a:rPr lang="tr-TR" sz="2000" dirty="0" smtClean="0"/>
              <a:t> </a:t>
            </a:r>
            <a:r>
              <a:rPr lang="tr-TR" sz="2000" dirty="0" err="1" smtClean="0"/>
              <a:t>determine</a:t>
            </a:r>
            <a:r>
              <a:rPr lang="tr-TR" sz="2000" dirty="0" smtClean="0"/>
              <a:t> </a:t>
            </a:r>
            <a:r>
              <a:rPr lang="tr-TR" sz="2000" dirty="0" err="1" smtClean="0"/>
              <a:t>saponification</a:t>
            </a:r>
            <a:r>
              <a:rPr lang="tr-TR" sz="2000" dirty="0" smtClean="0"/>
              <a:t> </a:t>
            </a:r>
            <a:r>
              <a:rPr lang="tr-TR" sz="2000" dirty="0" err="1" smtClean="0"/>
              <a:t>value</a:t>
            </a:r>
            <a:r>
              <a:rPr lang="tr-TR" sz="2000" dirty="0" smtClean="0"/>
              <a:t> in an </a:t>
            </a:r>
            <a:r>
              <a:rPr lang="tr-TR" sz="2000" dirty="0" err="1" smtClean="0"/>
              <a:t>oil</a:t>
            </a:r>
            <a:r>
              <a:rPr lang="tr-TR" sz="2000" dirty="0" smtClean="0"/>
              <a:t> (</a:t>
            </a:r>
            <a:r>
              <a:rPr lang="tr-TR" sz="2000" dirty="0" err="1" smtClean="0"/>
              <a:t>or</a:t>
            </a:r>
            <a:r>
              <a:rPr lang="tr-TR" sz="2000" dirty="0" smtClean="0"/>
              <a:t> in </a:t>
            </a:r>
            <a:r>
              <a:rPr lang="tr-TR" sz="2000" dirty="0" err="1" smtClean="0"/>
              <a:t>the</a:t>
            </a:r>
            <a:r>
              <a:rPr lang="tr-TR" sz="2000" dirty="0" smtClean="0"/>
              <a:t> </a:t>
            </a:r>
            <a:r>
              <a:rPr lang="tr-TR" sz="2000" dirty="0" err="1" smtClean="0"/>
              <a:t>oil</a:t>
            </a:r>
            <a:r>
              <a:rPr lang="tr-TR" sz="2000" dirty="0" smtClean="0"/>
              <a:t> of a </a:t>
            </a:r>
            <a:r>
              <a:rPr lang="tr-TR" sz="2000" dirty="0" err="1" smtClean="0"/>
              <a:t>food</a:t>
            </a:r>
            <a:r>
              <a:rPr lang="tr-TR" sz="2000" dirty="0" smtClean="0"/>
              <a:t> </a:t>
            </a:r>
            <a:r>
              <a:rPr lang="tr-TR" sz="2000" dirty="0" err="1" smtClean="0"/>
              <a:t>product</a:t>
            </a:r>
            <a:r>
              <a:rPr lang="tr-TR" sz="2000" dirty="0" smtClean="0"/>
              <a:t>)</a:t>
            </a:r>
          </a:p>
          <a:p>
            <a:pPr marL="0" indent="0" algn="ctr">
              <a:buNone/>
            </a:pPr>
            <a:endParaRPr lang="tr-TR" sz="2000" dirty="0" smtClean="0"/>
          </a:p>
          <a:p>
            <a:pPr marL="0" indent="0" algn="ctr">
              <a:buNone/>
            </a:pPr>
            <a:endParaRPr lang="tr-TR" sz="2000" dirty="0"/>
          </a:p>
        </p:txBody>
      </p:sp>
      <p:sp>
        <p:nvSpPr>
          <p:cNvPr id="4" name="AutoShape 2" descr="https://encrypted-tbn0.gstatic.com/images?q=tbn:ANd9GcSz2GsO0SPf4-GgDKcBfKpofo_vRvBuV9YlQZ1BNzhMJ_t4J9HPd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73" y="2796042"/>
            <a:ext cx="2771787" cy="189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HP\Desktop\cooking-oil-being-poured-into-a-bow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842390"/>
            <a:ext cx="269754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kakao-yag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8722" y="4797152"/>
            <a:ext cx="269865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P\Desktop\indir.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68" y="3743908"/>
            <a:ext cx="3152196" cy="124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2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9715"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81980"/>
            <a:ext cx="8229600" cy="1143000"/>
          </a:xfrm>
        </p:spPr>
        <p:txBody>
          <a:bodyPr>
            <a:normAutofit/>
          </a:bodyPr>
          <a:lstStyle/>
          <a:p>
            <a:r>
              <a:rPr lang="tr-TR" sz="3200" dirty="0" smtClean="0"/>
              <a:t>PRINCIPLE?</a:t>
            </a:r>
            <a:endParaRPr lang="tr-TR" sz="3200" dirty="0"/>
          </a:p>
        </p:txBody>
      </p:sp>
      <p:sp>
        <p:nvSpPr>
          <p:cNvPr id="3" name="İçerik Yer Tutucusu 2"/>
          <p:cNvSpPr>
            <a:spLocks noGrp="1"/>
          </p:cNvSpPr>
          <p:nvPr>
            <p:ph idx="1"/>
          </p:nvPr>
        </p:nvSpPr>
        <p:spPr>
          <a:xfrm>
            <a:off x="467544" y="4509120"/>
            <a:ext cx="8291264" cy="2072208"/>
          </a:xfrm>
        </p:spPr>
        <p:txBody>
          <a:bodyPr>
            <a:normAutofit/>
          </a:bodyPr>
          <a:lstStyle/>
          <a:p>
            <a:pPr marL="0" indent="0" algn="ctr">
              <a:buNone/>
            </a:pPr>
            <a:endParaRPr lang="tr-TR" sz="2400" dirty="0"/>
          </a:p>
          <a:p>
            <a:pPr marL="0" indent="0" algn="ctr">
              <a:buNone/>
            </a:pPr>
            <a:r>
              <a:rPr lang="tr-TR" sz="2400" dirty="0" smtClean="0"/>
              <a:t>Definition: weight of </a:t>
            </a:r>
            <a:r>
              <a:rPr lang="tr-TR" sz="2400" dirty="0" err="1" smtClean="0"/>
              <a:t>KOHin</a:t>
            </a:r>
            <a:r>
              <a:rPr lang="tr-TR" sz="2400" dirty="0" smtClean="0"/>
              <a:t> mg </a:t>
            </a:r>
            <a:r>
              <a:rPr lang="tr-TR" sz="2400" dirty="0" err="1" smtClean="0"/>
              <a:t>required</a:t>
            </a:r>
            <a:r>
              <a:rPr lang="tr-TR" sz="2400" dirty="0" smtClean="0"/>
              <a:t> </a:t>
            </a:r>
            <a:r>
              <a:rPr lang="tr-TR" sz="2400" dirty="0" err="1" smtClean="0"/>
              <a:t>to</a:t>
            </a:r>
            <a:r>
              <a:rPr lang="tr-TR" sz="2400" dirty="0" smtClean="0"/>
              <a:t> </a:t>
            </a:r>
            <a:r>
              <a:rPr lang="tr-TR" sz="2400" dirty="0" err="1" smtClean="0"/>
              <a:t>saponify</a:t>
            </a:r>
            <a:r>
              <a:rPr lang="tr-TR" sz="2400" dirty="0" smtClean="0"/>
              <a:t> 1 g of </a:t>
            </a:r>
            <a:r>
              <a:rPr lang="tr-TR" sz="2400" dirty="0" err="1" smtClean="0"/>
              <a:t>the</a:t>
            </a:r>
            <a:r>
              <a:rPr lang="tr-TR" sz="2400" dirty="0" smtClean="0"/>
              <a:t> </a:t>
            </a:r>
            <a:r>
              <a:rPr lang="tr-TR" sz="2400" dirty="0" err="1" smtClean="0"/>
              <a:t>oil</a:t>
            </a:r>
            <a:r>
              <a:rPr lang="tr-TR" sz="2400" dirty="0" smtClean="0"/>
              <a:t> </a:t>
            </a:r>
            <a:r>
              <a:rPr lang="tr-TR" sz="2400" dirty="0" err="1" smtClean="0"/>
              <a:t>or</a:t>
            </a:r>
            <a:r>
              <a:rPr lang="tr-TR" sz="2400" dirty="0" smtClean="0"/>
              <a:t> </a:t>
            </a:r>
            <a:r>
              <a:rPr lang="tr-TR" sz="2400" dirty="0" err="1" smtClean="0"/>
              <a:t>fat</a:t>
            </a:r>
            <a:r>
              <a:rPr lang="en-US" sz="2400" dirty="0" smtClean="0"/>
              <a:t> </a:t>
            </a:r>
            <a:endParaRPr lang="tr-TR" sz="2400" dirty="0" smtClean="0"/>
          </a:p>
          <a:p>
            <a:pPr marL="0" indent="0" algn="ctr">
              <a:buNone/>
            </a:pPr>
            <a:endParaRPr lang="tr-TR" sz="2400" dirty="0" smtClean="0"/>
          </a:p>
        </p:txBody>
      </p:sp>
      <p:sp>
        <p:nvSpPr>
          <p:cNvPr id="5" name="Text Box 3"/>
          <p:cNvSpPr txBox="1">
            <a:spLocks noChangeArrowheads="1"/>
          </p:cNvSpPr>
          <p:nvPr/>
        </p:nvSpPr>
        <p:spPr bwMode="auto">
          <a:xfrm>
            <a:off x="685800" y="1814513"/>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latin typeface="+mn-lt"/>
                <a:cs typeface="Times New Roman" pitchFamily="18" charset="0"/>
              </a:rPr>
              <a:t>Saponification - Hydrolysis of ester (triglyceride</a:t>
            </a:r>
            <a:r>
              <a:rPr lang="tr-TR" sz="2400" dirty="0">
                <a:latin typeface="+mn-lt"/>
                <a:cs typeface="Times New Roman" pitchFamily="18" charset="0"/>
              </a:rPr>
              <a:t>s</a:t>
            </a:r>
            <a:r>
              <a:rPr lang="en-US" sz="2400" dirty="0">
                <a:latin typeface="+mn-lt"/>
                <a:cs typeface="Times New Roman" pitchFamily="18" charset="0"/>
              </a:rPr>
              <a:t>) under alkaline condition.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15" y="2780928"/>
            <a:ext cx="7102569" cy="167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47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27581" objId="4"/>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648200" y="4114800"/>
            <a:ext cx="4191000" cy="2438400"/>
          </a:xfrm>
          <a:prstGeom prst="rect">
            <a:avLst/>
          </a:prstGeom>
          <a:solidFill>
            <a:schemeClr val="bg1"/>
          </a:solidFill>
          <a:ln w="9525">
            <a:solidFill>
              <a:schemeClr val="tx1"/>
            </a:solidFill>
            <a:miter lim="800000"/>
            <a:headEnd/>
            <a:tailEnd/>
          </a:ln>
        </p:spPr>
        <p:txBody>
          <a:bodyPr wrap="none" anchor="ctr"/>
          <a:lstStyle/>
          <a:p>
            <a:endParaRPr lang="tr-TR"/>
          </a:p>
        </p:txBody>
      </p:sp>
      <p:sp>
        <p:nvSpPr>
          <p:cNvPr id="62467" name="Rectangle 3"/>
          <p:cNvSpPr>
            <a:spLocks noChangeArrowheads="1"/>
          </p:cNvSpPr>
          <p:nvPr/>
        </p:nvSpPr>
        <p:spPr bwMode="auto">
          <a:xfrm>
            <a:off x="4648200" y="1447800"/>
            <a:ext cx="4191000" cy="2438400"/>
          </a:xfrm>
          <a:prstGeom prst="rect">
            <a:avLst/>
          </a:prstGeom>
          <a:solidFill>
            <a:schemeClr val="bg1"/>
          </a:solidFill>
          <a:ln w="9525">
            <a:solidFill>
              <a:schemeClr val="tx1"/>
            </a:solidFill>
            <a:miter lim="800000"/>
            <a:headEnd/>
            <a:tailEnd/>
          </a:ln>
        </p:spPr>
        <p:txBody>
          <a:bodyPr wrap="none" anchor="ctr"/>
          <a:lstStyle/>
          <a:p>
            <a:endParaRPr lang="tr-TR"/>
          </a:p>
        </p:txBody>
      </p:sp>
      <p:sp>
        <p:nvSpPr>
          <p:cNvPr id="5" name="Rectangle 4"/>
          <p:cNvSpPr txBox="1">
            <a:spLocks noChangeArrowheads="1"/>
          </p:cNvSpPr>
          <p:nvPr/>
        </p:nvSpPr>
        <p:spPr bwMode="auto">
          <a:xfrm>
            <a:off x="642938" y="500063"/>
            <a:ext cx="7772400" cy="785812"/>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defRPr/>
            </a:pPr>
            <a:r>
              <a:rPr lang="en-US" sz="3600" u="sng" kern="0" dirty="0" err="1">
                <a:latin typeface="Times New Roman" pitchFamily="18" charset="0"/>
                <a:cs typeface="Times New Roman" pitchFamily="18" charset="0"/>
              </a:rPr>
              <a:t>Saponification</a:t>
            </a:r>
            <a:r>
              <a:rPr lang="en-US" sz="3600" u="sng" kern="0" dirty="0">
                <a:latin typeface="Times New Roman" pitchFamily="18" charset="0"/>
                <a:cs typeface="Times New Roman" pitchFamily="18" charset="0"/>
              </a:rPr>
              <a:t> Value</a:t>
            </a:r>
            <a:r>
              <a:rPr lang="en-US" sz="4000" kern="0" dirty="0">
                <a:latin typeface="+mn-lt"/>
              </a:rPr>
              <a:t> </a:t>
            </a:r>
          </a:p>
        </p:txBody>
      </p:sp>
      <p:pic>
        <p:nvPicPr>
          <p:cNvPr id="624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524000"/>
            <a:ext cx="3848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114800"/>
            <a:ext cx="3935413"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7"/>
          <p:cNvSpPr txBox="1">
            <a:spLocks noChangeArrowheads="1"/>
          </p:cNvSpPr>
          <p:nvPr/>
        </p:nvSpPr>
        <p:spPr bwMode="auto">
          <a:xfrm>
            <a:off x="642938" y="2286000"/>
            <a:ext cx="3505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dirty="0" err="1">
                <a:solidFill>
                  <a:schemeClr val="hlink"/>
                </a:solidFill>
                <a:cs typeface="Times New Roman" pitchFamily="18" charset="0"/>
              </a:rPr>
              <a:t>Tricaprylin</a:t>
            </a:r>
            <a:r>
              <a:rPr lang="en-US" dirty="0">
                <a:solidFill>
                  <a:schemeClr val="hlink"/>
                </a:solidFill>
                <a:cs typeface="Times New Roman" pitchFamily="18" charset="0"/>
              </a:rPr>
              <a:t> (MW= 450)</a:t>
            </a:r>
            <a:endParaRPr lang="en-US" dirty="0">
              <a:solidFill>
                <a:schemeClr val="hlink"/>
              </a:solidFill>
            </a:endParaRPr>
          </a:p>
        </p:txBody>
      </p:sp>
      <p:sp>
        <p:nvSpPr>
          <p:cNvPr id="62472" name="Text Box 8"/>
          <p:cNvSpPr txBox="1">
            <a:spLocks noChangeArrowheads="1"/>
          </p:cNvSpPr>
          <p:nvPr/>
        </p:nvSpPr>
        <p:spPr bwMode="auto">
          <a:xfrm>
            <a:off x="500063" y="4857750"/>
            <a:ext cx="3505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a:solidFill>
                  <a:schemeClr val="accent2"/>
                </a:solidFill>
                <a:cs typeface="Times New Roman" pitchFamily="18" charset="0"/>
              </a:rPr>
              <a:t>Tristearin (MW= 890)</a:t>
            </a:r>
            <a:endParaRPr lang="en-US">
              <a:solidFill>
                <a:schemeClr val="accent2"/>
              </a:solidFill>
            </a:endParaRPr>
          </a:p>
        </p:txBody>
      </p:sp>
      <p:sp>
        <p:nvSpPr>
          <p:cNvPr id="62473" name="Text Box 9"/>
          <p:cNvSpPr txBox="1">
            <a:spLocks noChangeArrowheads="1"/>
          </p:cNvSpPr>
          <p:nvPr/>
        </p:nvSpPr>
        <p:spPr bwMode="auto">
          <a:xfrm>
            <a:off x="228600" y="5867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t>1Gram of Oils</a:t>
            </a:r>
            <a:r>
              <a:rPr lang="en-US" sz="2800" b="1"/>
              <a:t> A and B </a:t>
            </a:r>
          </a:p>
        </p:txBody>
      </p:sp>
      <p:sp>
        <p:nvSpPr>
          <p:cNvPr id="62474" name="Text Box 10"/>
          <p:cNvSpPr txBox="1">
            <a:spLocks noChangeArrowheads="1"/>
          </p:cNvSpPr>
          <p:nvPr/>
        </p:nvSpPr>
        <p:spPr bwMode="auto">
          <a:xfrm>
            <a:off x="1214438" y="2143125"/>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3200" b="1">
                <a:solidFill>
                  <a:schemeClr val="hlink"/>
                </a:solidFill>
              </a:rPr>
              <a:t>B</a:t>
            </a:r>
            <a:endParaRPr lang="en-US" sz="3200" b="1">
              <a:solidFill>
                <a:schemeClr val="hlink"/>
              </a:solidFill>
            </a:endParaRPr>
          </a:p>
        </p:txBody>
      </p:sp>
      <p:sp>
        <p:nvSpPr>
          <p:cNvPr id="62475" name="Text Box 11"/>
          <p:cNvSpPr txBox="1">
            <a:spLocks noChangeArrowheads="1"/>
          </p:cNvSpPr>
          <p:nvPr/>
        </p:nvSpPr>
        <p:spPr bwMode="auto">
          <a:xfrm>
            <a:off x="1143000" y="4714875"/>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3200" b="1">
                <a:solidFill>
                  <a:schemeClr val="accent2"/>
                </a:solidFill>
              </a:rPr>
              <a:t>A</a:t>
            </a:r>
            <a:endParaRPr lang="en-US" sz="3200" b="1">
              <a:solidFill>
                <a:schemeClr val="accent2"/>
              </a:solidFill>
            </a:endParaRPr>
          </a:p>
        </p:txBody>
      </p:sp>
      <p:sp>
        <p:nvSpPr>
          <p:cNvPr id="62476" name="Oval 12"/>
          <p:cNvSpPr>
            <a:spLocks noChangeArrowheads="1"/>
          </p:cNvSpPr>
          <p:nvPr/>
        </p:nvSpPr>
        <p:spPr bwMode="auto">
          <a:xfrm>
            <a:off x="5638800" y="1600200"/>
            <a:ext cx="1066800" cy="220980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77" name="Oval 13"/>
          <p:cNvSpPr>
            <a:spLocks noChangeArrowheads="1"/>
          </p:cNvSpPr>
          <p:nvPr/>
        </p:nvSpPr>
        <p:spPr bwMode="auto">
          <a:xfrm>
            <a:off x="5562600" y="4191000"/>
            <a:ext cx="1066800" cy="220980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Tree>
    <p:extLst>
      <p:ext uri="{BB962C8B-B14F-4D97-AF65-F5344CB8AC3E}">
        <p14:creationId xmlns:p14="http://schemas.microsoft.com/office/powerpoint/2010/main" val="511058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85813" y="500063"/>
            <a:ext cx="7772400" cy="719137"/>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defRPr/>
            </a:pPr>
            <a:r>
              <a:rPr lang="en-US" sz="4000" kern="0" dirty="0" err="1">
                <a:latin typeface="+mn-lt"/>
                <a:cs typeface="Times New Roman" pitchFamily="18" charset="0"/>
              </a:rPr>
              <a:t>Saponification</a:t>
            </a:r>
            <a:r>
              <a:rPr lang="en-US" sz="4000" kern="0" dirty="0">
                <a:latin typeface="+mn-lt"/>
                <a:cs typeface="Times New Roman" pitchFamily="18" charset="0"/>
              </a:rPr>
              <a:t> Value</a:t>
            </a:r>
            <a:r>
              <a:rPr lang="en-US" sz="4000" kern="0" dirty="0">
                <a:latin typeface="+mn-lt"/>
              </a:rPr>
              <a:t> </a:t>
            </a:r>
          </a:p>
        </p:txBody>
      </p:sp>
      <p:grpSp>
        <p:nvGrpSpPr>
          <p:cNvPr id="63491" name="Group 3"/>
          <p:cNvGrpSpPr>
            <a:grpSpLocks/>
          </p:cNvGrpSpPr>
          <p:nvPr/>
        </p:nvGrpSpPr>
        <p:grpSpPr bwMode="auto">
          <a:xfrm>
            <a:off x="5181600" y="1752600"/>
            <a:ext cx="2397125" cy="4419600"/>
            <a:chOff x="506" y="903"/>
            <a:chExt cx="2064" cy="3177"/>
          </a:xfrm>
        </p:grpSpPr>
        <p:sp>
          <p:nvSpPr>
            <p:cNvPr id="63615" name="Oval 4"/>
            <p:cNvSpPr>
              <a:spLocks noChangeArrowheads="1"/>
            </p:cNvSpPr>
            <p:nvPr/>
          </p:nvSpPr>
          <p:spPr bwMode="auto">
            <a:xfrm>
              <a:off x="1213" y="903"/>
              <a:ext cx="672" cy="19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16" name="Rectangle 5"/>
            <p:cNvSpPr>
              <a:spLocks noChangeArrowheads="1"/>
            </p:cNvSpPr>
            <p:nvPr/>
          </p:nvSpPr>
          <p:spPr bwMode="auto">
            <a:xfrm>
              <a:off x="1213" y="983"/>
              <a:ext cx="707" cy="22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p>
          </p:txBody>
        </p:sp>
        <p:sp>
          <p:nvSpPr>
            <p:cNvPr id="63617" name="Oval 6"/>
            <p:cNvSpPr>
              <a:spLocks noChangeArrowheads="1"/>
            </p:cNvSpPr>
            <p:nvPr/>
          </p:nvSpPr>
          <p:spPr bwMode="auto">
            <a:xfrm>
              <a:off x="1226" y="1104"/>
              <a:ext cx="672" cy="19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18" name="Rectangle 7"/>
            <p:cNvSpPr>
              <a:spLocks noChangeArrowheads="1"/>
            </p:cNvSpPr>
            <p:nvPr/>
          </p:nvSpPr>
          <p:spPr bwMode="auto">
            <a:xfrm>
              <a:off x="1248" y="1248"/>
              <a:ext cx="597" cy="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3619" name="Rectangle 8"/>
            <p:cNvSpPr>
              <a:spLocks noChangeArrowheads="1"/>
            </p:cNvSpPr>
            <p:nvPr/>
          </p:nvSpPr>
          <p:spPr bwMode="auto">
            <a:xfrm>
              <a:off x="528" y="2448"/>
              <a:ext cx="2016" cy="16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3620" name="Freeform 9"/>
            <p:cNvSpPr>
              <a:spLocks/>
            </p:cNvSpPr>
            <p:nvPr/>
          </p:nvSpPr>
          <p:spPr bwMode="auto">
            <a:xfrm>
              <a:off x="506" y="2064"/>
              <a:ext cx="768" cy="480"/>
            </a:xfrm>
            <a:custGeom>
              <a:avLst/>
              <a:gdLst>
                <a:gd name="T0" fmla="*/ 768 w 768"/>
                <a:gd name="T1" fmla="*/ 0 h 480"/>
                <a:gd name="T2" fmla="*/ 336 w 768"/>
                <a:gd name="T3" fmla="*/ 192 h 480"/>
                <a:gd name="T4" fmla="*/ 48 w 768"/>
                <a:gd name="T5" fmla="*/ 288 h 480"/>
                <a:gd name="T6" fmla="*/ 48 w 768"/>
                <a:gd name="T7" fmla="*/ 480 h 480"/>
                <a:gd name="T8" fmla="*/ 0 60000 65536"/>
                <a:gd name="T9" fmla="*/ 0 60000 65536"/>
                <a:gd name="T10" fmla="*/ 0 60000 65536"/>
                <a:gd name="T11" fmla="*/ 0 60000 65536"/>
                <a:gd name="T12" fmla="*/ 0 w 768"/>
                <a:gd name="T13" fmla="*/ 0 h 480"/>
                <a:gd name="T14" fmla="*/ 768 w 768"/>
                <a:gd name="T15" fmla="*/ 480 h 480"/>
              </a:gdLst>
              <a:ahLst/>
              <a:cxnLst>
                <a:cxn ang="T8">
                  <a:pos x="T0" y="T1"/>
                </a:cxn>
                <a:cxn ang="T9">
                  <a:pos x="T2" y="T3"/>
                </a:cxn>
                <a:cxn ang="T10">
                  <a:pos x="T4" y="T5"/>
                </a:cxn>
                <a:cxn ang="T11">
                  <a:pos x="T6" y="T7"/>
                </a:cxn>
              </a:cxnLst>
              <a:rect l="T12" t="T13" r="T14" b="T15"/>
              <a:pathLst>
                <a:path w="768" h="480">
                  <a:moveTo>
                    <a:pt x="768" y="0"/>
                  </a:moveTo>
                  <a:cubicBezTo>
                    <a:pt x="612" y="72"/>
                    <a:pt x="456" y="144"/>
                    <a:pt x="336" y="192"/>
                  </a:cubicBezTo>
                  <a:cubicBezTo>
                    <a:pt x="216" y="240"/>
                    <a:pt x="96" y="240"/>
                    <a:pt x="48" y="288"/>
                  </a:cubicBezTo>
                  <a:cubicBezTo>
                    <a:pt x="0" y="336"/>
                    <a:pt x="24" y="408"/>
                    <a:pt x="48" y="4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3621" name="Freeform 10"/>
            <p:cNvSpPr>
              <a:spLocks/>
            </p:cNvSpPr>
            <p:nvPr/>
          </p:nvSpPr>
          <p:spPr bwMode="auto">
            <a:xfrm flipH="1">
              <a:off x="1802" y="2043"/>
              <a:ext cx="768" cy="480"/>
            </a:xfrm>
            <a:custGeom>
              <a:avLst/>
              <a:gdLst>
                <a:gd name="T0" fmla="*/ 768 w 768"/>
                <a:gd name="T1" fmla="*/ 0 h 480"/>
                <a:gd name="T2" fmla="*/ 336 w 768"/>
                <a:gd name="T3" fmla="*/ 192 h 480"/>
                <a:gd name="T4" fmla="*/ 48 w 768"/>
                <a:gd name="T5" fmla="*/ 288 h 480"/>
                <a:gd name="T6" fmla="*/ 48 w 768"/>
                <a:gd name="T7" fmla="*/ 480 h 480"/>
                <a:gd name="T8" fmla="*/ 0 60000 65536"/>
                <a:gd name="T9" fmla="*/ 0 60000 65536"/>
                <a:gd name="T10" fmla="*/ 0 60000 65536"/>
                <a:gd name="T11" fmla="*/ 0 60000 65536"/>
                <a:gd name="T12" fmla="*/ 0 w 768"/>
                <a:gd name="T13" fmla="*/ 0 h 480"/>
                <a:gd name="T14" fmla="*/ 768 w 768"/>
                <a:gd name="T15" fmla="*/ 480 h 480"/>
              </a:gdLst>
              <a:ahLst/>
              <a:cxnLst>
                <a:cxn ang="T8">
                  <a:pos x="T0" y="T1"/>
                </a:cxn>
                <a:cxn ang="T9">
                  <a:pos x="T2" y="T3"/>
                </a:cxn>
                <a:cxn ang="T10">
                  <a:pos x="T4" y="T5"/>
                </a:cxn>
                <a:cxn ang="T11">
                  <a:pos x="T6" y="T7"/>
                </a:cxn>
              </a:cxnLst>
              <a:rect l="T12" t="T13" r="T14" b="T15"/>
              <a:pathLst>
                <a:path w="768" h="480">
                  <a:moveTo>
                    <a:pt x="768" y="0"/>
                  </a:moveTo>
                  <a:cubicBezTo>
                    <a:pt x="612" y="72"/>
                    <a:pt x="456" y="144"/>
                    <a:pt x="336" y="192"/>
                  </a:cubicBezTo>
                  <a:cubicBezTo>
                    <a:pt x="216" y="240"/>
                    <a:pt x="96" y="240"/>
                    <a:pt x="48" y="288"/>
                  </a:cubicBezTo>
                  <a:cubicBezTo>
                    <a:pt x="0" y="336"/>
                    <a:pt x="24" y="408"/>
                    <a:pt x="48" y="4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grpSp>
      <p:grpSp>
        <p:nvGrpSpPr>
          <p:cNvPr id="63492" name="Group 11"/>
          <p:cNvGrpSpPr>
            <a:grpSpLocks/>
          </p:cNvGrpSpPr>
          <p:nvPr/>
        </p:nvGrpSpPr>
        <p:grpSpPr bwMode="auto">
          <a:xfrm>
            <a:off x="5257800" y="4343400"/>
            <a:ext cx="1143000" cy="838200"/>
            <a:chOff x="3526" y="2832"/>
            <a:chExt cx="1296" cy="1104"/>
          </a:xfrm>
        </p:grpSpPr>
        <p:sp>
          <p:nvSpPr>
            <p:cNvPr id="63595" name="Oval 12"/>
            <p:cNvSpPr>
              <a:spLocks noChangeArrowheads="1"/>
            </p:cNvSpPr>
            <p:nvPr/>
          </p:nvSpPr>
          <p:spPr bwMode="auto">
            <a:xfrm>
              <a:off x="367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6" name="Oval 13"/>
            <p:cNvSpPr>
              <a:spLocks noChangeArrowheads="1"/>
            </p:cNvSpPr>
            <p:nvPr/>
          </p:nvSpPr>
          <p:spPr bwMode="auto">
            <a:xfrm>
              <a:off x="391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7" name="Oval 14"/>
            <p:cNvSpPr>
              <a:spLocks noChangeArrowheads="1"/>
            </p:cNvSpPr>
            <p:nvPr/>
          </p:nvSpPr>
          <p:spPr bwMode="auto">
            <a:xfrm>
              <a:off x="415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8" name="Oval 15"/>
            <p:cNvSpPr>
              <a:spLocks noChangeArrowheads="1"/>
            </p:cNvSpPr>
            <p:nvPr/>
          </p:nvSpPr>
          <p:spPr bwMode="auto">
            <a:xfrm>
              <a:off x="439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9" name="Oval 16"/>
            <p:cNvSpPr>
              <a:spLocks noChangeArrowheads="1"/>
            </p:cNvSpPr>
            <p:nvPr/>
          </p:nvSpPr>
          <p:spPr bwMode="auto">
            <a:xfrm>
              <a:off x="463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0" name="Oval 17"/>
            <p:cNvSpPr>
              <a:spLocks noChangeArrowheads="1"/>
            </p:cNvSpPr>
            <p:nvPr/>
          </p:nvSpPr>
          <p:spPr bwMode="auto">
            <a:xfrm>
              <a:off x="352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1" name="Oval 18"/>
            <p:cNvSpPr>
              <a:spLocks noChangeArrowheads="1"/>
            </p:cNvSpPr>
            <p:nvPr/>
          </p:nvSpPr>
          <p:spPr bwMode="auto">
            <a:xfrm>
              <a:off x="376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2" name="Oval 19"/>
            <p:cNvSpPr>
              <a:spLocks noChangeArrowheads="1"/>
            </p:cNvSpPr>
            <p:nvPr/>
          </p:nvSpPr>
          <p:spPr bwMode="auto">
            <a:xfrm>
              <a:off x="400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3" name="Oval 20"/>
            <p:cNvSpPr>
              <a:spLocks noChangeArrowheads="1"/>
            </p:cNvSpPr>
            <p:nvPr/>
          </p:nvSpPr>
          <p:spPr bwMode="auto">
            <a:xfrm>
              <a:off x="424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4" name="Oval 21"/>
            <p:cNvSpPr>
              <a:spLocks noChangeArrowheads="1"/>
            </p:cNvSpPr>
            <p:nvPr/>
          </p:nvSpPr>
          <p:spPr bwMode="auto">
            <a:xfrm>
              <a:off x="448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5" name="Oval 22"/>
            <p:cNvSpPr>
              <a:spLocks noChangeArrowheads="1"/>
            </p:cNvSpPr>
            <p:nvPr/>
          </p:nvSpPr>
          <p:spPr bwMode="auto">
            <a:xfrm>
              <a:off x="367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6" name="Oval 23"/>
            <p:cNvSpPr>
              <a:spLocks noChangeArrowheads="1"/>
            </p:cNvSpPr>
            <p:nvPr/>
          </p:nvSpPr>
          <p:spPr bwMode="auto">
            <a:xfrm>
              <a:off x="391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7" name="Oval 24"/>
            <p:cNvSpPr>
              <a:spLocks noChangeArrowheads="1"/>
            </p:cNvSpPr>
            <p:nvPr/>
          </p:nvSpPr>
          <p:spPr bwMode="auto">
            <a:xfrm>
              <a:off x="415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8" name="Oval 25"/>
            <p:cNvSpPr>
              <a:spLocks noChangeArrowheads="1"/>
            </p:cNvSpPr>
            <p:nvPr/>
          </p:nvSpPr>
          <p:spPr bwMode="auto">
            <a:xfrm>
              <a:off x="439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09" name="Oval 26"/>
            <p:cNvSpPr>
              <a:spLocks noChangeArrowheads="1"/>
            </p:cNvSpPr>
            <p:nvPr/>
          </p:nvSpPr>
          <p:spPr bwMode="auto">
            <a:xfrm>
              <a:off x="463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10" name="Oval 27"/>
            <p:cNvSpPr>
              <a:spLocks noChangeArrowheads="1"/>
            </p:cNvSpPr>
            <p:nvPr/>
          </p:nvSpPr>
          <p:spPr bwMode="auto">
            <a:xfrm>
              <a:off x="352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11" name="Oval 28"/>
            <p:cNvSpPr>
              <a:spLocks noChangeArrowheads="1"/>
            </p:cNvSpPr>
            <p:nvPr/>
          </p:nvSpPr>
          <p:spPr bwMode="auto">
            <a:xfrm>
              <a:off x="376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12" name="Oval 29"/>
            <p:cNvSpPr>
              <a:spLocks noChangeArrowheads="1"/>
            </p:cNvSpPr>
            <p:nvPr/>
          </p:nvSpPr>
          <p:spPr bwMode="auto">
            <a:xfrm>
              <a:off x="400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13" name="Oval 30"/>
            <p:cNvSpPr>
              <a:spLocks noChangeArrowheads="1"/>
            </p:cNvSpPr>
            <p:nvPr/>
          </p:nvSpPr>
          <p:spPr bwMode="auto">
            <a:xfrm>
              <a:off x="424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614" name="Oval 31"/>
            <p:cNvSpPr>
              <a:spLocks noChangeArrowheads="1"/>
            </p:cNvSpPr>
            <p:nvPr/>
          </p:nvSpPr>
          <p:spPr bwMode="auto">
            <a:xfrm>
              <a:off x="448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grpSp>
      <p:grpSp>
        <p:nvGrpSpPr>
          <p:cNvPr id="63493" name="Group 32"/>
          <p:cNvGrpSpPr>
            <a:grpSpLocks/>
          </p:cNvGrpSpPr>
          <p:nvPr/>
        </p:nvGrpSpPr>
        <p:grpSpPr bwMode="auto">
          <a:xfrm>
            <a:off x="6400800" y="4343400"/>
            <a:ext cx="1143000" cy="838200"/>
            <a:chOff x="3526" y="2832"/>
            <a:chExt cx="1296" cy="1104"/>
          </a:xfrm>
        </p:grpSpPr>
        <p:sp>
          <p:nvSpPr>
            <p:cNvPr id="63575" name="Oval 33"/>
            <p:cNvSpPr>
              <a:spLocks noChangeArrowheads="1"/>
            </p:cNvSpPr>
            <p:nvPr/>
          </p:nvSpPr>
          <p:spPr bwMode="auto">
            <a:xfrm>
              <a:off x="367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6" name="Oval 34"/>
            <p:cNvSpPr>
              <a:spLocks noChangeArrowheads="1"/>
            </p:cNvSpPr>
            <p:nvPr/>
          </p:nvSpPr>
          <p:spPr bwMode="auto">
            <a:xfrm>
              <a:off x="391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7" name="Oval 35"/>
            <p:cNvSpPr>
              <a:spLocks noChangeArrowheads="1"/>
            </p:cNvSpPr>
            <p:nvPr/>
          </p:nvSpPr>
          <p:spPr bwMode="auto">
            <a:xfrm>
              <a:off x="415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8" name="Oval 36"/>
            <p:cNvSpPr>
              <a:spLocks noChangeArrowheads="1"/>
            </p:cNvSpPr>
            <p:nvPr/>
          </p:nvSpPr>
          <p:spPr bwMode="auto">
            <a:xfrm>
              <a:off x="439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9" name="Oval 37"/>
            <p:cNvSpPr>
              <a:spLocks noChangeArrowheads="1"/>
            </p:cNvSpPr>
            <p:nvPr/>
          </p:nvSpPr>
          <p:spPr bwMode="auto">
            <a:xfrm>
              <a:off x="463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0" name="Oval 38"/>
            <p:cNvSpPr>
              <a:spLocks noChangeArrowheads="1"/>
            </p:cNvSpPr>
            <p:nvPr/>
          </p:nvSpPr>
          <p:spPr bwMode="auto">
            <a:xfrm>
              <a:off x="352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1" name="Oval 39"/>
            <p:cNvSpPr>
              <a:spLocks noChangeArrowheads="1"/>
            </p:cNvSpPr>
            <p:nvPr/>
          </p:nvSpPr>
          <p:spPr bwMode="auto">
            <a:xfrm>
              <a:off x="376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2" name="Oval 40"/>
            <p:cNvSpPr>
              <a:spLocks noChangeArrowheads="1"/>
            </p:cNvSpPr>
            <p:nvPr/>
          </p:nvSpPr>
          <p:spPr bwMode="auto">
            <a:xfrm>
              <a:off x="400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3" name="Oval 41"/>
            <p:cNvSpPr>
              <a:spLocks noChangeArrowheads="1"/>
            </p:cNvSpPr>
            <p:nvPr/>
          </p:nvSpPr>
          <p:spPr bwMode="auto">
            <a:xfrm>
              <a:off x="424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4" name="Oval 42"/>
            <p:cNvSpPr>
              <a:spLocks noChangeArrowheads="1"/>
            </p:cNvSpPr>
            <p:nvPr/>
          </p:nvSpPr>
          <p:spPr bwMode="auto">
            <a:xfrm>
              <a:off x="448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5" name="Oval 43"/>
            <p:cNvSpPr>
              <a:spLocks noChangeArrowheads="1"/>
            </p:cNvSpPr>
            <p:nvPr/>
          </p:nvSpPr>
          <p:spPr bwMode="auto">
            <a:xfrm>
              <a:off x="367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6" name="Oval 44"/>
            <p:cNvSpPr>
              <a:spLocks noChangeArrowheads="1"/>
            </p:cNvSpPr>
            <p:nvPr/>
          </p:nvSpPr>
          <p:spPr bwMode="auto">
            <a:xfrm>
              <a:off x="391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7" name="Oval 45"/>
            <p:cNvSpPr>
              <a:spLocks noChangeArrowheads="1"/>
            </p:cNvSpPr>
            <p:nvPr/>
          </p:nvSpPr>
          <p:spPr bwMode="auto">
            <a:xfrm>
              <a:off x="415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8" name="Oval 46"/>
            <p:cNvSpPr>
              <a:spLocks noChangeArrowheads="1"/>
            </p:cNvSpPr>
            <p:nvPr/>
          </p:nvSpPr>
          <p:spPr bwMode="auto">
            <a:xfrm>
              <a:off x="439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89" name="Oval 47"/>
            <p:cNvSpPr>
              <a:spLocks noChangeArrowheads="1"/>
            </p:cNvSpPr>
            <p:nvPr/>
          </p:nvSpPr>
          <p:spPr bwMode="auto">
            <a:xfrm>
              <a:off x="463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0" name="Oval 48"/>
            <p:cNvSpPr>
              <a:spLocks noChangeArrowheads="1"/>
            </p:cNvSpPr>
            <p:nvPr/>
          </p:nvSpPr>
          <p:spPr bwMode="auto">
            <a:xfrm>
              <a:off x="352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1" name="Oval 49"/>
            <p:cNvSpPr>
              <a:spLocks noChangeArrowheads="1"/>
            </p:cNvSpPr>
            <p:nvPr/>
          </p:nvSpPr>
          <p:spPr bwMode="auto">
            <a:xfrm>
              <a:off x="376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2" name="Oval 50"/>
            <p:cNvSpPr>
              <a:spLocks noChangeArrowheads="1"/>
            </p:cNvSpPr>
            <p:nvPr/>
          </p:nvSpPr>
          <p:spPr bwMode="auto">
            <a:xfrm>
              <a:off x="400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3" name="Oval 51"/>
            <p:cNvSpPr>
              <a:spLocks noChangeArrowheads="1"/>
            </p:cNvSpPr>
            <p:nvPr/>
          </p:nvSpPr>
          <p:spPr bwMode="auto">
            <a:xfrm>
              <a:off x="424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94" name="Oval 52"/>
            <p:cNvSpPr>
              <a:spLocks noChangeArrowheads="1"/>
            </p:cNvSpPr>
            <p:nvPr/>
          </p:nvSpPr>
          <p:spPr bwMode="auto">
            <a:xfrm>
              <a:off x="448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grpSp>
      <p:grpSp>
        <p:nvGrpSpPr>
          <p:cNvPr id="63494" name="Group 53"/>
          <p:cNvGrpSpPr>
            <a:grpSpLocks/>
          </p:cNvGrpSpPr>
          <p:nvPr/>
        </p:nvGrpSpPr>
        <p:grpSpPr bwMode="auto">
          <a:xfrm rot="459296">
            <a:off x="5257800" y="5181600"/>
            <a:ext cx="1143000" cy="838200"/>
            <a:chOff x="3526" y="2832"/>
            <a:chExt cx="1296" cy="1104"/>
          </a:xfrm>
        </p:grpSpPr>
        <p:sp>
          <p:nvSpPr>
            <p:cNvPr id="63555" name="Oval 54"/>
            <p:cNvSpPr>
              <a:spLocks noChangeArrowheads="1"/>
            </p:cNvSpPr>
            <p:nvPr/>
          </p:nvSpPr>
          <p:spPr bwMode="auto">
            <a:xfrm>
              <a:off x="367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56" name="Oval 55"/>
            <p:cNvSpPr>
              <a:spLocks noChangeArrowheads="1"/>
            </p:cNvSpPr>
            <p:nvPr/>
          </p:nvSpPr>
          <p:spPr bwMode="auto">
            <a:xfrm>
              <a:off x="391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57" name="Oval 56"/>
            <p:cNvSpPr>
              <a:spLocks noChangeArrowheads="1"/>
            </p:cNvSpPr>
            <p:nvPr/>
          </p:nvSpPr>
          <p:spPr bwMode="auto">
            <a:xfrm>
              <a:off x="415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58" name="Oval 57"/>
            <p:cNvSpPr>
              <a:spLocks noChangeArrowheads="1"/>
            </p:cNvSpPr>
            <p:nvPr/>
          </p:nvSpPr>
          <p:spPr bwMode="auto">
            <a:xfrm>
              <a:off x="439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59" name="Oval 58"/>
            <p:cNvSpPr>
              <a:spLocks noChangeArrowheads="1"/>
            </p:cNvSpPr>
            <p:nvPr/>
          </p:nvSpPr>
          <p:spPr bwMode="auto">
            <a:xfrm>
              <a:off x="4630" y="2832"/>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0" name="Oval 59"/>
            <p:cNvSpPr>
              <a:spLocks noChangeArrowheads="1"/>
            </p:cNvSpPr>
            <p:nvPr/>
          </p:nvSpPr>
          <p:spPr bwMode="auto">
            <a:xfrm>
              <a:off x="352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1" name="Oval 60"/>
            <p:cNvSpPr>
              <a:spLocks noChangeArrowheads="1"/>
            </p:cNvSpPr>
            <p:nvPr/>
          </p:nvSpPr>
          <p:spPr bwMode="auto">
            <a:xfrm>
              <a:off x="376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2" name="Oval 61"/>
            <p:cNvSpPr>
              <a:spLocks noChangeArrowheads="1"/>
            </p:cNvSpPr>
            <p:nvPr/>
          </p:nvSpPr>
          <p:spPr bwMode="auto">
            <a:xfrm>
              <a:off x="400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3" name="Oval 62"/>
            <p:cNvSpPr>
              <a:spLocks noChangeArrowheads="1"/>
            </p:cNvSpPr>
            <p:nvPr/>
          </p:nvSpPr>
          <p:spPr bwMode="auto">
            <a:xfrm>
              <a:off x="424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4" name="Oval 63"/>
            <p:cNvSpPr>
              <a:spLocks noChangeArrowheads="1"/>
            </p:cNvSpPr>
            <p:nvPr/>
          </p:nvSpPr>
          <p:spPr bwMode="auto">
            <a:xfrm>
              <a:off x="4486" y="3120"/>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5" name="Oval 64"/>
            <p:cNvSpPr>
              <a:spLocks noChangeArrowheads="1"/>
            </p:cNvSpPr>
            <p:nvPr/>
          </p:nvSpPr>
          <p:spPr bwMode="auto">
            <a:xfrm>
              <a:off x="367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6" name="Oval 65"/>
            <p:cNvSpPr>
              <a:spLocks noChangeArrowheads="1"/>
            </p:cNvSpPr>
            <p:nvPr/>
          </p:nvSpPr>
          <p:spPr bwMode="auto">
            <a:xfrm>
              <a:off x="391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7" name="Oval 66"/>
            <p:cNvSpPr>
              <a:spLocks noChangeArrowheads="1"/>
            </p:cNvSpPr>
            <p:nvPr/>
          </p:nvSpPr>
          <p:spPr bwMode="auto">
            <a:xfrm>
              <a:off x="415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8" name="Oval 67"/>
            <p:cNvSpPr>
              <a:spLocks noChangeArrowheads="1"/>
            </p:cNvSpPr>
            <p:nvPr/>
          </p:nvSpPr>
          <p:spPr bwMode="auto">
            <a:xfrm>
              <a:off x="439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69" name="Oval 68"/>
            <p:cNvSpPr>
              <a:spLocks noChangeArrowheads="1"/>
            </p:cNvSpPr>
            <p:nvPr/>
          </p:nvSpPr>
          <p:spPr bwMode="auto">
            <a:xfrm>
              <a:off x="4630" y="3408"/>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0" name="Oval 69"/>
            <p:cNvSpPr>
              <a:spLocks noChangeArrowheads="1"/>
            </p:cNvSpPr>
            <p:nvPr/>
          </p:nvSpPr>
          <p:spPr bwMode="auto">
            <a:xfrm>
              <a:off x="352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1" name="Oval 70"/>
            <p:cNvSpPr>
              <a:spLocks noChangeArrowheads="1"/>
            </p:cNvSpPr>
            <p:nvPr/>
          </p:nvSpPr>
          <p:spPr bwMode="auto">
            <a:xfrm>
              <a:off x="376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2" name="Oval 71"/>
            <p:cNvSpPr>
              <a:spLocks noChangeArrowheads="1"/>
            </p:cNvSpPr>
            <p:nvPr/>
          </p:nvSpPr>
          <p:spPr bwMode="auto">
            <a:xfrm>
              <a:off x="400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3" name="Oval 72"/>
            <p:cNvSpPr>
              <a:spLocks noChangeArrowheads="1"/>
            </p:cNvSpPr>
            <p:nvPr/>
          </p:nvSpPr>
          <p:spPr bwMode="auto">
            <a:xfrm>
              <a:off x="424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74" name="Oval 73"/>
            <p:cNvSpPr>
              <a:spLocks noChangeArrowheads="1"/>
            </p:cNvSpPr>
            <p:nvPr/>
          </p:nvSpPr>
          <p:spPr bwMode="auto">
            <a:xfrm>
              <a:off x="4486" y="3696"/>
              <a:ext cx="192" cy="240"/>
            </a:xfrm>
            <a:prstGeom prst="ellipse">
              <a:avLst/>
            </a:prstGeom>
            <a:solidFill>
              <a:schemeClr val="folHlink"/>
            </a:solidFill>
            <a:ln w="9525">
              <a:solidFill>
                <a:schemeClr val="tx1"/>
              </a:solidFill>
              <a:round/>
              <a:headEnd/>
              <a:tailEnd/>
            </a:ln>
          </p:spPr>
          <p:txBody>
            <a:bodyPr wrap="none" anchor="ctr"/>
            <a:lstStyle/>
            <a:p>
              <a:endParaRPr lang="tr-TR"/>
            </a:p>
          </p:txBody>
        </p:sp>
      </p:grpSp>
      <p:sp>
        <p:nvSpPr>
          <p:cNvPr id="63495" name="Oval 74"/>
          <p:cNvSpPr>
            <a:spLocks noChangeArrowheads="1"/>
          </p:cNvSpPr>
          <p:nvPr/>
        </p:nvSpPr>
        <p:spPr bwMode="auto">
          <a:xfrm>
            <a:off x="6553200" y="5181600"/>
            <a:ext cx="169863"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496" name="Oval 75"/>
          <p:cNvSpPr>
            <a:spLocks noChangeArrowheads="1"/>
          </p:cNvSpPr>
          <p:nvPr/>
        </p:nvSpPr>
        <p:spPr bwMode="auto">
          <a:xfrm>
            <a:off x="6357938" y="4214813"/>
            <a:ext cx="169862"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497" name="Oval 76"/>
          <p:cNvSpPr>
            <a:spLocks noChangeArrowheads="1"/>
          </p:cNvSpPr>
          <p:nvPr/>
        </p:nvSpPr>
        <p:spPr bwMode="auto">
          <a:xfrm>
            <a:off x="6858000" y="5181600"/>
            <a:ext cx="168275"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498" name="Oval 77"/>
          <p:cNvSpPr>
            <a:spLocks noChangeArrowheads="1"/>
          </p:cNvSpPr>
          <p:nvPr/>
        </p:nvSpPr>
        <p:spPr bwMode="auto">
          <a:xfrm>
            <a:off x="7086600" y="5181600"/>
            <a:ext cx="169863"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499" name="Oval 78"/>
          <p:cNvSpPr>
            <a:spLocks noChangeArrowheads="1"/>
          </p:cNvSpPr>
          <p:nvPr/>
        </p:nvSpPr>
        <p:spPr bwMode="auto">
          <a:xfrm>
            <a:off x="7315200" y="5181600"/>
            <a:ext cx="169863"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0" name="Oval 79"/>
          <p:cNvSpPr>
            <a:spLocks noChangeArrowheads="1"/>
          </p:cNvSpPr>
          <p:nvPr/>
        </p:nvSpPr>
        <p:spPr bwMode="auto">
          <a:xfrm>
            <a:off x="6400800" y="5400675"/>
            <a:ext cx="169863"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1" name="Oval 80"/>
          <p:cNvSpPr>
            <a:spLocks noChangeArrowheads="1"/>
          </p:cNvSpPr>
          <p:nvPr/>
        </p:nvSpPr>
        <p:spPr bwMode="auto">
          <a:xfrm>
            <a:off x="6611938" y="5400675"/>
            <a:ext cx="169862"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2" name="Oval 81"/>
          <p:cNvSpPr>
            <a:spLocks noChangeArrowheads="1"/>
          </p:cNvSpPr>
          <p:nvPr/>
        </p:nvSpPr>
        <p:spPr bwMode="auto">
          <a:xfrm>
            <a:off x="6934200" y="5638800"/>
            <a:ext cx="168275"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3" name="Oval 82"/>
          <p:cNvSpPr>
            <a:spLocks noChangeArrowheads="1"/>
          </p:cNvSpPr>
          <p:nvPr/>
        </p:nvSpPr>
        <p:spPr bwMode="auto">
          <a:xfrm>
            <a:off x="7035800" y="5400675"/>
            <a:ext cx="169863"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4" name="Oval 83"/>
          <p:cNvSpPr>
            <a:spLocks noChangeArrowheads="1"/>
          </p:cNvSpPr>
          <p:nvPr/>
        </p:nvSpPr>
        <p:spPr bwMode="auto">
          <a:xfrm>
            <a:off x="7246938" y="5400675"/>
            <a:ext cx="169862"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5" name="Oval 84"/>
          <p:cNvSpPr>
            <a:spLocks noChangeArrowheads="1"/>
          </p:cNvSpPr>
          <p:nvPr/>
        </p:nvSpPr>
        <p:spPr bwMode="auto">
          <a:xfrm>
            <a:off x="6527800" y="5618163"/>
            <a:ext cx="169863"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6" name="Oval 85"/>
          <p:cNvSpPr>
            <a:spLocks noChangeArrowheads="1"/>
          </p:cNvSpPr>
          <p:nvPr/>
        </p:nvSpPr>
        <p:spPr bwMode="auto">
          <a:xfrm>
            <a:off x="6738938" y="5618163"/>
            <a:ext cx="169862"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7" name="Oval 86"/>
          <p:cNvSpPr>
            <a:spLocks noChangeArrowheads="1"/>
          </p:cNvSpPr>
          <p:nvPr/>
        </p:nvSpPr>
        <p:spPr bwMode="auto">
          <a:xfrm>
            <a:off x="6858000" y="5410200"/>
            <a:ext cx="168275" cy="182563"/>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8" name="Oval 87"/>
          <p:cNvSpPr>
            <a:spLocks noChangeArrowheads="1"/>
          </p:cNvSpPr>
          <p:nvPr/>
        </p:nvSpPr>
        <p:spPr bwMode="auto">
          <a:xfrm>
            <a:off x="7162800" y="5618163"/>
            <a:ext cx="169863"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09" name="Oval 88"/>
          <p:cNvSpPr>
            <a:spLocks noChangeArrowheads="1"/>
          </p:cNvSpPr>
          <p:nvPr/>
        </p:nvSpPr>
        <p:spPr bwMode="auto">
          <a:xfrm>
            <a:off x="7373938" y="5618163"/>
            <a:ext cx="169862"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10" name="Oval 89"/>
          <p:cNvSpPr>
            <a:spLocks noChangeArrowheads="1"/>
          </p:cNvSpPr>
          <p:nvPr/>
        </p:nvSpPr>
        <p:spPr bwMode="auto">
          <a:xfrm>
            <a:off x="6400800" y="5837238"/>
            <a:ext cx="169863"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11" name="Oval 90"/>
          <p:cNvSpPr>
            <a:spLocks noChangeArrowheads="1"/>
          </p:cNvSpPr>
          <p:nvPr/>
        </p:nvSpPr>
        <p:spPr bwMode="auto">
          <a:xfrm>
            <a:off x="6611938" y="5837238"/>
            <a:ext cx="169862"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12" name="Oval 91"/>
          <p:cNvSpPr>
            <a:spLocks noChangeArrowheads="1"/>
          </p:cNvSpPr>
          <p:nvPr/>
        </p:nvSpPr>
        <p:spPr bwMode="auto">
          <a:xfrm>
            <a:off x="6824663" y="5837238"/>
            <a:ext cx="168275"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13" name="Oval 92"/>
          <p:cNvSpPr>
            <a:spLocks noChangeArrowheads="1"/>
          </p:cNvSpPr>
          <p:nvPr/>
        </p:nvSpPr>
        <p:spPr bwMode="auto">
          <a:xfrm>
            <a:off x="7035800" y="5837238"/>
            <a:ext cx="169863"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14" name="Oval 93"/>
          <p:cNvSpPr>
            <a:spLocks noChangeArrowheads="1"/>
          </p:cNvSpPr>
          <p:nvPr/>
        </p:nvSpPr>
        <p:spPr bwMode="auto">
          <a:xfrm>
            <a:off x="7246938" y="5837238"/>
            <a:ext cx="169862" cy="182562"/>
          </a:xfrm>
          <a:prstGeom prst="ellipse">
            <a:avLst/>
          </a:prstGeom>
          <a:solidFill>
            <a:schemeClr val="folHlink"/>
          </a:solidFill>
          <a:ln w="9525">
            <a:solidFill>
              <a:schemeClr val="tx1"/>
            </a:solidFill>
            <a:round/>
            <a:headEnd/>
            <a:tailEnd/>
          </a:ln>
        </p:spPr>
        <p:txBody>
          <a:bodyPr wrap="none" anchor="ctr"/>
          <a:lstStyle/>
          <a:p>
            <a:endParaRPr lang="tr-TR"/>
          </a:p>
        </p:txBody>
      </p:sp>
      <p:grpSp>
        <p:nvGrpSpPr>
          <p:cNvPr id="63516" name="Group 95"/>
          <p:cNvGrpSpPr>
            <a:grpSpLocks/>
          </p:cNvGrpSpPr>
          <p:nvPr/>
        </p:nvGrpSpPr>
        <p:grpSpPr bwMode="auto">
          <a:xfrm>
            <a:off x="1260475" y="1752600"/>
            <a:ext cx="2397125" cy="4419600"/>
            <a:chOff x="506" y="903"/>
            <a:chExt cx="2064" cy="3177"/>
          </a:xfrm>
        </p:grpSpPr>
        <p:sp>
          <p:nvSpPr>
            <p:cNvPr id="63548" name="Oval 96"/>
            <p:cNvSpPr>
              <a:spLocks noChangeArrowheads="1"/>
            </p:cNvSpPr>
            <p:nvPr/>
          </p:nvSpPr>
          <p:spPr bwMode="auto">
            <a:xfrm>
              <a:off x="1213" y="903"/>
              <a:ext cx="672" cy="19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49" name="Rectangle 97"/>
            <p:cNvSpPr>
              <a:spLocks noChangeArrowheads="1"/>
            </p:cNvSpPr>
            <p:nvPr/>
          </p:nvSpPr>
          <p:spPr bwMode="auto">
            <a:xfrm>
              <a:off x="1213" y="983"/>
              <a:ext cx="707" cy="22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p>
          </p:txBody>
        </p:sp>
        <p:sp>
          <p:nvSpPr>
            <p:cNvPr id="63550" name="Oval 98"/>
            <p:cNvSpPr>
              <a:spLocks noChangeArrowheads="1"/>
            </p:cNvSpPr>
            <p:nvPr/>
          </p:nvSpPr>
          <p:spPr bwMode="auto">
            <a:xfrm>
              <a:off x="1226" y="1104"/>
              <a:ext cx="672" cy="19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51" name="Rectangle 99"/>
            <p:cNvSpPr>
              <a:spLocks noChangeArrowheads="1"/>
            </p:cNvSpPr>
            <p:nvPr/>
          </p:nvSpPr>
          <p:spPr bwMode="auto">
            <a:xfrm>
              <a:off x="1248" y="1248"/>
              <a:ext cx="597" cy="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3552" name="Rectangle 100"/>
            <p:cNvSpPr>
              <a:spLocks noChangeArrowheads="1"/>
            </p:cNvSpPr>
            <p:nvPr/>
          </p:nvSpPr>
          <p:spPr bwMode="auto">
            <a:xfrm>
              <a:off x="528" y="2448"/>
              <a:ext cx="2016" cy="16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3553" name="Freeform 101"/>
            <p:cNvSpPr>
              <a:spLocks/>
            </p:cNvSpPr>
            <p:nvPr/>
          </p:nvSpPr>
          <p:spPr bwMode="auto">
            <a:xfrm>
              <a:off x="506" y="2064"/>
              <a:ext cx="768" cy="480"/>
            </a:xfrm>
            <a:custGeom>
              <a:avLst/>
              <a:gdLst>
                <a:gd name="T0" fmla="*/ 768 w 768"/>
                <a:gd name="T1" fmla="*/ 0 h 480"/>
                <a:gd name="T2" fmla="*/ 336 w 768"/>
                <a:gd name="T3" fmla="*/ 192 h 480"/>
                <a:gd name="T4" fmla="*/ 48 w 768"/>
                <a:gd name="T5" fmla="*/ 288 h 480"/>
                <a:gd name="T6" fmla="*/ 48 w 768"/>
                <a:gd name="T7" fmla="*/ 480 h 480"/>
                <a:gd name="T8" fmla="*/ 0 60000 65536"/>
                <a:gd name="T9" fmla="*/ 0 60000 65536"/>
                <a:gd name="T10" fmla="*/ 0 60000 65536"/>
                <a:gd name="T11" fmla="*/ 0 60000 65536"/>
                <a:gd name="T12" fmla="*/ 0 w 768"/>
                <a:gd name="T13" fmla="*/ 0 h 480"/>
                <a:gd name="T14" fmla="*/ 768 w 768"/>
                <a:gd name="T15" fmla="*/ 480 h 480"/>
              </a:gdLst>
              <a:ahLst/>
              <a:cxnLst>
                <a:cxn ang="T8">
                  <a:pos x="T0" y="T1"/>
                </a:cxn>
                <a:cxn ang="T9">
                  <a:pos x="T2" y="T3"/>
                </a:cxn>
                <a:cxn ang="T10">
                  <a:pos x="T4" y="T5"/>
                </a:cxn>
                <a:cxn ang="T11">
                  <a:pos x="T6" y="T7"/>
                </a:cxn>
              </a:cxnLst>
              <a:rect l="T12" t="T13" r="T14" b="T15"/>
              <a:pathLst>
                <a:path w="768" h="480">
                  <a:moveTo>
                    <a:pt x="768" y="0"/>
                  </a:moveTo>
                  <a:cubicBezTo>
                    <a:pt x="612" y="72"/>
                    <a:pt x="456" y="144"/>
                    <a:pt x="336" y="192"/>
                  </a:cubicBezTo>
                  <a:cubicBezTo>
                    <a:pt x="216" y="240"/>
                    <a:pt x="96" y="240"/>
                    <a:pt x="48" y="288"/>
                  </a:cubicBezTo>
                  <a:cubicBezTo>
                    <a:pt x="0" y="336"/>
                    <a:pt x="24" y="408"/>
                    <a:pt x="48" y="4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3554" name="Freeform 102"/>
            <p:cNvSpPr>
              <a:spLocks/>
            </p:cNvSpPr>
            <p:nvPr/>
          </p:nvSpPr>
          <p:spPr bwMode="auto">
            <a:xfrm flipH="1">
              <a:off x="1802" y="2043"/>
              <a:ext cx="768" cy="480"/>
            </a:xfrm>
            <a:custGeom>
              <a:avLst/>
              <a:gdLst>
                <a:gd name="T0" fmla="*/ 768 w 768"/>
                <a:gd name="T1" fmla="*/ 0 h 480"/>
                <a:gd name="T2" fmla="*/ 336 w 768"/>
                <a:gd name="T3" fmla="*/ 192 h 480"/>
                <a:gd name="T4" fmla="*/ 48 w 768"/>
                <a:gd name="T5" fmla="*/ 288 h 480"/>
                <a:gd name="T6" fmla="*/ 48 w 768"/>
                <a:gd name="T7" fmla="*/ 480 h 480"/>
                <a:gd name="T8" fmla="*/ 0 60000 65536"/>
                <a:gd name="T9" fmla="*/ 0 60000 65536"/>
                <a:gd name="T10" fmla="*/ 0 60000 65536"/>
                <a:gd name="T11" fmla="*/ 0 60000 65536"/>
                <a:gd name="T12" fmla="*/ 0 w 768"/>
                <a:gd name="T13" fmla="*/ 0 h 480"/>
                <a:gd name="T14" fmla="*/ 768 w 768"/>
                <a:gd name="T15" fmla="*/ 480 h 480"/>
              </a:gdLst>
              <a:ahLst/>
              <a:cxnLst>
                <a:cxn ang="T8">
                  <a:pos x="T0" y="T1"/>
                </a:cxn>
                <a:cxn ang="T9">
                  <a:pos x="T2" y="T3"/>
                </a:cxn>
                <a:cxn ang="T10">
                  <a:pos x="T4" y="T5"/>
                </a:cxn>
                <a:cxn ang="T11">
                  <a:pos x="T6" y="T7"/>
                </a:cxn>
              </a:cxnLst>
              <a:rect l="T12" t="T13" r="T14" b="T15"/>
              <a:pathLst>
                <a:path w="768" h="480">
                  <a:moveTo>
                    <a:pt x="768" y="0"/>
                  </a:moveTo>
                  <a:cubicBezTo>
                    <a:pt x="612" y="72"/>
                    <a:pt x="456" y="144"/>
                    <a:pt x="336" y="192"/>
                  </a:cubicBezTo>
                  <a:cubicBezTo>
                    <a:pt x="216" y="240"/>
                    <a:pt x="96" y="240"/>
                    <a:pt x="48" y="288"/>
                  </a:cubicBezTo>
                  <a:cubicBezTo>
                    <a:pt x="0" y="336"/>
                    <a:pt x="24" y="408"/>
                    <a:pt x="48" y="4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grpSp>
      <p:sp>
        <p:nvSpPr>
          <p:cNvPr id="63517" name="Oval 103"/>
          <p:cNvSpPr>
            <a:spLocks noChangeArrowheads="1"/>
          </p:cNvSpPr>
          <p:nvPr/>
        </p:nvSpPr>
        <p:spPr bwMode="auto">
          <a:xfrm>
            <a:off x="1676400" y="41910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18" name="Oval 104"/>
          <p:cNvSpPr>
            <a:spLocks noChangeArrowheads="1"/>
          </p:cNvSpPr>
          <p:nvPr/>
        </p:nvSpPr>
        <p:spPr bwMode="auto">
          <a:xfrm>
            <a:off x="2057400" y="41910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19" name="Oval 105"/>
          <p:cNvSpPr>
            <a:spLocks noChangeArrowheads="1"/>
          </p:cNvSpPr>
          <p:nvPr/>
        </p:nvSpPr>
        <p:spPr bwMode="auto">
          <a:xfrm>
            <a:off x="2438400" y="41910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0" name="Oval 106"/>
          <p:cNvSpPr>
            <a:spLocks noChangeArrowheads="1"/>
          </p:cNvSpPr>
          <p:nvPr/>
        </p:nvSpPr>
        <p:spPr bwMode="auto">
          <a:xfrm>
            <a:off x="2819400" y="41910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1" name="Oval 107"/>
          <p:cNvSpPr>
            <a:spLocks noChangeArrowheads="1"/>
          </p:cNvSpPr>
          <p:nvPr/>
        </p:nvSpPr>
        <p:spPr bwMode="auto">
          <a:xfrm>
            <a:off x="3200400" y="41910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2" name="Oval 108"/>
          <p:cNvSpPr>
            <a:spLocks noChangeArrowheads="1"/>
          </p:cNvSpPr>
          <p:nvPr/>
        </p:nvSpPr>
        <p:spPr bwMode="auto">
          <a:xfrm>
            <a:off x="1447800" y="46482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3" name="Oval 109"/>
          <p:cNvSpPr>
            <a:spLocks noChangeArrowheads="1"/>
          </p:cNvSpPr>
          <p:nvPr/>
        </p:nvSpPr>
        <p:spPr bwMode="auto">
          <a:xfrm>
            <a:off x="1828800" y="46482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4" name="Oval 110"/>
          <p:cNvSpPr>
            <a:spLocks noChangeArrowheads="1"/>
          </p:cNvSpPr>
          <p:nvPr/>
        </p:nvSpPr>
        <p:spPr bwMode="auto">
          <a:xfrm>
            <a:off x="2209800" y="46482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5" name="Oval 111"/>
          <p:cNvSpPr>
            <a:spLocks noChangeArrowheads="1"/>
          </p:cNvSpPr>
          <p:nvPr/>
        </p:nvSpPr>
        <p:spPr bwMode="auto">
          <a:xfrm>
            <a:off x="2590800" y="46482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6" name="Oval 112"/>
          <p:cNvSpPr>
            <a:spLocks noChangeArrowheads="1"/>
          </p:cNvSpPr>
          <p:nvPr/>
        </p:nvSpPr>
        <p:spPr bwMode="auto">
          <a:xfrm>
            <a:off x="2971800" y="46482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7" name="Oval 113"/>
          <p:cNvSpPr>
            <a:spLocks noChangeArrowheads="1"/>
          </p:cNvSpPr>
          <p:nvPr/>
        </p:nvSpPr>
        <p:spPr bwMode="auto">
          <a:xfrm>
            <a:off x="1676400" y="51054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8" name="Oval 114"/>
          <p:cNvSpPr>
            <a:spLocks noChangeArrowheads="1"/>
          </p:cNvSpPr>
          <p:nvPr/>
        </p:nvSpPr>
        <p:spPr bwMode="auto">
          <a:xfrm>
            <a:off x="2057400" y="51054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29" name="Oval 115"/>
          <p:cNvSpPr>
            <a:spLocks noChangeArrowheads="1"/>
          </p:cNvSpPr>
          <p:nvPr/>
        </p:nvSpPr>
        <p:spPr bwMode="auto">
          <a:xfrm>
            <a:off x="2438400" y="51054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30" name="Oval 116"/>
          <p:cNvSpPr>
            <a:spLocks noChangeArrowheads="1"/>
          </p:cNvSpPr>
          <p:nvPr/>
        </p:nvSpPr>
        <p:spPr bwMode="auto">
          <a:xfrm>
            <a:off x="2819400" y="51054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31" name="Oval 117"/>
          <p:cNvSpPr>
            <a:spLocks noChangeArrowheads="1"/>
          </p:cNvSpPr>
          <p:nvPr/>
        </p:nvSpPr>
        <p:spPr bwMode="auto">
          <a:xfrm>
            <a:off x="3200400" y="51054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32" name="Oval 118"/>
          <p:cNvSpPr>
            <a:spLocks noChangeArrowheads="1"/>
          </p:cNvSpPr>
          <p:nvPr/>
        </p:nvSpPr>
        <p:spPr bwMode="auto">
          <a:xfrm>
            <a:off x="1447800" y="56388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33" name="Oval 119"/>
          <p:cNvSpPr>
            <a:spLocks noChangeArrowheads="1"/>
          </p:cNvSpPr>
          <p:nvPr/>
        </p:nvSpPr>
        <p:spPr bwMode="auto">
          <a:xfrm>
            <a:off x="1828800" y="56388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34" name="Oval 120"/>
          <p:cNvSpPr>
            <a:spLocks noChangeArrowheads="1"/>
          </p:cNvSpPr>
          <p:nvPr/>
        </p:nvSpPr>
        <p:spPr bwMode="auto">
          <a:xfrm>
            <a:off x="2209800" y="54864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35" name="Oval 121"/>
          <p:cNvSpPr>
            <a:spLocks noChangeArrowheads="1"/>
          </p:cNvSpPr>
          <p:nvPr/>
        </p:nvSpPr>
        <p:spPr bwMode="auto">
          <a:xfrm>
            <a:off x="2590800" y="55626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36" name="Oval 122"/>
          <p:cNvSpPr>
            <a:spLocks noChangeArrowheads="1"/>
          </p:cNvSpPr>
          <p:nvPr/>
        </p:nvSpPr>
        <p:spPr bwMode="auto">
          <a:xfrm>
            <a:off x="2971800" y="55626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37" name="Text Box 123"/>
          <p:cNvSpPr txBox="1">
            <a:spLocks noChangeArrowheads="1"/>
          </p:cNvSpPr>
          <p:nvPr/>
        </p:nvSpPr>
        <p:spPr bwMode="auto">
          <a:xfrm>
            <a:off x="2286000" y="2667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t>A</a:t>
            </a:r>
          </a:p>
        </p:txBody>
      </p:sp>
      <p:sp>
        <p:nvSpPr>
          <p:cNvPr id="63538" name="Text Box 124"/>
          <p:cNvSpPr txBox="1">
            <a:spLocks noChangeArrowheads="1"/>
          </p:cNvSpPr>
          <p:nvPr/>
        </p:nvSpPr>
        <p:spPr bwMode="auto">
          <a:xfrm>
            <a:off x="6172200" y="25146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t>B</a:t>
            </a:r>
          </a:p>
        </p:txBody>
      </p:sp>
      <p:sp>
        <p:nvSpPr>
          <p:cNvPr id="63539" name="Text Box 125"/>
          <p:cNvSpPr txBox="1">
            <a:spLocks noChangeArrowheads="1"/>
          </p:cNvSpPr>
          <p:nvPr/>
        </p:nvSpPr>
        <p:spPr bwMode="auto">
          <a:xfrm>
            <a:off x="762000" y="6248400"/>
            <a:ext cx="3309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a:t>
            </a:r>
            <a:r>
              <a:rPr lang="tr-TR"/>
              <a:t> </a:t>
            </a:r>
            <a:r>
              <a:rPr lang="en-US"/>
              <a:t>Large molecular triglycerides</a:t>
            </a:r>
          </a:p>
        </p:txBody>
      </p:sp>
      <p:sp>
        <p:nvSpPr>
          <p:cNvPr id="63540" name="Text Box 126"/>
          <p:cNvSpPr txBox="1">
            <a:spLocks noChangeArrowheads="1"/>
          </p:cNvSpPr>
          <p:nvPr/>
        </p:nvSpPr>
        <p:spPr bwMode="auto">
          <a:xfrm>
            <a:off x="5181600" y="6248400"/>
            <a:ext cx="353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 Small molecular triglycerides</a:t>
            </a:r>
          </a:p>
        </p:txBody>
      </p:sp>
      <p:sp>
        <p:nvSpPr>
          <p:cNvPr id="63541" name="Oval 127"/>
          <p:cNvSpPr>
            <a:spLocks noChangeArrowheads="1"/>
          </p:cNvSpPr>
          <p:nvPr/>
        </p:nvSpPr>
        <p:spPr bwMode="auto">
          <a:xfrm>
            <a:off x="428625" y="6215063"/>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42" name="Oval 128"/>
          <p:cNvSpPr>
            <a:spLocks noChangeArrowheads="1"/>
          </p:cNvSpPr>
          <p:nvPr/>
        </p:nvSpPr>
        <p:spPr bwMode="auto">
          <a:xfrm>
            <a:off x="5000625" y="6357938"/>
            <a:ext cx="169863" cy="182562"/>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43" name="Oval 129"/>
          <p:cNvSpPr>
            <a:spLocks noChangeArrowheads="1"/>
          </p:cNvSpPr>
          <p:nvPr/>
        </p:nvSpPr>
        <p:spPr bwMode="auto">
          <a:xfrm>
            <a:off x="3276600" y="46482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44" name="Oval 130"/>
          <p:cNvSpPr>
            <a:spLocks noChangeArrowheads="1"/>
          </p:cNvSpPr>
          <p:nvPr/>
        </p:nvSpPr>
        <p:spPr bwMode="auto">
          <a:xfrm>
            <a:off x="3276600" y="57150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45" name="Oval 131"/>
          <p:cNvSpPr>
            <a:spLocks noChangeArrowheads="1"/>
          </p:cNvSpPr>
          <p:nvPr/>
        </p:nvSpPr>
        <p:spPr bwMode="auto">
          <a:xfrm>
            <a:off x="1371600" y="41910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46" name="Oval 132"/>
          <p:cNvSpPr>
            <a:spLocks noChangeArrowheads="1"/>
          </p:cNvSpPr>
          <p:nvPr/>
        </p:nvSpPr>
        <p:spPr bwMode="auto">
          <a:xfrm>
            <a:off x="1371600" y="51816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
        <p:nvSpPr>
          <p:cNvPr id="63547" name="Oval 133"/>
          <p:cNvSpPr>
            <a:spLocks noChangeArrowheads="1"/>
          </p:cNvSpPr>
          <p:nvPr/>
        </p:nvSpPr>
        <p:spPr bwMode="auto">
          <a:xfrm rot="-5759246">
            <a:off x="2324100" y="5829300"/>
            <a:ext cx="304800" cy="381000"/>
          </a:xfrm>
          <a:prstGeom prst="ellipse">
            <a:avLst/>
          </a:prstGeom>
          <a:solidFill>
            <a:schemeClr val="folHlink"/>
          </a:solidFill>
          <a:ln w="9525">
            <a:solidFill>
              <a:schemeClr val="tx1"/>
            </a:solidFill>
            <a:round/>
            <a:headEnd/>
            <a:tailEnd/>
          </a:ln>
        </p:spPr>
        <p:txBody>
          <a:bodyPr wrap="none" anchor="ctr"/>
          <a:lstStyle/>
          <a:p>
            <a:endParaRPr lang="tr-TR"/>
          </a:p>
        </p:txBody>
      </p:sp>
    </p:spTree>
    <p:extLst>
      <p:ext uri="{BB962C8B-B14F-4D97-AF65-F5344CB8AC3E}">
        <p14:creationId xmlns:p14="http://schemas.microsoft.com/office/powerpoint/2010/main" val="1614807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81000" y="838200"/>
            <a:ext cx="77628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t>Sample A has large molecular weight triglyceride (e.g. MW.890).</a:t>
            </a:r>
          </a:p>
          <a:p>
            <a:pPr eaLnBrk="1" hangingPunct="1">
              <a:spcBef>
                <a:spcPct val="50000"/>
              </a:spcBef>
            </a:pPr>
            <a:r>
              <a:rPr lang="en-US" dirty="0"/>
              <a:t>Sample B has small molecular weight triglyceride(e.g. MW.450).</a:t>
            </a:r>
          </a:p>
          <a:p>
            <a:pPr eaLnBrk="1" hangingPunct="1">
              <a:spcBef>
                <a:spcPct val="50000"/>
              </a:spcBef>
            </a:pPr>
            <a:r>
              <a:rPr lang="en-US" dirty="0"/>
              <a:t>In one gram of sample, number of triglyceride in B is about two times</a:t>
            </a:r>
          </a:p>
          <a:p>
            <a:pPr eaLnBrk="1" hangingPunct="1">
              <a:spcBef>
                <a:spcPct val="50000"/>
              </a:spcBef>
            </a:pPr>
            <a:r>
              <a:rPr lang="en-US" dirty="0"/>
              <a:t>more than number of triglyceride in A.</a:t>
            </a:r>
          </a:p>
          <a:p>
            <a:pPr eaLnBrk="1" hangingPunct="1">
              <a:spcBef>
                <a:spcPct val="50000"/>
              </a:spcBef>
            </a:pPr>
            <a:endParaRPr lang="en-US" dirty="0"/>
          </a:p>
          <a:p>
            <a:pPr eaLnBrk="1" hangingPunct="1">
              <a:spcBef>
                <a:spcPct val="50000"/>
              </a:spcBef>
            </a:pPr>
            <a:r>
              <a:rPr lang="en-US" dirty="0"/>
              <a:t>Less mg of KOH is needed to </a:t>
            </a:r>
            <a:r>
              <a:rPr lang="en-US" dirty="0" err="1"/>
              <a:t>saponify</a:t>
            </a:r>
            <a:r>
              <a:rPr lang="en-US" dirty="0"/>
              <a:t> sample A than sample B.</a:t>
            </a:r>
          </a:p>
          <a:p>
            <a:pPr eaLnBrk="1" hangingPunct="1">
              <a:spcBef>
                <a:spcPct val="50000"/>
              </a:spcBef>
            </a:pPr>
            <a:r>
              <a:rPr lang="en-US" dirty="0"/>
              <a:t>Therefore, saponification value of A is about half of that of sample B</a:t>
            </a:r>
          </a:p>
          <a:p>
            <a:pPr eaLnBrk="1" hangingPunct="1">
              <a:spcBef>
                <a:spcPct val="50000"/>
              </a:spcBef>
            </a:pPr>
            <a:r>
              <a:rPr lang="en-US" dirty="0"/>
              <a:t> </a:t>
            </a:r>
          </a:p>
        </p:txBody>
      </p:sp>
    </p:spTree>
    <p:extLst>
      <p:ext uri="{BB962C8B-B14F-4D97-AF65-F5344CB8AC3E}">
        <p14:creationId xmlns:p14="http://schemas.microsoft.com/office/powerpoint/2010/main" val="1569556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11560" y="1196752"/>
            <a:ext cx="1408790" cy="646331"/>
          </a:xfrm>
          <a:prstGeom prst="rect">
            <a:avLst/>
          </a:prstGeom>
        </p:spPr>
        <p:txBody>
          <a:bodyPr wrap="square">
            <a:spAutoFit/>
          </a:bodyPr>
          <a:lstStyle/>
          <a:p>
            <a:r>
              <a:rPr lang="tr-TR" b="1" dirty="0" err="1" smtClean="0"/>
              <a:t>Apparatus</a:t>
            </a:r>
            <a:endParaRPr lang="tr-TR" b="1" dirty="0" smtClean="0"/>
          </a:p>
          <a:p>
            <a:endParaRPr lang="tr-TR" b="1" dirty="0" smtClean="0"/>
          </a:p>
        </p:txBody>
      </p:sp>
      <p:sp>
        <p:nvSpPr>
          <p:cNvPr id="6" name="Başlık 1"/>
          <p:cNvSpPr>
            <a:spLocks noGrp="1"/>
          </p:cNvSpPr>
          <p:nvPr>
            <p:ph type="title"/>
          </p:nvPr>
        </p:nvSpPr>
        <p:spPr>
          <a:xfrm>
            <a:off x="457200" y="274638"/>
            <a:ext cx="8229600" cy="1143000"/>
          </a:xfrm>
        </p:spPr>
        <p:txBody>
          <a:bodyPr/>
          <a:lstStyle/>
          <a:p>
            <a:r>
              <a:rPr lang="tr-TR" dirty="0" err="1" smtClean="0"/>
              <a:t>Chemicals</a:t>
            </a:r>
            <a:r>
              <a:rPr lang="tr-TR" dirty="0" smtClean="0"/>
              <a:t> </a:t>
            </a:r>
            <a:r>
              <a:rPr lang="tr-TR" dirty="0" err="1" smtClean="0"/>
              <a:t>and</a:t>
            </a:r>
            <a:r>
              <a:rPr lang="tr-TR" dirty="0" smtClean="0"/>
              <a:t> </a:t>
            </a:r>
            <a:r>
              <a:rPr lang="tr-TR" dirty="0" err="1" smtClean="0"/>
              <a:t>Materials</a:t>
            </a:r>
            <a:endParaRPr lang="tr-TR" dirty="0"/>
          </a:p>
        </p:txBody>
      </p:sp>
      <p:grpSp>
        <p:nvGrpSpPr>
          <p:cNvPr id="12" name="Grup 11"/>
          <p:cNvGrpSpPr/>
          <p:nvPr/>
        </p:nvGrpSpPr>
        <p:grpSpPr>
          <a:xfrm>
            <a:off x="138873" y="1998150"/>
            <a:ext cx="1881477" cy="2005564"/>
            <a:chOff x="138873" y="1998150"/>
            <a:chExt cx="1881477" cy="2005564"/>
          </a:xfrm>
        </p:grpSpPr>
        <p:sp>
          <p:nvSpPr>
            <p:cNvPr id="9" name="Dikdörtgen 8"/>
            <p:cNvSpPr/>
            <p:nvPr/>
          </p:nvSpPr>
          <p:spPr>
            <a:xfrm>
              <a:off x="138873" y="3634382"/>
              <a:ext cx="1881477" cy="369332"/>
            </a:xfrm>
            <a:prstGeom prst="rect">
              <a:avLst/>
            </a:prstGeom>
          </p:spPr>
          <p:txBody>
            <a:bodyPr wrap="none">
              <a:spAutoFit/>
            </a:bodyPr>
            <a:lstStyle/>
            <a:p>
              <a:pPr lvl="0"/>
              <a:r>
                <a:rPr lang="tr-TR" dirty="0" err="1">
                  <a:solidFill>
                    <a:prstClr val="black"/>
                  </a:solidFill>
                </a:rPr>
                <a:t>Analytical</a:t>
              </a:r>
              <a:r>
                <a:rPr lang="tr-TR" dirty="0">
                  <a:solidFill>
                    <a:prstClr val="black"/>
                  </a:solidFill>
                </a:rPr>
                <a:t> </a:t>
              </a:r>
              <a:r>
                <a:rPr lang="tr-TR" dirty="0" err="1">
                  <a:solidFill>
                    <a:prstClr val="black"/>
                  </a:solidFill>
                </a:rPr>
                <a:t>balance</a:t>
              </a:r>
              <a:endParaRPr lang="tr-TR" dirty="0">
                <a:solidFill>
                  <a:prstClr val="black"/>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587" b="64312"/>
            <a:stretch/>
          </p:blipFill>
          <p:spPr bwMode="auto">
            <a:xfrm>
              <a:off x="323528" y="1998150"/>
              <a:ext cx="1512168" cy="166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up 12"/>
          <p:cNvGrpSpPr/>
          <p:nvPr/>
        </p:nvGrpSpPr>
        <p:grpSpPr>
          <a:xfrm>
            <a:off x="1315955" y="4488472"/>
            <a:ext cx="1743298" cy="2058301"/>
            <a:chOff x="1841424" y="3226000"/>
            <a:chExt cx="1743298" cy="2058301"/>
          </a:xfrm>
        </p:grpSpPr>
        <p:sp>
          <p:nvSpPr>
            <p:cNvPr id="3" name="Dikdörtgen 2"/>
            <p:cNvSpPr/>
            <p:nvPr/>
          </p:nvSpPr>
          <p:spPr>
            <a:xfrm>
              <a:off x="1841424" y="4914969"/>
              <a:ext cx="1743298" cy="369332"/>
            </a:xfrm>
            <a:prstGeom prst="rect">
              <a:avLst/>
            </a:prstGeom>
          </p:spPr>
          <p:txBody>
            <a:bodyPr wrap="none">
              <a:spAutoFit/>
            </a:bodyPr>
            <a:lstStyle/>
            <a:p>
              <a:pPr lvl="0"/>
              <a:r>
                <a:rPr lang="tr-TR" dirty="0" err="1">
                  <a:solidFill>
                    <a:prstClr val="black"/>
                  </a:solidFill>
                </a:rPr>
                <a:t>E</a:t>
              </a:r>
              <a:r>
                <a:rPr lang="tr-TR" dirty="0" err="1" smtClean="0">
                  <a:solidFill>
                    <a:prstClr val="black"/>
                  </a:solidFill>
                </a:rPr>
                <a:t>rlenmeyer</a:t>
              </a:r>
              <a:r>
                <a:rPr lang="tr-TR" dirty="0" smtClean="0">
                  <a:solidFill>
                    <a:prstClr val="black"/>
                  </a:solidFill>
                </a:rPr>
                <a:t> </a:t>
              </a:r>
              <a:r>
                <a:rPr lang="tr-TR" dirty="0" err="1">
                  <a:solidFill>
                    <a:prstClr val="black"/>
                  </a:solidFill>
                </a:rPr>
                <a:t>flask</a:t>
              </a:r>
              <a:endParaRPr lang="tr-TR" dirty="0">
                <a:solidFill>
                  <a:prstClr val="black"/>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282" y="3226000"/>
              <a:ext cx="1245582" cy="155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up 13"/>
          <p:cNvGrpSpPr/>
          <p:nvPr/>
        </p:nvGrpSpPr>
        <p:grpSpPr>
          <a:xfrm>
            <a:off x="3275856" y="1492607"/>
            <a:ext cx="1989362" cy="2512457"/>
            <a:chOff x="3554812" y="1675923"/>
            <a:chExt cx="2143125" cy="2512457"/>
          </a:xfrm>
        </p:grpSpPr>
        <p:sp>
          <p:nvSpPr>
            <p:cNvPr id="8" name="Dikdörtgen 7"/>
            <p:cNvSpPr/>
            <p:nvPr/>
          </p:nvSpPr>
          <p:spPr>
            <a:xfrm>
              <a:off x="3563888" y="3819048"/>
              <a:ext cx="1980286" cy="369332"/>
            </a:xfrm>
            <a:prstGeom prst="rect">
              <a:avLst/>
            </a:prstGeom>
          </p:spPr>
          <p:txBody>
            <a:bodyPr wrap="none">
              <a:spAutoFit/>
            </a:bodyPr>
            <a:lstStyle/>
            <a:p>
              <a:pPr lvl="0"/>
              <a:r>
                <a:rPr lang="tr-TR" dirty="0" err="1" smtClean="0">
                  <a:solidFill>
                    <a:prstClr val="black"/>
                  </a:solidFill>
                </a:rPr>
                <a:t>Graduated</a:t>
              </a:r>
              <a:r>
                <a:rPr lang="tr-TR" dirty="0" smtClean="0">
                  <a:solidFill>
                    <a:prstClr val="black"/>
                  </a:solidFill>
                </a:rPr>
                <a:t> </a:t>
              </a:r>
              <a:r>
                <a:rPr lang="tr-TR" dirty="0" err="1">
                  <a:solidFill>
                    <a:prstClr val="black"/>
                  </a:solidFill>
                </a:rPr>
                <a:t>cylinder</a:t>
              </a:r>
              <a:endParaRPr lang="tr-TR" dirty="0">
                <a:solidFill>
                  <a:prstClr val="black"/>
                </a:soli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812" y="167592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up 15"/>
          <p:cNvGrpSpPr/>
          <p:nvPr/>
        </p:nvGrpSpPr>
        <p:grpSpPr>
          <a:xfrm>
            <a:off x="6840805" y="4221088"/>
            <a:ext cx="991322" cy="2289388"/>
            <a:chOff x="7549036" y="1843083"/>
            <a:chExt cx="991322" cy="2774146"/>
          </a:xfrm>
        </p:grpSpPr>
        <p:sp>
          <p:nvSpPr>
            <p:cNvPr id="4" name="Dikdörtgen 3"/>
            <p:cNvSpPr/>
            <p:nvPr/>
          </p:nvSpPr>
          <p:spPr>
            <a:xfrm>
              <a:off x="7549036" y="4247897"/>
              <a:ext cx="886397" cy="369332"/>
            </a:xfrm>
            <a:prstGeom prst="rect">
              <a:avLst/>
            </a:prstGeom>
          </p:spPr>
          <p:txBody>
            <a:bodyPr wrap="none">
              <a:spAutoFit/>
            </a:bodyPr>
            <a:lstStyle/>
            <a:p>
              <a:pPr lvl="0"/>
              <a:r>
                <a:rPr lang="tr-TR" dirty="0" err="1" smtClean="0">
                  <a:solidFill>
                    <a:prstClr val="black"/>
                  </a:solidFill>
                </a:rPr>
                <a:t>Burette</a:t>
              </a:r>
              <a:endParaRPr lang="tr-TR" dirty="0">
                <a:solidFill>
                  <a:prstClr val="black"/>
                </a:solidFill>
              </a:endParaRPr>
            </a:p>
          </p:txBody>
        </p:sp>
        <p:grpSp>
          <p:nvGrpSpPr>
            <p:cNvPr id="11" name="Grup 10"/>
            <p:cNvGrpSpPr/>
            <p:nvPr/>
          </p:nvGrpSpPr>
          <p:grpSpPr>
            <a:xfrm>
              <a:off x="7549036" y="1843083"/>
              <a:ext cx="991322" cy="2409464"/>
              <a:chOff x="7549036" y="1843083"/>
              <a:chExt cx="991322" cy="2409464"/>
            </a:xfrm>
          </p:grpSpPr>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9036" y="1843083"/>
                <a:ext cx="991322" cy="240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8100392" y="3356992"/>
                <a:ext cx="43996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5" name="Grup 14"/>
          <p:cNvGrpSpPr/>
          <p:nvPr/>
        </p:nvGrpSpPr>
        <p:grpSpPr>
          <a:xfrm>
            <a:off x="3739461" y="4433659"/>
            <a:ext cx="1168590" cy="2113114"/>
            <a:chOff x="4661966" y="1891950"/>
            <a:chExt cx="1168590" cy="2113114"/>
          </a:xfrm>
        </p:grpSpPr>
        <p:pic>
          <p:nvPicPr>
            <p:cNvPr id="205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154" t="6598" r="35067" b="5375"/>
            <a:stretch/>
          </p:blipFill>
          <p:spPr bwMode="auto">
            <a:xfrm>
              <a:off x="4971459" y="1891950"/>
              <a:ext cx="549603" cy="168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Dikdörtgen 22"/>
            <p:cNvSpPr/>
            <p:nvPr/>
          </p:nvSpPr>
          <p:spPr>
            <a:xfrm>
              <a:off x="4661966" y="3635732"/>
              <a:ext cx="1168590" cy="369332"/>
            </a:xfrm>
            <a:prstGeom prst="rect">
              <a:avLst/>
            </a:prstGeom>
          </p:spPr>
          <p:txBody>
            <a:bodyPr wrap="none">
              <a:spAutoFit/>
            </a:bodyPr>
            <a:lstStyle/>
            <a:p>
              <a:pPr lvl="0"/>
              <a:r>
                <a:rPr lang="tr-TR" dirty="0" err="1" smtClean="0">
                  <a:solidFill>
                    <a:prstClr val="black"/>
                  </a:solidFill>
                </a:rPr>
                <a:t>condenser</a:t>
              </a:r>
              <a:endParaRPr lang="tr-TR" dirty="0">
                <a:solidFill>
                  <a:prstClr val="black"/>
                </a:solidFill>
              </a:endParaRPr>
            </a:p>
          </p:txBody>
        </p:sp>
      </p:grpSp>
      <p:grpSp>
        <p:nvGrpSpPr>
          <p:cNvPr id="17" name="Grup 16"/>
          <p:cNvGrpSpPr/>
          <p:nvPr/>
        </p:nvGrpSpPr>
        <p:grpSpPr>
          <a:xfrm>
            <a:off x="6028029" y="2204882"/>
            <a:ext cx="2264736" cy="1800182"/>
            <a:chOff x="6444208" y="2214174"/>
            <a:chExt cx="2264736" cy="1800182"/>
          </a:xfrm>
        </p:grpSpPr>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2214174"/>
              <a:ext cx="2264736" cy="135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Dikdörtgen 24"/>
            <p:cNvSpPr/>
            <p:nvPr/>
          </p:nvSpPr>
          <p:spPr>
            <a:xfrm>
              <a:off x="7131481" y="3645024"/>
              <a:ext cx="1242328" cy="369332"/>
            </a:xfrm>
            <a:prstGeom prst="rect">
              <a:avLst/>
            </a:prstGeom>
          </p:spPr>
          <p:txBody>
            <a:bodyPr wrap="none">
              <a:spAutoFit/>
            </a:bodyPr>
            <a:lstStyle/>
            <a:p>
              <a:pPr lvl="0"/>
              <a:r>
                <a:rPr lang="tr-TR" dirty="0" err="1" smtClean="0">
                  <a:solidFill>
                    <a:prstClr val="black"/>
                  </a:solidFill>
                </a:rPr>
                <a:t>water</a:t>
              </a:r>
              <a:r>
                <a:rPr lang="tr-TR" dirty="0" smtClean="0">
                  <a:solidFill>
                    <a:prstClr val="black"/>
                  </a:solidFill>
                </a:rPr>
                <a:t> </a:t>
              </a:r>
              <a:r>
                <a:rPr lang="tr-TR" dirty="0" err="1" smtClean="0">
                  <a:solidFill>
                    <a:prstClr val="black"/>
                  </a:solidFill>
                </a:rPr>
                <a:t>bath</a:t>
              </a:r>
              <a:endParaRPr lang="tr-TR" dirty="0">
                <a:solidFill>
                  <a:prstClr val="black"/>
                </a:solidFill>
              </a:endParaRPr>
            </a:p>
          </p:txBody>
        </p:sp>
      </p:grpSp>
    </p:spTree>
    <p:custDataLst>
      <p:tags r:id="rId1"/>
    </p:custDataLst>
    <p:extLst>
      <p:ext uri="{BB962C8B-B14F-4D97-AF65-F5344CB8AC3E}">
        <p14:creationId xmlns:p14="http://schemas.microsoft.com/office/powerpoint/2010/main" val="49925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14099" objId="2"/>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28192" y="4222829"/>
            <a:ext cx="6660232" cy="646331"/>
          </a:xfrm>
          <a:prstGeom prst="rect">
            <a:avLst/>
          </a:prstGeom>
        </p:spPr>
        <p:txBody>
          <a:bodyPr wrap="square">
            <a:spAutoFit/>
          </a:bodyPr>
          <a:lstStyle/>
          <a:p>
            <a:pPr marL="285750" indent="-285750">
              <a:buFont typeface="Arial" pitchFamily="34" charset="0"/>
              <a:buChar char="•"/>
            </a:pPr>
            <a:r>
              <a:rPr lang="tr-TR" b="1" dirty="0" smtClean="0"/>
              <a:t>0.5 N </a:t>
            </a:r>
            <a:r>
              <a:rPr lang="tr-TR" b="1" dirty="0" err="1" smtClean="0"/>
              <a:t>HCl</a:t>
            </a:r>
            <a:r>
              <a:rPr lang="tr-TR" dirty="0" smtClean="0"/>
              <a:t>: </a:t>
            </a:r>
            <a:r>
              <a:rPr lang="tr-TR" dirty="0" err="1" smtClean="0"/>
              <a:t>Dilute</a:t>
            </a:r>
            <a:r>
              <a:rPr lang="tr-TR" dirty="0" smtClean="0"/>
              <a:t> 43.01 </a:t>
            </a:r>
            <a:r>
              <a:rPr lang="tr-TR" dirty="0" err="1" smtClean="0"/>
              <a:t>mL</a:t>
            </a:r>
            <a:r>
              <a:rPr lang="tr-TR" dirty="0" smtClean="0"/>
              <a:t> of 36.5-38% </a:t>
            </a:r>
            <a:r>
              <a:rPr lang="tr-TR" dirty="0" err="1" smtClean="0"/>
              <a:t>HCl</a:t>
            </a:r>
            <a:r>
              <a:rPr lang="tr-TR" dirty="0" smtClean="0"/>
              <a:t> </a:t>
            </a:r>
            <a:r>
              <a:rPr lang="tr-TR" dirty="0" err="1" smtClean="0"/>
              <a:t>to</a:t>
            </a:r>
            <a:r>
              <a:rPr lang="tr-TR" dirty="0" smtClean="0"/>
              <a:t> 1 L </a:t>
            </a:r>
            <a:r>
              <a:rPr lang="tr-TR" dirty="0" err="1" smtClean="0"/>
              <a:t>with</a:t>
            </a:r>
            <a:r>
              <a:rPr lang="tr-TR" dirty="0" smtClean="0"/>
              <a:t> </a:t>
            </a:r>
            <a:r>
              <a:rPr lang="en-US" dirty="0" smtClean="0">
                <a:solidFill>
                  <a:prstClr val="black"/>
                </a:solidFill>
              </a:rPr>
              <a:t>distilled</a:t>
            </a:r>
            <a:r>
              <a:rPr lang="tr-TR" dirty="0" smtClean="0"/>
              <a:t> </a:t>
            </a:r>
            <a:r>
              <a:rPr lang="tr-TR" dirty="0" err="1" smtClean="0"/>
              <a:t>water</a:t>
            </a:r>
            <a:endParaRPr lang="tr-TR" dirty="0"/>
          </a:p>
        </p:txBody>
      </p:sp>
      <p:sp>
        <p:nvSpPr>
          <p:cNvPr id="5" name="Dikdörtgen 4"/>
          <p:cNvSpPr/>
          <p:nvPr/>
        </p:nvSpPr>
        <p:spPr>
          <a:xfrm>
            <a:off x="611560" y="683553"/>
            <a:ext cx="1408790" cy="646331"/>
          </a:xfrm>
          <a:prstGeom prst="rect">
            <a:avLst/>
          </a:prstGeom>
        </p:spPr>
        <p:txBody>
          <a:bodyPr wrap="square">
            <a:spAutoFit/>
          </a:bodyPr>
          <a:lstStyle/>
          <a:p>
            <a:r>
              <a:rPr lang="tr-TR" b="1" dirty="0" err="1" smtClean="0"/>
              <a:t>Reagents</a:t>
            </a:r>
            <a:endParaRPr lang="tr-TR" b="1" dirty="0" smtClean="0"/>
          </a:p>
          <a:p>
            <a:endParaRPr lang="tr-TR" b="1" dirty="0" smtClean="0"/>
          </a:p>
        </p:txBody>
      </p:sp>
      <p:sp>
        <p:nvSpPr>
          <p:cNvPr id="6" name="Dikdörtgen 5"/>
          <p:cNvSpPr/>
          <p:nvPr/>
        </p:nvSpPr>
        <p:spPr>
          <a:xfrm>
            <a:off x="1691680" y="1396458"/>
            <a:ext cx="7128792" cy="369332"/>
          </a:xfrm>
          <a:prstGeom prst="rect">
            <a:avLst/>
          </a:prstGeom>
        </p:spPr>
        <p:txBody>
          <a:bodyPr wrap="square">
            <a:spAutoFit/>
          </a:bodyPr>
          <a:lstStyle/>
          <a:p>
            <a:pPr marL="285750" lvl="0" indent="-285750">
              <a:buFont typeface="Arial" pitchFamily="34" charset="0"/>
              <a:buChar char="•"/>
            </a:pPr>
            <a:r>
              <a:rPr lang="tr-TR" b="1" dirty="0" smtClean="0">
                <a:solidFill>
                  <a:prstClr val="black"/>
                </a:solidFill>
              </a:rPr>
              <a:t>0.5 N </a:t>
            </a:r>
            <a:r>
              <a:rPr lang="tr-TR" b="1" dirty="0" err="1" smtClean="0">
                <a:solidFill>
                  <a:prstClr val="black"/>
                </a:solidFill>
              </a:rPr>
              <a:t>alcoholic</a:t>
            </a:r>
            <a:r>
              <a:rPr lang="tr-TR" b="1" dirty="0" smtClean="0">
                <a:solidFill>
                  <a:prstClr val="black"/>
                </a:solidFill>
              </a:rPr>
              <a:t> KOH </a:t>
            </a:r>
            <a:r>
              <a:rPr lang="tr-TR" b="1" dirty="0" err="1" smtClean="0">
                <a:solidFill>
                  <a:prstClr val="black"/>
                </a:solidFill>
              </a:rPr>
              <a:t>solution</a:t>
            </a:r>
            <a:r>
              <a:rPr lang="tr-TR" dirty="0" smtClean="0">
                <a:solidFill>
                  <a:prstClr val="black"/>
                </a:solidFill>
              </a:rPr>
              <a:t> </a:t>
            </a:r>
            <a:r>
              <a:rPr lang="tr-TR" b="1" dirty="0" smtClean="0">
                <a:solidFill>
                  <a:prstClr val="black"/>
                </a:solidFill>
              </a:rPr>
              <a:t>: </a:t>
            </a:r>
            <a:r>
              <a:rPr lang="tr-TR" dirty="0" err="1" smtClean="0">
                <a:solidFill>
                  <a:prstClr val="black"/>
                </a:solidFill>
              </a:rPr>
              <a:t>Dissolve</a:t>
            </a:r>
            <a:r>
              <a:rPr lang="tr-TR" dirty="0" smtClean="0">
                <a:solidFill>
                  <a:prstClr val="black"/>
                </a:solidFill>
              </a:rPr>
              <a:t> 28.055 g KOH in 1 L of </a:t>
            </a:r>
            <a:r>
              <a:rPr lang="tr-TR" dirty="0" err="1" smtClean="0">
                <a:solidFill>
                  <a:prstClr val="black"/>
                </a:solidFill>
              </a:rPr>
              <a:t>alcohol</a:t>
            </a:r>
            <a:r>
              <a:rPr lang="tr-TR" dirty="0" smtClean="0">
                <a:solidFill>
                  <a:prstClr val="black"/>
                </a:solidFill>
              </a:rPr>
              <a:t>.</a:t>
            </a:r>
            <a:endParaRPr lang="tr-TR" dirty="0">
              <a:solidFill>
                <a:prstClr val="black"/>
              </a:solidFill>
            </a:endParaRPr>
          </a:p>
        </p:txBody>
      </p:sp>
      <p:sp>
        <p:nvSpPr>
          <p:cNvPr id="7" name="Dikdörtgen 6"/>
          <p:cNvSpPr/>
          <p:nvPr/>
        </p:nvSpPr>
        <p:spPr>
          <a:xfrm>
            <a:off x="806256" y="2721694"/>
            <a:ext cx="7006103" cy="923330"/>
          </a:xfrm>
          <a:prstGeom prst="rect">
            <a:avLst/>
          </a:prstGeom>
        </p:spPr>
        <p:txBody>
          <a:bodyPr wrap="square">
            <a:spAutoFit/>
          </a:bodyPr>
          <a:lstStyle/>
          <a:p>
            <a:pPr marL="285750" lvl="0" indent="-285750">
              <a:buFont typeface="Arial" pitchFamily="34" charset="0"/>
              <a:buChar char="•"/>
            </a:pPr>
            <a:r>
              <a:rPr lang="en-US" b="1" dirty="0" smtClean="0">
                <a:solidFill>
                  <a:prstClr val="black"/>
                </a:solidFill>
              </a:rPr>
              <a:t>Phenolphthalein </a:t>
            </a:r>
            <a:r>
              <a:rPr lang="en-US" b="1" dirty="0">
                <a:solidFill>
                  <a:prstClr val="black"/>
                </a:solidFill>
              </a:rPr>
              <a:t>indicator </a:t>
            </a:r>
            <a:r>
              <a:rPr lang="tr-TR" b="1" dirty="0" smtClean="0">
                <a:solidFill>
                  <a:prstClr val="black"/>
                </a:solidFill>
              </a:rPr>
              <a:t>(1%)</a:t>
            </a:r>
            <a:r>
              <a:rPr lang="en-US" b="1" dirty="0" smtClean="0">
                <a:solidFill>
                  <a:prstClr val="black"/>
                </a:solidFill>
              </a:rPr>
              <a:t>: </a:t>
            </a:r>
            <a:r>
              <a:rPr lang="en-US" dirty="0">
                <a:solidFill>
                  <a:prstClr val="black"/>
                </a:solidFill>
              </a:rPr>
              <a:t>Dissolve one gram of </a:t>
            </a:r>
            <a:r>
              <a:rPr lang="en-US" dirty="0" err="1">
                <a:solidFill>
                  <a:prstClr val="black"/>
                </a:solidFill>
              </a:rPr>
              <a:t>phenolpthalein</a:t>
            </a:r>
            <a:r>
              <a:rPr lang="en-US" dirty="0">
                <a:solidFill>
                  <a:prstClr val="black"/>
                </a:solidFill>
              </a:rPr>
              <a:t> in 100 ml of ethyl alcohol (95%)</a:t>
            </a:r>
          </a:p>
          <a:p>
            <a:pPr marL="285750" lvl="0" indent="-285750">
              <a:buFont typeface="Arial" pitchFamily="34" charset="0"/>
              <a:buChar char="•"/>
            </a:pPr>
            <a:endParaRPr lang="tr-TR" dirty="0">
              <a:solidFill>
                <a:prstClr val="black"/>
              </a:solidFill>
            </a:endParaRPr>
          </a:p>
        </p:txBody>
      </p:sp>
    </p:spTree>
    <p:custDataLst>
      <p:tags r:id="rId1"/>
    </p:custDataLst>
    <p:extLst>
      <p:ext uri="{BB962C8B-B14F-4D97-AF65-F5344CB8AC3E}">
        <p14:creationId xmlns:p14="http://schemas.microsoft.com/office/powerpoint/2010/main" val="304153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55625" objId="3"/>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err="1" smtClean="0"/>
              <a:t>Procedure</a:t>
            </a:r>
            <a:endParaRPr lang="en-US" sz="2800" dirty="0"/>
          </a:p>
        </p:txBody>
      </p:sp>
      <p:sp>
        <p:nvSpPr>
          <p:cNvPr id="3" name="İçerik Yer Tutucusu 2"/>
          <p:cNvSpPr>
            <a:spLocks noGrp="1"/>
          </p:cNvSpPr>
          <p:nvPr>
            <p:ph idx="1"/>
          </p:nvPr>
        </p:nvSpPr>
        <p:spPr>
          <a:xfrm>
            <a:off x="395536" y="1268760"/>
            <a:ext cx="8229600" cy="4525963"/>
          </a:xfrm>
        </p:spPr>
        <p:txBody>
          <a:bodyPr>
            <a:normAutofit/>
          </a:bodyPr>
          <a:lstStyle/>
          <a:p>
            <a:pPr marL="0" indent="0">
              <a:buNone/>
            </a:pPr>
            <a:r>
              <a:rPr lang="en-US" sz="2000" dirty="0" smtClean="0"/>
              <a:t>1.</a:t>
            </a:r>
            <a:r>
              <a:rPr lang="tr-TR" sz="2000" dirty="0" smtClean="0"/>
              <a:t> </a:t>
            </a:r>
            <a:r>
              <a:rPr lang="tr-TR" sz="2000" dirty="0" err="1" smtClean="0"/>
              <a:t>Weigh</a:t>
            </a:r>
            <a:r>
              <a:rPr lang="tr-TR" sz="2000" dirty="0" smtClean="0"/>
              <a:t> </a:t>
            </a:r>
            <a:r>
              <a:rPr lang="tr-TR" sz="2000" dirty="0" err="1" smtClean="0"/>
              <a:t>out</a:t>
            </a:r>
            <a:r>
              <a:rPr lang="tr-TR" sz="2000" dirty="0" smtClean="0"/>
              <a:t> </a:t>
            </a:r>
            <a:r>
              <a:rPr lang="tr-TR" sz="2000" dirty="0" err="1" smtClean="0"/>
              <a:t>accurately</a:t>
            </a:r>
            <a:r>
              <a:rPr lang="tr-TR" sz="2000" dirty="0" smtClean="0"/>
              <a:t> 2</a:t>
            </a:r>
            <a:r>
              <a:rPr lang="en-US" sz="2000" dirty="0" smtClean="0"/>
              <a:t> </a:t>
            </a:r>
            <a:r>
              <a:rPr lang="en-US" sz="2000" dirty="0"/>
              <a:t>g </a:t>
            </a:r>
            <a:r>
              <a:rPr lang="tr-TR" sz="2000" dirty="0" smtClean="0"/>
              <a:t>of </a:t>
            </a:r>
            <a:r>
              <a:rPr lang="tr-TR" sz="2000" dirty="0" err="1" smtClean="0"/>
              <a:t>oil</a:t>
            </a:r>
            <a:r>
              <a:rPr lang="tr-TR" sz="2000" dirty="0" smtClean="0"/>
              <a:t> </a:t>
            </a:r>
            <a:r>
              <a:rPr lang="en-US" sz="2000" dirty="0" smtClean="0"/>
              <a:t>i</a:t>
            </a:r>
            <a:r>
              <a:rPr lang="tr-TR" sz="2000" dirty="0" err="1" smtClean="0"/>
              <a:t>to</a:t>
            </a:r>
            <a:r>
              <a:rPr lang="tr-TR" sz="2000" dirty="0" smtClean="0"/>
              <a:t> a </a:t>
            </a:r>
            <a:r>
              <a:rPr lang="tr-TR" sz="2000" dirty="0" err="1" smtClean="0"/>
              <a:t>flask</a:t>
            </a:r>
            <a:r>
              <a:rPr lang="tr-TR" sz="2000" dirty="0" smtClean="0"/>
              <a:t> (A) </a:t>
            </a:r>
            <a:r>
              <a:rPr lang="tr-TR" sz="2000" dirty="0" err="1" smtClean="0"/>
              <a:t>and</a:t>
            </a:r>
            <a:r>
              <a:rPr lang="tr-TR" sz="2000" dirty="0" smtClean="0"/>
              <a:t> </a:t>
            </a:r>
            <a:r>
              <a:rPr lang="tr-TR" sz="2000" dirty="0" err="1" smtClean="0"/>
              <a:t>blank</a:t>
            </a:r>
            <a:r>
              <a:rPr lang="tr-TR" sz="2000" dirty="0" smtClean="0"/>
              <a:t> (B)</a:t>
            </a:r>
            <a:r>
              <a:rPr lang="en-US" sz="2000" dirty="0" smtClean="0"/>
              <a:t>.</a:t>
            </a:r>
            <a:endParaRPr lang="en-US" sz="2000" dirty="0"/>
          </a:p>
          <a:p>
            <a:pPr marL="0" indent="0">
              <a:buNone/>
            </a:pPr>
            <a:r>
              <a:rPr lang="en-US" sz="2000" dirty="0" smtClean="0"/>
              <a:t>2.</a:t>
            </a:r>
            <a:r>
              <a:rPr lang="tr-TR" sz="2000" dirty="0" smtClean="0"/>
              <a:t> </a:t>
            </a:r>
            <a:r>
              <a:rPr lang="tr-TR" sz="2000" dirty="0" err="1" smtClean="0"/>
              <a:t>Add</a:t>
            </a:r>
            <a:r>
              <a:rPr lang="tr-TR" sz="2000" dirty="0" smtClean="0"/>
              <a:t> </a:t>
            </a:r>
            <a:r>
              <a:rPr lang="tr-TR" sz="2000" dirty="0" err="1" smtClean="0"/>
              <a:t>exactly</a:t>
            </a:r>
            <a:r>
              <a:rPr lang="tr-TR" sz="2000" dirty="0" smtClean="0"/>
              <a:t> 25 </a:t>
            </a:r>
            <a:r>
              <a:rPr lang="tr-TR" sz="2000" dirty="0" err="1" smtClean="0"/>
              <a:t>mL</a:t>
            </a:r>
            <a:r>
              <a:rPr lang="tr-TR" sz="2000" dirty="0" smtClean="0"/>
              <a:t> of 0.5 N </a:t>
            </a:r>
            <a:r>
              <a:rPr lang="tr-TR" sz="2000" dirty="0" err="1" smtClean="0"/>
              <a:t>alcoholic</a:t>
            </a:r>
            <a:r>
              <a:rPr lang="tr-TR" sz="2000" dirty="0" smtClean="0"/>
              <a:t> KOH </a:t>
            </a:r>
            <a:r>
              <a:rPr lang="tr-TR" sz="2000" dirty="0" err="1" smtClean="0"/>
              <a:t>solution</a:t>
            </a:r>
            <a:r>
              <a:rPr lang="en-US" sz="2000" dirty="0" smtClean="0"/>
              <a:t>.</a:t>
            </a:r>
            <a:endParaRPr lang="en-US" sz="2000" dirty="0"/>
          </a:p>
          <a:p>
            <a:pPr marL="0" indent="0">
              <a:buNone/>
            </a:pPr>
            <a:r>
              <a:rPr lang="en-US" sz="2000" dirty="0" smtClean="0"/>
              <a:t>3.</a:t>
            </a:r>
            <a:r>
              <a:rPr lang="tr-TR" sz="2000" dirty="0" smtClean="0"/>
              <a:t> </a:t>
            </a:r>
            <a:r>
              <a:rPr lang="tr-TR" sz="2000" dirty="0" err="1" smtClean="0"/>
              <a:t>Attach</a:t>
            </a:r>
            <a:r>
              <a:rPr lang="tr-TR" sz="2000" dirty="0" smtClean="0"/>
              <a:t> </a:t>
            </a:r>
            <a:r>
              <a:rPr lang="tr-TR" sz="2000" dirty="0" err="1" smtClean="0"/>
              <a:t>the</a:t>
            </a:r>
            <a:r>
              <a:rPr lang="tr-TR" sz="2000" dirty="0" smtClean="0"/>
              <a:t> </a:t>
            </a:r>
            <a:r>
              <a:rPr lang="tr-TR" sz="2000" dirty="0" err="1" smtClean="0"/>
              <a:t>reflux</a:t>
            </a:r>
            <a:r>
              <a:rPr lang="tr-TR" sz="2000" dirty="0" smtClean="0"/>
              <a:t> </a:t>
            </a:r>
            <a:r>
              <a:rPr lang="tr-TR" sz="2000" dirty="0" err="1" smtClean="0"/>
              <a:t>condenser</a:t>
            </a:r>
            <a:r>
              <a:rPr lang="tr-TR" sz="2000" dirty="0" smtClean="0"/>
              <a:t> </a:t>
            </a:r>
            <a:r>
              <a:rPr lang="tr-TR" sz="2000" dirty="0" err="1" smtClean="0"/>
              <a:t>and</a:t>
            </a:r>
            <a:r>
              <a:rPr lang="tr-TR" sz="2000" dirty="0" smtClean="0"/>
              <a:t> </a:t>
            </a:r>
            <a:r>
              <a:rPr lang="tr-TR" sz="2000" dirty="0" err="1" smtClean="0"/>
              <a:t>immerse</a:t>
            </a:r>
            <a:r>
              <a:rPr lang="tr-TR" sz="2000" dirty="0" smtClean="0"/>
              <a:t> </a:t>
            </a:r>
            <a:r>
              <a:rPr lang="tr-TR" sz="2000" dirty="0" err="1" smtClean="0"/>
              <a:t>the</a:t>
            </a:r>
            <a:r>
              <a:rPr lang="tr-TR" sz="2000" dirty="0" smtClean="0"/>
              <a:t> </a:t>
            </a:r>
            <a:r>
              <a:rPr lang="tr-TR" sz="2000" dirty="0" err="1" smtClean="0"/>
              <a:t>flask</a:t>
            </a:r>
            <a:r>
              <a:rPr lang="tr-TR" sz="2000" dirty="0" smtClean="0"/>
              <a:t> in </a:t>
            </a:r>
            <a:r>
              <a:rPr lang="tr-TR" sz="2000" dirty="0" err="1" smtClean="0"/>
              <a:t>boiling</a:t>
            </a:r>
            <a:r>
              <a:rPr lang="tr-TR" sz="2000" dirty="0" smtClean="0"/>
              <a:t> </a:t>
            </a:r>
            <a:r>
              <a:rPr lang="tr-TR" sz="2000" dirty="0" err="1" smtClean="0"/>
              <a:t>water</a:t>
            </a:r>
            <a:r>
              <a:rPr lang="tr-TR" sz="2000" dirty="0" smtClean="0"/>
              <a:t> </a:t>
            </a:r>
            <a:r>
              <a:rPr lang="tr-TR" sz="2000" dirty="0" err="1" smtClean="0"/>
              <a:t>for</a:t>
            </a:r>
            <a:r>
              <a:rPr lang="tr-TR" sz="2000" dirty="0" smtClean="0"/>
              <a:t> 60 min.</a:t>
            </a:r>
            <a:endParaRPr lang="en-US" sz="2000" dirty="0"/>
          </a:p>
          <a:p>
            <a:pPr marL="0" indent="0">
              <a:buNone/>
            </a:pPr>
            <a:r>
              <a:rPr lang="en-US" sz="2000" dirty="0" smtClean="0"/>
              <a:t>4.</a:t>
            </a:r>
            <a:r>
              <a:rPr lang="tr-TR" sz="2000" dirty="0" smtClean="0"/>
              <a:t> </a:t>
            </a:r>
            <a:r>
              <a:rPr lang="tr-TR" sz="2000" dirty="0" err="1" smtClean="0"/>
              <a:t>Swirl</a:t>
            </a:r>
            <a:r>
              <a:rPr lang="tr-TR" sz="2000" dirty="0" smtClean="0"/>
              <a:t> </a:t>
            </a:r>
            <a:r>
              <a:rPr lang="tr-TR" sz="2000" dirty="0" err="1" smtClean="0"/>
              <a:t>the</a:t>
            </a:r>
            <a:r>
              <a:rPr lang="tr-TR" sz="2000" dirty="0" smtClean="0"/>
              <a:t> </a:t>
            </a:r>
            <a:r>
              <a:rPr lang="tr-TR" sz="2000" dirty="0" err="1" smtClean="0"/>
              <a:t>flask</a:t>
            </a:r>
            <a:r>
              <a:rPr lang="tr-TR" sz="2000" dirty="0" smtClean="0"/>
              <a:t> </a:t>
            </a:r>
            <a:r>
              <a:rPr lang="tr-TR" sz="2000" dirty="0" err="1" smtClean="0"/>
              <a:t>frequently</a:t>
            </a:r>
            <a:r>
              <a:rPr lang="tr-TR" sz="2000" dirty="0" smtClean="0"/>
              <a:t> </a:t>
            </a:r>
            <a:r>
              <a:rPr lang="tr-TR" sz="2000" dirty="0" err="1" smtClean="0"/>
              <a:t>during</a:t>
            </a:r>
            <a:r>
              <a:rPr lang="tr-TR" sz="2000" dirty="0" smtClean="0"/>
              <a:t> </a:t>
            </a:r>
            <a:r>
              <a:rPr lang="tr-TR" sz="2000" dirty="0" err="1" smtClean="0"/>
              <a:t>the</a:t>
            </a:r>
            <a:r>
              <a:rPr lang="tr-TR" sz="2000" dirty="0" smtClean="0"/>
              <a:t> </a:t>
            </a:r>
            <a:r>
              <a:rPr lang="tr-TR" sz="2000" dirty="0" err="1" smtClean="0"/>
              <a:t>heating</a:t>
            </a:r>
            <a:r>
              <a:rPr lang="tr-TR" sz="2000" dirty="0" smtClean="0"/>
              <a:t>.</a:t>
            </a:r>
          </a:p>
          <a:p>
            <a:pPr marL="0" indent="0">
              <a:buNone/>
            </a:pPr>
            <a:r>
              <a:rPr lang="tr-TR" sz="2000" dirty="0" smtClean="0"/>
              <a:t>5. </a:t>
            </a:r>
            <a:r>
              <a:rPr lang="tr-TR" sz="2000" dirty="0" err="1" smtClean="0"/>
              <a:t>After</a:t>
            </a:r>
            <a:r>
              <a:rPr lang="tr-TR" sz="2000" dirty="0" smtClean="0"/>
              <a:t> </a:t>
            </a:r>
            <a:r>
              <a:rPr lang="tr-TR" sz="2000" dirty="0" err="1" smtClean="0"/>
              <a:t>refluxing</a:t>
            </a:r>
            <a:r>
              <a:rPr lang="tr-TR" sz="2000" dirty="0" smtClean="0"/>
              <a:t>, </a:t>
            </a:r>
            <a:r>
              <a:rPr lang="tr-TR" sz="2000" dirty="0" err="1" smtClean="0"/>
              <a:t>add</a:t>
            </a:r>
            <a:r>
              <a:rPr lang="tr-TR" sz="2000" dirty="0" smtClean="0"/>
              <a:t> 0.5 </a:t>
            </a:r>
            <a:r>
              <a:rPr lang="tr-TR" sz="2000" dirty="0" err="1" smtClean="0"/>
              <a:t>mL</a:t>
            </a:r>
            <a:r>
              <a:rPr lang="tr-TR" sz="2000" dirty="0" smtClean="0"/>
              <a:t> of 1% </a:t>
            </a:r>
            <a:r>
              <a:rPr lang="tr-TR" sz="2000" dirty="0" err="1" smtClean="0"/>
              <a:t>phenolphthalein</a:t>
            </a:r>
            <a:r>
              <a:rPr lang="tr-TR" sz="2000" dirty="0" smtClean="0"/>
              <a:t> </a:t>
            </a:r>
            <a:r>
              <a:rPr lang="tr-TR" sz="2000" dirty="0" err="1" smtClean="0"/>
              <a:t>and</a:t>
            </a:r>
            <a:r>
              <a:rPr lang="tr-TR" sz="2000" dirty="0" smtClean="0"/>
              <a:t> t</a:t>
            </a:r>
            <a:r>
              <a:rPr lang="en-US" sz="2000" dirty="0" err="1" smtClean="0"/>
              <a:t>itrate</a:t>
            </a:r>
            <a:r>
              <a:rPr lang="en-US" sz="2000" dirty="0" smtClean="0"/>
              <a:t> </a:t>
            </a:r>
            <a:r>
              <a:rPr lang="en-US" sz="2000" dirty="0"/>
              <a:t>with </a:t>
            </a:r>
            <a:r>
              <a:rPr lang="tr-TR" sz="2000" dirty="0" smtClean="0"/>
              <a:t>0.5 N </a:t>
            </a:r>
            <a:r>
              <a:rPr lang="en-US" sz="2000" dirty="0" err="1" smtClean="0"/>
              <a:t>HCl</a:t>
            </a:r>
            <a:r>
              <a:rPr lang="en-US" sz="2000" dirty="0" smtClean="0"/>
              <a:t>.</a:t>
            </a:r>
            <a:endParaRPr lang="en-US" sz="2000" dirty="0"/>
          </a:p>
          <a:p>
            <a:pPr marL="0" indent="0">
              <a:buNone/>
            </a:pPr>
            <a:r>
              <a:rPr lang="tr-TR" sz="2000" dirty="0" smtClean="0"/>
              <a:t>6. </a:t>
            </a:r>
            <a:r>
              <a:rPr lang="en-US" sz="2000" dirty="0" smtClean="0"/>
              <a:t>Conduct </a:t>
            </a:r>
            <a:r>
              <a:rPr lang="en-US" sz="2000" dirty="0"/>
              <a:t>blank determination.</a:t>
            </a:r>
          </a:p>
          <a:p>
            <a:pPr marL="0" indent="0">
              <a:buNone/>
            </a:pPr>
            <a:endParaRPr lang="en-US" sz="2000" dirty="0"/>
          </a:p>
        </p:txBody>
      </p:sp>
    </p:spTree>
    <p:extLst>
      <p:ext uri="{BB962C8B-B14F-4D97-AF65-F5344CB8AC3E}">
        <p14:creationId xmlns:p14="http://schemas.microsoft.com/office/powerpoint/2010/main" val="853586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5760"/>
            <a:ext cx="8229600" cy="1143000"/>
          </a:xfrm>
        </p:spPr>
        <p:txBody>
          <a:bodyPr>
            <a:normAutofit/>
          </a:bodyPr>
          <a:lstStyle/>
          <a:p>
            <a:r>
              <a:rPr lang="tr-TR" sz="3200" dirty="0" smtClean="0"/>
              <a:t>DATA TO RECORD</a:t>
            </a:r>
            <a:endParaRPr lang="tr-TR" sz="3200" dirty="0"/>
          </a:p>
        </p:txBody>
      </p:sp>
      <p:grpSp>
        <p:nvGrpSpPr>
          <p:cNvPr id="3" name="Grup 2"/>
          <p:cNvGrpSpPr/>
          <p:nvPr/>
        </p:nvGrpSpPr>
        <p:grpSpPr>
          <a:xfrm>
            <a:off x="2986481" y="1412662"/>
            <a:ext cx="6145360" cy="1015663"/>
            <a:chOff x="2986481" y="1412662"/>
            <a:chExt cx="6145360" cy="1015663"/>
          </a:xfrm>
        </p:grpSpPr>
        <p:sp>
          <p:nvSpPr>
            <p:cNvPr id="4" name="Metin kutusu 3"/>
            <p:cNvSpPr txBox="1"/>
            <p:nvPr/>
          </p:nvSpPr>
          <p:spPr>
            <a:xfrm>
              <a:off x="2986481" y="1412662"/>
              <a:ext cx="360040" cy="1015663"/>
            </a:xfrm>
            <a:prstGeom prst="rect">
              <a:avLst/>
            </a:prstGeom>
            <a:noFill/>
          </p:spPr>
          <p:txBody>
            <a:bodyPr wrap="square" rtlCol="0">
              <a:spAutoFit/>
            </a:bodyPr>
            <a:lstStyle/>
            <a:p>
              <a:r>
                <a:rPr lang="tr-TR" sz="6000" dirty="0" smtClean="0">
                  <a:solidFill>
                    <a:srgbClr val="7030A0"/>
                  </a:solidFill>
                  <a:effectLst>
                    <a:outerShdw blurRad="38100" dist="38100" dir="2700000" algn="tl">
                      <a:srgbClr val="000000">
                        <a:alpha val="43137"/>
                      </a:srgbClr>
                    </a:outerShdw>
                  </a:effectLst>
                </a:rPr>
                <a:t>1</a:t>
              </a:r>
              <a:endParaRPr lang="tr-TR" sz="6000" dirty="0">
                <a:solidFill>
                  <a:srgbClr val="7030A0"/>
                </a:solidFill>
                <a:effectLst>
                  <a:outerShdw blurRad="38100" dist="38100" dir="2700000" algn="tl">
                    <a:srgbClr val="000000">
                      <a:alpha val="43137"/>
                    </a:srgbClr>
                  </a:outerShdw>
                </a:effectLst>
              </a:endParaRPr>
            </a:p>
          </p:txBody>
        </p:sp>
        <p:sp>
          <p:nvSpPr>
            <p:cNvPr id="5" name="Metin kutusu 4"/>
            <p:cNvSpPr txBox="1"/>
            <p:nvPr/>
          </p:nvSpPr>
          <p:spPr>
            <a:xfrm>
              <a:off x="3443209" y="1920495"/>
              <a:ext cx="5688632" cy="369332"/>
            </a:xfrm>
            <a:prstGeom prst="rect">
              <a:avLst/>
            </a:prstGeom>
            <a:noFill/>
          </p:spPr>
          <p:txBody>
            <a:bodyPr wrap="square" rtlCol="0">
              <a:spAutoFit/>
            </a:bodyPr>
            <a:lstStyle/>
            <a:p>
              <a:r>
                <a:rPr lang="tr-TR" dirty="0" smtClean="0"/>
                <a:t>Weight of </a:t>
              </a:r>
              <a:r>
                <a:rPr lang="tr-TR" dirty="0" err="1" smtClean="0"/>
                <a:t>oil</a:t>
              </a:r>
              <a:r>
                <a:rPr lang="tr-TR" dirty="0" smtClean="0"/>
                <a:t> </a:t>
              </a:r>
              <a:r>
                <a:rPr lang="tr-TR" dirty="0" err="1" smtClean="0"/>
                <a:t>sample</a:t>
              </a:r>
              <a:r>
                <a:rPr lang="tr-TR" dirty="0" smtClean="0"/>
                <a:t> (g)</a:t>
              </a:r>
              <a:endParaRPr lang="tr-TR" dirty="0"/>
            </a:p>
          </p:txBody>
        </p:sp>
      </p:grpSp>
      <p:grpSp>
        <p:nvGrpSpPr>
          <p:cNvPr id="6" name="Grup 5"/>
          <p:cNvGrpSpPr/>
          <p:nvPr/>
        </p:nvGrpSpPr>
        <p:grpSpPr>
          <a:xfrm>
            <a:off x="1691680" y="3454147"/>
            <a:ext cx="7452320" cy="2489072"/>
            <a:chOff x="2446421" y="3320331"/>
            <a:chExt cx="6984776" cy="2489072"/>
          </a:xfrm>
        </p:grpSpPr>
        <p:sp>
          <p:nvSpPr>
            <p:cNvPr id="7" name="Metin kutusu 6"/>
            <p:cNvSpPr txBox="1"/>
            <p:nvPr/>
          </p:nvSpPr>
          <p:spPr>
            <a:xfrm>
              <a:off x="2446421" y="3320331"/>
              <a:ext cx="360040" cy="1015663"/>
            </a:xfrm>
            <a:prstGeom prst="rect">
              <a:avLst/>
            </a:prstGeom>
            <a:noFill/>
          </p:spPr>
          <p:txBody>
            <a:bodyPr wrap="square" rtlCol="0">
              <a:spAutoFit/>
            </a:bodyPr>
            <a:lstStyle/>
            <a:p>
              <a:r>
                <a:rPr lang="tr-TR" sz="6000" dirty="0" smtClean="0">
                  <a:solidFill>
                    <a:srgbClr val="7030A0"/>
                  </a:solidFill>
                  <a:effectLst>
                    <a:outerShdw blurRad="38100" dist="38100" dir="2700000" algn="tl">
                      <a:srgbClr val="000000">
                        <a:alpha val="43137"/>
                      </a:srgbClr>
                    </a:outerShdw>
                  </a:effectLst>
                </a:rPr>
                <a:t>2</a:t>
              </a:r>
              <a:endParaRPr lang="tr-TR" sz="6000" dirty="0">
                <a:solidFill>
                  <a:srgbClr val="7030A0"/>
                </a:solidFill>
                <a:effectLst>
                  <a:outerShdw blurRad="38100" dist="38100" dir="2700000" algn="tl">
                    <a:srgbClr val="000000">
                      <a:alpha val="43137"/>
                    </a:srgbClr>
                  </a:outerShdw>
                </a:effectLst>
              </a:endParaRPr>
            </a:p>
          </p:txBody>
        </p:sp>
        <p:sp>
          <p:nvSpPr>
            <p:cNvPr id="8" name="Metin kutusu 7"/>
            <p:cNvSpPr txBox="1"/>
            <p:nvPr/>
          </p:nvSpPr>
          <p:spPr>
            <a:xfrm>
              <a:off x="2806461" y="3778078"/>
              <a:ext cx="6624736" cy="2031325"/>
            </a:xfrm>
            <a:prstGeom prst="rect">
              <a:avLst/>
            </a:prstGeom>
            <a:noFill/>
          </p:spPr>
          <p:txBody>
            <a:bodyPr wrap="square" rtlCol="0">
              <a:spAutoFit/>
            </a:bodyPr>
            <a:lstStyle/>
            <a:p>
              <a:r>
                <a:rPr lang="tr-TR" dirty="0" smtClean="0"/>
                <a:t>Volume of </a:t>
              </a:r>
              <a:r>
                <a:rPr lang="tr-TR" dirty="0" err="1" smtClean="0"/>
                <a:t>consumed</a:t>
              </a:r>
              <a:r>
                <a:rPr lang="tr-TR" dirty="0" smtClean="0"/>
                <a:t> </a:t>
              </a:r>
              <a:r>
                <a:rPr lang="tr-TR" dirty="0" err="1" smtClean="0"/>
                <a:t>HCl</a:t>
              </a:r>
              <a:r>
                <a:rPr lang="tr-TR" dirty="0" smtClean="0"/>
                <a:t> (ml)</a:t>
              </a:r>
            </a:p>
            <a:p>
              <a:endParaRPr lang="tr-TR" dirty="0" smtClean="0"/>
            </a:p>
            <a:p>
              <a:r>
                <a:rPr lang="tr-TR" dirty="0" smtClean="0"/>
                <a:t>0.5 N </a:t>
              </a:r>
              <a:r>
                <a:rPr lang="tr-TR" dirty="0" err="1" smtClean="0"/>
                <a:t>HCl</a:t>
              </a:r>
              <a:r>
                <a:rPr lang="tr-TR" dirty="0" smtClean="0"/>
                <a:t> </a:t>
              </a:r>
              <a:r>
                <a:rPr lang="tr-TR" dirty="0" err="1" smtClean="0"/>
                <a:t>solution</a:t>
              </a:r>
              <a:r>
                <a:rPr lang="tr-TR" dirty="0" smtClean="0"/>
                <a:t> </a:t>
              </a:r>
              <a:r>
                <a:rPr lang="tr-TR" dirty="0" err="1" smtClean="0"/>
                <a:t>used</a:t>
              </a:r>
              <a:r>
                <a:rPr lang="tr-TR" dirty="0" smtClean="0"/>
                <a:t> </a:t>
              </a:r>
              <a:r>
                <a:rPr lang="tr-TR" dirty="0" err="1" smtClean="0"/>
                <a:t>for</a:t>
              </a:r>
              <a:r>
                <a:rPr lang="tr-TR" dirty="0" smtClean="0"/>
                <a:t> </a:t>
              </a:r>
              <a:r>
                <a:rPr lang="tr-TR" dirty="0" err="1" smtClean="0"/>
                <a:t>blank</a:t>
              </a:r>
              <a:r>
                <a:rPr lang="tr-TR" dirty="0" smtClean="0"/>
                <a:t> </a:t>
              </a:r>
              <a:r>
                <a:rPr lang="tr-TR" dirty="0" err="1" smtClean="0"/>
                <a:t>sample</a:t>
              </a:r>
              <a:r>
                <a:rPr lang="tr-TR" dirty="0" smtClean="0"/>
                <a:t> (</a:t>
              </a:r>
              <a:r>
                <a:rPr lang="tr-TR" dirty="0" err="1" smtClean="0"/>
                <a:t>Blank</a:t>
              </a:r>
              <a:r>
                <a:rPr lang="tr-TR" dirty="0"/>
                <a:t>) </a:t>
              </a:r>
              <a:r>
                <a:rPr lang="tr-TR" dirty="0" smtClean="0"/>
                <a:t>          B(ml)</a:t>
              </a:r>
            </a:p>
            <a:p>
              <a:endParaRPr lang="tr-TR" dirty="0" smtClean="0"/>
            </a:p>
            <a:p>
              <a:r>
                <a:rPr lang="tr-TR" dirty="0" smtClean="0"/>
                <a:t>0.5 N </a:t>
              </a:r>
              <a:r>
                <a:rPr lang="tr-TR" dirty="0" err="1" smtClean="0"/>
                <a:t>HCl</a:t>
              </a:r>
              <a:r>
                <a:rPr lang="tr-TR" dirty="0" smtClean="0"/>
                <a:t> </a:t>
              </a:r>
              <a:r>
                <a:rPr lang="tr-TR" dirty="0" err="1" smtClean="0"/>
                <a:t>solution</a:t>
              </a:r>
              <a:r>
                <a:rPr lang="tr-TR" dirty="0" smtClean="0"/>
                <a:t> </a:t>
              </a:r>
              <a:r>
                <a:rPr lang="tr-TR" dirty="0" err="1"/>
                <a:t>used</a:t>
              </a:r>
              <a:r>
                <a:rPr lang="tr-TR" dirty="0"/>
                <a:t> </a:t>
              </a:r>
              <a:r>
                <a:rPr lang="tr-TR" dirty="0" err="1" smtClean="0"/>
                <a:t>for</a:t>
              </a:r>
              <a:r>
                <a:rPr lang="tr-TR" dirty="0" smtClean="0"/>
                <a:t> </a:t>
              </a:r>
              <a:r>
                <a:rPr lang="tr-TR" dirty="0" err="1" smtClean="0"/>
                <a:t>sample</a:t>
              </a:r>
              <a:r>
                <a:rPr lang="tr-TR" dirty="0" smtClean="0"/>
                <a:t> (</a:t>
              </a:r>
              <a:r>
                <a:rPr lang="tr-TR" dirty="0" err="1" smtClean="0"/>
                <a:t>with</a:t>
              </a:r>
              <a:r>
                <a:rPr lang="tr-TR" dirty="0" smtClean="0"/>
                <a:t> </a:t>
              </a:r>
              <a:r>
                <a:rPr lang="tr-TR" dirty="0" err="1" smtClean="0"/>
                <a:t>oil</a:t>
              </a:r>
              <a:r>
                <a:rPr lang="tr-TR" dirty="0" smtClean="0"/>
                <a:t> </a:t>
              </a:r>
              <a:r>
                <a:rPr lang="tr-TR" dirty="0" err="1" smtClean="0"/>
                <a:t>sample</a:t>
              </a:r>
              <a:r>
                <a:rPr lang="tr-TR" dirty="0"/>
                <a:t>) </a:t>
              </a:r>
              <a:r>
                <a:rPr lang="tr-TR" dirty="0" smtClean="0"/>
                <a:t>   A(ml</a:t>
              </a:r>
              <a:r>
                <a:rPr lang="tr-TR" dirty="0"/>
                <a:t>)</a:t>
              </a:r>
              <a:endParaRPr lang="tr-TR" dirty="0" smtClean="0"/>
            </a:p>
            <a:p>
              <a:endParaRPr lang="tr-TR" dirty="0"/>
            </a:p>
            <a:p>
              <a:r>
                <a:rPr lang="tr-TR" dirty="0" smtClean="0"/>
                <a:t>				</a:t>
              </a:r>
              <a:endParaRPr lang="tr-TR" baseline="-25000"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01" y="811038"/>
            <a:ext cx="2550076" cy="263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649" y="1772816"/>
            <a:ext cx="1949558" cy="194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0322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9"/>
        <p14:stopEvt time="19439" objId="9"/>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bwMode="auto">
          <a:xfrm>
            <a:off x="348952" y="260648"/>
            <a:ext cx="83851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20000"/>
              </a:spcBef>
              <a:buClr>
                <a:schemeClr val="bg2"/>
              </a:buClr>
              <a:buSzPct val="75000"/>
              <a:buFont typeface="Wingdings" pitchFamily="2" charset="2"/>
              <a:buNone/>
            </a:pPr>
            <a:r>
              <a:rPr lang="tr-TR" sz="3200" dirty="0" err="1" smtClean="0">
                <a:solidFill>
                  <a:srgbClr val="FF0000"/>
                </a:solidFill>
                <a:latin typeface="+mn-lt"/>
              </a:rPr>
              <a:t>Quality</a:t>
            </a:r>
            <a:r>
              <a:rPr lang="tr-TR" sz="3200" dirty="0" smtClean="0">
                <a:solidFill>
                  <a:srgbClr val="FF0000"/>
                </a:solidFill>
                <a:latin typeface="+mn-lt"/>
              </a:rPr>
              <a:t> </a:t>
            </a:r>
            <a:r>
              <a:rPr lang="tr-TR" sz="3200" dirty="0" err="1" smtClean="0">
                <a:solidFill>
                  <a:srgbClr val="FF0000"/>
                </a:solidFill>
                <a:latin typeface="+mn-lt"/>
              </a:rPr>
              <a:t>evaluation</a:t>
            </a:r>
            <a:r>
              <a:rPr lang="tr-TR" sz="3200" dirty="0" smtClean="0">
                <a:solidFill>
                  <a:srgbClr val="FF0000"/>
                </a:solidFill>
                <a:latin typeface="+mn-lt"/>
              </a:rPr>
              <a:t> of </a:t>
            </a:r>
            <a:r>
              <a:rPr lang="tr-TR" sz="3200" dirty="0" err="1" smtClean="0">
                <a:solidFill>
                  <a:srgbClr val="FF0000"/>
                </a:solidFill>
                <a:latin typeface="+mn-lt"/>
              </a:rPr>
              <a:t>fats</a:t>
            </a:r>
            <a:r>
              <a:rPr lang="tr-TR" sz="3200" dirty="0" smtClean="0">
                <a:solidFill>
                  <a:srgbClr val="FF0000"/>
                </a:solidFill>
                <a:latin typeface="+mn-lt"/>
              </a:rPr>
              <a:t> </a:t>
            </a:r>
            <a:r>
              <a:rPr lang="tr-TR" sz="3200" dirty="0" err="1" smtClean="0">
                <a:solidFill>
                  <a:srgbClr val="FF0000"/>
                </a:solidFill>
                <a:latin typeface="+mn-lt"/>
              </a:rPr>
              <a:t>and</a:t>
            </a:r>
            <a:r>
              <a:rPr lang="tr-TR" sz="3200" dirty="0" smtClean="0">
                <a:solidFill>
                  <a:srgbClr val="FF0000"/>
                </a:solidFill>
                <a:latin typeface="+mn-lt"/>
              </a:rPr>
              <a:t> </a:t>
            </a:r>
            <a:r>
              <a:rPr lang="tr-TR" sz="3200" dirty="0" err="1" smtClean="0">
                <a:solidFill>
                  <a:srgbClr val="FF0000"/>
                </a:solidFill>
                <a:latin typeface="+mn-lt"/>
              </a:rPr>
              <a:t>oils</a:t>
            </a:r>
            <a:endParaRPr lang="tr-TR" sz="3200" dirty="0">
              <a:solidFill>
                <a:srgbClr val="FF0000"/>
              </a:solidFill>
              <a:latin typeface="+mn-lt"/>
            </a:endParaRPr>
          </a:p>
        </p:txBody>
      </p:sp>
      <p:sp>
        <p:nvSpPr>
          <p:cNvPr id="4" name="Rectangle 3"/>
          <p:cNvSpPr txBox="1">
            <a:spLocks noRot="1" noChangeArrowheads="1"/>
          </p:cNvSpPr>
          <p:nvPr/>
        </p:nvSpPr>
        <p:spPr bwMode="auto">
          <a:xfrm>
            <a:off x="244178" y="1141710"/>
            <a:ext cx="8594725" cy="250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bg2"/>
              </a:buClr>
              <a:buSzPct val="75000"/>
              <a:buFont typeface="Wingdings" pitchFamily="2" charset="2"/>
              <a:buNone/>
            </a:pPr>
            <a:r>
              <a:rPr lang="tr-TR" sz="2400" dirty="0" err="1">
                <a:solidFill>
                  <a:srgbClr val="FF0000"/>
                </a:solidFill>
                <a:latin typeface="+mn-lt"/>
              </a:rPr>
              <a:t>The</a:t>
            </a:r>
            <a:r>
              <a:rPr lang="tr-TR" sz="2400" dirty="0">
                <a:solidFill>
                  <a:srgbClr val="FF0000"/>
                </a:solidFill>
                <a:latin typeface="+mn-lt"/>
              </a:rPr>
              <a:t> </a:t>
            </a:r>
            <a:r>
              <a:rPr lang="tr-TR" sz="2400" dirty="0" err="1">
                <a:solidFill>
                  <a:srgbClr val="FF0000"/>
                </a:solidFill>
                <a:latin typeface="+mn-lt"/>
              </a:rPr>
              <a:t>physical</a:t>
            </a:r>
            <a:r>
              <a:rPr lang="tr-TR" sz="2400" dirty="0">
                <a:solidFill>
                  <a:srgbClr val="FF0000"/>
                </a:solidFill>
                <a:latin typeface="+mn-lt"/>
              </a:rPr>
              <a:t> </a:t>
            </a:r>
            <a:r>
              <a:rPr lang="tr-TR" sz="2400" dirty="0" err="1">
                <a:solidFill>
                  <a:srgbClr val="FF0000"/>
                </a:solidFill>
                <a:latin typeface="+mn-lt"/>
              </a:rPr>
              <a:t>Quality</a:t>
            </a:r>
            <a:r>
              <a:rPr lang="tr-TR" sz="2400" dirty="0">
                <a:solidFill>
                  <a:srgbClr val="FF0000"/>
                </a:solidFill>
                <a:latin typeface="+mn-lt"/>
              </a:rPr>
              <a:t> </a:t>
            </a:r>
            <a:r>
              <a:rPr lang="tr-TR" sz="2400" dirty="0" err="1">
                <a:solidFill>
                  <a:srgbClr val="FF0000"/>
                </a:solidFill>
                <a:latin typeface="+mn-lt"/>
              </a:rPr>
              <a:t>parameters</a:t>
            </a:r>
            <a:r>
              <a:rPr lang="tr-TR" sz="2400" dirty="0">
                <a:solidFill>
                  <a:srgbClr val="FF0000"/>
                </a:solidFill>
                <a:latin typeface="+mn-lt"/>
              </a:rPr>
              <a:t> </a:t>
            </a:r>
            <a:r>
              <a:rPr lang="tr-TR" sz="2400" dirty="0" err="1">
                <a:solidFill>
                  <a:srgbClr val="FF0000"/>
                </a:solidFill>
                <a:latin typeface="+mn-lt"/>
              </a:rPr>
              <a:t>for</a:t>
            </a:r>
            <a:r>
              <a:rPr lang="tr-TR" sz="2400" dirty="0">
                <a:solidFill>
                  <a:srgbClr val="FF0000"/>
                </a:solidFill>
                <a:latin typeface="+mn-lt"/>
              </a:rPr>
              <a:t> </a:t>
            </a:r>
            <a:r>
              <a:rPr lang="tr-TR" sz="2400" dirty="0" err="1">
                <a:solidFill>
                  <a:srgbClr val="FF0000"/>
                </a:solidFill>
                <a:latin typeface="+mn-lt"/>
              </a:rPr>
              <a:t>plant</a:t>
            </a:r>
            <a:r>
              <a:rPr lang="tr-TR" sz="2400" dirty="0">
                <a:solidFill>
                  <a:srgbClr val="FF0000"/>
                </a:solidFill>
                <a:latin typeface="+mn-lt"/>
              </a:rPr>
              <a:t> </a:t>
            </a:r>
            <a:r>
              <a:rPr lang="tr-TR" sz="2400" dirty="0" err="1">
                <a:solidFill>
                  <a:srgbClr val="FF0000"/>
                </a:solidFill>
                <a:latin typeface="+mn-lt"/>
              </a:rPr>
              <a:t>oils</a:t>
            </a:r>
            <a:r>
              <a:rPr lang="tr-TR" sz="2400" dirty="0">
                <a:solidFill>
                  <a:srgbClr val="FF0000"/>
                </a:solidFill>
                <a:latin typeface="+mn-lt"/>
              </a:rPr>
              <a:t>:</a:t>
            </a:r>
          </a:p>
          <a:p>
            <a:pPr eaLnBrk="1" hangingPunct="1">
              <a:spcBef>
                <a:spcPct val="20000"/>
              </a:spcBef>
              <a:buClr>
                <a:schemeClr val="bg2"/>
              </a:buClr>
              <a:buSzPct val="75000"/>
              <a:buFont typeface="Wingdings" pitchFamily="2" charset="2"/>
              <a:buChar char="n"/>
            </a:pPr>
            <a:r>
              <a:rPr lang="tr-TR" sz="2400" dirty="0" err="1">
                <a:latin typeface="+mn-lt"/>
              </a:rPr>
              <a:t>Refractive</a:t>
            </a:r>
            <a:r>
              <a:rPr lang="tr-TR" sz="2400" dirty="0">
                <a:latin typeface="+mn-lt"/>
              </a:rPr>
              <a:t> </a:t>
            </a:r>
            <a:r>
              <a:rPr lang="tr-TR" sz="2400" dirty="0" err="1">
                <a:latin typeface="+mn-lt"/>
              </a:rPr>
              <a:t>index</a:t>
            </a:r>
            <a:endParaRPr lang="tr-TR" sz="2400" dirty="0">
              <a:latin typeface="+mn-lt"/>
            </a:endParaRPr>
          </a:p>
          <a:p>
            <a:pPr eaLnBrk="1" hangingPunct="1">
              <a:spcBef>
                <a:spcPct val="20000"/>
              </a:spcBef>
              <a:buClr>
                <a:schemeClr val="bg2"/>
              </a:buClr>
              <a:buSzPct val="75000"/>
              <a:buFont typeface="Wingdings" pitchFamily="2" charset="2"/>
              <a:buChar char="n"/>
            </a:pPr>
            <a:r>
              <a:rPr lang="tr-TR" sz="2400" dirty="0" err="1">
                <a:latin typeface="+mn-lt"/>
              </a:rPr>
              <a:t>Specific</a:t>
            </a:r>
            <a:r>
              <a:rPr lang="tr-TR" sz="2400" dirty="0">
                <a:latin typeface="+mn-lt"/>
              </a:rPr>
              <a:t> </a:t>
            </a:r>
            <a:r>
              <a:rPr lang="tr-TR" sz="2400" dirty="0" err="1">
                <a:latin typeface="+mn-lt"/>
              </a:rPr>
              <a:t>gravity</a:t>
            </a:r>
            <a:endParaRPr lang="tr-TR" sz="2400" dirty="0">
              <a:latin typeface="+mn-lt"/>
            </a:endParaRPr>
          </a:p>
          <a:p>
            <a:pPr eaLnBrk="1" hangingPunct="1">
              <a:spcBef>
                <a:spcPct val="20000"/>
              </a:spcBef>
              <a:buClr>
                <a:schemeClr val="bg2"/>
              </a:buClr>
              <a:buSzPct val="75000"/>
              <a:buFont typeface="Wingdings" pitchFamily="2" charset="2"/>
              <a:buChar char="n"/>
            </a:pPr>
            <a:r>
              <a:rPr lang="tr-TR" sz="2400" dirty="0" err="1">
                <a:latin typeface="+mn-lt"/>
              </a:rPr>
              <a:t>Color</a:t>
            </a:r>
            <a:endParaRPr lang="tr-TR" sz="2400" dirty="0">
              <a:latin typeface="+mn-lt"/>
            </a:endParaRPr>
          </a:p>
          <a:p>
            <a:pPr eaLnBrk="1" hangingPunct="1">
              <a:spcBef>
                <a:spcPct val="20000"/>
              </a:spcBef>
              <a:buClr>
                <a:schemeClr val="bg2"/>
              </a:buClr>
              <a:buSzPct val="75000"/>
              <a:buFont typeface="Wingdings" pitchFamily="2" charset="2"/>
              <a:buChar char="n"/>
            </a:pPr>
            <a:r>
              <a:rPr lang="tr-TR" sz="2400" dirty="0" err="1">
                <a:latin typeface="+mn-lt"/>
              </a:rPr>
              <a:t>Melting</a:t>
            </a:r>
            <a:r>
              <a:rPr lang="tr-TR" sz="2400" dirty="0">
                <a:latin typeface="+mn-lt"/>
              </a:rPr>
              <a:t> </a:t>
            </a:r>
            <a:r>
              <a:rPr lang="tr-TR" sz="2400" dirty="0" err="1">
                <a:latin typeface="+mn-lt"/>
              </a:rPr>
              <a:t>point</a:t>
            </a:r>
            <a:endParaRPr lang="tr-TR" sz="2400" dirty="0">
              <a:latin typeface="+mn-lt"/>
            </a:endParaRPr>
          </a:p>
          <a:p>
            <a:pPr eaLnBrk="1" hangingPunct="1">
              <a:spcBef>
                <a:spcPct val="20000"/>
              </a:spcBef>
              <a:buClr>
                <a:schemeClr val="bg2"/>
              </a:buClr>
              <a:buSzPct val="75000"/>
              <a:buFont typeface="Wingdings" pitchFamily="2" charset="2"/>
              <a:buNone/>
            </a:pPr>
            <a:endParaRPr lang="tr-TR" sz="2400" dirty="0" smtClean="0">
              <a:solidFill>
                <a:srgbClr val="FF0000"/>
              </a:solidFill>
              <a:latin typeface="+mn-lt"/>
            </a:endParaRPr>
          </a:p>
          <a:p>
            <a:pPr eaLnBrk="1" hangingPunct="1">
              <a:spcBef>
                <a:spcPct val="20000"/>
              </a:spcBef>
              <a:buClr>
                <a:schemeClr val="bg2"/>
              </a:buClr>
              <a:buSzPct val="75000"/>
              <a:buFont typeface="Wingdings" pitchFamily="2" charset="2"/>
              <a:buChar char="n"/>
            </a:pPr>
            <a:endParaRPr lang="tr-TR" sz="2400" dirty="0">
              <a:latin typeface="+mn-lt"/>
            </a:endParaRPr>
          </a:p>
        </p:txBody>
      </p:sp>
      <p:sp>
        <p:nvSpPr>
          <p:cNvPr id="5" name="Metin kutusu 4"/>
          <p:cNvSpPr txBox="1"/>
          <p:nvPr/>
        </p:nvSpPr>
        <p:spPr>
          <a:xfrm>
            <a:off x="348952" y="4077072"/>
            <a:ext cx="7967464" cy="2511457"/>
          </a:xfrm>
          <a:prstGeom prst="rect">
            <a:avLst/>
          </a:prstGeom>
          <a:noFill/>
        </p:spPr>
        <p:txBody>
          <a:bodyPr wrap="square" rtlCol="0">
            <a:spAutoFit/>
          </a:bodyPr>
          <a:lstStyle/>
          <a:p>
            <a:pPr>
              <a:spcBef>
                <a:spcPct val="20000"/>
              </a:spcBef>
              <a:buClr>
                <a:schemeClr val="bg2"/>
              </a:buClr>
              <a:buSzPct val="75000"/>
            </a:pPr>
            <a:r>
              <a:rPr lang="tr-TR" sz="2400" dirty="0" err="1">
                <a:solidFill>
                  <a:srgbClr val="FF0000"/>
                </a:solidFill>
              </a:rPr>
              <a:t>The</a:t>
            </a:r>
            <a:r>
              <a:rPr lang="tr-TR" sz="2400" dirty="0">
                <a:solidFill>
                  <a:srgbClr val="FF0000"/>
                </a:solidFill>
              </a:rPr>
              <a:t> </a:t>
            </a:r>
            <a:r>
              <a:rPr lang="tr-TR" sz="2400" dirty="0" err="1">
                <a:solidFill>
                  <a:srgbClr val="FF0000"/>
                </a:solidFill>
              </a:rPr>
              <a:t>chemical</a:t>
            </a:r>
            <a:r>
              <a:rPr lang="tr-TR" sz="2400" dirty="0">
                <a:solidFill>
                  <a:srgbClr val="FF0000"/>
                </a:solidFill>
              </a:rPr>
              <a:t> </a:t>
            </a:r>
            <a:r>
              <a:rPr lang="tr-TR" sz="2400" dirty="0" err="1">
                <a:solidFill>
                  <a:srgbClr val="FF0000"/>
                </a:solidFill>
              </a:rPr>
              <a:t>Quality</a:t>
            </a:r>
            <a:r>
              <a:rPr lang="tr-TR" sz="2400" dirty="0">
                <a:solidFill>
                  <a:srgbClr val="FF0000"/>
                </a:solidFill>
              </a:rPr>
              <a:t> </a:t>
            </a:r>
            <a:r>
              <a:rPr lang="tr-TR" sz="2400" dirty="0" err="1">
                <a:solidFill>
                  <a:srgbClr val="FF0000"/>
                </a:solidFill>
              </a:rPr>
              <a:t>parameters</a:t>
            </a:r>
            <a:r>
              <a:rPr lang="tr-TR" sz="2400" dirty="0">
                <a:solidFill>
                  <a:srgbClr val="FF0000"/>
                </a:solidFill>
              </a:rPr>
              <a:t> </a:t>
            </a:r>
            <a:r>
              <a:rPr lang="tr-TR" sz="2400" dirty="0" err="1">
                <a:solidFill>
                  <a:srgbClr val="FF0000"/>
                </a:solidFill>
              </a:rPr>
              <a:t>for</a:t>
            </a:r>
            <a:r>
              <a:rPr lang="tr-TR" sz="2400" dirty="0">
                <a:solidFill>
                  <a:srgbClr val="FF0000"/>
                </a:solidFill>
              </a:rPr>
              <a:t> </a:t>
            </a:r>
            <a:r>
              <a:rPr lang="tr-TR" sz="2400" dirty="0" err="1">
                <a:solidFill>
                  <a:srgbClr val="FF0000"/>
                </a:solidFill>
              </a:rPr>
              <a:t>plant</a:t>
            </a:r>
            <a:r>
              <a:rPr lang="tr-TR" sz="2400" dirty="0">
                <a:solidFill>
                  <a:srgbClr val="FF0000"/>
                </a:solidFill>
              </a:rPr>
              <a:t> </a:t>
            </a:r>
            <a:r>
              <a:rPr lang="tr-TR" sz="2400" dirty="0" err="1">
                <a:solidFill>
                  <a:srgbClr val="FF0000"/>
                </a:solidFill>
              </a:rPr>
              <a:t>oils</a:t>
            </a:r>
            <a:r>
              <a:rPr lang="tr-TR" sz="2400" dirty="0">
                <a:solidFill>
                  <a:srgbClr val="FF0000"/>
                </a:solidFill>
              </a:rPr>
              <a:t>:</a:t>
            </a:r>
          </a:p>
          <a:p>
            <a:pPr>
              <a:spcBef>
                <a:spcPct val="20000"/>
              </a:spcBef>
              <a:buClr>
                <a:schemeClr val="bg2"/>
              </a:buClr>
              <a:buSzPct val="75000"/>
              <a:buFont typeface="Wingdings" pitchFamily="2" charset="2"/>
              <a:buChar char="n"/>
            </a:pPr>
            <a:r>
              <a:rPr lang="tr-TR" sz="2400" dirty="0" err="1"/>
              <a:t>Acid</a:t>
            </a:r>
            <a:r>
              <a:rPr lang="tr-TR" sz="2400" dirty="0"/>
              <a:t> </a:t>
            </a:r>
            <a:r>
              <a:rPr lang="tr-TR" sz="2400" dirty="0" err="1"/>
              <a:t>value</a:t>
            </a:r>
            <a:endParaRPr lang="tr-TR" sz="2400" dirty="0"/>
          </a:p>
          <a:p>
            <a:pPr>
              <a:spcBef>
                <a:spcPct val="20000"/>
              </a:spcBef>
              <a:buClr>
                <a:schemeClr val="bg2"/>
              </a:buClr>
              <a:buSzPct val="75000"/>
              <a:buFont typeface="Wingdings" pitchFamily="2" charset="2"/>
              <a:buChar char="n"/>
            </a:pPr>
            <a:r>
              <a:rPr lang="tr-TR" sz="2400" dirty="0" err="1"/>
              <a:t>Peroxide</a:t>
            </a:r>
            <a:r>
              <a:rPr lang="tr-TR" sz="2400" dirty="0"/>
              <a:t> </a:t>
            </a:r>
            <a:r>
              <a:rPr lang="tr-TR" sz="2400" dirty="0" err="1"/>
              <a:t>value</a:t>
            </a:r>
            <a:endParaRPr lang="tr-TR" sz="2400" dirty="0"/>
          </a:p>
          <a:p>
            <a:pPr>
              <a:spcBef>
                <a:spcPct val="20000"/>
              </a:spcBef>
              <a:buClr>
                <a:schemeClr val="bg2"/>
              </a:buClr>
              <a:buSzPct val="75000"/>
              <a:buFont typeface="Wingdings" pitchFamily="2" charset="2"/>
              <a:buChar char="n"/>
            </a:pPr>
            <a:r>
              <a:rPr lang="tr-TR" sz="2400" dirty="0" err="1"/>
              <a:t>Iodine</a:t>
            </a:r>
            <a:r>
              <a:rPr lang="tr-TR" sz="2400" dirty="0"/>
              <a:t> </a:t>
            </a:r>
            <a:r>
              <a:rPr lang="tr-TR" sz="2400" dirty="0" err="1"/>
              <a:t>value</a:t>
            </a:r>
            <a:endParaRPr lang="tr-TR" sz="2400" dirty="0"/>
          </a:p>
          <a:p>
            <a:pPr>
              <a:spcBef>
                <a:spcPct val="20000"/>
              </a:spcBef>
              <a:buClr>
                <a:schemeClr val="bg2"/>
              </a:buClr>
              <a:buSzPct val="75000"/>
              <a:buFont typeface="Wingdings" pitchFamily="2" charset="2"/>
              <a:buChar char="n"/>
            </a:pPr>
            <a:r>
              <a:rPr lang="tr-TR" sz="2400" dirty="0" err="1"/>
              <a:t>Saponification</a:t>
            </a:r>
            <a:r>
              <a:rPr lang="tr-TR" sz="2400" dirty="0"/>
              <a:t> </a:t>
            </a:r>
            <a:r>
              <a:rPr lang="tr-TR" sz="2400" dirty="0" err="1" smtClean="0"/>
              <a:t>value</a:t>
            </a:r>
            <a:endParaRPr lang="tr-TR" sz="2400" dirty="0"/>
          </a:p>
          <a:p>
            <a:endParaRPr lang="en-US" dirty="0"/>
          </a:p>
        </p:txBody>
      </p:sp>
    </p:spTree>
    <p:custDataLst>
      <p:tags r:id="rId1"/>
    </p:custDataLst>
    <p:extLst>
      <p:ext uri="{BB962C8B-B14F-4D97-AF65-F5344CB8AC3E}">
        <p14:creationId xmlns:p14="http://schemas.microsoft.com/office/powerpoint/2010/main" val="121392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extLst mod="1">
    <p:ext uri="{E180D4A7-C9FB-4DFB-919C-405C955672EB}">
      <p14:showEvtLst xmlns:p14="http://schemas.microsoft.com/office/powerpoint/2010/main">
        <p14:playEvt time="0" objId="2"/>
        <p14:stopEvt time="37693"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043609" y="3451141"/>
            <a:ext cx="658481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2" name="Başlık 1"/>
          <p:cNvSpPr>
            <a:spLocks noGrp="1"/>
          </p:cNvSpPr>
          <p:nvPr>
            <p:ph type="title"/>
          </p:nvPr>
        </p:nvSpPr>
        <p:spPr>
          <a:xfrm>
            <a:off x="491789" y="955372"/>
            <a:ext cx="8229600" cy="1143000"/>
          </a:xfrm>
        </p:spPr>
        <p:txBody>
          <a:bodyPr>
            <a:normAutofit/>
          </a:bodyPr>
          <a:lstStyle/>
          <a:p>
            <a:r>
              <a:rPr lang="tr-TR" sz="3200" dirty="0" smtClean="0"/>
              <a:t>CALCULATION</a:t>
            </a:r>
            <a:endParaRPr lang="tr-TR"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361" y="116632"/>
            <a:ext cx="2528119" cy="167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620304" y="2237723"/>
            <a:ext cx="7848872" cy="369332"/>
          </a:xfrm>
          <a:prstGeom prst="rect">
            <a:avLst/>
          </a:prstGeom>
        </p:spPr>
        <p:txBody>
          <a:bodyPr wrap="square">
            <a:spAutoFit/>
          </a:bodyPr>
          <a:lstStyle/>
          <a:p>
            <a:r>
              <a:rPr lang="tr-TR" dirty="0" smtClean="0"/>
              <a:t>Formula:</a:t>
            </a:r>
          </a:p>
        </p:txBody>
      </p:sp>
      <p:cxnSp>
        <p:nvCxnSpPr>
          <p:cNvPr id="6" name="Düz Bağlayıcı 5"/>
          <p:cNvCxnSpPr/>
          <p:nvPr/>
        </p:nvCxnSpPr>
        <p:spPr>
          <a:xfrm>
            <a:off x="3668795" y="4260727"/>
            <a:ext cx="31683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3524779" y="3859129"/>
            <a:ext cx="3456384" cy="369332"/>
          </a:xfrm>
          <a:prstGeom prst="rect">
            <a:avLst/>
          </a:prstGeom>
        </p:spPr>
        <p:txBody>
          <a:bodyPr wrap="square">
            <a:spAutoFit/>
          </a:bodyPr>
          <a:lstStyle/>
          <a:p>
            <a:r>
              <a:rPr lang="tr-TR" dirty="0" smtClean="0">
                <a:solidFill>
                  <a:schemeClr val="bg1"/>
                </a:solidFill>
              </a:rPr>
              <a:t> </a:t>
            </a:r>
          </a:p>
        </p:txBody>
      </p:sp>
      <p:sp>
        <p:nvSpPr>
          <p:cNvPr id="13" name="Dikdörtgen 12"/>
          <p:cNvSpPr/>
          <p:nvPr/>
        </p:nvSpPr>
        <p:spPr>
          <a:xfrm>
            <a:off x="4004219" y="4322904"/>
            <a:ext cx="2497504" cy="369332"/>
          </a:xfrm>
          <a:prstGeom prst="rect">
            <a:avLst/>
          </a:prstGeom>
        </p:spPr>
        <p:txBody>
          <a:bodyPr wrap="square">
            <a:spAutoFit/>
          </a:bodyPr>
          <a:lstStyle/>
          <a:p>
            <a:r>
              <a:rPr lang="tr-TR" dirty="0" smtClean="0">
                <a:solidFill>
                  <a:schemeClr val="bg1"/>
                </a:solidFill>
              </a:rPr>
              <a:t>Weight of </a:t>
            </a:r>
            <a:r>
              <a:rPr lang="tr-TR" dirty="0" err="1" smtClean="0">
                <a:solidFill>
                  <a:schemeClr val="bg1"/>
                </a:solidFill>
              </a:rPr>
              <a:t>oil</a:t>
            </a:r>
            <a:r>
              <a:rPr lang="tr-TR" dirty="0" smtClean="0">
                <a:solidFill>
                  <a:schemeClr val="bg1"/>
                </a:solidFill>
              </a:rPr>
              <a:t> </a:t>
            </a:r>
            <a:r>
              <a:rPr lang="tr-TR" dirty="0" err="1" smtClean="0">
                <a:solidFill>
                  <a:schemeClr val="bg1"/>
                </a:solidFill>
              </a:rPr>
              <a:t>sample</a:t>
            </a:r>
            <a:r>
              <a:rPr lang="tr-TR" dirty="0" smtClean="0">
                <a:solidFill>
                  <a:schemeClr val="bg1"/>
                </a:solidFill>
              </a:rPr>
              <a:t> (g)</a:t>
            </a:r>
          </a:p>
        </p:txBody>
      </p:sp>
      <p:sp>
        <p:nvSpPr>
          <p:cNvPr id="18" name="Dikdörtgen 17"/>
          <p:cNvSpPr/>
          <p:nvPr/>
        </p:nvSpPr>
        <p:spPr>
          <a:xfrm>
            <a:off x="4731274" y="3815073"/>
            <a:ext cx="2105873" cy="369332"/>
          </a:xfrm>
          <a:prstGeom prst="rect">
            <a:avLst/>
          </a:prstGeom>
        </p:spPr>
        <p:txBody>
          <a:bodyPr wrap="square">
            <a:spAutoFit/>
          </a:bodyPr>
          <a:lstStyle/>
          <a:p>
            <a:r>
              <a:rPr lang="tr-TR" dirty="0" smtClean="0">
                <a:solidFill>
                  <a:schemeClr val="bg1"/>
                </a:solidFill>
              </a:rPr>
              <a:t>28.05</a:t>
            </a:r>
            <a:endParaRPr lang="tr-TR" dirty="0"/>
          </a:p>
        </p:txBody>
      </p:sp>
      <p:sp>
        <p:nvSpPr>
          <p:cNvPr id="19" name="Dikdörtgen 18"/>
          <p:cNvSpPr/>
          <p:nvPr/>
        </p:nvSpPr>
        <p:spPr>
          <a:xfrm>
            <a:off x="3524779" y="3849065"/>
            <a:ext cx="1513079" cy="369332"/>
          </a:xfrm>
          <a:prstGeom prst="rect">
            <a:avLst/>
          </a:prstGeom>
        </p:spPr>
        <p:txBody>
          <a:bodyPr wrap="square">
            <a:spAutoFit/>
          </a:bodyPr>
          <a:lstStyle/>
          <a:p>
            <a:pPr algn="ctr"/>
            <a:r>
              <a:rPr lang="tr-TR" dirty="0" smtClean="0">
                <a:solidFill>
                  <a:schemeClr val="bg1"/>
                </a:solidFill>
              </a:rPr>
              <a:t>(B-A)    x</a:t>
            </a:r>
            <a:endParaRPr lang="tr-TR" dirty="0"/>
          </a:p>
        </p:txBody>
      </p:sp>
      <p:sp>
        <p:nvSpPr>
          <p:cNvPr id="21" name="Metin kutusu 20"/>
          <p:cNvSpPr txBox="1"/>
          <p:nvPr/>
        </p:nvSpPr>
        <p:spPr>
          <a:xfrm>
            <a:off x="1331640" y="4077072"/>
            <a:ext cx="2337155" cy="646331"/>
          </a:xfrm>
          <a:prstGeom prst="rect">
            <a:avLst/>
          </a:prstGeom>
          <a:noFill/>
        </p:spPr>
        <p:txBody>
          <a:bodyPr wrap="square" rtlCol="0">
            <a:spAutoFit/>
          </a:bodyPr>
          <a:lstStyle/>
          <a:p>
            <a:r>
              <a:rPr lang="tr-TR" dirty="0" err="1" smtClean="0">
                <a:solidFill>
                  <a:schemeClr val="bg1"/>
                </a:solidFill>
              </a:rPr>
              <a:t>Saponification</a:t>
            </a:r>
            <a:r>
              <a:rPr lang="tr-TR" dirty="0" smtClean="0">
                <a:solidFill>
                  <a:schemeClr val="bg1"/>
                </a:solidFill>
              </a:rPr>
              <a:t> </a:t>
            </a:r>
            <a:r>
              <a:rPr lang="tr-TR" dirty="0" err="1" smtClean="0">
                <a:solidFill>
                  <a:schemeClr val="bg1"/>
                </a:solidFill>
              </a:rPr>
              <a:t>value</a:t>
            </a:r>
            <a:r>
              <a:rPr lang="tr-TR" dirty="0" smtClean="0">
                <a:solidFill>
                  <a:schemeClr val="bg1"/>
                </a:solidFill>
              </a:rPr>
              <a:t> = </a:t>
            </a:r>
            <a:endParaRPr lang="tr-TR" dirty="0">
              <a:solidFill>
                <a:schemeClr val="bg1"/>
              </a:solidFill>
            </a:endParaRPr>
          </a:p>
          <a:p>
            <a:endParaRPr lang="tr-TR" dirty="0"/>
          </a:p>
        </p:txBody>
      </p:sp>
    </p:spTree>
    <p:custDataLst>
      <p:tags r:id="rId1"/>
    </p:custDataLst>
    <p:extLst>
      <p:ext uri="{BB962C8B-B14F-4D97-AF65-F5344CB8AC3E}">
        <p14:creationId xmlns:p14="http://schemas.microsoft.com/office/powerpoint/2010/main" val="221746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13053" objId="4"/>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Turkish</a:t>
            </a:r>
            <a:r>
              <a:rPr lang="tr-TR" dirty="0" smtClean="0"/>
              <a:t> </a:t>
            </a:r>
            <a:r>
              <a:rPr lang="tr-TR" dirty="0" err="1" smtClean="0"/>
              <a:t>Food</a:t>
            </a:r>
            <a:r>
              <a:rPr lang="tr-TR" dirty="0" smtClean="0"/>
              <a:t> </a:t>
            </a:r>
            <a:r>
              <a:rPr lang="tr-TR" dirty="0" err="1" smtClean="0"/>
              <a:t>Codex</a:t>
            </a:r>
            <a:r>
              <a:rPr lang="tr-TR" dirty="0" smtClean="0"/>
              <a:t> </a:t>
            </a:r>
            <a:r>
              <a:rPr lang="tr-TR" dirty="0" err="1" smtClean="0"/>
              <a:t>and</a:t>
            </a:r>
            <a:r>
              <a:rPr lang="tr-TR" dirty="0" smtClean="0"/>
              <a:t> TSE </a:t>
            </a:r>
            <a:r>
              <a:rPr lang="tr-TR" dirty="0" err="1" smtClean="0"/>
              <a:t>standards</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4034694719"/>
              </p:ext>
            </p:extLst>
          </p:nvPr>
        </p:nvGraphicFramePr>
        <p:xfrm>
          <a:off x="818336" y="4225632"/>
          <a:ext cx="7498080" cy="2011680"/>
        </p:xfrm>
        <a:graphic>
          <a:graphicData uri="http://schemas.openxmlformats.org/drawingml/2006/table">
            <a:tbl>
              <a:tblPr firstRow="1" firstCol="1" lastRow="1" lastCol="1" bandRow="1" bandCol="1"/>
              <a:tblGrid>
                <a:gridCol w="2926080"/>
                <a:gridCol w="4572000"/>
              </a:tblGrid>
              <a:tr h="0">
                <a:tc>
                  <a:txBody>
                    <a:bodyPr/>
                    <a:lstStyle/>
                    <a:p>
                      <a:pPr algn="ctr">
                        <a:spcAft>
                          <a:spcPts val="0"/>
                        </a:spcAft>
                        <a:tabLst>
                          <a:tab pos="228600" algn="l"/>
                        </a:tabLst>
                      </a:pPr>
                      <a:r>
                        <a:rPr lang="tr-TR" sz="1200" b="1" dirty="0">
                          <a:effectLst/>
                          <a:latin typeface="Times New Roman" panose="02020603050405020304" pitchFamily="18" charset="0"/>
                          <a:ea typeface="Times New Roman" panose="02020603050405020304" pitchFamily="18" charset="0"/>
                        </a:rPr>
                        <a:t>Uçucu Madde</a:t>
                      </a:r>
                      <a:endParaRPr lang="tr-TR" sz="1200" dirty="0">
                        <a:effectLst/>
                        <a:latin typeface="Times New Roman" panose="02020603050405020304" pitchFamily="18" charset="0"/>
                        <a:ea typeface="Times New Roman" panose="02020603050405020304" pitchFamily="18" charset="0"/>
                      </a:endParaRPr>
                    </a:p>
                    <a:p>
                      <a:pPr algn="ctr">
                        <a:spcAft>
                          <a:spcPts val="0"/>
                        </a:spcAft>
                        <a:tabLst>
                          <a:tab pos="228600" algn="l"/>
                        </a:tabLst>
                      </a:pPr>
                      <a:r>
                        <a:rPr lang="tr-TR" sz="1200" b="1" dirty="0">
                          <a:effectLst/>
                          <a:latin typeface="Times New Roman" panose="02020603050405020304" pitchFamily="18" charset="0"/>
                          <a:ea typeface="Times New Roman" panose="02020603050405020304" pitchFamily="18" charset="0"/>
                        </a:rPr>
                        <a:t>(l05</a:t>
                      </a:r>
                      <a:r>
                        <a:rPr lang="tr-TR" sz="1200" b="1" dirty="0">
                          <a:effectLst/>
                          <a:latin typeface="Symbol" panose="05050102010706020507" pitchFamily="18" charset="2"/>
                          <a:ea typeface="Times New Roman" panose="02020603050405020304" pitchFamily="18" charset="0"/>
                        </a:rPr>
                        <a:t>°</a:t>
                      </a:r>
                      <a:r>
                        <a:rPr lang="tr-TR" sz="1200" b="1" dirty="0">
                          <a:effectLst/>
                          <a:latin typeface="Times New Roman" panose="02020603050405020304" pitchFamily="18" charset="0"/>
                          <a:ea typeface="Times New Roman" panose="02020603050405020304" pitchFamily="18" charset="0"/>
                        </a:rPr>
                        <a:t> C)</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200">
                          <a:effectLst/>
                          <a:latin typeface="Times New Roman" panose="02020603050405020304" pitchFamily="18" charset="0"/>
                          <a:ea typeface="Times New Roman" panose="02020603050405020304" pitchFamily="18" charset="0"/>
                        </a:rPr>
                        <a:t>En çok % 0,2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tabLst>
                          <a:tab pos="228600" algn="l"/>
                        </a:tabLst>
                      </a:pPr>
                      <a:r>
                        <a:rPr lang="tr-TR" sz="1200" b="1">
                          <a:effectLst/>
                          <a:latin typeface="Times New Roman" panose="02020603050405020304" pitchFamily="18" charset="0"/>
                          <a:ea typeface="Times New Roman" panose="02020603050405020304" pitchFamily="18" charset="0"/>
                        </a:rPr>
                        <a:t>Çözünmeyen Safsızlıklar</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200">
                          <a:effectLst/>
                          <a:latin typeface="Times New Roman" panose="02020603050405020304" pitchFamily="18" charset="0"/>
                          <a:ea typeface="Times New Roman" panose="02020603050405020304" pitchFamily="18" charset="0"/>
                        </a:rPr>
                        <a:t>En çok % 0,05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tabLst>
                          <a:tab pos="228600" algn="l"/>
                        </a:tabLst>
                      </a:pPr>
                      <a:r>
                        <a:rPr lang="tr-TR" sz="1200" b="1">
                          <a:effectLst/>
                          <a:latin typeface="Times New Roman" panose="02020603050405020304" pitchFamily="18" charset="0"/>
                          <a:ea typeface="Times New Roman" panose="02020603050405020304" pitchFamily="18" charset="0"/>
                        </a:rPr>
                        <a:t>Sabun Miktarı</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200" dirty="0">
                          <a:effectLst/>
                          <a:latin typeface="Times New Roman" panose="02020603050405020304" pitchFamily="18" charset="0"/>
                          <a:ea typeface="Times New Roman" panose="02020603050405020304" pitchFamily="18" charset="0"/>
                        </a:rPr>
                        <a:t>Rafine yağlarda en çok % 0,005  (m/m)</a:t>
                      </a:r>
                    </a:p>
                    <a:p>
                      <a:pPr algn="l">
                        <a:spcAft>
                          <a:spcPts val="0"/>
                        </a:spcAft>
                      </a:pPr>
                      <a:r>
                        <a:rPr lang="tr-TR" sz="1200" dirty="0">
                          <a:effectLst/>
                          <a:latin typeface="Times New Roman" panose="02020603050405020304" pitchFamily="18" charset="0"/>
                          <a:ea typeface="Times New Roman" panose="02020603050405020304" pitchFamily="18" charset="0"/>
                        </a:rPr>
                        <a:t>Soğuk preslenmiş ve natürel yağlarda bulunmamalı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tabLst>
                          <a:tab pos="228600" algn="l"/>
                        </a:tabLst>
                      </a:pPr>
                      <a:r>
                        <a:rPr lang="tr-TR" sz="1200" b="1">
                          <a:effectLst/>
                          <a:latin typeface="Times New Roman" panose="02020603050405020304" pitchFamily="18" charset="0"/>
                          <a:ea typeface="Times New Roman" panose="02020603050405020304" pitchFamily="18" charset="0"/>
                        </a:rPr>
                        <a:t>Asit Sayısı</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200">
                          <a:effectLst/>
                          <a:latin typeface="Times New Roman" panose="02020603050405020304" pitchFamily="18" charset="0"/>
                          <a:ea typeface="Times New Roman" panose="02020603050405020304" pitchFamily="18" charset="0"/>
                        </a:rPr>
                        <a:t>Rafine yağlarda en çok 0,6 mg KOH /g yağ</a:t>
                      </a:r>
                      <a:br>
                        <a:rPr lang="tr-TR" sz="1200">
                          <a:effectLst/>
                          <a:latin typeface="Times New Roman" panose="02020603050405020304" pitchFamily="18" charset="0"/>
                          <a:ea typeface="Times New Roman" panose="02020603050405020304" pitchFamily="18" charset="0"/>
                        </a:rPr>
                      </a:br>
                      <a:r>
                        <a:rPr lang="tr-TR" sz="1200">
                          <a:effectLst/>
                          <a:latin typeface="Times New Roman" panose="02020603050405020304" pitchFamily="18" charset="0"/>
                          <a:ea typeface="Times New Roman" panose="02020603050405020304" pitchFamily="18" charset="0"/>
                        </a:rPr>
                        <a:t>Soğuk preslenmiş ve natürel yağlarda en çok 4,0 mg KOH/g yağ </a:t>
                      </a:r>
                      <a:br>
                        <a:rPr lang="tr-TR" sz="1200">
                          <a:effectLst/>
                          <a:latin typeface="Times New Roman" panose="02020603050405020304" pitchFamily="18" charset="0"/>
                          <a:ea typeface="Times New Roman" panose="02020603050405020304" pitchFamily="18" charset="0"/>
                        </a:rPr>
                      </a:br>
                      <a:r>
                        <a:rPr lang="tr-TR" sz="1200">
                          <a:effectLst/>
                          <a:latin typeface="Times New Roman" panose="02020603050405020304" pitchFamily="18" charset="0"/>
                          <a:ea typeface="Times New Roman" panose="02020603050405020304" pitchFamily="18" charset="0"/>
                        </a:rPr>
                        <a:t>Natürel palm yağında en çok 10,0 mg KOH/g yağ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tabLst>
                          <a:tab pos="228600" algn="l"/>
                        </a:tabLst>
                      </a:pPr>
                      <a:r>
                        <a:rPr lang="tr-TR" sz="1200" b="1">
                          <a:effectLst/>
                          <a:latin typeface="Times New Roman" panose="02020603050405020304" pitchFamily="18" charset="0"/>
                          <a:ea typeface="Times New Roman" panose="02020603050405020304" pitchFamily="18" charset="0"/>
                        </a:rPr>
                        <a:t>Peroksit Sayısı</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200" dirty="0">
                          <a:effectLst/>
                          <a:latin typeface="Times New Roman" panose="02020603050405020304" pitchFamily="18" charset="0"/>
                          <a:ea typeface="Times New Roman" panose="02020603050405020304" pitchFamily="18" charset="0"/>
                        </a:rPr>
                        <a:t>Rafine yağlarda en çok l0 </a:t>
                      </a:r>
                      <a:r>
                        <a:rPr lang="tr-TR" sz="1200" dirty="0" err="1">
                          <a:effectLst/>
                          <a:latin typeface="Times New Roman" panose="02020603050405020304" pitchFamily="18" charset="0"/>
                          <a:ea typeface="Times New Roman" panose="02020603050405020304" pitchFamily="18" charset="0"/>
                        </a:rPr>
                        <a:t>miliekivalen</a:t>
                      </a:r>
                      <a:r>
                        <a:rPr lang="tr-TR" sz="1200" dirty="0">
                          <a:effectLst/>
                          <a:latin typeface="Times New Roman" panose="02020603050405020304" pitchFamily="18" charset="0"/>
                          <a:ea typeface="Times New Roman" panose="02020603050405020304" pitchFamily="18" charset="0"/>
                        </a:rPr>
                        <a:t> aktif oksijen / kg yağ</a:t>
                      </a:r>
                      <a:br>
                        <a:rPr lang="tr-TR" sz="1200" dirty="0">
                          <a:effectLst/>
                          <a:latin typeface="Times New Roman" panose="02020603050405020304" pitchFamily="18" charset="0"/>
                          <a:ea typeface="Times New Roman" panose="02020603050405020304" pitchFamily="18" charset="0"/>
                        </a:rPr>
                      </a:br>
                      <a:r>
                        <a:rPr lang="tr-TR" sz="1200" dirty="0">
                          <a:effectLst/>
                          <a:latin typeface="Times New Roman" panose="02020603050405020304" pitchFamily="18" charset="0"/>
                          <a:ea typeface="Times New Roman" panose="02020603050405020304" pitchFamily="18" charset="0"/>
                        </a:rPr>
                        <a:t>Soğuk preslenmiş ve natürel yağlarda en çok l5 </a:t>
                      </a:r>
                      <a:r>
                        <a:rPr lang="tr-TR" sz="1200" dirty="0" err="1">
                          <a:effectLst/>
                          <a:latin typeface="Times New Roman" panose="02020603050405020304" pitchFamily="18" charset="0"/>
                          <a:ea typeface="Times New Roman" panose="02020603050405020304" pitchFamily="18" charset="0"/>
                        </a:rPr>
                        <a:t>miliekivalen</a:t>
                      </a:r>
                      <a:r>
                        <a:rPr lang="tr-TR" sz="1200" dirty="0">
                          <a:effectLst/>
                          <a:latin typeface="Times New Roman" panose="02020603050405020304" pitchFamily="18" charset="0"/>
                          <a:ea typeface="Times New Roman" panose="02020603050405020304" pitchFamily="18" charset="0"/>
                        </a:rPr>
                        <a:t> aktif oksijen / kg yağ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Dikdörtgen 5"/>
          <p:cNvSpPr/>
          <p:nvPr/>
        </p:nvSpPr>
        <p:spPr>
          <a:xfrm>
            <a:off x="3144694" y="3841303"/>
            <a:ext cx="2331023" cy="307777"/>
          </a:xfrm>
          <a:prstGeom prst="rect">
            <a:avLst/>
          </a:prstGeom>
        </p:spPr>
        <p:txBody>
          <a:bodyPr wrap="none">
            <a:spAutoFit/>
          </a:bodyPr>
          <a:lstStyle/>
          <a:p>
            <a:pPr algn="ctr">
              <a:spcAft>
                <a:spcPts val="0"/>
              </a:spcAft>
              <a:tabLst>
                <a:tab pos="228600" algn="l"/>
              </a:tabLst>
            </a:pPr>
            <a:r>
              <a:rPr lang="tr-TR" sz="1400" b="1" dirty="0">
                <a:latin typeface="Times New Roman" panose="02020603050405020304" pitchFamily="18" charset="0"/>
                <a:ea typeface="Times New Roman" panose="02020603050405020304" pitchFamily="18" charset="0"/>
              </a:rPr>
              <a:t>Ek-2 Diğer Kalite Kriterleri</a:t>
            </a:r>
            <a:endParaRPr lang="tr-TR" sz="1400"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457200" y="1268760"/>
            <a:ext cx="8435280" cy="2308324"/>
          </a:xfrm>
          <a:prstGeom prst="rect">
            <a:avLst/>
          </a:prstGeom>
        </p:spPr>
        <p:txBody>
          <a:bodyPr wrap="square">
            <a:spAutoFit/>
          </a:bodyPr>
          <a:lstStyle/>
          <a:p>
            <a:pPr algn="just"/>
            <a:r>
              <a:rPr lang="en-US" sz="1200" b="1" dirty="0">
                <a:latin typeface="Times New Roman" panose="02020603050405020304" pitchFamily="18" charset="0"/>
                <a:cs typeface="Times New Roman" panose="02020603050405020304" pitchFamily="18" charset="0"/>
              </a:rPr>
              <a:t>The Turkish Food Codex (</a:t>
            </a:r>
            <a:r>
              <a:rPr lang="en-US" sz="1200" b="1" dirty="0" smtClean="0">
                <a:latin typeface="Times New Roman" panose="02020603050405020304" pitchFamily="18" charset="0"/>
                <a:cs typeface="Times New Roman" panose="02020603050405020304" pitchFamily="18" charset="0"/>
              </a:rPr>
              <a:t>T</a:t>
            </a:r>
            <a:r>
              <a:rPr lang="tr-TR" sz="1200" b="1" dirty="0" smtClean="0">
                <a:latin typeface="Times New Roman" panose="02020603050405020304" pitchFamily="18" charset="0"/>
                <a:cs typeface="Times New Roman" panose="02020603050405020304" pitchFamily="18" charset="0"/>
              </a:rPr>
              <a:t>FC</a:t>
            </a:r>
            <a:r>
              <a:rPr lang="en-US" sz="1200" b="1" dirty="0" smtClean="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is a regulatory framework that includes standards, rules and regulations for food production, processing, consumption and trade in </a:t>
            </a:r>
            <a:r>
              <a:rPr lang="en-US" sz="1200" b="1" dirty="0" err="1">
                <a:latin typeface="Times New Roman" panose="02020603050405020304" pitchFamily="18" charset="0"/>
                <a:cs typeface="Times New Roman" panose="02020603050405020304" pitchFamily="18" charset="0"/>
              </a:rPr>
              <a:t>Türkiye</a:t>
            </a:r>
            <a:r>
              <a:rPr lang="en-US" sz="1200" b="1" dirty="0">
                <a:latin typeface="Times New Roman" panose="02020603050405020304" pitchFamily="18" charset="0"/>
                <a:cs typeface="Times New Roman" panose="02020603050405020304" pitchFamily="18" charset="0"/>
              </a:rPr>
              <a:t>. This codex was created to ensure food safety, protect the health of consumers and regulate trade in the food sector.</a:t>
            </a:r>
            <a:endParaRPr lang="tr-TR" sz="1200" b="1"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r>
              <a:rPr lang="en-US" sz="1200" dirty="0" smtClean="0">
                <a:latin typeface="Times New Roman" panose="02020603050405020304" pitchFamily="18" charset="0"/>
                <a:cs typeface="Times New Roman" panose="02020603050405020304" pitchFamily="18" charset="0"/>
              </a:rPr>
              <a:t>TURKISH </a:t>
            </a:r>
            <a:r>
              <a:rPr lang="en-US" sz="1200" dirty="0">
                <a:latin typeface="Times New Roman" panose="02020603050405020304" pitchFamily="18" charset="0"/>
                <a:cs typeface="Times New Roman" panose="02020603050405020304" pitchFamily="18" charset="0"/>
              </a:rPr>
              <a:t>FOOD CODEX NOTIFICATION ON OILS CALLED BY PLANT </a:t>
            </a:r>
            <a:r>
              <a:rPr lang="en-US" sz="1200" dirty="0" smtClean="0">
                <a:latin typeface="Times New Roman" panose="02020603050405020304" pitchFamily="18" charset="0"/>
                <a:cs typeface="Times New Roman" panose="02020603050405020304" pitchFamily="18" charset="0"/>
              </a:rPr>
              <a:t>NAMES</a:t>
            </a:r>
            <a:r>
              <a:rPr lang="tr-TR"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NOTIFICATION NO: 2012/29</a:t>
            </a:r>
            <a:r>
              <a:rPr lang="en-US" sz="1200" dirty="0" smtClean="0">
                <a:latin typeface="Times New Roman" panose="02020603050405020304" pitchFamily="18" charset="0"/>
                <a:cs typeface="Times New Roman" panose="02020603050405020304" pitchFamily="18" charset="0"/>
              </a:rPr>
              <a:t>)</a:t>
            </a:r>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r>
              <a:rPr lang="en-US" sz="1200" b="1" dirty="0" smtClean="0">
                <a:latin typeface="Times New Roman" panose="02020603050405020304" pitchFamily="18" charset="0"/>
                <a:cs typeface="Times New Roman" panose="02020603050405020304" pitchFamily="18" charset="0"/>
              </a:rPr>
              <a:t>Purpose</a:t>
            </a:r>
            <a:endParaRPr lang="tr-TR" sz="1200" b="1"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purpose of this Notification is to determine the characteristics of the oils called by plant names within the scope of this Notification in order to ensure their production, preparation, processing, preservation, storage, transportation and marketing in a hygienic manner and in accordance with the technique.</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086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62272"/>
            <a:ext cx="8229600" cy="1143000"/>
          </a:xfrm>
        </p:spPr>
        <p:txBody>
          <a:bodyPr>
            <a:normAutofit fontScale="90000"/>
          </a:bodyPr>
          <a:lstStyle/>
          <a:p>
            <a:r>
              <a:rPr lang="tr-TR" dirty="0" err="1" smtClean="0"/>
              <a:t>Turkish</a:t>
            </a:r>
            <a:r>
              <a:rPr lang="tr-TR" dirty="0" smtClean="0"/>
              <a:t> </a:t>
            </a:r>
            <a:r>
              <a:rPr lang="tr-TR" dirty="0" err="1" smtClean="0"/>
              <a:t>Food</a:t>
            </a:r>
            <a:r>
              <a:rPr lang="tr-TR" dirty="0" smtClean="0"/>
              <a:t> </a:t>
            </a:r>
            <a:r>
              <a:rPr lang="tr-TR" dirty="0" err="1" smtClean="0"/>
              <a:t>Codex</a:t>
            </a:r>
            <a:r>
              <a:rPr lang="tr-TR" dirty="0" smtClean="0"/>
              <a:t> </a:t>
            </a:r>
            <a:r>
              <a:rPr lang="tr-TR" dirty="0" err="1" smtClean="0"/>
              <a:t>and</a:t>
            </a:r>
            <a:r>
              <a:rPr lang="tr-TR" dirty="0" smtClean="0"/>
              <a:t> TSE </a:t>
            </a:r>
            <a:r>
              <a:rPr lang="tr-TR" dirty="0" err="1" smtClean="0"/>
              <a:t>standards</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2041165376"/>
              </p:ext>
            </p:extLst>
          </p:nvPr>
        </p:nvGraphicFramePr>
        <p:xfrm>
          <a:off x="899589" y="1412772"/>
          <a:ext cx="7272810" cy="5040563"/>
        </p:xfrm>
        <a:graphic>
          <a:graphicData uri="http://schemas.openxmlformats.org/drawingml/2006/table">
            <a:tbl>
              <a:tblPr firstRow="1" firstCol="1" bandRow="1"/>
              <a:tblGrid>
                <a:gridCol w="1038826"/>
                <a:gridCol w="1038826"/>
                <a:gridCol w="1038826"/>
                <a:gridCol w="1038826"/>
                <a:gridCol w="1038826"/>
                <a:gridCol w="1039340"/>
                <a:gridCol w="1039340"/>
              </a:tblGrid>
              <a:tr h="257279">
                <a:tc>
                  <a:txBody>
                    <a:bodyPr/>
                    <a:lstStyle/>
                    <a:p>
                      <a:pPr algn="just">
                        <a:spcAft>
                          <a:spcPts val="0"/>
                        </a:spcAft>
                        <a:tabLst>
                          <a:tab pos="228600" algn="l"/>
                        </a:tabLst>
                      </a:pPr>
                      <a:r>
                        <a:rPr lang="tr-TR" sz="600" b="1" dirty="0">
                          <a:effectLst/>
                          <a:latin typeface="Times New Roman" panose="02020603050405020304" pitchFamily="18" charset="0"/>
                          <a:ea typeface="Times New Roman" panose="02020603050405020304" pitchFamily="18" charset="0"/>
                        </a:rPr>
                        <a:t>Bitkisel Yağlar</a:t>
                      </a:r>
                      <a:endParaRPr lang="tr-TR" sz="800" dirty="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Bağıl Yoğunluk</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(X</a:t>
                      </a:r>
                      <a:r>
                        <a:rPr lang="tr-TR" sz="600" b="1" baseline="30000">
                          <a:effectLst/>
                          <a:latin typeface="Times New Roman" panose="02020603050405020304" pitchFamily="18" charset="0"/>
                          <a:ea typeface="Times New Roman" panose="02020603050405020304" pitchFamily="18" charset="0"/>
                        </a:rPr>
                        <a:t>o </a:t>
                      </a:r>
                      <a:r>
                        <a:rPr lang="tr-TR" sz="600" b="1">
                          <a:effectLst/>
                          <a:latin typeface="Times New Roman" panose="02020603050405020304" pitchFamily="18" charset="0"/>
                          <a:ea typeface="Times New Roman" panose="02020603050405020304" pitchFamily="18" charset="0"/>
                        </a:rPr>
                        <a:t>C/su 20</a:t>
                      </a:r>
                      <a:r>
                        <a:rPr lang="tr-TR" sz="600" b="1" baseline="30000">
                          <a:effectLst/>
                          <a:latin typeface="Times New Roman" panose="02020603050405020304" pitchFamily="18" charset="0"/>
                          <a:ea typeface="Times New Roman" panose="02020603050405020304" pitchFamily="18" charset="0"/>
                        </a:rPr>
                        <a:t>o </a:t>
                      </a:r>
                      <a:r>
                        <a:rPr lang="tr-TR" sz="600" b="1">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Yoğunluk</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(g/mL)</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Kırılma İndisi</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Sabunlaşma Sayısı</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(mg KOH/g yağ)</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İyot Değeri</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(Wijs)</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Sabunlaşmayan Madde (g/kg)</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Aspir Yağı</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dirty="0">
                          <a:effectLst/>
                          <a:latin typeface="Times New Roman" panose="02020603050405020304" pitchFamily="18" charset="0"/>
                          <a:ea typeface="Times New Roman" panose="02020603050405020304" pitchFamily="18" charset="0"/>
                        </a:rPr>
                        <a:t>0,922-0,927</a:t>
                      </a:r>
                      <a:endParaRPr lang="tr-TR" sz="800" dirty="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dirty="0">
                          <a:effectLst/>
                          <a:latin typeface="Times New Roman" panose="02020603050405020304" pitchFamily="18" charset="0"/>
                          <a:ea typeface="Times New Roman" panose="02020603050405020304" pitchFamily="18" charset="0"/>
                        </a:rPr>
                        <a:t>X=20</a:t>
                      </a:r>
                      <a:r>
                        <a:rPr lang="tr-TR" sz="600" baseline="30000" dirty="0">
                          <a:effectLst/>
                          <a:latin typeface="Times New Roman" panose="02020603050405020304" pitchFamily="18" charset="0"/>
                          <a:ea typeface="Times New Roman" panose="02020603050405020304" pitchFamily="18" charset="0"/>
                        </a:rPr>
                        <a:t>o </a:t>
                      </a:r>
                      <a:r>
                        <a:rPr lang="tr-TR" sz="600" dirty="0">
                          <a:effectLst/>
                          <a:latin typeface="Times New Roman" panose="02020603050405020304" pitchFamily="18" charset="0"/>
                          <a:ea typeface="Times New Roman" panose="02020603050405020304" pitchFamily="18" charset="0"/>
                        </a:rPr>
                        <a:t>C</a:t>
                      </a:r>
                      <a:endParaRPr lang="tr-TR" sz="800" dirty="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186-198</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136-148</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95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Aspir Yağı </a:t>
                      </a:r>
                      <a:endParaRPr lang="tr-TR" sz="70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(yüksek oleik asitli)</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0,913-0,919</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0,910-0,916</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X=25</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0,912-0,914</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1,460-1,464</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1,466-1,470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25</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186-194</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80-100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Ayçiçek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0,914-0,923</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1,461-1,471</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188-194</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94-141</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28">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Ayçiçek Yağı</a:t>
                      </a:r>
                      <a:endParaRPr lang="tr-TR" sz="7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b="1">
                          <a:effectLst/>
                          <a:latin typeface="Times New Roman" panose="02020603050405020304" pitchFamily="18" charset="0"/>
                          <a:ea typeface="Times New Roman" panose="02020603050405020304" pitchFamily="18" charset="0"/>
                        </a:rPr>
                        <a:t>(yüksek oleik asitli)</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0,909-0,915</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X=25</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1,467-1,471</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25</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182-194</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78-90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Babassu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0,914-0,917</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X=25</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1,448-1,451</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245-256</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10-18</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12</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Fındık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0.898-0.915</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1,468-1,473</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188-198</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81-95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Hindistancevizi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0,908-0,921</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1,448-1,450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248-265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6,3-10,6</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77">
                <a:tc>
                  <a:txBody>
                    <a:bodyPr/>
                    <a:lstStyle/>
                    <a:p>
                      <a:pPr>
                        <a:lnSpc>
                          <a:spcPct val="110000"/>
                        </a:lnSpc>
                        <a:spcAft>
                          <a:spcPts val="0"/>
                        </a:spcAft>
                      </a:pPr>
                      <a:r>
                        <a:rPr lang="tr-TR" sz="600" b="1">
                          <a:effectLst/>
                          <a:latin typeface="Times New Roman" panose="02020603050405020304" pitchFamily="18" charset="0"/>
                          <a:ea typeface="Times New Roman" panose="02020603050405020304" pitchFamily="18" charset="0"/>
                        </a:rPr>
                        <a:t>Kanola/Düşük Erusik Asitli Kolza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0,914-0,920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1,465-1,467</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182-193</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105-126</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20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Mısır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0,917-0,925</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1,465-1,468</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187-195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103-135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28</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Palm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0,891-0,899</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X=50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0,889-0,895</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50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1,454-1,456</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50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190-209</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50,0-55,0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12</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Palm Çekirdeği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0,899-0,914</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1,448-1,452</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230-254</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14,1-21,0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Palm Çekirdeği Olein</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0,906-0,909</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0,904-0,907</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1,451-1,453</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231-244</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20-28</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&lt; 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77">
                <a:tc>
                  <a:txBody>
                    <a:bodyPr/>
                    <a:lstStyle/>
                    <a:p>
                      <a:pPr>
                        <a:lnSpc>
                          <a:spcPct val="110000"/>
                        </a:lnSpc>
                        <a:spcAft>
                          <a:spcPts val="0"/>
                        </a:spcAft>
                      </a:pPr>
                      <a:r>
                        <a:rPr lang="tr-TR" sz="600" b="1">
                          <a:effectLst/>
                          <a:latin typeface="Times New Roman" panose="02020603050405020304" pitchFamily="18" charset="0"/>
                          <a:ea typeface="Times New Roman" panose="02020603050405020304" pitchFamily="18" charset="0"/>
                        </a:rPr>
                        <a:t>Palm Çekirdeği Stearin</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0,902-0,908</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0,904-0,906</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1,449-1,451</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244-255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4-8,5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&lt;15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Palm Olein</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0,899-0,920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0,896-0,898</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1,458-1,460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194-202</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56</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13</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Palm Stearin</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0,881-0,891</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X=60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0,881-0,885</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60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1,447-1,452</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60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193-205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48</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9</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Palm Süperolein</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0,900-0,925</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0,886-0,900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1,459-1,460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180-205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60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&lt;13</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Pamuk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0,918-0,926</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1,458-1,466</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189-198</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100-123</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Soya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0,919-0,925</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1,466-1,470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189-195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124-139</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15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Susam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0,915-0,924</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1,465-1,469</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186-195</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104-120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20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Üzüm Çekirdeği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0,920-0,926</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1,467-1,477</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188-194</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128-150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20</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9">
                <a:tc>
                  <a:txBody>
                    <a:bodyPr/>
                    <a:lstStyle/>
                    <a:p>
                      <a:pPr algn="just">
                        <a:lnSpc>
                          <a:spcPct val="110000"/>
                        </a:lnSpc>
                        <a:spcAft>
                          <a:spcPts val="0"/>
                        </a:spcAft>
                      </a:pPr>
                      <a:r>
                        <a:rPr lang="tr-TR" sz="600" b="1">
                          <a:effectLst/>
                          <a:latin typeface="Times New Roman" panose="02020603050405020304" pitchFamily="18" charset="0"/>
                          <a:ea typeface="Times New Roman" panose="02020603050405020304" pitchFamily="18" charset="0"/>
                        </a:rPr>
                        <a:t>Yer Fıstığı Yağı</a:t>
                      </a:r>
                      <a:endParaRPr lang="tr-TR" sz="7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0,912-0,920</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X=20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1,460-1,465</a:t>
                      </a:r>
                      <a:endParaRPr lang="tr-TR" sz="800">
                        <a:effectLst/>
                        <a:latin typeface="Times New Roman" panose="02020603050405020304" pitchFamily="18" charset="0"/>
                        <a:ea typeface="Times New Roman" panose="02020603050405020304" pitchFamily="18" charset="0"/>
                      </a:endParaRPr>
                    </a:p>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40</a:t>
                      </a:r>
                      <a:r>
                        <a:rPr lang="tr-TR" sz="600" baseline="30000">
                          <a:effectLst/>
                          <a:latin typeface="Times New Roman" panose="02020603050405020304" pitchFamily="18" charset="0"/>
                          <a:ea typeface="Times New Roman" panose="02020603050405020304" pitchFamily="18" charset="0"/>
                        </a:rPr>
                        <a:t>o </a:t>
                      </a:r>
                      <a:r>
                        <a:rPr lang="tr-TR" sz="600">
                          <a:effectLst/>
                          <a:latin typeface="Times New Roman" panose="02020603050405020304" pitchFamily="18" charset="0"/>
                          <a:ea typeface="Times New Roman" panose="02020603050405020304" pitchFamily="18" charset="0"/>
                        </a:rPr>
                        <a:t>C’de</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187-196</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a:effectLst/>
                          <a:latin typeface="Times New Roman" panose="02020603050405020304" pitchFamily="18" charset="0"/>
                          <a:ea typeface="Times New Roman" panose="02020603050405020304" pitchFamily="18" charset="0"/>
                        </a:rPr>
                        <a:t>86-107</a:t>
                      </a:r>
                      <a:endParaRPr lang="tr-TR" sz="80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8600" algn="l"/>
                        </a:tabLst>
                      </a:pPr>
                      <a:r>
                        <a:rPr lang="tr-TR" sz="600" dirty="0">
                          <a:effectLst/>
                          <a:latin typeface="Times New Roman" panose="02020603050405020304" pitchFamily="18" charset="0"/>
                          <a:ea typeface="Times New Roman" panose="02020603050405020304" pitchFamily="18" charset="0"/>
                        </a:rPr>
                        <a:t>≤ 10</a:t>
                      </a:r>
                      <a:endParaRPr lang="tr-TR" sz="800" dirty="0">
                        <a:effectLst/>
                        <a:latin typeface="Times New Roman" panose="02020603050405020304" pitchFamily="18" charset="0"/>
                        <a:ea typeface="Times New Roman" panose="02020603050405020304" pitchFamily="18" charset="0"/>
                      </a:endParaRPr>
                    </a:p>
                  </a:txBody>
                  <a:tcPr marL="48258" marR="4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ikdörtgen 3"/>
          <p:cNvSpPr/>
          <p:nvPr/>
        </p:nvSpPr>
        <p:spPr>
          <a:xfrm>
            <a:off x="1547664" y="908720"/>
            <a:ext cx="5868144" cy="338554"/>
          </a:xfrm>
          <a:prstGeom prst="rect">
            <a:avLst/>
          </a:prstGeom>
        </p:spPr>
        <p:txBody>
          <a:bodyPr wrap="square">
            <a:spAutoFit/>
          </a:bodyPr>
          <a:lstStyle/>
          <a:p>
            <a:pPr algn="ctr">
              <a:spcAft>
                <a:spcPts val="0"/>
              </a:spcAft>
              <a:tabLst>
                <a:tab pos="228600" algn="l"/>
              </a:tabLst>
            </a:pPr>
            <a:r>
              <a:rPr lang="tr-TR" sz="1600" b="1" dirty="0">
                <a:latin typeface="Times New Roman" panose="02020603050405020304" pitchFamily="18" charset="0"/>
                <a:ea typeface="Times New Roman" panose="02020603050405020304" pitchFamily="18" charset="0"/>
              </a:rPr>
              <a:t>EK - 3 Bitkisel Yağların Fiziksel ve Kimyasal Özellikleri</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2853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Turkish</a:t>
            </a:r>
            <a:r>
              <a:rPr lang="tr-TR" dirty="0" smtClean="0"/>
              <a:t> </a:t>
            </a:r>
            <a:r>
              <a:rPr lang="tr-TR" dirty="0" err="1" smtClean="0"/>
              <a:t>Food</a:t>
            </a:r>
            <a:r>
              <a:rPr lang="tr-TR" dirty="0" smtClean="0"/>
              <a:t> </a:t>
            </a:r>
            <a:r>
              <a:rPr lang="tr-TR" dirty="0" err="1" smtClean="0"/>
              <a:t>Codex</a:t>
            </a:r>
            <a:r>
              <a:rPr lang="tr-TR" dirty="0" smtClean="0"/>
              <a:t> </a:t>
            </a:r>
            <a:r>
              <a:rPr lang="tr-TR" dirty="0" err="1" smtClean="0"/>
              <a:t>and</a:t>
            </a:r>
            <a:r>
              <a:rPr lang="tr-TR" dirty="0" smtClean="0"/>
              <a:t> TSE </a:t>
            </a:r>
            <a:r>
              <a:rPr lang="tr-TR" dirty="0" err="1" smtClean="0"/>
              <a:t>standards</a:t>
            </a:r>
            <a:endParaRPr lang="tr-TR" dirty="0"/>
          </a:p>
        </p:txBody>
      </p:sp>
      <p:pic>
        <p:nvPicPr>
          <p:cNvPr id="4" name="Resim 3"/>
          <p:cNvPicPr>
            <a:picLocks noChangeAspect="1"/>
          </p:cNvPicPr>
          <p:nvPr/>
        </p:nvPicPr>
        <p:blipFill>
          <a:blip r:embed="rId2"/>
          <a:stretch>
            <a:fillRect/>
          </a:stretch>
        </p:blipFill>
        <p:spPr>
          <a:xfrm>
            <a:off x="683568" y="1484784"/>
            <a:ext cx="7560840" cy="2772308"/>
          </a:xfrm>
          <a:prstGeom prst="rect">
            <a:avLst/>
          </a:prstGeom>
        </p:spPr>
      </p:pic>
    </p:spTree>
    <p:extLst>
      <p:ext uri="{BB962C8B-B14F-4D97-AF65-F5344CB8AC3E}">
        <p14:creationId xmlns:p14="http://schemas.microsoft.com/office/powerpoint/2010/main" val="56463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1556792"/>
            <a:ext cx="4392488" cy="523220"/>
          </a:xfrm>
          <a:prstGeom prst="rect">
            <a:avLst/>
          </a:prstGeom>
        </p:spPr>
        <p:txBody>
          <a:bodyPr wrap="square">
            <a:spAutoFit/>
          </a:bodyPr>
          <a:lstStyle/>
          <a:p>
            <a:r>
              <a:rPr lang="tr-TR" sz="2800" b="1" dirty="0"/>
              <a:t>E</a:t>
            </a:r>
            <a:r>
              <a:rPr lang="tr-TR" sz="2800" b="1" dirty="0" smtClean="0"/>
              <a:t>xperiment: </a:t>
            </a:r>
            <a:r>
              <a:rPr lang="tr-TR" sz="2800" dirty="0" err="1" smtClean="0"/>
              <a:t>Acid</a:t>
            </a:r>
            <a:r>
              <a:rPr lang="tr-TR" sz="2800" dirty="0" smtClean="0"/>
              <a:t> </a:t>
            </a:r>
            <a:r>
              <a:rPr lang="tr-TR" sz="2800" dirty="0" err="1" smtClean="0"/>
              <a:t>value</a:t>
            </a:r>
            <a:endParaRPr lang="tr-TR" sz="2800" b="1" dirty="0"/>
          </a:p>
        </p:txBody>
      </p:sp>
      <p:sp>
        <p:nvSpPr>
          <p:cNvPr id="5" name="AutoShape 2" descr="https://encrypted-tbn2.gstatic.com/images?q=tbn:ANd9GcTKBr1sFW-bZybdfv4oTB9vxITOf-GAGzcHNN5svqTEBU40lafTZ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https://encrypted-tbn2.gstatic.com/images?q=tbn:ANd9GcTKBr1sFW-bZybdfv4oTB9vxITOf-GAGzcHNN5svqTEBU40lafTZ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595562"/>
            <a:ext cx="3149170" cy="191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95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11869"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0375" y="144149"/>
            <a:ext cx="8229600" cy="1143000"/>
          </a:xfrm>
        </p:spPr>
        <p:txBody>
          <a:bodyPr>
            <a:normAutofit/>
          </a:bodyPr>
          <a:lstStyle/>
          <a:p>
            <a:r>
              <a:rPr lang="tr-TR" sz="3200" dirty="0" smtClean="0"/>
              <a:t>WHAT IS THE AIM OF THE EXPERIMENT?</a:t>
            </a:r>
            <a:endParaRPr lang="tr-TR" sz="3200" dirty="0"/>
          </a:p>
        </p:txBody>
      </p:sp>
      <p:sp>
        <p:nvSpPr>
          <p:cNvPr id="3" name="İçerik Yer Tutucusu 2"/>
          <p:cNvSpPr>
            <a:spLocks noGrp="1"/>
          </p:cNvSpPr>
          <p:nvPr>
            <p:ph idx="1"/>
          </p:nvPr>
        </p:nvSpPr>
        <p:spPr>
          <a:xfrm>
            <a:off x="189848" y="1124744"/>
            <a:ext cx="8784976" cy="792088"/>
          </a:xfrm>
        </p:spPr>
        <p:txBody>
          <a:bodyPr>
            <a:normAutofit/>
          </a:bodyPr>
          <a:lstStyle/>
          <a:p>
            <a:pPr marL="0" indent="0" algn="ctr">
              <a:buNone/>
            </a:pPr>
            <a:r>
              <a:rPr lang="tr-TR" sz="2000" dirty="0" err="1" smtClean="0"/>
              <a:t>To</a:t>
            </a:r>
            <a:r>
              <a:rPr lang="tr-TR" sz="2000" dirty="0" smtClean="0"/>
              <a:t> </a:t>
            </a:r>
            <a:r>
              <a:rPr lang="tr-TR" sz="2000" dirty="0" err="1" smtClean="0"/>
              <a:t>determine</a:t>
            </a:r>
            <a:r>
              <a:rPr lang="tr-TR" sz="2000" dirty="0" smtClean="0"/>
              <a:t> </a:t>
            </a:r>
            <a:r>
              <a:rPr lang="tr-TR" sz="2000" dirty="0" err="1" smtClean="0"/>
              <a:t>acid</a:t>
            </a:r>
            <a:r>
              <a:rPr lang="tr-TR" sz="2000" dirty="0" smtClean="0"/>
              <a:t> </a:t>
            </a:r>
            <a:r>
              <a:rPr lang="tr-TR" sz="2000" dirty="0" err="1" smtClean="0"/>
              <a:t>value</a:t>
            </a:r>
            <a:r>
              <a:rPr lang="tr-TR" sz="2000" dirty="0" smtClean="0"/>
              <a:t> in an </a:t>
            </a:r>
            <a:r>
              <a:rPr lang="tr-TR" sz="2000" dirty="0" err="1" smtClean="0"/>
              <a:t>oil</a:t>
            </a:r>
            <a:r>
              <a:rPr lang="tr-TR" sz="2000" dirty="0" smtClean="0"/>
              <a:t> (</a:t>
            </a:r>
            <a:r>
              <a:rPr lang="tr-TR" sz="2000" dirty="0" err="1" smtClean="0"/>
              <a:t>or</a:t>
            </a:r>
            <a:r>
              <a:rPr lang="tr-TR" sz="2000" dirty="0" smtClean="0"/>
              <a:t> in </a:t>
            </a:r>
            <a:r>
              <a:rPr lang="tr-TR" sz="2000" dirty="0" err="1" smtClean="0"/>
              <a:t>the</a:t>
            </a:r>
            <a:r>
              <a:rPr lang="tr-TR" sz="2000" dirty="0" smtClean="0"/>
              <a:t> </a:t>
            </a:r>
            <a:r>
              <a:rPr lang="tr-TR" sz="2000" dirty="0" err="1" smtClean="0"/>
              <a:t>oil</a:t>
            </a:r>
            <a:r>
              <a:rPr lang="tr-TR" sz="2000" dirty="0" smtClean="0"/>
              <a:t> of a </a:t>
            </a:r>
            <a:r>
              <a:rPr lang="tr-TR" sz="2000" dirty="0" err="1" smtClean="0"/>
              <a:t>food</a:t>
            </a:r>
            <a:r>
              <a:rPr lang="tr-TR" sz="2000" dirty="0" smtClean="0"/>
              <a:t> </a:t>
            </a:r>
            <a:r>
              <a:rPr lang="tr-TR" sz="2000" dirty="0" err="1" smtClean="0"/>
              <a:t>product</a:t>
            </a:r>
            <a:r>
              <a:rPr lang="tr-TR" sz="2000" dirty="0" smtClean="0"/>
              <a:t>)</a:t>
            </a:r>
          </a:p>
          <a:p>
            <a:pPr marL="0" indent="0" algn="ctr">
              <a:buNone/>
            </a:pPr>
            <a:endParaRPr lang="tr-TR" sz="2000" dirty="0" smtClean="0"/>
          </a:p>
          <a:p>
            <a:pPr marL="0" indent="0" algn="ctr">
              <a:buNone/>
            </a:pPr>
            <a:endParaRPr lang="tr-TR" sz="2000" dirty="0"/>
          </a:p>
        </p:txBody>
      </p:sp>
      <p:sp>
        <p:nvSpPr>
          <p:cNvPr id="4" name="AutoShape 2" descr="https://encrypted-tbn0.gstatic.com/images?q=tbn:ANd9GcSz2GsO0SPf4-GgDKcBfKpofo_vRvBuV9YlQZ1BNzhMJ_t4J9HPd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1503"/>
            <a:ext cx="2819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488" y="4725144"/>
            <a:ext cx="2880320" cy="17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3200" y="2694524"/>
            <a:ext cx="2771787" cy="189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433" y="213285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10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8483"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PRINCIPLE?</a:t>
            </a:r>
            <a:endParaRPr lang="tr-TR" sz="3200" dirty="0"/>
          </a:p>
        </p:txBody>
      </p:sp>
      <p:sp>
        <p:nvSpPr>
          <p:cNvPr id="3" name="İçerik Yer Tutucusu 2"/>
          <p:cNvSpPr>
            <a:spLocks noGrp="1"/>
          </p:cNvSpPr>
          <p:nvPr>
            <p:ph idx="1"/>
          </p:nvPr>
        </p:nvSpPr>
        <p:spPr>
          <a:xfrm>
            <a:off x="457200" y="1600201"/>
            <a:ext cx="8229600" cy="3052936"/>
          </a:xfrm>
        </p:spPr>
        <p:txBody>
          <a:bodyPr>
            <a:normAutofit/>
          </a:bodyPr>
          <a:lstStyle/>
          <a:p>
            <a:pPr marL="0" indent="0" algn="ctr">
              <a:buNone/>
            </a:pPr>
            <a:r>
              <a:rPr lang="tr-TR" sz="2400" dirty="0" smtClean="0"/>
              <a:t>ACID BASE TITRATION</a:t>
            </a:r>
          </a:p>
          <a:p>
            <a:pPr marL="0" indent="0">
              <a:buNone/>
            </a:pPr>
            <a:endParaRPr lang="tr-TR" sz="2400" dirty="0" smtClean="0"/>
          </a:p>
          <a:p>
            <a:pPr marL="0" indent="0" algn="ctr">
              <a:buNone/>
            </a:pPr>
            <a:r>
              <a:rPr lang="tr-TR" sz="2400" dirty="0" smtClean="0"/>
              <a:t>Definition:</a:t>
            </a:r>
            <a:r>
              <a:rPr lang="en-US" sz="2400" dirty="0" smtClean="0"/>
              <a:t> </a:t>
            </a:r>
            <a:r>
              <a:rPr lang="tr-TR" sz="2400" dirty="0"/>
              <a:t>t</a:t>
            </a:r>
            <a:r>
              <a:rPr lang="en-US" sz="2400" dirty="0"/>
              <a:t>he weight in milligrams of potassium hydroxide required to neutralize one gram of oil. </a:t>
            </a:r>
            <a:endParaRPr lang="tr-TR" sz="2400" dirty="0" smtClean="0"/>
          </a:p>
          <a:p>
            <a:pPr marL="0" indent="0" algn="ctr">
              <a:buNone/>
            </a:pPr>
            <a:endParaRPr lang="tr-TR" sz="2400" dirty="0" smtClean="0"/>
          </a:p>
          <a:p>
            <a:pPr marL="0" indent="0" algn="ctr">
              <a:buNone/>
            </a:pPr>
            <a:r>
              <a:rPr lang="en-US" sz="2400" dirty="0" smtClean="0"/>
              <a:t>measure</a:t>
            </a:r>
            <a:r>
              <a:rPr lang="tr-TR" sz="2400" dirty="0" err="1" smtClean="0"/>
              <a:t>ment</a:t>
            </a:r>
            <a:r>
              <a:rPr lang="en-US" sz="2400" dirty="0" smtClean="0"/>
              <a:t> </a:t>
            </a:r>
            <a:r>
              <a:rPr lang="en-US" sz="2400" dirty="0"/>
              <a:t>of rancidity as free fatty acids are usually formed during decomposition of oil glycerides.</a:t>
            </a:r>
            <a:endParaRPr lang="tr-TR" sz="2400" dirty="0"/>
          </a:p>
        </p:txBody>
      </p:sp>
    </p:spTree>
    <p:extLst>
      <p:ext uri="{BB962C8B-B14F-4D97-AF65-F5344CB8AC3E}">
        <p14:creationId xmlns:p14="http://schemas.microsoft.com/office/powerpoint/2010/main" val="394937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24519"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11560" y="1196752"/>
            <a:ext cx="1408790" cy="646331"/>
          </a:xfrm>
          <a:prstGeom prst="rect">
            <a:avLst/>
          </a:prstGeom>
        </p:spPr>
        <p:txBody>
          <a:bodyPr wrap="square">
            <a:spAutoFit/>
          </a:bodyPr>
          <a:lstStyle/>
          <a:p>
            <a:r>
              <a:rPr lang="tr-TR" b="1" dirty="0" err="1" smtClean="0"/>
              <a:t>Apparatus</a:t>
            </a:r>
            <a:endParaRPr lang="tr-TR" b="1" dirty="0" smtClean="0"/>
          </a:p>
          <a:p>
            <a:endParaRPr lang="tr-TR" b="1" dirty="0" smtClean="0"/>
          </a:p>
        </p:txBody>
      </p:sp>
      <p:sp>
        <p:nvSpPr>
          <p:cNvPr id="6" name="Başlık 1"/>
          <p:cNvSpPr>
            <a:spLocks noGrp="1"/>
          </p:cNvSpPr>
          <p:nvPr>
            <p:ph type="title"/>
          </p:nvPr>
        </p:nvSpPr>
        <p:spPr>
          <a:xfrm>
            <a:off x="457200" y="274638"/>
            <a:ext cx="8229600" cy="1143000"/>
          </a:xfrm>
        </p:spPr>
        <p:txBody>
          <a:bodyPr/>
          <a:lstStyle/>
          <a:p>
            <a:r>
              <a:rPr lang="tr-TR" dirty="0" err="1" smtClean="0"/>
              <a:t>Chemicals</a:t>
            </a:r>
            <a:r>
              <a:rPr lang="tr-TR" dirty="0" smtClean="0"/>
              <a:t> </a:t>
            </a:r>
            <a:r>
              <a:rPr lang="tr-TR" dirty="0" err="1" smtClean="0"/>
              <a:t>and</a:t>
            </a:r>
            <a:r>
              <a:rPr lang="tr-TR" dirty="0" smtClean="0"/>
              <a:t> </a:t>
            </a:r>
            <a:r>
              <a:rPr lang="tr-TR" dirty="0" err="1" smtClean="0"/>
              <a:t>Materials</a:t>
            </a:r>
            <a:endParaRPr lang="tr-TR" dirty="0"/>
          </a:p>
        </p:txBody>
      </p:sp>
      <p:grpSp>
        <p:nvGrpSpPr>
          <p:cNvPr id="12" name="Grup 11"/>
          <p:cNvGrpSpPr/>
          <p:nvPr/>
        </p:nvGrpSpPr>
        <p:grpSpPr>
          <a:xfrm>
            <a:off x="138873" y="1998150"/>
            <a:ext cx="1881477" cy="2005564"/>
            <a:chOff x="138873" y="1998150"/>
            <a:chExt cx="1881477" cy="2005564"/>
          </a:xfrm>
        </p:grpSpPr>
        <p:sp>
          <p:nvSpPr>
            <p:cNvPr id="9" name="Dikdörtgen 8"/>
            <p:cNvSpPr/>
            <p:nvPr/>
          </p:nvSpPr>
          <p:spPr>
            <a:xfrm>
              <a:off x="138873" y="3634382"/>
              <a:ext cx="1881477" cy="369332"/>
            </a:xfrm>
            <a:prstGeom prst="rect">
              <a:avLst/>
            </a:prstGeom>
          </p:spPr>
          <p:txBody>
            <a:bodyPr wrap="none">
              <a:spAutoFit/>
            </a:bodyPr>
            <a:lstStyle/>
            <a:p>
              <a:pPr lvl="0"/>
              <a:r>
                <a:rPr lang="tr-TR" dirty="0" err="1">
                  <a:solidFill>
                    <a:prstClr val="black"/>
                  </a:solidFill>
                </a:rPr>
                <a:t>Analytical</a:t>
              </a:r>
              <a:r>
                <a:rPr lang="tr-TR" dirty="0">
                  <a:solidFill>
                    <a:prstClr val="black"/>
                  </a:solidFill>
                </a:rPr>
                <a:t> </a:t>
              </a:r>
              <a:r>
                <a:rPr lang="tr-TR" dirty="0" err="1">
                  <a:solidFill>
                    <a:prstClr val="black"/>
                  </a:solidFill>
                </a:rPr>
                <a:t>balance</a:t>
              </a:r>
              <a:endParaRPr lang="tr-TR" dirty="0">
                <a:solidFill>
                  <a:prstClr val="black"/>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587" b="64312"/>
            <a:stretch/>
          </p:blipFill>
          <p:spPr bwMode="auto">
            <a:xfrm>
              <a:off x="323528" y="1998150"/>
              <a:ext cx="1512168" cy="166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up 12"/>
          <p:cNvGrpSpPr/>
          <p:nvPr/>
        </p:nvGrpSpPr>
        <p:grpSpPr>
          <a:xfrm>
            <a:off x="1841424" y="3226000"/>
            <a:ext cx="1743298" cy="2058301"/>
            <a:chOff x="1841424" y="3226000"/>
            <a:chExt cx="1743298" cy="2058301"/>
          </a:xfrm>
        </p:grpSpPr>
        <p:sp>
          <p:nvSpPr>
            <p:cNvPr id="3" name="Dikdörtgen 2"/>
            <p:cNvSpPr/>
            <p:nvPr/>
          </p:nvSpPr>
          <p:spPr>
            <a:xfrm>
              <a:off x="1841424" y="4914969"/>
              <a:ext cx="1743298" cy="369332"/>
            </a:xfrm>
            <a:prstGeom prst="rect">
              <a:avLst/>
            </a:prstGeom>
          </p:spPr>
          <p:txBody>
            <a:bodyPr wrap="none">
              <a:spAutoFit/>
            </a:bodyPr>
            <a:lstStyle/>
            <a:p>
              <a:pPr lvl="0"/>
              <a:r>
                <a:rPr lang="tr-TR" dirty="0" err="1">
                  <a:solidFill>
                    <a:prstClr val="black"/>
                  </a:solidFill>
                </a:rPr>
                <a:t>E</a:t>
              </a:r>
              <a:r>
                <a:rPr lang="tr-TR" dirty="0" err="1" smtClean="0">
                  <a:solidFill>
                    <a:prstClr val="black"/>
                  </a:solidFill>
                </a:rPr>
                <a:t>rlenmeyer</a:t>
              </a:r>
              <a:r>
                <a:rPr lang="tr-TR" dirty="0" smtClean="0">
                  <a:solidFill>
                    <a:prstClr val="black"/>
                  </a:solidFill>
                </a:rPr>
                <a:t> </a:t>
              </a:r>
              <a:r>
                <a:rPr lang="tr-TR" dirty="0" err="1">
                  <a:solidFill>
                    <a:prstClr val="black"/>
                  </a:solidFill>
                </a:rPr>
                <a:t>flask</a:t>
              </a:r>
              <a:endParaRPr lang="tr-TR" dirty="0">
                <a:solidFill>
                  <a:prstClr val="black"/>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282" y="3226000"/>
              <a:ext cx="1245582" cy="155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up 13"/>
          <p:cNvGrpSpPr/>
          <p:nvPr/>
        </p:nvGrpSpPr>
        <p:grpSpPr>
          <a:xfrm>
            <a:off x="3554812" y="1675923"/>
            <a:ext cx="2143125" cy="2512457"/>
            <a:chOff x="3554812" y="1675923"/>
            <a:chExt cx="2143125" cy="2512457"/>
          </a:xfrm>
        </p:grpSpPr>
        <p:sp>
          <p:nvSpPr>
            <p:cNvPr id="8" name="Dikdörtgen 7"/>
            <p:cNvSpPr/>
            <p:nvPr/>
          </p:nvSpPr>
          <p:spPr>
            <a:xfrm>
              <a:off x="3563888" y="3819048"/>
              <a:ext cx="1980286" cy="369332"/>
            </a:xfrm>
            <a:prstGeom prst="rect">
              <a:avLst/>
            </a:prstGeom>
          </p:spPr>
          <p:txBody>
            <a:bodyPr wrap="none">
              <a:spAutoFit/>
            </a:bodyPr>
            <a:lstStyle/>
            <a:p>
              <a:pPr lvl="0"/>
              <a:r>
                <a:rPr lang="tr-TR" dirty="0" err="1" smtClean="0">
                  <a:solidFill>
                    <a:prstClr val="black"/>
                  </a:solidFill>
                </a:rPr>
                <a:t>Graduated</a:t>
              </a:r>
              <a:r>
                <a:rPr lang="tr-TR" dirty="0" smtClean="0">
                  <a:solidFill>
                    <a:prstClr val="black"/>
                  </a:solidFill>
                </a:rPr>
                <a:t> </a:t>
              </a:r>
              <a:r>
                <a:rPr lang="tr-TR" dirty="0" err="1">
                  <a:solidFill>
                    <a:prstClr val="black"/>
                  </a:solidFill>
                </a:rPr>
                <a:t>cylinder</a:t>
              </a:r>
              <a:endParaRPr lang="tr-TR" dirty="0">
                <a:solidFill>
                  <a:prstClr val="black"/>
                </a:soli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812" y="167592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up 14"/>
          <p:cNvGrpSpPr/>
          <p:nvPr/>
        </p:nvGrpSpPr>
        <p:grpSpPr>
          <a:xfrm>
            <a:off x="5752848" y="4132658"/>
            <a:ext cx="1396536" cy="1917073"/>
            <a:chOff x="5436096" y="4141563"/>
            <a:chExt cx="1396536" cy="1917073"/>
          </a:xfrm>
        </p:grpSpPr>
        <p:sp>
          <p:nvSpPr>
            <p:cNvPr id="7" name="Dikdörtgen 6"/>
            <p:cNvSpPr/>
            <p:nvPr/>
          </p:nvSpPr>
          <p:spPr>
            <a:xfrm>
              <a:off x="5436096" y="5689304"/>
              <a:ext cx="1396536" cy="369332"/>
            </a:xfrm>
            <a:prstGeom prst="rect">
              <a:avLst/>
            </a:prstGeom>
          </p:spPr>
          <p:txBody>
            <a:bodyPr wrap="none">
              <a:spAutoFit/>
            </a:bodyPr>
            <a:lstStyle/>
            <a:p>
              <a:pPr lvl="0"/>
              <a:r>
                <a:rPr lang="tr-TR" dirty="0" err="1">
                  <a:solidFill>
                    <a:prstClr val="black"/>
                  </a:solidFill>
                </a:rPr>
                <a:t>Balloon</a:t>
              </a:r>
              <a:r>
                <a:rPr lang="tr-TR" dirty="0">
                  <a:solidFill>
                    <a:prstClr val="black"/>
                  </a:solidFill>
                </a:rPr>
                <a:t> </a:t>
              </a:r>
              <a:r>
                <a:rPr lang="tr-TR" dirty="0" err="1">
                  <a:solidFill>
                    <a:prstClr val="black"/>
                  </a:solidFill>
                </a:rPr>
                <a:t>joje</a:t>
              </a:r>
              <a:r>
                <a:rPr lang="tr-TR" dirty="0">
                  <a:solidFill>
                    <a:prstClr val="black"/>
                  </a:solidFill>
                </a:rPr>
                <a:t>  </a:t>
              </a:r>
            </a:p>
          </p:txBody>
        </p:sp>
        <p:pic>
          <p:nvPicPr>
            <p:cNvPr id="307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415" t="51386" r="33643" b="739"/>
            <a:stretch/>
          </p:blipFill>
          <p:spPr bwMode="auto">
            <a:xfrm>
              <a:off x="5724128" y="4141563"/>
              <a:ext cx="668624" cy="154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up 15"/>
          <p:cNvGrpSpPr/>
          <p:nvPr/>
        </p:nvGrpSpPr>
        <p:grpSpPr>
          <a:xfrm>
            <a:off x="7549036" y="1843083"/>
            <a:ext cx="991322" cy="2774146"/>
            <a:chOff x="7549036" y="1843083"/>
            <a:chExt cx="991322" cy="2774146"/>
          </a:xfrm>
        </p:grpSpPr>
        <p:sp>
          <p:nvSpPr>
            <p:cNvPr id="4" name="Dikdörtgen 3"/>
            <p:cNvSpPr/>
            <p:nvPr/>
          </p:nvSpPr>
          <p:spPr>
            <a:xfrm>
              <a:off x="7549036" y="4247897"/>
              <a:ext cx="886397" cy="369332"/>
            </a:xfrm>
            <a:prstGeom prst="rect">
              <a:avLst/>
            </a:prstGeom>
          </p:spPr>
          <p:txBody>
            <a:bodyPr wrap="none">
              <a:spAutoFit/>
            </a:bodyPr>
            <a:lstStyle/>
            <a:p>
              <a:pPr lvl="0"/>
              <a:r>
                <a:rPr lang="tr-TR" dirty="0" err="1" smtClean="0">
                  <a:solidFill>
                    <a:prstClr val="black"/>
                  </a:solidFill>
                </a:rPr>
                <a:t>Burette</a:t>
              </a:r>
              <a:endParaRPr lang="tr-TR" dirty="0">
                <a:solidFill>
                  <a:prstClr val="black"/>
                </a:solidFill>
              </a:endParaRPr>
            </a:p>
          </p:txBody>
        </p:sp>
        <p:grpSp>
          <p:nvGrpSpPr>
            <p:cNvPr id="11" name="Grup 10"/>
            <p:cNvGrpSpPr/>
            <p:nvPr/>
          </p:nvGrpSpPr>
          <p:grpSpPr>
            <a:xfrm>
              <a:off x="7549036" y="1843083"/>
              <a:ext cx="991322" cy="2409464"/>
              <a:chOff x="7549036" y="1843083"/>
              <a:chExt cx="991322" cy="2409464"/>
            </a:xfrm>
          </p:grpSpPr>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9036" y="1843083"/>
                <a:ext cx="991322" cy="240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8100392" y="3356992"/>
                <a:ext cx="43996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Tree>
    <p:custDataLst>
      <p:tags r:id="rId1"/>
    </p:custDataLst>
    <p:extLst>
      <p:ext uri="{BB962C8B-B14F-4D97-AF65-F5344CB8AC3E}">
        <p14:creationId xmlns:p14="http://schemas.microsoft.com/office/powerpoint/2010/main" val="344084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14384"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19672" y="4142977"/>
            <a:ext cx="6660232" cy="646331"/>
          </a:xfrm>
          <a:prstGeom prst="rect">
            <a:avLst/>
          </a:prstGeom>
        </p:spPr>
        <p:txBody>
          <a:bodyPr wrap="square">
            <a:spAutoFit/>
          </a:bodyPr>
          <a:lstStyle/>
          <a:p>
            <a:pPr marL="285750" indent="-285750">
              <a:buFont typeface="Arial" pitchFamily="34" charset="0"/>
              <a:buChar char="•"/>
            </a:pPr>
            <a:r>
              <a:rPr lang="tr-TR" b="1" dirty="0" err="1" smtClean="0"/>
              <a:t>Ethyl</a:t>
            </a:r>
            <a:r>
              <a:rPr lang="tr-TR" b="1" dirty="0" smtClean="0"/>
              <a:t> </a:t>
            </a:r>
            <a:r>
              <a:rPr lang="tr-TR" b="1" dirty="0" err="1" smtClean="0"/>
              <a:t>alcohol</a:t>
            </a:r>
            <a:r>
              <a:rPr lang="tr-TR" b="1" dirty="0" smtClean="0"/>
              <a:t>- </a:t>
            </a:r>
            <a:r>
              <a:rPr lang="tr-TR" b="1" dirty="0" err="1" smtClean="0"/>
              <a:t>diethyl</a:t>
            </a:r>
            <a:r>
              <a:rPr lang="tr-TR" b="1" dirty="0" smtClean="0"/>
              <a:t> </a:t>
            </a:r>
            <a:r>
              <a:rPr lang="tr-TR" b="1" dirty="0" err="1" smtClean="0"/>
              <a:t>ether</a:t>
            </a:r>
            <a:r>
              <a:rPr lang="tr-TR" b="1" dirty="0" smtClean="0"/>
              <a:t> </a:t>
            </a:r>
            <a:r>
              <a:rPr lang="tr-TR" b="1" dirty="0" err="1" smtClean="0"/>
              <a:t>solution</a:t>
            </a:r>
            <a:r>
              <a:rPr lang="tr-TR" b="1" dirty="0" smtClean="0"/>
              <a:t>:</a:t>
            </a:r>
            <a:r>
              <a:rPr lang="tr-TR" dirty="0" smtClean="0"/>
              <a:t> </a:t>
            </a:r>
            <a:r>
              <a:rPr lang="en-US" dirty="0"/>
              <a:t>1:1 v/v mixture of ethanol and diethyl ether neutralized to </a:t>
            </a:r>
            <a:r>
              <a:rPr lang="en-US" dirty="0" smtClean="0"/>
              <a:t>phenolphthalein</a:t>
            </a:r>
            <a:endParaRPr lang="tr-TR" dirty="0"/>
          </a:p>
        </p:txBody>
      </p:sp>
      <p:sp>
        <p:nvSpPr>
          <p:cNvPr id="5" name="Dikdörtgen 4"/>
          <p:cNvSpPr/>
          <p:nvPr/>
        </p:nvSpPr>
        <p:spPr>
          <a:xfrm>
            <a:off x="611560" y="683553"/>
            <a:ext cx="1408790" cy="646331"/>
          </a:xfrm>
          <a:prstGeom prst="rect">
            <a:avLst/>
          </a:prstGeom>
        </p:spPr>
        <p:txBody>
          <a:bodyPr wrap="square">
            <a:spAutoFit/>
          </a:bodyPr>
          <a:lstStyle/>
          <a:p>
            <a:r>
              <a:rPr lang="tr-TR" b="1" dirty="0" err="1" smtClean="0"/>
              <a:t>Reagents</a:t>
            </a:r>
            <a:endParaRPr lang="tr-TR" b="1" dirty="0" smtClean="0"/>
          </a:p>
          <a:p>
            <a:endParaRPr lang="tr-TR" b="1" dirty="0" smtClean="0"/>
          </a:p>
        </p:txBody>
      </p:sp>
      <p:sp>
        <p:nvSpPr>
          <p:cNvPr id="6" name="Dikdörtgen 5"/>
          <p:cNvSpPr/>
          <p:nvPr/>
        </p:nvSpPr>
        <p:spPr>
          <a:xfrm>
            <a:off x="1763688" y="1738586"/>
            <a:ext cx="7128792" cy="646331"/>
          </a:xfrm>
          <a:prstGeom prst="rect">
            <a:avLst/>
          </a:prstGeom>
        </p:spPr>
        <p:txBody>
          <a:bodyPr wrap="square">
            <a:spAutoFit/>
          </a:bodyPr>
          <a:lstStyle/>
          <a:p>
            <a:pPr marL="285750" lvl="0" indent="-285750">
              <a:buFont typeface="Arial" pitchFamily="34" charset="0"/>
              <a:buChar char="•"/>
            </a:pPr>
            <a:r>
              <a:rPr lang="tr-TR" b="1" dirty="0" smtClean="0">
                <a:solidFill>
                  <a:prstClr val="black"/>
                </a:solidFill>
              </a:rPr>
              <a:t>0.1 </a:t>
            </a:r>
            <a:r>
              <a:rPr lang="tr-TR" b="1" dirty="0" err="1">
                <a:solidFill>
                  <a:prstClr val="black"/>
                </a:solidFill>
              </a:rPr>
              <a:t>or</a:t>
            </a:r>
            <a:r>
              <a:rPr lang="tr-TR" b="1" dirty="0">
                <a:solidFill>
                  <a:prstClr val="black"/>
                </a:solidFill>
              </a:rPr>
              <a:t> </a:t>
            </a:r>
            <a:r>
              <a:rPr lang="tr-TR" b="1" dirty="0" smtClean="0">
                <a:solidFill>
                  <a:prstClr val="black"/>
                </a:solidFill>
              </a:rPr>
              <a:t>0.5 N </a:t>
            </a:r>
            <a:r>
              <a:rPr lang="tr-TR" b="1" dirty="0" err="1" smtClean="0">
                <a:solidFill>
                  <a:prstClr val="black"/>
                </a:solidFill>
              </a:rPr>
              <a:t>Potassium</a:t>
            </a:r>
            <a:r>
              <a:rPr lang="tr-TR" b="1" dirty="0" smtClean="0">
                <a:solidFill>
                  <a:prstClr val="black"/>
                </a:solidFill>
              </a:rPr>
              <a:t> </a:t>
            </a:r>
            <a:r>
              <a:rPr lang="tr-TR" b="1" dirty="0" err="1" smtClean="0">
                <a:solidFill>
                  <a:prstClr val="black"/>
                </a:solidFill>
              </a:rPr>
              <a:t>hydroxide</a:t>
            </a:r>
            <a:r>
              <a:rPr lang="tr-TR" b="1" dirty="0" smtClean="0">
                <a:solidFill>
                  <a:prstClr val="black"/>
                </a:solidFill>
              </a:rPr>
              <a:t> </a:t>
            </a:r>
            <a:r>
              <a:rPr lang="tr-TR" b="1" dirty="0" err="1">
                <a:solidFill>
                  <a:prstClr val="black"/>
                </a:solidFill>
              </a:rPr>
              <a:t>solution</a:t>
            </a:r>
            <a:r>
              <a:rPr lang="tr-TR" b="1" dirty="0">
                <a:solidFill>
                  <a:prstClr val="black"/>
                </a:solidFill>
              </a:rPr>
              <a:t> </a:t>
            </a:r>
            <a:r>
              <a:rPr lang="tr-TR" b="1" dirty="0" smtClean="0">
                <a:solidFill>
                  <a:prstClr val="black"/>
                </a:solidFill>
              </a:rPr>
              <a:t>(</a:t>
            </a:r>
            <a:r>
              <a:rPr lang="tr-TR" b="1" dirty="0" err="1">
                <a:solidFill>
                  <a:prstClr val="black"/>
                </a:solidFill>
              </a:rPr>
              <a:t>standardized</a:t>
            </a:r>
            <a:r>
              <a:rPr lang="tr-TR" b="1" dirty="0" smtClean="0">
                <a:solidFill>
                  <a:prstClr val="black"/>
                </a:solidFill>
              </a:rPr>
              <a:t>)</a:t>
            </a:r>
            <a:r>
              <a:rPr lang="tr-TR" dirty="0" smtClean="0">
                <a:solidFill>
                  <a:prstClr val="black"/>
                </a:solidFill>
              </a:rPr>
              <a:t> </a:t>
            </a:r>
            <a:r>
              <a:rPr lang="tr-TR" b="1" dirty="0" smtClean="0">
                <a:solidFill>
                  <a:prstClr val="black"/>
                </a:solidFill>
              </a:rPr>
              <a:t>: </a:t>
            </a:r>
            <a:r>
              <a:rPr lang="tr-TR" dirty="0" err="1">
                <a:solidFill>
                  <a:prstClr val="black"/>
                </a:solidFill>
              </a:rPr>
              <a:t>The</a:t>
            </a:r>
            <a:r>
              <a:rPr lang="tr-TR" dirty="0">
                <a:solidFill>
                  <a:prstClr val="black"/>
                </a:solidFill>
              </a:rPr>
              <a:t> </a:t>
            </a:r>
            <a:r>
              <a:rPr lang="tr-TR" dirty="0" err="1">
                <a:solidFill>
                  <a:prstClr val="black"/>
                </a:solidFill>
              </a:rPr>
              <a:t>solution</a:t>
            </a:r>
            <a:r>
              <a:rPr lang="tr-TR" dirty="0">
                <a:solidFill>
                  <a:prstClr val="black"/>
                </a:solidFill>
              </a:rPr>
              <a:t> </a:t>
            </a:r>
            <a:r>
              <a:rPr lang="tr-TR" dirty="0" err="1">
                <a:solidFill>
                  <a:prstClr val="black"/>
                </a:solidFill>
              </a:rPr>
              <a:t>should</a:t>
            </a:r>
            <a:r>
              <a:rPr lang="tr-TR" dirty="0">
                <a:solidFill>
                  <a:prstClr val="black"/>
                </a:solidFill>
              </a:rPr>
              <a:t> be </a:t>
            </a:r>
            <a:r>
              <a:rPr lang="tr-TR" dirty="0" err="1">
                <a:solidFill>
                  <a:prstClr val="black"/>
                </a:solidFill>
              </a:rPr>
              <a:t>colorless</a:t>
            </a:r>
            <a:r>
              <a:rPr lang="tr-TR" dirty="0">
                <a:solidFill>
                  <a:prstClr val="black"/>
                </a:solidFill>
              </a:rPr>
              <a:t> </a:t>
            </a:r>
            <a:r>
              <a:rPr lang="tr-TR" dirty="0" err="1" smtClean="0">
                <a:solidFill>
                  <a:prstClr val="black"/>
                </a:solidFill>
              </a:rPr>
              <a:t>or</a:t>
            </a:r>
            <a:r>
              <a:rPr lang="tr-TR" dirty="0" smtClean="0">
                <a:solidFill>
                  <a:prstClr val="black"/>
                </a:solidFill>
              </a:rPr>
              <a:t> </a:t>
            </a:r>
            <a:r>
              <a:rPr lang="tr-TR" dirty="0" err="1" smtClean="0"/>
              <a:t>straw</a:t>
            </a:r>
            <a:r>
              <a:rPr lang="tr-TR" dirty="0" smtClean="0"/>
              <a:t> </a:t>
            </a:r>
            <a:r>
              <a:rPr lang="tr-TR" dirty="0" err="1" smtClean="0"/>
              <a:t>yellow</a:t>
            </a:r>
            <a:endParaRPr lang="tr-TR" dirty="0">
              <a:solidFill>
                <a:prstClr val="black"/>
              </a:solidFill>
            </a:endParaRPr>
          </a:p>
        </p:txBody>
      </p:sp>
      <p:sp>
        <p:nvSpPr>
          <p:cNvPr id="7" name="Dikdörtgen 6"/>
          <p:cNvSpPr/>
          <p:nvPr/>
        </p:nvSpPr>
        <p:spPr>
          <a:xfrm>
            <a:off x="806257" y="2898714"/>
            <a:ext cx="7006103" cy="646331"/>
          </a:xfrm>
          <a:prstGeom prst="rect">
            <a:avLst/>
          </a:prstGeom>
        </p:spPr>
        <p:txBody>
          <a:bodyPr wrap="square">
            <a:spAutoFit/>
          </a:bodyPr>
          <a:lstStyle/>
          <a:p>
            <a:pPr marL="285750" lvl="0" indent="-285750">
              <a:buFont typeface="Arial" pitchFamily="34" charset="0"/>
              <a:buChar char="•"/>
            </a:pPr>
            <a:r>
              <a:rPr lang="tr-TR" b="1" dirty="0" err="1" smtClean="0">
                <a:solidFill>
                  <a:prstClr val="black"/>
                </a:solidFill>
              </a:rPr>
              <a:t>Phenolphthalein</a:t>
            </a:r>
            <a:r>
              <a:rPr lang="tr-TR" b="1" dirty="0" smtClean="0">
                <a:solidFill>
                  <a:prstClr val="black"/>
                </a:solidFill>
              </a:rPr>
              <a:t> </a:t>
            </a:r>
            <a:r>
              <a:rPr lang="tr-TR" b="1" dirty="0" err="1">
                <a:solidFill>
                  <a:prstClr val="black"/>
                </a:solidFill>
              </a:rPr>
              <a:t>indicator</a:t>
            </a:r>
            <a:r>
              <a:rPr lang="tr-TR" b="1" dirty="0">
                <a:solidFill>
                  <a:prstClr val="black"/>
                </a:solidFill>
              </a:rPr>
              <a:t> </a:t>
            </a:r>
            <a:r>
              <a:rPr lang="tr-TR" b="1" dirty="0" err="1">
                <a:solidFill>
                  <a:prstClr val="black"/>
                </a:solidFill>
              </a:rPr>
              <a:t>solution</a:t>
            </a:r>
            <a:r>
              <a:rPr lang="tr-TR" b="1" dirty="0">
                <a:solidFill>
                  <a:prstClr val="black"/>
                </a:solidFill>
              </a:rPr>
              <a:t>: </a:t>
            </a:r>
            <a:r>
              <a:rPr lang="tr-TR" dirty="0" err="1">
                <a:solidFill>
                  <a:prstClr val="black"/>
                </a:solidFill>
              </a:rPr>
              <a:t>Dissolve</a:t>
            </a:r>
            <a:r>
              <a:rPr lang="tr-TR" dirty="0">
                <a:solidFill>
                  <a:prstClr val="black"/>
                </a:solidFill>
              </a:rPr>
              <a:t> </a:t>
            </a:r>
            <a:r>
              <a:rPr lang="tr-TR" dirty="0" err="1">
                <a:solidFill>
                  <a:prstClr val="black"/>
                </a:solidFill>
              </a:rPr>
              <a:t>one</a:t>
            </a:r>
            <a:r>
              <a:rPr lang="tr-TR" dirty="0">
                <a:solidFill>
                  <a:prstClr val="black"/>
                </a:solidFill>
              </a:rPr>
              <a:t> gram of </a:t>
            </a:r>
            <a:r>
              <a:rPr lang="tr-TR" dirty="0" err="1">
                <a:solidFill>
                  <a:prstClr val="black"/>
                </a:solidFill>
              </a:rPr>
              <a:t>phenolpthalein</a:t>
            </a:r>
            <a:r>
              <a:rPr lang="tr-TR" dirty="0">
                <a:solidFill>
                  <a:prstClr val="black"/>
                </a:solidFill>
              </a:rPr>
              <a:t> in 100 ml of </a:t>
            </a:r>
            <a:r>
              <a:rPr lang="tr-TR" dirty="0" err="1">
                <a:solidFill>
                  <a:prstClr val="black"/>
                </a:solidFill>
              </a:rPr>
              <a:t>ethyl</a:t>
            </a:r>
            <a:r>
              <a:rPr lang="tr-TR" dirty="0">
                <a:solidFill>
                  <a:prstClr val="black"/>
                </a:solidFill>
              </a:rPr>
              <a:t> </a:t>
            </a:r>
            <a:r>
              <a:rPr lang="tr-TR" dirty="0" err="1">
                <a:solidFill>
                  <a:prstClr val="black"/>
                </a:solidFill>
              </a:rPr>
              <a:t>alcohol</a:t>
            </a:r>
            <a:r>
              <a:rPr lang="tr-TR" dirty="0">
                <a:solidFill>
                  <a:prstClr val="black"/>
                </a:solidFill>
              </a:rPr>
              <a:t> (95%)</a:t>
            </a:r>
          </a:p>
        </p:txBody>
      </p:sp>
    </p:spTree>
    <p:custDataLst>
      <p:tags r:id="rId1"/>
    </p:custDataLst>
    <p:extLst>
      <p:ext uri="{BB962C8B-B14F-4D97-AF65-F5344CB8AC3E}">
        <p14:creationId xmlns:p14="http://schemas.microsoft.com/office/powerpoint/2010/main" val="27694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0" objId="8"/>
        <p14:stopEvt time="44371" objId="8"/>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107504" y="332656"/>
            <a:ext cx="1944216" cy="634082"/>
          </a:xfrm>
        </p:spPr>
        <p:txBody>
          <a:bodyPr>
            <a:normAutofit/>
          </a:bodyPr>
          <a:lstStyle/>
          <a:p>
            <a:r>
              <a:rPr lang="tr-TR" sz="1800" b="1" dirty="0" err="1" smtClean="0">
                <a:latin typeface="+mn-lt"/>
              </a:rPr>
              <a:t>Procedure</a:t>
            </a:r>
            <a:endParaRPr lang="tr-TR" sz="1800" b="1" dirty="0">
              <a:latin typeface="+mn-lt"/>
            </a:endParaRPr>
          </a:p>
        </p:txBody>
      </p:sp>
      <p:sp>
        <p:nvSpPr>
          <p:cNvPr id="2" name="Dikdörtgen 1"/>
          <p:cNvSpPr/>
          <p:nvPr/>
        </p:nvSpPr>
        <p:spPr>
          <a:xfrm>
            <a:off x="539553" y="4662428"/>
            <a:ext cx="8390756" cy="369332"/>
          </a:xfrm>
          <a:prstGeom prst="rect">
            <a:avLst/>
          </a:prstGeom>
        </p:spPr>
        <p:txBody>
          <a:bodyPr wrap="square">
            <a:spAutoFit/>
          </a:bodyPr>
          <a:lstStyle/>
          <a:p>
            <a:r>
              <a:rPr lang="tr-TR" dirty="0" smtClean="0">
                <a:solidFill>
                  <a:srgbClr val="0070C0"/>
                </a:solidFill>
              </a:rPr>
              <a:t>2. </a:t>
            </a:r>
            <a:r>
              <a:rPr lang="tr-TR" dirty="0" err="1" smtClean="0">
                <a:solidFill>
                  <a:srgbClr val="0070C0"/>
                </a:solidFill>
              </a:rPr>
              <a:t>Add</a:t>
            </a:r>
            <a:r>
              <a:rPr lang="en-US" dirty="0" smtClean="0">
                <a:solidFill>
                  <a:srgbClr val="0070C0"/>
                </a:solidFill>
              </a:rPr>
              <a:t> 50</a:t>
            </a:r>
            <a:r>
              <a:rPr lang="tr-TR" dirty="0" smtClean="0">
                <a:solidFill>
                  <a:srgbClr val="0070C0"/>
                </a:solidFill>
              </a:rPr>
              <a:t> </a:t>
            </a:r>
            <a:r>
              <a:rPr lang="tr-TR" dirty="0" err="1" smtClean="0">
                <a:solidFill>
                  <a:srgbClr val="0070C0"/>
                </a:solidFill>
              </a:rPr>
              <a:t>to</a:t>
            </a:r>
            <a:r>
              <a:rPr lang="tr-TR" dirty="0" smtClean="0">
                <a:solidFill>
                  <a:srgbClr val="0070C0"/>
                </a:solidFill>
              </a:rPr>
              <a:t> </a:t>
            </a:r>
            <a:r>
              <a:rPr lang="en-US" dirty="0" smtClean="0">
                <a:solidFill>
                  <a:srgbClr val="0070C0"/>
                </a:solidFill>
              </a:rPr>
              <a:t>150 </a:t>
            </a:r>
            <a:r>
              <a:rPr lang="en-US" dirty="0">
                <a:solidFill>
                  <a:srgbClr val="0070C0"/>
                </a:solidFill>
              </a:rPr>
              <a:t>ml of a </a:t>
            </a:r>
            <a:r>
              <a:rPr lang="en-US" dirty="0" smtClean="0">
                <a:solidFill>
                  <a:srgbClr val="0070C0"/>
                </a:solidFill>
              </a:rPr>
              <a:t>mixture </a:t>
            </a:r>
            <a:r>
              <a:rPr lang="en-US" dirty="0">
                <a:solidFill>
                  <a:srgbClr val="0070C0"/>
                </a:solidFill>
              </a:rPr>
              <a:t>of ethanol and diethyl </a:t>
            </a:r>
            <a:r>
              <a:rPr lang="en-US" dirty="0" smtClean="0">
                <a:solidFill>
                  <a:srgbClr val="0070C0"/>
                </a:solidFill>
              </a:rPr>
              <a:t>ether</a:t>
            </a:r>
            <a:r>
              <a:rPr lang="tr-TR" dirty="0" smtClean="0">
                <a:solidFill>
                  <a:srgbClr val="0070C0"/>
                </a:solidFill>
              </a:rPr>
              <a:t> (</a:t>
            </a:r>
            <a:r>
              <a:rPr lang="en-US" dirty="0">
                <a:solidFill>
                  <a:srgbClr val="0070C0"/>
                </a:solidFill>
              </a:rPr>
              <a:t>1:1 </a:t>
            </a:r>
            <a:r>
              <a:rPr lang="en-US" dirty="0" smtClean="0">
                <a:solidFill>
                  <a:srgbClr val="0070C0"/>
                </a:solidFill>
              </a:rPr>
              <a:t>v/v</a:t>
            </a:r>
            <a:r>
              <a:rPr lang="tr-TR" dirty="0" smtClean="0">
                <a:solidFill>
                  <a:srgbClr val="0070C0"/>
                </a:solidFill>
              </a:rPr>
              <a:t>) </a:t>
            </a:r>
            <a:r>
              <a:rPr lang="tr-TR" dirty="0" err="1" smtClean="0">
                <a:solidFill>
                  <a:srgbClr val="0070C0"/>
                </a:solidFill>
              </a:rPr>
              <a:t>to</a:t>
            </a:r>
            <a:r>
              <a:rPr lang="tr-TR" dirty="0" smtClean="0">
                <a:solidFill>
                  <a:srgbClr val="0070C0"/>
                </a:solidFill>
              </a:rPr>
              <a:t> </a:t>
            </a:r>
            <a:r>
              <a:rPr lang="tr-TR" dirty="0" err="1" smtClean="0">
                <a:solidFill>
                  <a:srgbClr val="0070C0"/>
                </a:solidFill>
              </a:rPr>
              <a:t>dissolve</a:t>
            </a:r>
            <a:r>
              <a:rPr lang="tr-TR" dirty="0" smtClean="0">
                <a:solidFill>
                  <a:srgbClr val="0070C0"/>
                </a:solidFill>
              </a:rPr>
              <a:t> </a:t>
            </a:r>
            <a:r>
              <a:rPr lang="tr-TR" dirty="0" err="1" smtClean="0">
                <a:solidFill>
                  <a:srgbClr val="0070C0"/>
                </a:solidFill>
              </a:rPr>
              <a:t>the</a:t>
            </a:r>
            <a:r>
              <a:rPr lang="tr-TR" dirty="0" smtClean="0">
                <a:solidFill>
                  <a:srgbClr val="0070C0"/>
                </a:solidFill>
              </a:rPr>
              <a:t> </a:t>
            </a:r>
            <a:r>
              <a:rPr lang="tr-TR" dirty="0" err="1" smtClean="0">
                <a:solidFill>
                  <a:srgbClr val="0070C0"/>
                </a:solidFill>
              </a:rPr>
              <a:t>oil</a:t>
            </a:r>
            <a:endParaRPr lang="tr-TR" dirty="0">
              <a:solidFill>
                <a:srgbClr val="0070C0"/>
              </a:solidFill>
            </a:endParaRPr>
          </a:p>
        </p:txBody>
      </p:sp>
      <p:sp>
        <p:nvSpPr>
          <p:cNvPr id="3" name="Dikdörtgen 2"/>
          <p:cNvSpPr/>
          <p:nvPr/>
        </p:nvSpPr>
        <p:spPr>
          <a:xfrm>
            <a:off x="539553" y="5433321"/>
            <a:ext cx="7416824" cy="646331"/>
          </a:xfrm>
          <a:prstGeom prst="rect">
            <a:avLst/>
          </a:prstGeom>
        </p:spPr>
        <p:txBody>
          <a:bodyPr wrap="square">
            <a:spAutoFit/>
          </a:bodyPr>
          <a:lstStyle/>
          <a:p>
            <a:r>
              <a:rPr lang="tr-TR" dirty="0" smtClean="0">
                <a:solidFill>
                  <a:srgbClr val="7030A0"/>
                </a:solidFill>
              </a:rPr>
              <a:t>4. </a:t>
            </a:r>
            <a:r>
              <a:rPr lang="en-US" dirty="0" smtClean="0">
                <a:solidFill>
                  <a:srgbClr val="7030A0"/>
                </a:solidFill>
              </a:rPr>
              <a:t>Titrate</a:t>
            </a:r>
            <a:r>
              <a:rPr lang="en-US" dirty="0">
                <a:solidFill>
                  <a:srgbClr val="7030A0"/>
                </a:solidFill>
              </a:rPr>
              <a:t>, while shaking, with the </a:t>
            </a:r>
            <a:r>
              <a:rPr lang="en-US" dirty="0" smtClean="0">
                <a:solidFill>
                  <a:srgbClr val="7030A0"/>
                </a:solidFill>
              </a:rPr>
              <a:t>0.</a:t>
            </a:r>
            <a:r>
              <a:rPr lang="tr-TR" dirty="0" smtClean="0">
                <a:solidFill>
                  <a:srgbClr val="7030A0"/>
                </a:solidFill>
              </a:rPr>
              <a:t>1</a:t>
            </a:r>
            <a:r>
              <a:rPr lang="en-US" dirty="0" smtClean="0">
                <a:solidFill>
                  <a:srgbClr val="7030A0"/>
                </a:solidFill>
              </a:rPr>
              <a:t> N KOH</a:t>
            </a:r>
            <a:r>
              <a:rPr lang="tr-TR" dirty="0" smtClean="0">
                <a:solidFill>
                  <a:srgbClr val="7030A0"/>
                </a:solidFill>
              </a:rPr>
              <a:t> </a:t>
            </a:r>
            <a:r>
              <a:rPr lang="en-US" dirty="0" smtClean="0">
                <a:solidFill>
                  <a:srgbClr val="7030A0"/>
                </a:solidFill>
              </a:rPr>
              <a:t>solution until </a:t>
            </a:r>
            <a:r>
              <a:rPr lang="en-US" dirty="0">
                <a:solidFill>
                  <a:srgbClr val="7030A0"/>
                </a:solidFill>
              </a:rPr>
              <a:t>the </a:t>
            </a:r>
            <a:r>
              <a:rPr lang="en-US" dirty="0" smtClean="0">
                <a:solidFill>
                  <a:srgbClr val="7030A0"/>
                </a:solidFill>
              </a:rPr>
              <a:t>color </a:t>
            </a:r>
            <a:r>
              <a:rPr lang="en-US" dirty="0">
                <a:solidFill>
                  <a:srgbClr val="7030A0"/>
                </a:solidFill>
              </a:rPr>
              <a:t>of the indicator changes. </a:t>
            </a:r>
            <a:endParaRPr lang="tr-TR" dirty="0">
              <a:solidFill>
                <a:srgbClr val="7030A0"/>
              </a:solidFill>
            </a:endParaRPr>
          </a:p>
        </p:txBody>
      </p:sp>
      <p:sp>
        <p:nvSpPr>
          <p:cNvPr id="6" name="Dikdörtgen 5"/>
          <p:cNvSpPr/>
          <p:nvPr/>
        </p:nvSpPr>
        <p:spPr>
          <a:xfrm>
            <a:off x="537819" y="5031760"/>
            <a:ext cx="7006359" cy="369332"/>
          </a:xfrm>
          <a:prstGeom prst="rect">
            <a:avLst/>
          </a:prstGeom>
        </p:spPr>
        <p:txBody>
          <a:bodyPr wrap="square">
            <a:spAutoFit/>
          </a:bodyPr>
          <a:lstStyle/>
          <a:p>
            <a:r>
              <a:rPr lang="tr-TR" dirty="0" smtClean="0">
                <a:solidFill>
                  <a:srgbClr val="FFC000"/>
                </a:solidFill>
              </a:rPr>
              <a:t>3. </a:t>
            </a:r>
            <a:r>
              <a:rPr lang="tr-TR" dirty="0" err="1" smtClean="0">
                <a:solidFill>
                  <a:srgbClr val="FFC000"/>
                </a:solidFill>
              </a:rPr>
              <a:t>Add</a:t>
            </a:r>
            <a:r>
              <a:rPr lang="tr-TR" dirty="0" smtClean="0">
                <a:solidFill>
                  <a:srgbClr val="FFC000"/>
                </a:solidFill>
              </a:rPr>
              <a:t> </a:t>
            </a:r>
            <a:r>
              <a:rPr lang="tr-TR" dirty="0" err="1">
                <a:solidFill>
                  <a:srgbClr val="FFC000"/>
                </a:solidFill>
              </a:rPr>
              <a:t>about</a:t>
            </a:r>
            <a:r>
              <a:rPr lang="tr-TR" dirty="0">
                <a:solidFill>
                  <a:srgbClr val="FFC000"/>
                </a:solidFill>
              </a:rPr>
              <a:t> </a:t>
            </a:r>
            <a:r>
              <a:rPr lang="tr-TR" dirty="0" err="1">
                <a:solidFill>
                  <a:srgbClr val="FFC000"/>
                </a:solidFill>
              </a:rPr>
              <a:t>one</a:t>
            </a:r>
            <a:r>
              <a:rPr lang="tr-TR" dirty="0">
                <a:solidFill>
                  <a:srgbClr val="FFC000"/>
                </a:solidFill>
              </a:rPr>
              <a:t> ml of </a:t>
            </a:r>
            <a:r>
              <a:rPr lang="tr-TR" dirty="0" err="1" smtClean="0">
                <a:solidFill>
                  <a:srgbClr val="FFC000"/>
                </a:solidFill>
              </a:rPr>
              <a:t>phenolphthalein</a:t>
            </a:r>
            <a:r>
              <a:rPr lang="tr-TR" dirty="0" smtClean="0">
                <a:solidFill>
                  <a:srgbClr val="FFC000"/>
                </a:solidFill>
              </a:rPr>
              <a:t> </a:t>
            </a:r>
            <a:r>
              <a:rPr lang="tr-TR" dirty="0" err="1">
                <a:solidFill>
                  <a:srgbClr val="FFC000"/>
                </a:solidFill>
              </a:rPr>
              <a:t>indicator</a:t>
            </a:r>
            <a:r>
              <a:rPr lang="tr-TR" dirty="0">
                <a:solidFill>
                  <a:srgbClr val="FFC000"/>
                </a:solidFill>
              </a:rPr>
              <a:t> </a:t>
            </a:r>
            <a:r>
              <a:rPr lang="tr-TR" dirty="0" err="1" smtClean="0">
                <a:solidFill>
                  <a:srgbClr val="FFC000"/>
                </a:solidFill>
              </a:rPr>
              <a:t>solution</a:t>
            </a:r>
            <a:endParaRPr lang="tr-TR" dirty="0">
              <a:solidFill>
                <a:srgbClr val="FFC000"/>
              </a:solidFill>
            </a:endParaRPr>
          </a:p>
        </p:txBody>
      </p:sp>
      <p:sp>
        <p:nvSpPr>
          <p:cNvPr id="7" name="Dikdörtgen 6"/>
          <p:cNvSpPr/>
          <p:nvPr/>
        </p:nvSpPr>
        <p:spPr>
          <a:xfrm>
            <a:off x="566033" y="4291029"/>
            <a:ext cx="7272808" cy="369332"/>
          </a:xfrm>
          <a:prstGeom prst="rect">
            <a:avLst/>
          </a:prstGeom>
        </p:spPr>
        <p:txBody>
          <a:bodyPr wrap="square">
            <a:spAutoFit/>
          </a:bodyPr>
          <a:lstStyle/>
          <a:p>
            <a:pPr lvl="0"/>
            <a:r>
              <a:rPr lang="tr-TR" dirty="0" smtClean="0">
                <a:solidFill>
                  <a:srgbClr val="FF0000"/>
                </a:solidFill>
              </a:rPr>
              <a:t>1. </a:t>
            </a:r>
            <a:r>
              <a:rPr lang="en-US" dirty="0" smtClean="0">
                <a:solidFill>
                  <a:srgbClr val="FF0000"/>
                </a:solidFill>
              </a:rPr>
              <a:t>Weigh </a:t>
            </a:r>
            <a:r>
              <a:rPr lang="en-US" dirty="0">
                <a:solidFill>
                  <a:srgbClr val="FF0000"/>
                </a:solidFill>
              </a:rPr>
              <a:t>5 to 10 g of oil </a:t>
            </a:r>
            <a:r>
              <a:rPr lang="en-US" dirty="0" smtClean="0">
                <a:solidFill>
                  <a:srgbClr val="FF0000"/>
                </a:solidFill>
              </a:rPr>
              <a:t>into </a:t>
            </a:r>
            <a:r>
              <a:rPr lang="en-US" dirty="0">
                <a:solidFill>
                  <a:srgbClr val="FF0000"/>
                </a:solidFill>
              </a:rPr>
              <a:t>a 250 ml Erlenmeyer flask. </a:t>
            </a:r>
            <a:endParaRPr lang="tr-TR" dirty="0">
              <a:solidFill>
                <a:srgbClr val="FF0000"/>
              </a:solidFill>
            </a:endParaRPr>
          </a:p>
        </p:txBody>
      </p:sp>
      <p:grpSp>
        <p:nvGrpSpPr>
          <p:cNvPr id="21" name="Grup 20"/>
          <p:cNvGrpSpPr/>
          <p:nvPr/>
        </p:nvGrpSpPr>
        <p:grpSpPr>
          <a:xfrm>
            <a:off x="3505428" y="2445240"/>
            <a:ext cx="1874623" cy="1633710"/>
            <a:chOff x="1168819" y="1211373"/>
            <a:chExt cx="1874623" cy="163371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518" y="1211373"/>
              <a:ext cx="1050158" cy="13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up 19"/>
            <p:cNvGrpSpPr/>
            <p:nvPr/>
          </p:nvGrpSpPr>
          <p:grpSpPr>
            <a:xfrm>
              <a:off x="1168819" y="2485043"/>
              <a:ext cx="1874623" cy="360040"/>
              <a:chOff x="1168819" y="2485043"/>
              <a:chExt cx="1874623" cy="360040"/>
            </a:xfrm>
          </p:grpSpPr>
          <p:sp>
            <p:nvSpPr>
              <p:cNvPr id="18" name="Dikdörtgen 17"/>
              <p:cNvSpPr/>
              <p:nvPr/>
            </p:nvSpPr>
            <p:spPr>
              <a:xfrm>
                <a:off x="1168819" y="2485043"/>
                <a:ext cx="1519816" cy="36004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 Üçgen 18"/>
              <p:cNvSpPr/>
              <p:nvPr/>
            </p:nvSpPr>
            <p:spPr>
              <a:xfrm>
                <a:off x="2688635" y="2485043"/>
                <a:ext cx="354807" cy="360040"/>
              </a:xfrm>
              <a:prstGeom prst="rtTriangl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4" name="Serbest Form 13"/>
          <p:cNvSpPr/>
          <p:nvPr/>
        </p:nvSpPr>
        <p:spPr>
          <a:xfrm>
            <a:off x="3829018" y="3593611"/>
            <a:ext cx="805343" cy="117446"/>
          </a:xfrm>
          <a:custGeom>
            <a:avLst/>
            <a:gdLst>
              <a:gd name="connsiteX0" fmla="*/ 0 w 805343"/>
              <a:gd name="connsiteY0" fmla="*/ 0 h 117446"/>
              <a:gd name="connsiteX1" fmla="*/ 805343 w 805343"/>
              <a:gd name="connsiteY1" fmla="*/ 0 h 117446"/>
              <a:gd name="connsiteX2" fmla="*/ 805343 w 805343"/>
              <a:gd name="connsiteY2" fmla="*/ 0 h 117446"/>
              <a:gd name="connsiteX3" fmla="*/ 738232 w 805343"/>
              <a:gd name="connsiteY3" fmla="*/ 100668 h 117446"/>
              <a:gd name="connsiteX4" fmla="*/ 738232 w 805343"/>
              <a:gd name="connsiteY4" fmla="*/ 100668 h 117446"/>
              <a:gd name="connsiteX5" fmla="*/ 92279 w 805343"/>
              <a:gd name="connsiteY5" fmla="*/ 117446 h 117446"/>
              <a:gd name="connsiteX6" fmla="*/ 92279 w 805343"/>
              <a:gd name="connsiteY6" fmla="*/ 117446 h 117446"/>
              <a:gd name="connsiteX7" fmla="*/ 0 w 805343"/>
              <a:gd name="connsiteY7" fmla="*/ 0 h 11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343" h="117446">
                <a:moveTo>
                  <a:pt x="0" y="0"/>
                </a:moveTo>
                <a:lnTo>
                  <a:pt x="805343" y="0"/>
                </a:lnTo>
                <a:lnTo>
                  <a:pt x="805343" y="0"/>
                </a:lnTo>
                <a:lnTo>
                  <a:pt x="738232" y="100668"/>
                </a:lnTo>
                <a:lnTo>
                  <a:pt x="738232" y="100668"/>
                </a:lnTo>
                <a:lnTo>
                  <a:pt x="92279" y="117446"/>
                </a:lnTo>
                <a:lnTo>
                  <a:pt x="92279" y="117446"/>
                </a:ln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erbest Form 16"/>
          <p:cNvSpPr/>
          <p:nvPr/>
        </p:nvSpPr>
        <p:spPr>
          <a:xfrm>
            <a:off x="3845293" y="3324628"/>
            <a:ext cx="805343" cy="394282"/>
          </a:xfrm>
          <a:custGeom>
            <a:avLst/>
            <a:gdLst>
              <a:gd name="connsiteX0" fmla="*/ 100668 w 805343"/>
              <a:gd name="connsiteY0" fmla="*/ 0 h 394282"/>
              <a:gd name="connsiteX1" fmla="*/ 729843 w 805343"/>
              <a:gd name="connsiteY1" fmla="*/ 0 h 394282"/>
              <a:gd name="connsiteX2" fmla="*/ 729843 w 805343"/>
              <a:gd name="connsiteY2" fmla="*/ 0 h 394282"/>
              <a:gd name="connsiteX3" fmla="*/ 805343 w 805343"/>
              <a:gd name="connsiteY3" fmla="*/ 268447 h 394282"/>
              <a:gd name="connsiteX4" fmla="*/ 805343 w 805343"/>
              <a:gd name="connsiteY4" fmla="*/ 268447 h 394282"/>
              <a:gd name="connsiteX5" fmla="*/ 729843 w 805343"/>
              <a:gd name="connsiteY5" fmla="*/ 394282 h 394282"/>
              <a:gd name="connsiteX6" fmla="*/ 729843 w 805343"/>
              <a:gd name="connsiteY6" fmla="*/ 394282 h 394282"/>
              <a:gd name="connsiteX7" fmla="*/ 92279 w 805343"/>
              <a:gd name="connsiteY7" fmla="*/ 385893 h 394282"/>
              <a:gd name="connsiteX8" fmla="*/ 92279 w 805343"/>
              <a:gd name="connsiteY8" fmla="*/ 385893 h 394282"/>
              <a:gd name="connsiteX9" fmla="*/ 0 w 805343"/>
              <a:gd name="connsiteY9" fmla="*/ 285225 h 394282"/>
              <a:gd name="connsiteX10" fmla="*/ 0 w 805343"/>
              <a:gd name="connsiteY10" fmla="*/ 285225 h 394282"/>
              <a:gd name="connsiteX11" fmla="*/ 100668 w 805343"/>
              <a:gd name="connsiteY11" fmla="*/ 0 h 39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43" h="394282">
                <a:moveTo>
                  <a:pt x="100668" y="0"/>
                </a:moveTo>
                <a:lnTo>
                  <a:pt x="729843" y="0"/>
                </a:lnTo>
                <a:lnTo>
                  <a:pt x="729843" y="0"/>
                </a:lnTo>
                <a:lnTo>
                  <a:pt x="805343" y="268447"/>
                </a:lnTo>
                <a:lnTo>
                  <a:pt x="805343" y="268447"/>
                </a:lnTo>
                <a:lnTo>
                  <a:pt x="729843" y="394282"/>
                </a:lnTo>
                <a:lnTo>
                  <a:pt x="729843" y="394282"/>
                </a:lnTo>
                <a:lnTo>
                  <a:pt x="92279" y="385893"/>
                </a:lnTo>
                <a:lnTo>
                  <a:pt x="92279" y="385893"/>
                </a:lnTo>
                <a:lnTo>
                  <a:pt x="0" y="285225"/>
                </a:lnTo>
                <a:lnTo>
                  <a:pt x="0" y="285225"/>
                </a:lnTo>
                <a:lnTo>
                  <a:pt x="100668" y="0"/>
                </a:lnTo>
                <a:close/>
              </a:path>
            </a:pathLst>
          </a:cu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6" name="Grup 25"/>
          <p:cNvGrpSpPr/>
          <p:nvPr/>
        </p:nvGrpSpPr>
        <p:grpSpPr>
          <a:xfrm>
            <a:off x="4292805" y="1723394"/>
            <a:ext cx="587808" cy="813458"/>
            <a:chOff x="4226772" y="1602519"/>
            <a:chExt cx="587808" cy="813458"/>
          </a:xfrm>
        </p:grpSpPr>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824" y="1602519"/>
              <a:ext cx="554756" cy="59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 23"/>
            <p:cNvGrpSpPr/>
            <p:nvPr/>
          </p:nvGrpSpPr>
          <p:grpSpPr>
            <a:xfrm>
              <a:off x="4226772" y="2235966"/>
              <a:ext cx="66104" cy="180011"/>
              <a:chOff x="4226772" y="2235966"/>
              <a:chExt cx="66104" cy="180011"/>
            </a:xfrm>
          </p:grpSpPr>
          <p:pic>
            <p:nvPicPr>
              <p:cNvPr id="512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99" r="38100" b="59927"/>
              <a:stretch/>
            </p:blipFill>
            <p:spPr bwMode="auto">
              <a:xfrm>
                <a:off x="4226772" y="2235966"/>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99" r="38100" b="59927"/>
              <a:stretch/>
            </p:blipFill>
            <p:spPr bwMode="auto">
              <a:xfrm>
                <a:off x="4226772" y="2335287"/>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0" name="Serbest Form 29"/>
          <p:cNvSpPr/>
          <p:nvPr/>
        </p:nvSpPr>
        <p:spPr>
          <a:xfrm>
            <a:off x="3857152" y="3306779"/>
            <a:ext cx="805343" cy="394282"/>
          </a:xfrm>
          <a:custGeom>
            <a:avLst/>
            <a:gdLst>
              <a:gd name="connsiteX0" fmla="*/ 100668 w 805343"/>
              <a:gd name="connsiteY0" fmla="*/ 0 h 394282"/>
              <a:gd name="connsiteX1" fmla="*/ 729843 w 805343"/>
              <a:gd name="connsiteY1" fmla="*/ 0 h 394282"/>
              <a:gd name="connsiteX2" fmla="*/ 729843 w 805343"/>
              <a:gd name="connsiteY2" fmla="*/ 0 h 394282"/>
              <a:gd name="connsiteX3" fmla="*/ 805343 w 805343"/>
              <a:gd name="connsiteY3" fmla="*/ 268447 h 394282"/>
              <a:gd name="connsiteX4" fmla="*/ 805343 w 805343"/>
              <a:gd name="connsiteY4" fmla="*/ 268447 h 394282"/>
              <a:gd name="connsiteX5" fmla="*/ 729843 w 805343"/>
              <a:gd name="connsiteY5" fmla="*/ 394282 h 394282"/>
              <a:gd name="connsiteX6" fmla="*/ 729843 w 805343"/>
              <a:gd name="connsiteY6" fmla="*/ 394282 h 394282"/>
              <a:gd name="connsiteX7" fmla="*/ 92279 w 805343"/>
              <a:gd name="connsiteY7" fmla="*/ 385893 h 394282"/>
              <a:gd name="connsiteX8" fmla="*/ 92279 w 805343"/>
              <a:gd name="connsiteY8" fmla="*/ 385893 h 394282"/>
              <a:gd name="connsiteX9" fmla="*/ 0 w 805343"/>
              <a:gd name="connsiteY9" fmla="*/ 285225 h 394282"/>
              <a:gd name="connsiteX10" fmla="*/ 0 w 805343"/>
              <a:gd name="connsiteY10" fmla="*/ 285225 h 394282"/>
              <a:gd name="connsiteX11" fmla="*/ 100668 w 805343"/>
              <a:gd name="connsiteY11" fmla="*/ 0 h 39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43" h="394282">
                <a:moveTo>
                  <a:pt x="100668" y="0"/>
                </a:moveTo>
                <a:lnTo>
                  <a:pt x="729843" y="0"/>
                </a:lnTo>
                <a:lnTo>
                  <a:pt x="729843" y="0"/>
                </a:lnTo>
                <a:lnTo>
                  <a:pt x="805343" y="268447"/>
                </a:lnTo>
                <a:lnTo>
                  <a:pt x="805343" y="268447"/>
                </a:lnTo>
                <a:lnTo>
                  <a:pt x="729843" y="394282"/>
                </a:lnTo>
                <a:lnTo>
                  <a:pt x="729843" y="394282"/>
                </a:lnTo>
                <a:lnTo>
                  <a:pt x="92279" y="385893"/>
                </a:lnTo>
                <a:lnTo>
                  <a:pt x="92279" y="385893"/>
                </a:lnTo>
                <a:lnTo>
                  <a:pt x="0" y="285225"/>
                </a:lnTo>
                <a:lnTo>
                  <a:pt x="0" y="285225"/>
                </a:lnTo>
                <a:lnTo>
                  <a:pt x="100668" y="0"/>
                </a:lnTo>
                <a:close/>
              </a:path>
            </a:pathLst>
          </a:cu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5" name="Grup 24"/>
          <p:cNvGrpSpPr/>
          <p:nvPr/>
        </p:nvGrpSpPr>
        <p:grpSpPr>
          <a:xfrm>
            <a:off x="3960406" y="501444"/>
            <a:ext cx="717589" cy="1975091"/>
            <a:chOff x="6228184" y="548680"/>
            <a:chExt cx="991322" cy="2623163"/>
          </a:xfrm>
        </p:grpSpPr>
        <p:grpSp>
          <p:nvGrpSpPr>
            <p:cNvPr id="33" name="Grup 32"/>
            <p:cNvGrpSpPr/>
            <p:nvPr/>
          </p:nvGrpSpPr>
          <p:grpSpPr>
            <a:xfrm>
              <a:off x="6228184" y="548680"/>
              <a:ext cx="991322" cy="2409464"/>
              <a:chOff x="7549036" y="1843083"/>
              <a:chExt cx="991322" cy="2409464"/>
            </a:xfrm>
          </p:grpSpPr>
          <p:pic>
            <p:nvPicPr>
              <p:cNvPr id="3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9036" y="1843083"/>
                <a:ext cx="991322" cy="240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Dikdörtgen 34"/>
              <p:cNvSpPr/>
              <p:nvPr/>
            </p:nvSpPr>
            <p:spPr>
              <a:xfrm>
                <a:off x="8100392" y="3356992"/>
                <a:ext cx="43996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7" name="Grup 36"/>
            <p:cNvGrpSpPr/>
            <p:nvPr/>
          </p:nvGrpSpPr>
          <p:grpSpPr>
            <a:xfrm>
              <a:off x="6621276" y="2991832"/>
              <a:ext cx="66104" cy="180011"/>
              <a:chOff x="4226772" y="2235966"/>
              <a:chExt cx="66104" cy="180011"/>
            </a:xfrm>
          </p:grpSpPr>
          <p:pic>
            <p:nvPicPr>
              <p:cNvPr id="38"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299" r="38100" b="59927"/>
              <a:stretch/>
            </p:blipFill>
            <p:spPr bwMode="auto">
              <a:xfrm>
                <a:off x="4226772" y="2235966"/>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299" r="38100" b="59927"/>
              <a:stretch/>
            </p:blipFill>
            <p:spPr bwMode="auto">
              <a:xfrm>
                <a:off x="4226772" y="2335287"/>
                <a:ext cx="66104" cy="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1" name="Serbest Form 40"/>
          <p:cNvSpPr/>
          <p:nvPr/>
        </p:nvSpPr>
        <p:spPr>
          <a:xfrm>
            <a:off x="3853534" y="3316775"/>
            <a:ext cx="805343" cy="394282"/>
          </a:xfrm>
          <a:custGeom>
            <a:avLst/>
            <a:gdLst>
              <a:gd name="connsiteX0" fmla="*/ 100668 w 805343"/>
              <a:gd name="connsiteY0" fmla="*/ 0 h 394282"/>
              <a:gd name="connsiteX1" fmla="*/ 729843 w 805343"/>
              <a:gd name="connsiteY1" fmla="*/ 0 h 394282"/>
              <a:gd name="connsiteX2" fmla="*/ 729843 w 805343"/>
              <a:gd name="connsiteY2" fmla="*/ 0 h 394282"/>
              <a:gd name="connsiteX3" fmla="*/ 805343 w 805343"/>
              <a:gd name="connsiteY3" fmla="*/ 268447 h 394282"/>
              <a:gd name="connsiteX4" fmla="*/ 805343 w 805343"/>
              <a:gd name="connsiteY4" fmla="*/ 268447 h 394282"/>
              <a:gd name="connsiteX5" fmla="*/ 729843 w 805343"/>
              <a:gd name="connsiteY5" fmla="*/ 394282 h 394282"/>
              <a:gd name="connsiteX6" fmla="*/ 729843 w 805343"/>
              <a:gd name="connsiteY6" fmla="*/ 394282 h 394282"/>
              <a:gd name="connsiteX7" fmla="*/ 92279 w 805343"/>
              <a:gd name="connsiteY7" fmla="*/ 385893 h 394282"/>
              <a:gd name="connsiteX8" fmla="*/ 92279 w 805343"/>
              <a:gd name="connsiteY8" fmla="*/ 385893 h 394282"/>
              <a:gd name="connsiteX9" fmla="*/ 0 w 805343"/>
              <a:gd name="connsiteY9" fmla="*/ 285225 h 394282"/>
              <a:gd name="connsiteX10" fmla="*/ 0 w 805343"/>
              <a:gd name="connsiteY10" fmla="*/ 285225 h 394282"/>
              <a:gd name="connsiteX11" fmla="*/ 100668 w 805343"/>
              <a:gd name="connsiteY11" fmla="*/ 0 h 39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43" h="394282">
                <a:moveTo>
                  <a:pt x="100668" y="0"/>
                </a:moveTo>
                <a:lnTo>
                  <a:pt x="729843" y="0"/>
                </a:lnTo>
                <a:lnTo>
                  <a:pt x="729843" y="0"/>
                </a:lnTo>
                <a:lnTo>
                  <a:pt x="805343" y="268447"/>
                </a:lnTo>
                <a:lnTo>
                  <a:pt x="805343" y="268447"/>
                </a:lnTo>
                <a:lnTo>
                  <a:pt x="729843" y="394282"/>
                </a:lnTo>
                <a:lnTo>
                  <a:pt x="729843" y="394282"/>
                </a:lnTo>
                <a:lnTo>
                  <a:pt x="92279" y="385893"/>
                </a:lnTo>
                <a:lnTo>
                  <a:pt x="92279" y="385893"/>
                </a:lnTo>
                <a:lnTo>
                  <a:pt x="0" y="285225"/>
                </a:lnTo>
                <a:lnTo>
                  <a:pt x="0" y="285225"/>
                </a:lnTo>
                <a:lnTo>
                  <a:pt x="100668" y="0"/>
                </a:lnTo>
                <a:close/>
              </a:path>
            </a:pathLst>
          </a:cu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Dikdörtgen 42"/>
          <p:cNvSpPr/>
          <p:nvPr/>
        </p:nvSpPr>
        <p:spPr>
          <a:xfrm>
            <a:off x="544329" y="6102914"/>
            <a:ext cx="8385980" cy="369332"/>
          </a:xfrm>
          <a:prstGeom prst="rect">
            <a:avLst/>
          </a:prstGeom>
        </p:spPr>
        <p:txBody>
          <a:bodyPr wrap="square">
            <a:spAutoFit/>
          </a:bodyPr>
          <a:lstStyle/>
          <a:p>
            <a:r>
              <a:rPr lang="tr-TR" dirty="0"/>
              <a:t>5</a:t>
            </a:r>
            <a:r>
              <a:rPr lang="tr-TR" dirty="0" smtClean="0"/>
              <a:t>. </a:t>
            </a:r>
            <a:r>
              <a:rPr lang="tr-TR" dirty="0" err="1" smtClean="0"/>
              <a:t>Steps</a:t>
            </a:r>
            <a:r>
              <a:rPr lang="tr-TR" dirty="0" smtClean="0"/>
              <a:t> </a:t>
            </a:r>
            <a:r>
              <a:rPr lang="tr-TR" dirty="0" err="1" smtClean="0"/>
              <a:t>above</a:t>
            </a:r>
            <a:r>
              <a:rPr lang="tr-TR" dirty="0" smtClean="0"/>
              <a:t> </a:t>
            </a:r>
            <a:r>
              <a:rPr lang="tr-TR" dirty="0" err="1" smtClean="0"/>
              <a:t>are</a:t>
            </a:r>
            <a:r>
              <a:rPr lang="tr-TR" dirty="0" smtClean="0"/>
              <a:t> </a:t>
            </a:r>
            <a:r>
              <a:rPr lang="tr-TR" dirty="0" err="1" smtClean="0"/>
              <a:t>repeated</a:t>
            </a:r>
            <a:r>
              <a:rPr lang="tr-TR" dirty="0" smtClean="0"/>
              <a:t> </a:t>
            </a:r>
            <a:r>
              <a:rPr lang="tr-TR" dirty="0" err="1" smtClean="0"/>
              <a:t>with</a:t>
            </a:r>
            <a:r>
              <a:rPr lang="tr-TR" dirty="0" smtClean="0"/>
              <a:t> a </a:t>
            </a:r>
            <a:r>
              <a:rPr lang="tr-TR" dirty="0" err="1" smtClean="0"/>
              <a:t>blank</a:t>
            </a:r>
            <a:r>
              <a:rPr lang="tr-TR" dirty="0" smtClean="0"/>
              <a:t> </a:t>
            </a:r>
            <a:r>
              <a:rPr lang="tr-TR" dirty="0" err="1" smtClean="0"/>
              <a:t>sample</a:t>
            </a:r>
            <a:r>
              <a:rPr lang="tr-TR" dirty="0" smtClean="0"/>
              <a:t> </a:t>
            </a:r>
            <a:r>
              <a:rPr lang="tr-TR" dirty="0" err="1" smtClean="0"/>
              <a:t>which</a:t>
            </a:r>
            <a:r>
              <a:rPr lang="tr-TR" dirty="0" smtClean="0"/>
              <a:t> </a:t>
            </a:r>
            <a:r>
              <a:rPr lang="tr-TR" dirty="0" err="1" smtClean="0"/>
              <a:t>does</a:t>
            </a:r>
            <a:r>
              <a:rPr lang="tr-TR" dirty="0" smtClean="0"/>
              <a:t> not </a:t>
            </a:r>
            <a:r>
              <a:rPr lang="tr-TR" dirty="0" err="1" smtClean="0"/>
              <a:t>contain</a:t>
            </a:r>
            <a:r>
              <a:rPr lang="tr-TR" dirty="0" smtClean="0"/>
              <a:t> </a:t>
            </a:r>
            <a:r>
              <a:rPr lang="tr-TR" dirty="0" err="1" smtClean="0"/>
              <a:t>any</a:t>
            </a:r>
            <a:r>
              <a:rPr lang="tr-TR" dirty="0" smtClean="0"/>
              <a:t> </a:t>
            </a:r>
            <a:r>
              <a:rPr lang="tr-TR" dirty="0" err="1" smtClean="0"/>
              <a:t>oil</a:t>
            </a:r>
            <a:r>
              <a:rPr lang="tr-TR" dirty="0" smtClean="0"/>
              <a:t> </a:t>
            </a:r>
            <a:r>
              <a:rPr lang="tr-TR" dirty="0" err="1" smtClean="0"/>
              <a:t>sample</a:t>
            </a:r>
            <a:r>
              <a:rPr lang="tr-TR" dirty="0" smtClean="0"/>
              <a:t> </a:t>
            </a:r>
            <a:endParaRPr lang="tr-TR" dirty="0"/>
          </a:p>
        </p:txBody>
      </p:sp>
    </p:spTree>
    <p:custDataLst>
      <p:tags r:id="rId1"/>
    </p:custDataLst>
    <p:extLst>
      <p:ext uri="{BB962C8B-B14F-4D97-AF65-F5344CB8AC3E}">
        <p14:creationId xmlns:p14="http://schemas.microsoft.com/office/powerpoint/2010/main" val="407865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subTnLst>
                                    <p:set>
                                      <p:cBhvr override="childStyle">
                                        <p:cTn dur="1" fill="hold" display="0" masterRel="sameClick" afterEffect="1">
                                          <p:stCondLst>
                                            <p:cond evt="end" delay="0">
                                              <p:tn val="30"/>
                                            </p:cond>
                                          </p:stCondLst>
                                        </p:cTn>
                                        <p:tgtEl>
                                          <p:spTgt spid="2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1"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randombar(horizontal)">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4" grpId="0" animBg="1"/>
      <p:bldP spid="17" grpId="0" animBg="1"/>
      <p:bldP spid="30" grpId="1" animBg="1"/>
      <p:bldP spid="41" grpId="1" animBg="1"/>
      <p:bldP spid="43" grpId="0"/>
    </p:bldLst>
  </p:timing>
  <p:extLst mod="1">
    <p:ext uri="{E180D4A7-C9FB-4DFB-919C-405C955672EB}">
      <p14:showEvtLst xmlns:p14="http://schemas.microsoft.com/office/powerpoint/2010/main">
        <p14:playEvt time="0" objId="4"/>
        <p14:stopEvt time="58339"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1|2.2|1.4"/>
</p:tagLst>
</file>

<file path=ppt/tags/tag10.xml><?xml version="1.0" encoding="utf-8"?>
<p:tagLst xmlns:a="http://schemas.openxmlformats.org/drawingml/2006/main" xmlns:r="http://schemas.openxmlformats.org/officeDocument/2006/relationships" xmlns:p="http://schemas.openxmlformats.org/presentationml/2006/main">
  <p:tag name="TİMİNG" val="|0.5|2.5|3.9|1.6|1.7|2.3"/>
</p:tagLst>
</file>

<file path=ppt/tags/tag11.xml><?xml version="1.0" encoding="utf-8"?>
<p:tagLst xmlns:a="http://schemas.openxmlformats.org/drawingml/2006/main" xmlns:r="http://schemas.openxmlformats.org/officeDocument/2006/relationships" xmlns:p="http://schemas.openxmlformats.org/presentationml/2006/main">
  <p:tag name="TİMİNG" val="|0.5|3.1|26.8|12.5|17.8|1.2"/>
</p:tagLst>
</file>

<file path=ppt/tags/tag12.xml><?xml version="1.0" encoding="utf-8"?>
<p:tagLst xmlns:a="http://schemas.openxmlformats.org/drawingml/2006/main" xmlns:r="http://schemas.openxmlformats.org/officeDocument/2006/relationships" xmlns:p="http://schemas.openxmlformats.org/presentationml/2006/main">
  <p:tag name="TİMİNG" val="|3.2|0.9|1|2.7|6.1|2.6|2|2.9|4.3|4.9|4.7|4.8|1.2|8.4|2.5"/>
</p:tagLst>
</file>

<file path=ppt/tags/tag13.xml><?xml version="1.0" encoding="utf-8"?>
<p:tagLst xmlns:a="http://schemas.openxmlformats.org/drawingml/2006/main" xmlns:r="http://schemas.openxmlformats.org/officeDocument/2006/relationships" xmlns:p="http://schemas.openxmlformats.org/presentationml/2006/main">
  <p:tag name="TİMİNG" val="|0.6|2.2|0.7"/>
</p:tagLst>
</file>

<file path=ppt/tags/tag14.xml><?xml version="1.0" encoding="utf-8"?>
<p:tagLst xmlns:a="http://schemas.openxmlformats.org/drawingml/2006/main" xmlns:r="http://schemas.openxmlformats.org/officeDocument/2006/relationships" xmlns:p="http://schemas.openxmlformats.org/presentationml/2006/main">
  <p:tag name="TİMİNG" val="|0.6|1.3|4|2.1|1.5|2.1"/>
</p:tagLst>
</file>

<file path=ppt/tags/tag15.xml><?xml version="1.0" encoding="utf-8"?>
<p:tagLst xmlns:a="http://schemas.openxmlformats.org/drawingml/2006/main" xmlns:r="http://schemas.openxmlformats.org/officeDocument/2006/relationships" xmlns:p="http://schemas.openxmlformats.org/presentationml/2006/main">
  <p:tag name="TİMİNG" val="|0.6|2.1|4|1.6|1.9|2.3"/>
</p:tagLst>
</file>

<file path=ppt/tags/tag16.xml><?xml version="1.0" encoding="utf-8"?>
<p:tagLst xmlns:a="http://schemas.openxmlformats.org/drawingml/2006/main" xmlns:r="http://schemas.openxmlformats.org/officeDocument/2006/relationships" xmlns:p="http://schemas.openxmlformats.org/presentationml/2006/main">
  <p:tag name="TİMİNG" val="|0.5|3.1|10.8|10.5|12"/>
</p:tagLst>
</file>

<file path=ppt/tags/tag17.xml><?xml version="1.0" encoding="utf-8"?>
<p:tagLst xmlns:a="http://schemas.openxmlformats.org/drawingml/2006/main" xmlns:r="http://schemas.openxmlformats.org/officeDocument/2006/relationships" xmlns:p="http://schemas.openxmlformats.org/presentationml/2006/main">
  <p:tag name="TİMİNG" val="|0.5|4.1|1.2"/>
</p:tagLst>
</file>

<file path=ppt/tags/tag18.xml><?xml version="1.0" encoding="utf-8"?>
<p:tagLst xmlns:a="http://schemas.openxmlformats.org/drawingml/2006/main" xmlns:r="http://schemas.openxmlformats.org/officeDocument/2006/relationships" xmlns:p="http://schemas.openxmlformats.org/presentationml/2006/main">
  <p:tag name="TİMİNG" val="|0.5|1.5|0.5|0.7|1.6|0.7|3|1.9"/>
</p:tagLst>
</file>

<file path=ppt/tags/tag2.xml><?xml version="1.0" encoding="utf-8"?>
<p:tagLst xmlns:a="http://schemas.openxmlformats.org/drawingml/2006/main" xmlns:r="http://schemas.openxmlformats.org/officeDocument/2006/relationships" xmlns:p="http://schemas.openxmlformats.org/presentationml/2006/main">
  <p:tag name="TİMİNG" val="|0.8|2.8|6.9|2.8|4.8|0.6|1|0.7|1.1|0.8|1.9"/>
</p:tagLst>
</file>

<file path=ppt/tags/tag3.xml><?xml version="1.0" encoding="utf-8"?>
<p:tagLst xmlns:a="http://schemas.openxmlformats.org/drawingml/2006/main" xmlns:r="http://schemas.openxmlformats.org/officeDocument/2006/relationships" xmlns:p="http://schemas.openxmlformats.org/presentationml/2006/main">
  <p:tag name="TİMİNG" val="|11.7|14.2"/>
</p:tagLst>
</file>

<file path=ppt/tags/tag4.xml><?xml version="1.0" encoding="utf-8"?>
<p:tagLst xmlns:a="http://schemas.openxmlformats.org/drawingml/2006/main" xmlns:r="http://schemas.openxmlformats.org/officeDocument/2006/relationships" xmlns:p="http://schemas.openxmlformats.org/presentationml/2006/main">
  <p:tag name="TİMİNG" val="|0.7|2.4|3.1|1.5|1.4|1.6|1.4"/>
</p:tagLst>
</file>

<file path=ppt/tags/tag5.xml><?xml version="1.0" encoding="utf-8"?>
<p:tagLst xmlns:a="http://schemas.openxmlformats.org/drawingml/2006/main" xmlns:r="http://schemas.openxmlformats.org/officeDocument/2006/relationships" xmlns:p="http://schemas.openxmlformats.org/presentationml/2006/main">
  <p:tag name="TİMİNG" val="|0.6|2.2|21|11.3"/>
</p:tagLst>
</file>

<file path=ppt/tags/tag6.xml><?xml version="1.0" encoding="utf-8"?>
<p:tagLst xmlns:a="http://schemas.openxmlformats.org/drawingml/2006/main" xmlns:r="http://schemas.openxmlformats.org/officeDocument/2006/relationships" xmlns:p="http://schemas.openxmlformats.org/presentationml/2006/main">
  <p:tag name="TİMİNG" val="|2.1|1|1.3|6.3|4.2|5.8|4.8|16.3|0.7|1.1|5.7|2.3"/>
</p:tagLst>
</file>

<file path=ppt/tags/tag7.xml><?xml version="1.0" encoding="utf-8"?>
<p:tagLst xmlns:a="http://schemas.openxmlformats.org/drawingml/2006/main" xmlns:r="http://schemas.openxmlformats.org/officeDocument/2006/relationships" xmlns:p="http://schemas.openxmlformats.org/presentationml/2006/main">
  <p:tag name="TİMİNG" val="|0.5|2.7|3.5"/>
</p:tagLst>
</file>

<file path=ppt/tags/tag8.xml><?xml version="1.0" encoding="utf-8"?>
<p:tagLst xmlns:a="http://schemas.openxmlformats.org/drawingml/2006/main" xmlns:r="http://schemas.openxmlformats.org/officeDocument/2006/relationships" xmlns:p="http://schemas.openxmlformats.org/presentationml/2006/main">
  <p:tag name="TİMİNG" val="|0.5|2.8|2.3|0.5|3.2|2.6|4.3"/>
</p:tagLst>
</file>

<file path=ppt/tags/tag9.xml><?xml version="1.0" encoding="utf-8"?>
<p:tagLst xmlns:a="http://schemas.openxmlformats.org/drawingml/2006/main" xmlns:r="http://schemas.openxmlformats.org/officeDocument/2006/relationships" xmlns:p="http://schemas.openxmlformats.org/presentationml/2006/main">
  <p:tag name="TİMİNG" val="|5.3|1.5|3.7|7.6"/>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9023</TotalTime>
  <Words>1657</Words>
  <Application>Microsoft Office PowerPoint</Application>
  <PresentationFormat>Ekran Gösterisi (4:3)</PresentationFormat>
  <Paragraphs>417</Paragraphs>
  <Slides>33</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33</vt:i4>
      </vt:variant>
    </vt:vector>
  </HeadingPairs>
  <TitlesOfParts>
    <vt:vector size="40" baseType="lpstr">
      <vt:lpstr>Andalus</vt:lpstr>
      <vt:lpstr>Arial</vt:lpstr>
      <vt:lpstr>Calibri</vt:lpstr>
      <vt:lpstr>Symbol</vt:lpstr>
      <vt:lpstr>Times New Roman</vt:lpstr>
      <vt:lpstr>Wingdings</vt:lpstr>
      <vt:lpstr>Ofis Teması</vt:lpstr>
      <vt:lpstr>PowerPoint Sunusu</vt:lpstr>
      <vt:lpstr>PowerPoint Sunusu</vt:lpstr>
      <vt:lpstr>PowerPoint Sunusu</vt:lpstr>
      <vt:lpstr>PowerPoint Sunusu</vt:lpstr>
      <vt:lpstr>WHAT IS THE AIM OF THE EXPERIMENT?</vt:lpstr>
      <vt:lpstr>PRINCIPLE?</vt:lpstr>
      <vt:lpstr>Chemicals and Materials</vt:lpstr>
      <vt:lpstr>PowerPoint Sunusu</vt:lpstr>
      <vt:lpstr>Procedure</vt:lpstr>
      <vt:lpstr>DATA TO RECORD</vt:lpstr>
      <vt:lpstr>CALCULATION</vt:lpstr>
      <vt:lpstr>PowerPoint Sunusu</vt:lpstr>
      <vt:lpstr>WHAT IS THE AIM OF THE EXPERIMENT?</vt:lpstr>
      <vt:lpstr>PRINCIPLE?</vt:lpstr>
      <vt:lpstr>Chemicals and Materials</vt:lpstr>
      <vt:lpstr>PowerPoint Sunusu</vt:lpstr>
      <vt:lpstr>Procedure</vt:lpstr>
      <vt:lpstr>DATA TO RECORD</vt:lpstr>
      <vt:lpstr>CALCULATION</vt:lpstr>
      <vt:lpstr>PowerPoint Sunusu</vt:lpstr>
      <vt:lpstr>WHAT IS THE AIM OF THE EXPERIMENT?</vt:lpstr>
      <vt:lpstr>PRINCIPLE?</vt:lpstr>
      <vt:lpstr>PowerPoint Sunusu</vt:lpstr>
      <vt:lpstr>PowerPoint Sunusu</vt:lpstr>
      <vt:lpstr>PowerPoint Sunusu</vt:lpstr>
      <vt:lpstr>Chemicals and Materials</vt:lpstr>
      <vt:lpstr>PowerPoint Sunusu</vt:lpstr>
      <vt:lpstr>Procedure</vt:lpstr>
      <vt:lpstr>DATA TO RECORD</vt:lpstr>
      <vt:lpstr>CALCULATION</vt:lpstr>
      <vt:lpstr>Turkish Food Codex and TSE standards</vt:lpstr>
      <vt:lpstr>Turkish Food Codex and TSE standards</vt:lpstr>
      <vt:lpstr>Turkish Food Codex and TSE standards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Hatice Neval Özbek</dc:creator>
  <cp:lastModifiedBy>neval</cp:lastModifiedBy>
  <cp:revision>356</cp:revision>
  <dcterms:created xsi:type="dcterms:W3CDTF">2016-02-22T08:11:21Z</dcterms:created>
  <dcterms:modified xsi:type="dcterms:W3CDTF">2025-05-12T09:50:29Z</dcterms:modified>
</cp:coreProperties>
</file>