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8" r:id="rId3"/>
    <p:sldId id="259" r:id="rId4"/>
    <p:sldId id="264" r:id="rId5"/>
    <p:sldId id="261" r:id="rId6"/>
    <p:sldId id="262" r:id="rId7"/>
    <p:sldId id="275" r:id="rId8"/>
    <p:sldId id="274" r:id="rId9"/>
    <p:sldId id="276" r:id="rId10"/>
    <p:sldId id="263" r:id="rId11"/>
    <p:sldId id="266" r:id="rId12"/>
    <p:sldId id="267" r:id="rId13"/>
    <p:sldId id="268" r:id="rId14"/>
    <p:sldId id="265" r:id="rId15"/>
    <p:sldId id="277" r:id="rId16"/>
    <p:sldId id="269" r:id="rId17"/>
    <p:sldId id="270" r:id="rId18"/>
    <p:sldId id="271" r:id="rId19"/>
    <p:sldId id="273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9BE1"/>
    <a:srgbClr val="A36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841AB-5469-41E2-8031-1C41FF4D8E6A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4222C-4666-498B-882D-EC43ED864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39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4222C-4666-498B-882D-EC43ED864A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11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4222C-4666-498B-882D-EC43ED864A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37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09EA-F7E8-4718-9A4C-293BE1452A4D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009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B074B-B620-4039-9438-184D6D89806A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46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2C40-AA81-4633-B169-4F1769A8B4F9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2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D853-3900-47B2-9537-F2DC3D334102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91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48D-E262-4A2C-B698-A2AF4B76E5A5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2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3B95-E3C1-4D08-A03B-57666ACD71A5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12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C25B-B664-45BE-B56B-66A0248987E1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55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76B3-9D13-4E44-BE21-D98CF885DAD1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82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2A9B2-B84A-4411-B12F-3A751830DC15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63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9F5B-A5A2-40EC-B955-20E04A3B903A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73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22BB-E6AA-40D4-BD1F-3AC8860C635A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37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85DF5F0-C07C-462B-8CA8-B7B8450F5CE9}" type="datetime1">
              <a:rPr lang="en-GB" smtClean="0"/>
              <a:t>25/04/2023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ECF5D4D9-1F6F-4E7B-9193-92A78F2CB0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0094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603504" y="-262240"/>
            <a:ext cx="10782300" cy="33528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tr-TR" sz="6000" b="1" dirty="0" smtClean="0"/>
              <a:t>SENSORY EVALUATION OF FOOD</a:t>
            </a:r>
            <a:endParaRPr lang="en-GB" sz="6000" b="1" dirty="0"/>
          </a:p>
        </p:txBody>
      </p:sp>
      <p:grpSp>
        <p:nvGrpSpPr>
          <p:cNvPr id="7" name="Grup 6"/>
          <p:cNvGrpSpPr/>
          <p:nvPr/>
        </p:nvGrpSpPr>
        <p:grpSpPr>
          <a:xfrm>
            <a:off x="1536405" y="3767667"/>
            <a:ext cx="9250128" cy="2542847"/>
            <a:chOff x="895819" y="3870235"/>
            <a:chExt cx="8710439" cy="1847851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2794" y="3870236"/>
              <a:ext cx="3631885" cy="1847850"/>
            </a:xfrm>
            <a:prstGeom prst="rect">
              <a:avLst/>
            </a:prstGeom>
          </p:spPr>
        </p:pic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819" y="3870235"/>
              <a:ext cx="2466975" cy="1847850"/>
            </a:xfrm>
            <a:prstGeom prst="rect">
              <a:avLst/>
            </a:prstGeom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 rotWithShape="1">
            <a:blip r:embed="rId4"/>
            <a:srcRect b="4496"/>
            <a:stretch/>
          </p:blipFill>
          <p:spPr>
            <a:xfrm>
              <a:off x="6994679" y="3870235"/>
              <a:ext cx="2611579" cy="1847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3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>
            <a:spLocks noGrp="1"/>
          </p:cNvSpPr>
          <p:nvPr>
            <p:ph type="ctrTitle"/>
          </p:nvPr>
        </p:nvSpPr>
        <p:spPr>
          <a:xfrm>
            <a:off x="695798" y="1957"/>
            <a:ext cx="10782300" cy="757401"/>
          </a:xfrm>
        </p:spPr>
        <p:txBody>
          <a:bodyPr/>
          <a:lstStyle/>
          <a:p>
            <a:pPr algn="ctr"/>
            <a:r>
              <a:rPr lang="en-US" sz="4000" b="1" dirty="0" smtClean="0"/>
              <a:t>Descriptive Analysis</a:t>
            </a:r>
            <a:endParaRPr lang="en-US" sz="4000" b="1" dirty="0"/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04082" y="354628"/>
            <a:ext cx="11965732" cy="56055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Characteristics</a:t>
            </a:r>
            <a:r>
              <a:rPr lang="tr-TR" sz="2800" dirty="0"/>
              <a:t>:</a:t>
            </a:r>
          </a:p>
          <a:p>
            <a:pPr algn="just">
              <a:lnSpc>
                <a:spcPct val="125000"/>
              </a:lnSpc>
            </a:pPr>
            <a:r>
              <a:rPr lang="tr-TR" sz="2800" dirty="0"/>
              <a:t>       - </a:t>
            </a:r>
            <a:r>
              <a:rPr lang="en-US" sz="2800" dirty="0"/>
              <a:t>Qualitative</a:t>
            </a:r>
          </a:p>
          <a:p>
            <a:pPr algn="just">
              <a:lnSpc>
                <a:spcPct val="125000"/>
              </a:lnSpc>
            </a:pPr>
            <a:r>
              <a:rPr lang="tr-TR" sz="2800" dirty="0"/>
              <a:t>       </a:t>
            </a:r>
            <a:r>
              <a:rPr lang="tr-TR" sz="2800" dirty="0" smtClean="0"/>
              <a:t>-</a:t>
            </a:r>
            <a:r>
              <a:rPr lang="en-US" sz="2800" dirty="0" smtClean="0">
                <a:latin typeface="+mn-lt"/>
              </a:rPr>
              <a:t>Used to determine how samples are different from each other based on a specific </a:t>
            </a:r>
            <a:r>
              <a:rPr lang="tr-TR" sz="2800" dirty="0" smtClean="0">
                <a:latin typeface="+mn-lt"/>
              </a:rPr>
              <a:t>           </a:t>
            </a:r>
            <a:r>
              <a:rPr lang="en-US" sz="2800" dirty="0" smtClean="0">
                <a:latin typeface="+mn-lt"/>
              </a:rPr>
              <a:t>criteria</a:t>
            </a:r>
            <a:r>
              <a:rPr lang="tr-TR" sz="2800" dirty="0" smtClean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such</a:t>
            </a:r>
            <a:r>
              <a:rPr lang="tr-TR" sz="2800" dirty="0" smtClean="0">
                <a:latin typeface="+mn-lt"/>
              </a:rPr>
              <a:t> as  aroma, </a:t>
            </a:r>
            <a:r>
              <a:rPr lang="en-US" sz="2800" dirty="0" smtClean="0">
                <a:latin typeface="+mn-lt"/>
              </a:rPr>
              <a:t>flavor</a:t>
            </a:r>
            <a:r>
              <a:rPr lang="tr-TR" sz="2800" dirty="0" smtClean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and</a:t>
            </a:r>
            <a:r>
              <a:rPr lang="tr-TR" sz="2800" dirty="0" smtClean="0">
                <a:latin typeface="+mn-lt"/>
              </a:rPr>
              <a:t> oral </a:t>
            </a:r>
            <a:r>
              <a:rPr lang="en-US" sz="2800" dirty="0" smtClean="0">
                <a:latin typeface="+mn-lt"/>
              </a:rPr>
              <a:t>texture</a:t>
            </a:r>
            <a:r>
              <a:rPr lang="tr-TR" sz="2800" dirty="0" smtClean="0">
                <a:latin typeface="+mn-lt"/>
              </a:rPr>
              <a:t>.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+mn-lt"/>
              </a:rPr>
              <a:t>Descriptive tests are subjective tests. They give information about people’s likes and dislikes of a product.</a:t>
            </a:r>
            <a:endParaRPr lang="tr-TR" sz="2800" dirty="0" smtClean="0">
              <a:latin typeface="+mn-lt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GB" sz="2800" dirty="0">
                <a:latin typeface="+mn-lt"/>
              </a:rPr>
              <a:t>Reference scales are used to ensure consistency between </a:t>
            </a:r>
            <a:r>
              <a:rPr lang="en-GB" sz="2800" dirty="0" err="1">
                <a:latin typeface="+mn-lt"/>
              </a:rPr>
              <a:t>panelists</a:t>
            </a:r>
            <a:r>
              <a:rPr lang="en-GB" sz="2800" dirty="0">
                <a:latin typeface="+mn-lt"/>
              </a:rPr>
              <a:t> across repeated evaluations.</a:t>
            </a:r>
          </a:p>
          <a:p>
            <a:pPr algn="just">
              <a:lnSpc>
                <a:spcPct val="125000"/>
              </a:lnSpc>
            </a:pPr>
            <a:endParaRPr lang="tr-TR" sz="2800" dirty="0" smtClean="0">
              <a:latin typeface="+mn-lt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425699" y="5831727"/>
            <a:ext cx="2948923" cy="961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Line Scaling</a:t>
            </a:r>
          </a:p>
          <a:p>
            <a:pPr algn="just">
              <a:lnSpc>
                <a:spcPct val="100000"/>
              </a:lnSpc>
            </a:pPr>
            <a:endParaRPr lang="en-US" sz="2800" dirty="0" smtClean="0">
              <a:latin typeface="+mn-lt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3651268" y="5481939"/>
            <a:ext cx="3458094" cy="8958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2800" dirty="0" smtClean="0">
              <a:latin typeface="+mn-lt"/>
            </a:endParaRPr>
          </a:p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latin typeface="+mn-lt"/>
            </a:endParaRPr>
          </a:p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Category Scaling</a:t>
            </a:r>
            <a:endParaRPr lang="en-US" sz="2800" dirty="0" smtClean="0"/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7972967" y="5833013"/>
            <a:ext cx="2948923" cy="544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2800" dirty="0" smtClean="0">
              <a:latin typeface="+mn-lt"/>
            </a:endParaRPr>
          </a:p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Ratio Scaling</a:t>
            </a:r>
          </a:p>
        </p:txBody>
      </p:sp>
    </p:spTree>
    <p:extLst>
      <p:ext uri="{BB962C8B-B14F-4D97-AF65-F5344CB8AC3E}">
        <p14:creationId xmlns:p14="http://schemas.microsoft.com/office/powerpoint/2010/main" val="9999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>
            <a:spLocks noGrp="1"/>
          </p:cNvSpPr>
          <p:nvPr>
            <p:ph type="ctrTitle"/>
          </p:nvPr>
        </p:nvSpPr>
        <p:spPr>
          <a:xfrm>
            <a:off x="695798" y="1957"/>
            <a:ext cx="10782300" cy="757401"/>
          </a:xfrm>
        </p:spPr>
        <p:txBody>
          <a:bodyPr/>
          <a:lstStyle/>
          <a:p>
            <a:pPr algn="ctr"/>
            <a:r>
              <a:rPr lang="en-US" sz="4000" b="1" dirty="0" smtClean="0"/>
              <a:t>Descriptive Analysis</a:t>
            </a:r>
            <a:endParaRPr lang="en-US" sz="4000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4975" t="5708" r="17459" b="14069"/>
          <a:stretch/>
        </p:blipFill>
        <p:spPr>
          <a:xfrm>
            <a:off x="5235507" y="1621163"/>
            <a:ext cx="6853461" cy="5115559"/>
          </a:xfrm>
          <a:prstGeom prst="rect">
            <a:avLst/>
          </a:prstGeom>
        </p:spPr>
      </p:pic>
      <p:sp>
        <p:nvSpPr>
          <p:cNvPr id="5" name="Unvan 2"/>
          <p:cNvSpPr txBox="1">
            <a:spLocks/>
          </p:cNvSpPr>
          <p:nvPr/>
        </p:nvSpPr>
        <p:spPr>
          <a:xfrm>
            <a:off x="480099" y="924212"/>
            <a:ext cx="3237136" cy="961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n-lt"/>
              </a:rPr>
              <a:t>Line Scaling:</a:t>
            </a:r>
          </a:p>
          <a:p>
            <a:pPr algn="just">
              <a:lnSpc>
                <a:spcPct val="100000"/>
              </a:lnSpc>
            </a:pPr>
            <a:endParaRPr lang="en-US" sz="3200" dirty="0" smtClean="0">
              <a:latin typeface="+mn-l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6517" t="39339" r="39139" b="35731"/>
          <a:stretch/>
        </p:blipFill>
        <p:spPr>
          <a:xfrm>
            <a:off x="291138" y="3073043"/>
            <a:ext cx="4727032" cy="121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25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>
            <a:spLocks noGrp="1"/>
          </p:cNvSpPr>
          <p:nvPr>
            <p:ph type="ctrTitle"/>
          </p:nvPr>
        </p:nvSpPr>
        <p:spPr>
          <a:xfrm>
            <a:off x="695798" y="1957"/>
            <a:ext cx="10782300" cy="757401"/>
          </a:xfrm>
        </p:spPr>
        <p:txBody>
          <a:bodyPr/>
          <a:lstStyle/>
          <a:p>
            <a:pPr algn="ctr"/>
            <a:r>
              <a:rPr lang="en-US" sz="4000" b="1" dirty="0" smtClean="0"/>
              <a:t>Descriptive Analysis</a:t>
            </a:r>
            <a:endParaRPr lang="en-US" sz="4000" b="1" dirty="0"/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450762" y="491764"/>
            <a:ext cx="3723673" cy="8958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3200" dirty="0" smtClean="0">
              <a:latin typeface="+mn-lt"/>
            </a:endParaRPr>
          </a:p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 smtClean="0">
              <a:latin typeface="+mn-lt"/>
            </a:endParaRPr>
          </a:p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n-lt"/>
              </a:rPr>
              <a:t>Category Scaling</a:t>
            </a:r>
            <a:endParaRPr lang="en-US" sz="3200" dirty="0" smtClean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/>
          <a:srcRect l="6860" r="7676" b="13752"/>
          <a:stretch/>
        </p:blipFill>
        <p:spPr>
          <a:xfrm>
            <a:off x="4002433" y="1877375"/>
            <a:ext cx="7836276" cy="444615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23131" t="36365" r="56892" b="30348"/>
          <a:stretch/>
        </p:blipFill>
        <p:spPr>
          <a:xfrm>
            <a:off x="695798" y="2601533"/>
            <a:ext cx="2598202" cy="24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>
            <a:spLocks noGrp="1"/>
          </p:cNvSpPr>
          <p:nvPr>
            <p:ph type="ctrTitle"/>
          </p:nvPr>
        </p:nvSpPr>
        <p:spPr>
          <a:xfrm>
            <a:off x="695798" y="1957"/>
            <a:ext cx="10782300" cy="757401"/>
          </a:xfrm>
        </p:spPr>
        <p:txBody>
          <a:bodyPr/>
          <a:lstStyle/>
          <a:p>
            <a:pPr algn="ctr"/>
            <a:r>
              <a:rPr lang="en-US" sz="4000" b="1" dirty="0" smtClean="0"/>
              <a:t>Descriptive Analysis</a:t>
            </a:r>
            <a:endParaRPr lang="en-US" sz="4000" b="1" dirty="0"/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05517" y="992579"/>
            <a:ext cx="2948923" cy="544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3200" dirty="0" smtClean="0">
              <a:latin typeface="+mn-lt"/>
            </a:endParaRPr>
          </a:p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n-lt"/>
              </a:rPr>
              <a:t>Ratio Scaling: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/>
          <a:srcRect l="8043" t="13141" r="7109" b="20564"/>
          <a:stretch/>
        </p:blipFill>
        <p:spPr>
          <a:xfrm>
            <a:off x="933550" y="2025156"/>
            <a:ext cx="7914236" cy="3476613"/>
          </a:xfrm>
          <a:prstGeom prst="rect">
            <a:avLst/>
          </a:prstGeom>
        </p:spPr>
      </p:pic>
      <p:cxnSp>
        <p:nvCxnSpPr>
          <p:cNvPr id="4" name="Düz Ok Bağlayıcısı 3"/>
          <p:cNvCxnSpPr/>
          <p:nvPr/>
        </p:nvCxnSpPr>
        <p:spPr>
          <a:xfrm flipH="1">
            <a:off x="6879642" y="4481848"/>
            <a:ext cx="425002" cy="1931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/>
          <p:cNvCxnSpPr/>
          <p:nvPr/>
        </p:nvCxnSpPr>
        <p:spPr>
          <a:xfrm flipH="1">
            <a:off x="6897131" y="4724188"/>
            <a:ext cx="425002" cy="1931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90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>
            <a:spLocks noGrp="1"/>
          </p:cNvSpPr>
          <p:nvPr>
            <p:ph type="ctrTitle"/>
          </p:nvPr>
        </p:nvSpPr>
        <p:spPr>
          <a:xfrm>
            <a:off x="695798" y="1957"/>
            <a:ext cx="10782300" cy="757401"/>
          </a:xfrm>
        </p:spPr>
        <p:txBody>
          <a:bodyPr/>
          <a:lstStyle/>
          <a:p>
            <a:pPr algn="ctr"/>
            <a:r>
              <a:rPr lang="en-US" sz="4000" b="1" dirty="0" smtClean="0"/>
              <a:t>Affective/Hedonic </a:t>
            </a:r>
            <a:r>
              <a:rPr lang="en-US" sz="4000" b="1" dirty="0"/>
              <a:t>Tests</a:t>
            </a: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73914" y="1733718"/>
            <a:ext cx="11561196" cy="36455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endParaRPr lang="en-US" sz="3200" dirty="0" smtClean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+mn-lt"/>
              </a:rPr>
              <a:t>Used to measure consumers’ preference, liking, or acceptance of a product.</a:t>
            </a:r>
            <a:endParaRPr lang="tr-TR" sz="3200" dirty="0" smtClean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+mn-lt"/>
              </a:rPr>
              <a:t>Affective sensory analysis covered in this presentation: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n-lt"/>
              </a:rPr>
              <a:t>Paired Comparison </a:t>
            </a:r>
            <a:r>
              <a:rPr lang="tr-TR" sz="3200" dirty="0" err="1" smtClean="0">
                <a:latin typeface="+mn-lt"/>
              </a:rPr>
              <a:t>Preference</a:t>
            </a:r>
            <a:r>
              <a:rPr lang="en-US" sz="3200" dirty="0" smtClean="0">
                <a:latin typeface="+mn-lt"/>
              </a:rPr>
              <a:t>Test</a:t>
            </a:r>
            <a:endParaRPr lang="tr-TR" sz="3200" dirty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n-lt"/>
              </a:rPr>
              <a:t>Hedonic Scaling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n-lt"/>
              </a:rPr>
              <a:t>Ranking Test</a:t>
            </a:r>
          </a:p>
        </p:txBody>
      </p:sp>
    </p:spTree>
    <p:extLst>
      <p:ext uri="{BB962C8B-B14F-4D97-AF65-F5344CB8AC3E}">
        <p14:creationId xmlns:p14="http://schemas.microsoft.com/office/powerpoint/2010/main" val="41185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>
            <a:spLocks noGrp="1"/>
          </p:cNvSpPr>
          <p:nvPr>
            <p:ph type="ctrTitle"/>
          </p:nvPr>
        </p:nvSpPr>
        <p:spPr>
          <a:xfrm>
            <a:off x="695798" y="1957"/>
            <a:ext cx="10782300" cy="757401"/>
          </a:xfrm>
        </p:spPr>
        <p:txBody>
          <a:bodyPr/>
          <a:lstStyle/>
          <a:p>
            <a:pPr algn="ctr"/>
            <a:r>
              <a:rPr lang="en-US" sz="4000" b="1" dirty="0" smtClean="0"/>
              <a:t>Affective/Hedonic </a:t>
            </a:r>
            <a:r>
              <a:rPr lang="en-US" sz="4000" b="1" dirty="0"/>
              <a:t>Tests</a:t>
            </a: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89940" y="759358"/>
            <a:ext cx="11561196" cy="7273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3200" b="1" dirty="0" smtClean="0">
              <a:latin typeface="+mn-lt"/>
            </a:endParaRP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+mn-lt"/>
              </a:rPr>
              <a:t>Paired Comparison Preference</a:t>
            </a:r>
            <a:r>
              <a:rPr lang="tr-TR" sz="3200" b="1" dirty="0" smtClean="0">
                <a:latin typeface="+mn-lt"/>
              </a:rPr>
              <a:t> </a:t>
            </a:r>
            <a:r>
              <a:rPr lang="en-US" sz="3200" b="1" dirty="0" smtClean="0">
                <a:latin typeface="+mn-lt"/>
              </a:rPr>
              <a:t>Test</a:t>
            </a:r>
            <a:endParaRPr lang="tr-TR" sz="3200" b="1" dirty="0" smtClean="0">
              <a:latin typeface="+mn-lt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6735" t="12385" r="9205" b="34039"/>
          <a:stretch/>
        </p:blipFill>
        <p:spPr>
          <a:xfrm>
            <a:off x="1296361" y="2013227"/>
            <a:ext cx="9608904" cy="344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>
            <a:spLocks noGrp="1"/>
          </p:cNvSpPr>
          <p:nvPr>
            <p:ph type="ctrTitle"/>
          </p:nvPr>
        </p:nvSpPr>
        <p:spPr>
          <a:xfrm>
            <a:off x="695798" y="-72993"/>
            <a:ext cx="10782300" cy="757401"/>
          </a:xfrm>
        </p:spPr>
        <p:txBody>
          <a:bodyPr/>
          <a:lstStyle/>
          <a:p>
            <a:pPr algn="ctr"/>
            <a:r>
              <a:rPr lang="en-US" sz="4000" b="1" dirty="0" smtClean="0"/>
              <a:t>Affective/Hedonic </a:t>
            </a:r>
            <a:r>
              <a:rPr lang="en-US" sz="4000" b="1" dirty="0"/>
              <a:t>Tests</a:t>
            </a: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5590861" y="1090284"/>
            <a:ext cx="3106551" cy="1076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3200" b="1" dirty="0" smtClean="0"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tr-TR" sz="3200" b="1" dirty="0"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tr-TR" sz="3200" b="1" dirty="0" smtClean="0"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tr-TR" sz="3200" b="1" dirty="0">
              <a:latin typeface="+mn-lt"/>
            </a:endParaRP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+mn-lt"/>
              </a:rPr>
              <a:t>Ranking Test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3200" b="1" dirty="0" smtClean="0">
              <a:latin typeface="+mn-lt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4642" r="13787"/>
          <a:stretch/>
        </p:blipFill>
        <p:spPr>
          <a:xfrm>
            <a:off x="61287" y="2137975"/>
            <a:ext cx="4997004" cy="4185635"/>
          </a:xfrm>
          <a:prstGeom prst="rect">
            <a:avLst/>
          </a:prstGeom>
        </p:spPr>
      </p:pic>
      <p:sp>
        <p:nvSpPr>
          <p:cNvPr id="6" name="Unvan 2"/>
          <p:cNvSpPr txBox="1">
            <a:spLocks/>
          </p:cNvSpPr>
          <p:nvPr/>
        </p:nvSpPr>
        <p:spPr>
          <a:xfrm>
            <a:off x="61287" y="1046282"/>
            <a:ext cx="4672784" cy="1165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3200" b="1" dirty="0" smtClean="0"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tr-TR" sz="3200" b="1" dirty="0"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tr-TR" sz="3200" b="1" dirty="0" smtClean="0">
              <a:latin typeface="+mn-lt"/>
            </a:endParaRP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+mn-lt"/>
              </a:rPr>
              <a:t>Hedonic Scaling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3200" b="1" dirty="0" smtClean="0">
              <a:latin typeface="+mn-lt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7394" t="7679" r="8415" b="16603"/>
          <a:stretch/>
        </p:blipFill>
        <p:spPr>
          <a:xfrm>
            <a:off x="5590861" y="2137974"/>
            <a:ext cx="6286346" cy="41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6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>
            <a:spLocks noGrp="1"/>
          </p:cNvSpPr>
          <p:nvPr>
            <p:ph type="ctrTitle"/>
          </p:nvPr>
        </p:nvSpPr>
        <p:spPr>
          <a:xfrm>
            <a:off x="695798" y="40594"/>
            <a:ext cx="10782300" cy="757401"/>
          </a:xfrm>
        </p:spPr>
        <p:txBody>
          <a:bodyPr/>
          <a:lstStyle/>
          <a:p>
            <a:pPr algn="ctr"/>
            <a:r>
              <a:rPr lang="en-US" sz="4000" b="1" dirty="0" smtClean="0"/>
              <a:t>Application of Triangle Test</a:t>
            </a:r>
            <a:endParaRPr lang="en-US" sz="4000" b="1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364" y="1133060"/>
            <a:ext cx="4487283" cy="252286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8" y="3990990"/>
            <a:ext cx="3856383" cy="216815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749" y="3990990"/>
            <a:ext cx="3856384" cy="2168157"/>
          </a:xfrm>
          <a:prstGeom prst="rect">
            <a:avLst/>
          </a:prstGeom>
        </p:spPr>
      </p:pic>
      <p:sp>
        <p:nvSpPr>
          <p:cNvPr id="6" name="Unvan 2"/>
          <p:cNvSpPr txBox="1">
            <a:spLocks/>
          </p:cNvSpPr>
          <p:nvPr/>
        </p:nvSpPr>
        <p:spPr>
          <a:xfrm rot="16200000">
            <a:off x="-700347" y="2647134"/>
            <a:ext cx="3505141" cy="1350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Sensory Analysis Lab</a:t>
            </a:r>
            <a:endParaRPr lang="en-US" sz="4000" b="1" dirty="0"/>
          </a:p>
        </p:txBody>
      </p:sp>
      <p:sp>
        <p:nvSpPr>
          <p:cNvPr id="7" name="Sağ Ok 6"/>
          <p:cNvSpPr/>
          <p:nvPr/>
        </p:nvSpPr>
        <p:spPr>
          <a:xfrm rot="20738876">
            <a:off x="1812408" y="2301510"/>
            <a:ext cx="2355016" cy="1859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11113">
            <a:off x="1920774" y="3652281"/>
            <a:ext cx="212768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>
            <a:spLocks noGrp="1"/>
          </p:cNvSpPr>
          <p:nvPr>
            <p:ph type="ctrTitle"/>
          </p:nvPr>
        </p:nvSpPr>
        <p:spPr>
          <a:xfrm>
            <a:off x="695798" y="40594"/>
            <a:ext cx="10782300" cy="757401"/>
          </a:xfrm>
        </p:spPr>
        <p:txBody>
          <a:bodyPr/>
          <a:lstStyle/>
          <a:p>
            <a:pPr algn="ctr"/>
            <a:r>
              <a:rPr lang="en-US" sz="4000" b="1" dirty="0" smtClean="0"/>
              <a:t>Application of Triangle Test</a:t>
            </a:r>
            <a:endParaRPr lang="en-US" sz="4000" b="1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/>
          <a:srcRect r="7819"/>
          <a:stretch/>
        </p:blipFill>
        <p:spPr>
          <a:xfrm>
            <a:off x="412124" y="1068947"/>
            <a:ext cx="4378817" cy="2670692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3"/>
          <a:srcRect l="294" t="6782" r="18607" b="13139"/>
          <a:stretch/>
        </p:blipFill>
        <p:spPr>
          <a:xfrm>
            <a:off x="4327300" y="3868033"/>
            <a:ext cx="4327302" cy="2949618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639" y="997668"/>
            <a:ext cx="4232713" cy="2670692"/>
          </a:xfrm>
          <a:prstGeom prst="rect">
            <a:avLst/>
          </a:prstGeom>
        </p:spPr>
      </p:pic>
      <p:sp>
        <p:nvSpPr>
          <p:cNvPr id="16" name="Sağ Ok 15"/>
          <p:cNvSpPr/>
          <p:nvPr/>
        </p:nvSpPr>
        <p:spPr>
          <a:xfrm>
            <a:off x="5024948" y="2311312"/>
            <a:ext cx="2124000" cy="1859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Yukarı Bükülü Ok 17"/>
          <p:cNvSpPr/>
          <p:nvPr/>
        </p:nvSpPr>
        <p:spPr>
          <a:xfrm rot="16200000" flipH="1">
            <a:off x="9028090" y="4675031"/>
            <a:ext cx="1880316" cy="463640"/>
          </a:xfrm>
          <a:prstGeom prst="bentUpArrow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19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>
            <a:spLocks noGrp="1"/>
          </p:cNvSpPr>
          <p:nvPr>
            <p:ph type="ctrTitle"/>
          </p:nvPr>
        </p:nvSpPr>
        <p:spPr>
          <a:xfrm>
            <a:off x="695798" y="40594"/>
            <a:ext cx="10782300" cy="757401"/>
          </a:xfrm>
        </p:spPr>
        <p:txBody>
          <a:bodyPr/>
          <a:lstStyle/>
          <a:p>
            <a:pPr algn="ctr"/>
            <a:r>
              <a:rPr lang="en-US" sz="4000" b="1" dirty="0" smtClean="0"/>
              <a:t>Application of Triangle Test</a:t>
            </a:r>
            <a:endParaRPr lang="en-US" sz="4000" b="1" dirty="0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76" y="1068947"/>
            <a:ext cx="4750215" cy="2670691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597" y="1068947"/>
            <a:ext cx="4739425" cy="2670691"/>
          </a:xfrm>
          <a:prstGeom prst="rect">
            <a:avLst/>
          </a:prstGeom>
        </p:spPr>
      </p:pic>
      <p:sp>
        <p:nvSpPr>
          <p:cNvPr id="9" name="Sağ Ok 8"/>
          <p:cNvSpPr/>
          <p:nvPr/>
        </p:nvSpPr>
        <p:spPr>
          <a:xfrm>
            <a:off x="5359802" y="2311312"/>
            <a:ext cx="1440000" cy="1859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up 4"/>
          <p:cNvGrpSpPr/>
          <p:nvPr/>
        </p:nvGrpSpPr>
        <p:grpSpPr>
          <a:xfrm>
            <a:off x="3164715" y="3854213"/>
            <a:ext cx="5721708" cy="2823375"/>
            <a:chOff x="3164715" y="3854213"/>
            <a:chExt cx="5721708" cy="2823375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715" y="3854213"/>
              <a:ext cx="5721708" cy="2823375"/>
            </a:xfrm>
            <a:prstGeom prst="rect">
              <a:avLst/>
            </a:prstGeom>
          </p:spPr>
        </p:pic>
        <p:sp>
          <p:nvSpPr>
            <p:cNvPr id="4" name="Metin kutusu 3"/>
            <p:cNvSpPr txBox="1"/>
            <p:nvPr/>
          </p:nvSpPr>
          <p:spPr>
            <a:xfrm>
              <a:off x="4484037" y="5733798"/>
              <a:ext cx="500087" cy="55399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000" b="1" i="1" dirty="0" smtClean="0">
                  <a:solidFill>
                    <a:schemeClr val="bg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165</a:t>
              </a:r>
            </a:p>
            <a:p>
              <a:r>
                <a:rPr lang="tr-TR" sz="1000" b="1" i="1" dirty="0" smtClean="0">
                  <a:solidFill>
                    <a:schemeClr val="bg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570</a:t>
              </a:r>
            </a:p>
            <a:p>
              <a:r>
                <a:rPr lang="tr-TR" sz="1000" b="1" i="1" dirty="0" smtClean="0">
                  <a:solidFill>
                    <a:schemeClr val="bg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608</a:t>
              </a:r>
              <a:endParaRPr lang="en-GB" sz="1000" b="1" i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Düz Ok Bağlayıcısı 9"/>
          <p:cNvCxnSpPr/>
          <p:nvPr/>
        </p:nvCxnSpPr>
        <p:spPr>
          <a:xfrm>
            <a:off x="1837267" y="2658530"/>
            <a:ext cx="0" cy="364067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Ok Bağlayıcısı 14"/>
          <p:cNvCxnSpPr/>
          <p:nvPr/>
        </p:nvCxnSpPr>
        <p:spPr>
          <a:xfrm>
            <a:off x="3031067" y="2705093"/>
            <a:ext cx="0" cy="364067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/>
          <p:cNvCxnSpPr/>
          <p:nvPr/>
        </p:nvCxnSpPr>
        <p:spPr>
          <a:xfrm>
            <a:off x="2277533" y="2810929"/>
            <a:ext cx="0" cy="364067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 flipV="1">
            <a:off x="2827865" y="1862667"/>
            <a:ext cx="601135" cy="37253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ctrTitle"/>
          </p:nvPr>
        </p:nvSpPr>
        <p:spPr>
          <a:xfrm>
            <a:off x="526231" y="315252"/>
            <a:ext cx="10782300" cy="704206"/>
          </a:xfrm>
        </p:spPr>
        <p:txBody>
          <a:bodyPr/>
          <a:lstStyle/>
          <a:p>
            <a:pPr algn="ctr"/>
            <a:r>
              <a:rPr lang="en-US" sz="4000" b="1" dirty="0" smtClean="0"/>
              <a:t>What is sensory evaluation?</a:t>
            </a:r>
            <a:endParaRPr lang="en-US" sz="4000" b="1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/>
          <a:srcRect t="27695" b="11598"/>
          <a:stretch/>
        </p:blipFill>
        <p:spPr>
          <a:xfrm>
            <a:off x="7293084" y="5250460"/>
            <a:ext cx="4662151" cy="975011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390764" y="1145161"/>
            <a:ext cx="11261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200" dirty="0"/>
              <a:t>‘…</a:t>
            </a:r>
            <a:r>
              <a:rPr lang="en-GB" sz="3200" dirty="0"/>
              <a:t>used to evoke, measure, analyse and interpret those responses to products that are perceived by the senses of sight, smell, touch, taste and hearing.</a:t>
            </a:r>
            <a:r>
              <a:rPr lang="tr-TR" sz="3200" dirty="0" smtClean="0"/>
              <a:t>’</a:t>
            </a:r>
          </a:p>
          <a:p>
            <a:pPr algn="just"/>
            <a:endParaRPr lang="tr-TR" sz="3200" dirty="0"/>
          </a:p>
          <a:p>
            <a:pPr algn="just"/>
            <a:r>
              <a:rPr lang="tr-TR" sz="3200" dirty="0" smtClean="0"/>
              <a:t>A </a:t>
            </a:r>
            <a:r>
              <a:rPr lang="en-GB" sz="3200" dirty="0" smtClean="0"/>
              <a:t>scientific discipline </a:t>
            </a:r>
            <a:r>
              <a:rPr lang="en-US" sz="3200" dirty="0" smtClean="0"/>
              <a:t>that analyses and measures human responses to the composition of food or drink</a:t>
            </a:r>
            <a:r>
              <a:rPr lang="tr-TR" sz="3200" dirty="0" smtClean="0"/>
              <a:t>.</a:t>
            </a:r>
            <a:endParaRPr lang="en-US" sz="3200" dirty="0" smtClean="0"/>
          </a:p>
          <a:p>
            <a:pPr algn="just"/>
            <a:endParaRPr lang="tr-TR" sz="3200" dirty="0" smtClean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/>
          <a:srcRect b="4398"/>
          <a:stretch/>
        </p:blipFill>
        <p:spPr>
          <a:xfrm>
            <a:off x="526231" y="4796634"/>
            <a:ext cx="2625680" cy="188266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4"/>
          <a:srcRect b="3920"/>
          <a:stretch/>
        </p:blipFill>
        <p:spPr>
          <a:xfrm>
            <a:off x="4117826" y="4796634"/>
            <a:ext cx="2616002" cy="18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360606" y="-1"/>
            <a:ext cx="11625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Example of triangle test and the analysis of the results</a:t>
            </a:r>
            <a:endParaRPr lang="en-US" sz="3200" b="1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448" y="714640"/>
            <a:ext cx="4052551" cy="6119704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51485" y="909161"/>
            <a:ext cx="7946295" cy="5369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For </a:t>
            </a:r>
            <a:r>
              <a:rPr lang="en-US" sz="2000" dirty="0"/>
              <a:t>example, two wines processed under identical conditions are fermented </a:t>
            </a:r>
            <a:r>
              <a:rPr lang="en-US" sz="2000" dirty="0" smtClean="0"/>
              <a:t>in</a:t>
            </a:r>
            <a:r>
              <a:rPr lang="tr-TR" sz="2000" dirty="0" smtClean="0"/>
              <a:t> </a:t>
            </a:r>
            <a:r>
              <a:rPr lang="en-US" sz="2000" dirty="0" smtClean="0"/>
              <a:t>the </a:t>
            </a:r>
            <a:r>
              <a:rPr lang="en-US" sz="2000" dirty="0"/>
              <a:t>bottle for 6 months at two different temperatures, </a:t>
            </a:r>
            <a:r>
              <a:rPr lang="en-US" sz="2000" dirty="0" smtClean="0"/>
              <a:t>7°C </a:t>
            </a:r>
            <a:r>
              <a:rPr lang="en-US" sz="2000" dirty="0"/>
              <a:t>and </a:t>
            </a:r>
            <a:r>
              <a:rPr lang="en-US" sz="2000" dirty="0" smtClean="0"/>
              <a:t>13°C, </a:t>
            </a:r>
            <a:r>
              <a:rPr lang="en-US" sz="2000" dirty="0"/>
              <a:t>in order to determine if the warmer fermentation temperature results in </a:t>
            </a:r>
            <a:r>
              <a:rPr lang="en-US" sz="2000" dirty="0" smtClean="0"/>
              <a:t>a</a:t>
            </a:r>
            <a:r>
              <a:rPr lang="tr-TR" sz="2000" dirty="0" smtClean="0"/>
              <a:t> </a:t>
            </a:r>
            <a:r>
              <a:rPr lang="en-US" sz="2000" dirty="0" smtClean="0"/>
              <a:t>different </a:t>
            </a:r>
            <a:r>
              <a:rPr lang="en-US" sz="2000" dirty="0"/>
              <a:t>product. </a:t>
            </a:r>
            <a:endParaRPr lang="tr-TR" sz="2000" dirty="0" smtClean="0"/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Twenty-four </a:t>
            </a:r>
            <a:r>
              <a:rPr lang="en-US" sz="2000" dirty="0"/>
              <a:t>panelists evaluate the two wines, using a </a:t>
            </a:r>
            <a:r>
              <a:rPr lang="en-US" sz="2000" dirty="0" smtClean="0"/>
              <a:t>triangle</a:t>
            </a:r>
            <a:r>
              <a:rPr lang="tr-TR" sz="2000" dirty="0" smtClean="0"/>
              <a:t> </a:t>
            </a:r>
            <a:r>
              <a:rPr lang="en-US" sz="2000" dirty="0" smtClean="0"/>
              <a:t>test.</a:t>
            </a:r>
            <a:r>
              <a:rPr lang="tr-TR" sz="2000" dirty="0" smtClean="0"/>
              <a:t> </a:t>
            </a:r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dirty="0"/>
              <a:t>difference is wanted at a 5% level of significance (p≤0.05</a:t>
            </a:r>
            <a:r>
              <a:rPr lang="en-US" sz="2000" dirty="0" smtClean="0"/>
              <a:t>).</a:t>
            </a:r>
            <a:endParaRPr lang="tr-TR" sz="2000" dirty="0" smtClean="0"/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smtClean="0"/>
              <a:t>15</a:t>
            </a:r>
            <a:r>
              <a:rPr lang="en-US" sz="2000" dirty="0" smtClean="0"/>
              <a:t> </a:t>
            </a:r>
            <a:r>
              <a:rPr lang="en-US" sz="2000" dirty="0"/>
              <a:t>of the </a:t>
            </a:r>
            <a:r>
              <a:rPr lang="en-US" sz="2000" dirty="0" smtClean="0"/>
              <a:t>24</a:t>
            </a:r>
            <a:r>
              <a:rPr lang="tr-TR" sz="2000" dirty="0" smtClean="0"/>
              <a:t> </a:t>
            </a:r>
            <a:r>
              <a:rPr lang="en-US" sz="2000" dirty="0" smtClean="0"/>
              <a:t>panelists </a:t>
            </a:r>
            <a:r>
              <a:rPr lang="en-US" sz="2000" dirty="0"/>
              <a:t>correctly identify the odd sample. Is there an overall difference </a:t>
            </a:r>
            <a:r>
              <a:rPr lang="en-US" sz="2000" dirty="0" smtClean="0"/>
              <a:t>between</a:t>
            </a:r>
            <a:r>
              <a:rPr lang="tr-TR" sz="2000" dirty="0" smtClean="0"/>
              <a:t> </a:t>
            </a:r>
            <a:r>
              <a:rPr lang="en-US" sz="2000" dirty="0" smtClean="0"/>
              <a:t>the </a:t>
            </a:r>
            <a:r>
              <a:rPr lang="en-US" sz="2000" dirty="0"/>
              <a:t>product fermented at 7°C, compared with the product fermented at </a:t>
            </a:r>
            <a:r>
              <a:rPr lang="en-US" sz="2000" dirty="0" smtClean="0"/>
              <a:t>13°C?</a:t>
            </a:r>
            <a:endParaRPr lang="tr-TR" sz="2000" dirty="0" smtClean="0"/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At </a:t>
            </a:r>
            <a:r>
              <a:rPr lang="en-US" sz="2000" dirty="0"/>
              <a:t>the 5% level of significance with 24 panelists, a minimum of 13 </a:t>
            </a:r>
            <a:r>
              <a:rPr lang="en-US" sz="2000" dirty="0" smtClean="0"/>
              <a:t>correct</a:t>
            </a:r>
            <a:r>
              <a:rPr lang="tr-TR" sz="2000" dirty="0" smtClean="0"/>
              <a:t> </a:t>
            </a:r>
            <a:r>
              <a:rPr lang="en-US" sz="2000" dirty="0" smtClean="0"/>
              <a:t>responses </a:t>
            </a:r>
            <a:r>
              <a:rPr lang="en-US" sz="2000" dirty="0"/>
              <a:t>were needed to determine that there was a significant </a:t>
            </a:r>
            <a:r>
              <a:rPr lang="en-US" sz="2000" dirty="0" smtClean="0"/>
              <a:t>difference</a:t>
            </a:r>
            <a:r>
              <a:rPr lang="tr-TR" sz="2000" dirty="0" smtClean="0"/>
              <a:t> </a:t>
            </a:r>
            <a:r>
              <a:rPr lang="en-US" sz="2000" dirty="0" smtClean="0"/>
              <a:t>between </a:t>
            </a:r>
            <a:r>
              <a:rPr lang="en-US" sz="2000" dirty="0"/>
              <a:t>the </a:t>
            </a:r>
            <a:r>
              <a:rPr lang="en-US" sz="2000" dirty="0" smtClean="0"/>
              <a:t>samples.</a:t>
            </a:r>
            <a:endParaRPr lang="tr-TR" sz="2000" dirty="0" smtClean="0"/>
          </a:p>
          <a:p>
            <a:pPr marL="285750" indent="-285750" algn="just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There </a:t>
            </a:r>
            <a:r>
              <a:rPr lang="en-US" sz="2000" dirty="0"/>
              <a:t>is a 95% or greater probability that the </a:t>
            </a:r>
            <a:r>
              <a:rPr lang="en-US" sz="2000" dirty="0" smtClean="0"/>
              <a:t>product</a:t>
            </a:r>
            <a:r>
              <a:rPr lang="tr-TR" sz="2000" dirty="0" smtClean="0"/>
              <a:t> </a:t>
            </a:r>
            <a:r>
              <a:rPr lang="en-US" sz="2000" dirty="0" smtClean="0"/>
              <a:t>fermented </a:t>
            </a:r>
            <a:r>
              <a:rPr lang="en-US" sz="2000" dirty="0"/>
              <a:t>at 13°C is noticeably different from the product fermented at 7°C.</a:t>
            </a:r>
          </a:p>
        </p:txBody>
      </p:sp>
      <p:sp>
        <p:nvSpPr>
          <p:cNvPr id="18" name="Dikdörtgen 17"/>
          <p:cNvSpPr/>
          <p:nvPr/>
        </p:nvSpPr>
        <p:spPr>
          <a:xfrm>
            <a:off x="8306873" y="3979572"/>
            <a:ext cx="1571223" cy="14166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8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2"/>
          <p:cNvSpPr>
            <a:spLocks noGrp="1"/>
          </p:cNvSpPr>
          <p:nvPr>
            <p:ph type="ctrTitle"/>
          </p:nvPr>
        </p:nvSpPr>
        <p:spPr>
          <a:xfrm>
            <a:off x="526231" y="315252"/>
            <a:ext cx="10782300" cy="704206"/>
          </a:xfrm>
        </p:spPr>
        <p:txBody>
          <a:bodyPr/>
          <a:lstStyle/>
          <a:p>
            <a:pPr algn="ctr"/>
            <a:r>
              <a:rPr lang="en-US" sz="4000" b="1" dirty="0" smtClean="0"/>
              <a:t>Objectives of Food Evaluation</a:t>
            </a:r>
            <a:endParaRPr lang="en-US" sz="4000" b="1" dirty="0"/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526231" y="1769166"/>
            <a:ext cx="11621253" cy="50888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n-lt"/>
              </a:rPr>
              <a:t>To</a:t>
            </a:r>
            <a:r>
              <a:rPr lang="tr-TR" sz="3200" dirty="0" smtClean="0">
                <a:latin typeface="+mn-lt"/>
              </a:rPr>
              <a:t> </a:t>
            </a:r>
            <a:r>
              <a:rPr lang="en-GB" sz="3200" dirty="0">
                <a:latin typeface="+mn-lt"/>
              </a:rPr>
              <a:t>develop new </a:t>
            </a:r>
            <a:r>
              <a:rPr lang="en-GB" sz="3200" dirty="0" smtClean="0">
                <a:latin typeface="+mn-lt"/>
              </a:rPr>
              <a:t>products</a:t>
            </a:r>
            <a:r>
              <a:rPr lang="tr-TR" sz="3200" dirty="0" smtClean="0">
                <a:latin typeface="+mn-lt"/>
              </a:rPr>
              <a:t>.</a:t>
            </a:r>
          </a:p>
          <a:p>
            <a:pPr marL="5715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n-lt"/>
              </a:rPr>
              <a:t>To</a:t>
            </a:r>
            <a:r>
              <a:rPr lang="tr-TR" sz="3200" dirty="0" smtClean="0">
                <a:latin typeface="+mn-lt"/>
              </a:rPr>
              <a:t> </a:t>
            </a:r>
            <a:r>
              <a:rPr lang="en-GB" sz="3200" dirty="0" smtClean="0">
                <a:latin typeface="+mn-lt"/>
              </a:rPr>
              <a:t>observe</a:t>
            </a:r>
            <a:r>
              <a:rPr lang="tr-TR" sz="3200" dirty="0" smtClean="0">
                <a:latin typeface="+mn-lt"/>
              </a:rPr>
              <a:t>  </a:t>
            </a:r>
            <a:r>
              <a:rPr lang="en-GB" sz="3200" dirty="0">
                <a:latin typeface="+mn-lt"/>
              </a:rPr>
              <a:t>consumer </a:t>
            </a:r>
            <a:r>
              <a:rPr lang="en-GB" sz="3200" dirty="0" smtClean="0">
                <a:latin typeface="+mn-lt"/>
              </a:rPr>
              <a:t>reactions</a:t>
            </a:r>
            <a:r>
              <a:rPr lang="tr-TR" sz="3200" dirty="0" smtClean="0">
                <a:latin typeface="+mn-lt"/>
              </a:rPr>
              <a:t>.</a:t>
            </a:r>
            <a:endParaRPr lang="en-GB" sz="3200" dirty="0">
              <a:latin typeface="+mn-lt"/>
            </a:endParaRPr>
          </a:p>
          <a:p>
            <a:pPr marL="5715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n-lt"/>
              </a:rPr>
              <a:t>To </a:t>
            </a:r>
            <a:r>
              <a:rPr lang="en-GB" sz="3200" dirty="0">
                <a:latin typeface="+mn-lt"/>
              </a:rPr>
              <a:t>identify changes in menus to make food </a:t>
            </a:r>
            <a:r>
              <a:rPr lang="en-GB" sz="3200" dirty="0" smtClean="0">
                <a:latin typeface="+mn-lt"/>
              </a:rPr>
              <a:t>acceptable.</a:t>
            </a:r>
            <a:endParaRPr lang="en-GB" sz="3200" dirty="0">
              <a:latin typeface="+mn-lt"/>
            </a:endParaRPr>
          </a:p>
          <a:p>
            <a:pPr marL="5715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n-lt"/>
              </a:rPr>
              <a:t>To </a:t>
            </a:r>
            <a:r>
              <a:rPr lang="en-GB" sz="3200" dirty="0">
                <a:latin typeface="+mn-lt"/>
              </a:rPr>
              <a:t>collect information of food </a:t>
            </a:r>
            <a:r>
              <a:rPr lang="en-GB" sz="3200" dirty="0" smtClean="0">
                <a:latin typeface="+mn-lt"/>
              </a:rPr>
              <a:t>acceptability</a:t>
            </a:r>
            <a:r>
              <a:rPr lang="tr-TR" sz="3200" dirty="0" smtClean="0">
                <a:latin typeface="+mn-lt"/>
              </a:rPr>
              <a:t>.</a:t>
            </a:r>
            <a:endParaRPr lang="en-GB" sz="3200" dirty="0">
              <a:latin typeface="+mn-lt"/>
            </a:endParaRPr>
          </a:p>
          <a:p>
            <a:pPr marL="5715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n-lt"/>
              </a:rPr>
              <a:t>To </a:t>
            </a:r>
            <a:r>
              <a:rPr lang="en-GB" sz="3200" dirty="0">
                <a:latin typeface="+mn-lt"/>
              </a:rPr>
              <a:t>assist in determining the shelf life of a product.</a:t>
            </a:r>
          </a:p>
          <a:p>
            <a:pPr marL="5715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n-lt"/>
              </a:rPr>
              <a:t>To </a:t>
            </a:r>
            <a:r>
              <a:rPr lang="en-GB" sz="3200" dirty="0">
                <a:latin typeface="+mn-lt"/>
              </a:rPr>
              <a:t>understand how the product competes in the market.</a:t>
            </a:r>
          </a:p>
          <a:p>
            <a:pPr marL="5715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n-lt"/>
              </a:rPr>
              <a:t>To </a:t>
            </a:r>
            <a:r>
              <a:rPr lang="en-GB" sz="3200" dirty="0">
                <a:latin typeface="+mn-lt"/>
              </a:rPr>
              <a:t>determine whether or not consumers can detect differences between products due to recipe modification.</a:t>
            </a:r>
            <a:endParaRPr lang="tr-TR" sz="3200" dirty="0" smtClean="0">
              <a:latin typeface="+mn-lt"/>
            </a:endParaRPr>
          </a:p>
          <a:p>
            <a:pPr marL="5715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038" y="3711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2"/>
          <p:cNvSpPr>
            <a:spLocks noGrp="1"/>
          </p:cNvSpPr>
          <p:nvPr>
            <p:ph type="ctrTitle"/>
          </p:nvPr>
        </p:nvSpPr>
        <p:spPr>
          <a:xfrm>
            <a:off x="526231" y="-18635"/>
            <a:ext cx="10782300" cy="704206"/>
          </a:xfrm>
        </p:spPr>
        <p:txBody>
          <a:bodyPr/>
          <a:lstStyle/>
          <a:p>
            <a:pPr algn="ctr"/>
            <a:r>
              <a:rPr lang="en-US" sz="3200" b="1" dirty="0"/>
              <a:t>Principles of Good Practice </a:t>
            </a: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274937" y="827408"/>
            <a:ext cx="11802926" cy="5506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40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2600" b="1" dirty="0">
                <a:latin typeface="+mn-lt"/>
              </a:rPr>
              <a:t>Facilities should be well designed </a:t>
            </a:r>
            <a:endParaRPr lang="tr-TR" sz="2600" dirty="0" smtClean="0">
              <a:latin typeface="+mn-lt"/>
            </a:endParaRPr>
          </a:p>
          <a:p>
            <a:pPr algn="just">
              <a:lnSpc>
                <a:spcPct val="125000"/>
              </a:lnSpc>
            </a:pPr>
            <a:r>
              <a:rPr lang="tr-TR" sz="2600" dirty="0" smtClean="0">
                <a:latin typeface="+mn-lt"/>
              </a:rPr>
              <a:t>         - </a:t>
            </a:r>
            <a:r>
              <a:rPr lang="en-GB" sz="2600" dirty="0" smtClean="0">
                <a:latin typeface="+mn-lt"/>
              </a:rPr>
              <a:t>Lighting </a:t>
            </a:r>
            <a:r>
              <a:rPr lang="en-GB" sz="2600" dirty="0">
                <a:latin typeface="+mn-lt"/>
              </a:rPr>
              <a:t>should be controlled </a:t>
            </a:r>
            <a:endParaRPr lang="tr-TR" sz="2600" dirty="0" smtClean="0">
              <a:latin typeface="+mn-lt"/>
            </a:endParaRPr>
          </a:p>
          <a:p>
            <a:pPr algn="just">
              <a:lnSpc>
                <a:spcPct val="125000"/>
              </a:lnSpc>
            </a:pPr>
            <a:r>
              <a:rPr lang="tr-TR" sz="2600" dirty="0" smtClean="0">
                <a:latin typeface="+mn-lt"/>
              </a:rPr>
              <a:t>         - </a:t>
            </a:r>
            <a:r>
              <a:rPr lang="en-GB" sz="2600" dirty="0" smtClean="0">
                <a:latin typeface="+mn-lt"/>
              </a:rPr>
              <a:t>There </a:t>
            </a:r>
            <a:r>
              <a:rPr lang="en-GB" sz="2600" dirty="0">
                <a:latin typeface="+mn-lt"/>
              </a:rPr>
              <a:t>should be good </a:t>
            </a:r>
            <a:r>
              <a:rPr lang="en-GB" sz="2600" dirty="0" smtClean="0">
                <a:latin typeface="+mn-lt"/>
              </a:rPr>
              <a:t>ventilation</a:t>
            </a:r>
            <a:endParaRPr lang="tr-TR" sz="2600" dirty="0" smtClean="0">
              <a:latin typeface="+mn-lt"/>
            </a:endParaRPr>
          </a:p>
          <a:p>
            <a:pPr marL="5715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2600" b="1" dirty="0" smtClean="0">
                <a:latin typeface="+mn-lt"/>
              </a:rPr>
              <a:t>Samples </a:t>
            </a:r>
            <a:r>
              <a:rPr lang="en-GB" sz="2600" b="1" dirty="0">
                <a:latin typeface="+mn-lt"/>
              </a:rPr>
              <a:t>should be prepared </a:t>
            </a:r>
            <a:r>
              <a:rPr lang="en-GB" sz="2600" b="1" dirty="0" smtClean="0">
                <a:latin typeface="+mn-lt"/>
              </a:rPr>
              <a:t>properly</a:t>
            </a:r>
            <a:endParaRPr lang="tr-TR" sz="2600" b="1" dirty="0" smtClean="0">
              <a:latin typeface="+mn-lt"/>
            </a:endParaRPr>
          </a:p>
          <a:p>
            <a:pPr algn="just">
              <a:lnSpc>
                <a:spcPct val="125000"/>
              </a:lnSpc>
            </a:pPr>
            <a:r>
              <a:rPr lang="tr-TR" sz="2600" dirty="0">
                <a:latin typeface="+mn-lt"/>
              </a:rPr>
              <a:t> </a:t>
            </a:r>
            <a:r>
              <a:rPr lang="tr-TR" sz="2600" dirty="0" smtClean="0">
                <a:latin typeface="+mn-lt"/>
              </a:rPr>
              <a:t>        - </a:t>
            </a:r>
            <a:r>
              <a:rPr lang="en-GB" sz="2600" dirty="0" smtClean="0">
                <a:latin typeface="+mn-lt"/>
              </a:rPr>
              <a:t>Temperature </a:t>
            </a:r>
            <a:r>
              <a:rPr lang="en-GB" sz="2600" dirty="0">
                <a:latin typeface="+mn-lt"/>
              </a:rPr>
              <a:t>should be controlled and the same for </a:t>
            </a:r>
            <a:r>
              <a:rPr lang="en-GB" sz="2600" dirty="0" smtClean="0">
                <a:latin typeface="+mn-lt"/>
              </a:rPr>
              <a:t>all</a:t>
            </a:r>
            <a:r>
              <a:rPr lang="tr-TR" sz="2600" dirty="0" smtClean="0">
                <a:latin typeface="+mn-lt"/>
              </a:rPr>
              <a:t> </a:t>
            </a:r>
            <a:r>
              <a:rPr lang="en-GB" sz="2600" dirty="0" smtClean="0">
                <a:latin typeface="+mn-lt"/>
              </a:rPr>
              <a:t>samples </a:t>
            </a:r>
            <a:endParaRPr lang="tr-TR" sz="2600" dirty="0" smtClean="0">
              <a:latin typeface="+mn-lt"/>
            </a:endParaRPr>
          </a:p>
          <a:p>
            <a:pPr algn="just">
              <a:lnSpc>
                <a:spcPct val="125000"/>
              </a:lnSpc>
            </a:pPr>
            <a:r>
              <a:rPr lang="tr-TR" sz="2600" dirty="0" smtClean="0">
                <a:latin typeface="+mn-lt"/>
              </a:rPr>
              <a:t>         - </a:t>
            </a:r>
            <a:r>
              <a:rPr lang="en-GB" sz="2600" dirty="0" smtClean="0">
                <a:latin typeface="+mn-lt"/>
              </a:rPr>
              <a:t>Volume </a:t>
            </a:r>
            <a:r>
              <a:rPr lang="en-GB" sz="2600" dirty="0">
                <a:latin typeface="+mn-lt"/>
              </a:rPr>
              <a:t>served should be equal for all samples </a:t>
            </a:r>
            <a:endParaRPr lang="tr-TR" sz="2600" dirty="0" smtClean="0">
              <a:latin typeface="+mn-lt"/>
            </a:endParaRPr>
          </a:p>
          <a:p>
            <a:pPr algn="just">
              <a:lnSpc>
                <a:spcPct val="125000"/>
              </a:lnSpc>
            </a:pPr>
            <a:r>
              <a:rPr lang="tr-TR" sz="2600" dirty="0" smtClean="0">
                <a:latin typeface="+mn-lt"/>
              </a:rPr>
              <a:t>         -</a:t>
            </a:r>
            <a:r>
              <a:rPr lang="en-GB" sz="2600" dirty="0" smtClean="0">
                <a:latin typeface="+mn-lt"/>
              </a:rPr>
              <a:t>Samples </a:t>
            </a:r>
            <a:r>
              <a:rPr lang="en-GB" sz="2600" dirty="0">
                <a:latin typeface="+mn-lt"/>
              </a:rPr>
              <a:t>should be served at equivalent shelf-life or time since </a:t>
            </a:r>
            <a:r>
              <a:rPr lang="en-GB" sz="2600" dirty="0" smtClean="0">
                <a:latin typeface="+mn-lt"/>
              </a:rPr>
              <a:t>cooking/preparation</a:t>
            </a:r>
            <a:endParaRPr lang="tr-TR" sz="2600" dirty="0" smtClean="0">
              <a:latin typeface="+mn-lt"/>
            </a:endParaRPr>
          </a:p>
          <a:p>
            <a:pPr marL="457200" indent="-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+mn-lt"/>
              </a:rPr>
              <a:t> </a:t>
            </a:r>
            <a:r>
              <a:rPr lang="en-GB" sz="2600" b="1" dirty="0">
                <a:latin typeface="+mn-lt"/>
              </a:rPr>
              <a:t>Experimental Design </a:t>
            </a:r>
            <a:r>
              <a:rPr lang="en-GB" sz="2600" b="1" dirty="0" smtClean="0">
                <a:latin typeface="+mn-lt"/>
              </a:rPr>
              <a:t>Considerations</a:t>
            </a:r>
            <a:endParaRPr lang="tr-TR" sz="2600" b="1" dirty="0" smtClean="0">
              <a:latin typeface="+mn-lt"/>
            </a:endParaRPr>
          </a:p>
          <a:p>
            <a:pPr algn="just">
              <a:lnSpc>
                <a:spcPct val="125000"/>
              </a:lnSpc>
            </a:pPr>
            <a:r>
              <a:rPr lang="tr-TR" sz="2600" dirty="0" smtClean="0">
                <a:latin typeface="+mn-lt"/>
              </a:rPr>
              <a:t>        - </a:t>
            </a:r>
            <a:r>
              <a:rPr lang="en-GB" sz="2600" dirty="0" smtClean="0">
                <a:latin typeface="+mn-lt"/>
              </a:rPr>
              <a:t>Samples </a:t>
            </a:r>
            <a:r>
              <a:rPr lang="en-GB" sz="2600" dirty="0">
                <a:latin typeface="+mn-lt"/>
              </a:rPr>
              <a:t>should be </a:t>
            </a:r>
            <a:r>
              <a:rPr lang="en-GB" sz="2600" dirty="0" smtClean="0">
                <a:latin typeface="+mn-lt"/>
              </a:rPr>
              <a:t>labelled </a:t>
            </a:r>
            <a:r>
              <a:rPr lang="en-GB" sz="2600" dirty="0">
                <a:latin typeface="+mn-lt"/>
              </a:rPr>
              <a:t>with random 3-digit codes to avoid bias </a:t>
            </a:r>
            <a:endParaRPr lang="tr-TR" sz="2600" dirty="0" smtClean="0">
              <a:latin typeface="+mn-lt"/>
            </a:endParaRPr>
          </a:p>
          <a:p>
            <a:pPr algn="just">
              <a:lnSpc>
                <a:spcPct val="125000"/>
              </a:lnSpc>
            </a:pPr>
            <a:r>
              <a:rPr lang="tr-TR" sz="2600" dirty="0" smtClean="0">
                <a:latin typeface="+mn-lt"/>
              </a:rPr>
              <a:t>        - </a:t>
            </a:r>
            <a:r>
              <a:rPr lang="en-GB" sz="2600" dirty="0" smtClean="0">
                <a:latin typeface="+mn-lt"/>
              </a:rPr>
              <a:t>Samples </a:t>
            </a:r>
            <a:r>
              <a:rPr lang="en-GB" sz="2600" dirty="0">
                <a:latin typeface="+mn-lt"/>
              </a:rPr>
              <a:t>should be served in random or counterbalanced order </a:t>
            </a:r>
            <a:endParaRPr lang="tr-TR" sz="2600" dirty="0" smtClean="0">
              <a:latin typeface="+mn-lt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004" y="662677"/>
            <a:ext cx="3482699" cy="23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2"/>
          <p:cNvSpPr>
            <a:spLocks noGrp="1"/>
          </p:cNvSpPr>
          <p:nvPr>
            <p:ph type="ctrTitle"/>
          </p:nvPr>
        </p:nvSpPr>
        <p:spPr>
          <a:xfrm>
            <a:off x="526231" y="315252"/>
            <a:ext cx="10782300" cy="704206"/>
          </a:xfrm>
        </p:spPr>
        <p:txBody>
          <a:bodyPr/>
          <a:lstStyle/>
          <a:p>
            <a:pPr algn="ctr"/>
            <a:r>
              <a:rPr lang="en-GB" sz="4000" b="1" dirty="0" smtClean="0"/>
              <a:t>Sensory Evaluation Methods</a:t>
            </a:r>
            <a:endParaRPr lang="en-GB" sz="4000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2597" t="44948" r="57071" b="22707"/>
          <a:stretch/>
        </p:blipFill>
        <p:spPr>
          <a:xfrm>
            <a:off x="1275007" y="3117702"/>
            <a:ext cx="3078051" cy="2952415"/>
          </a:xfrm>
          <a:prstGeom prst="rect">
            <a:avLst/>
          </a:prstGeom>
        </p:spPr>
      </p:pic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89060"/>
              </p:ext>
            </p:extLst>
          </p:nvPr>
        </p:nvGraphicFramePr>
        <p:xfrm>
          <a:off x="5834130" y="1483156"/>
          <a:ext cx="6040192" cy="4621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0096"/>
                <a:gridCol w="3020096"/>
              </a:tblGrid>
              <a:tr h="854479"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QUESTION</a:t>
                      </a:r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METHOD</a:t>
                      </a:r>
                      <a:endParaRPr lang="en-US" sz="2000" noProof="0" dirty="0"/>
                    </a:p>
                  </a:txBody>
                  <a:tcPr/>
                </a:tc>
              </a:tr>
              <a:tr h="854479">
                <a:tc>
                  <a:txBody>
                    <a:bodyPr/>
                    <a:lstStyle/>
                    <a:p>
                      <a:r>
                        <a:rPr lang="en-US" sz="2000" noProof="0" dirty="0" smtClean="0"/>
                        <a:t>Are products different?</a:t>
                      </a:r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 dirty="0" smtClean="0"/>
                        <a:t>Discrimination</a:t>
                      </a:r>
                      <a:r>
                        <a:rPr lang="en-US" sz="2000" baseline="0" noProof="0" dirty="0" smtClean="0"/>
                        <a:t> Tests</a:t>
                      </a:r>
                      <a:endParaRPr lang="en-US" sz="2000" noProof="0" dirty="0"/>
                    </a:p>
                  </a:txBody>
                  <a:tcPr/>
                </a:tc>
              </a:tr>
              <a:tr h="1380416">
                <a:tc>
                  <a:txBody>
                    <a:bodyPr/>
                    <a:lstStyle/>
                    <a:p>
                      <a:r>
                        <a:rPr lang="en-US" sz="2000" noProof="0" dirty="0" smtClean="0"/>
                        <a:t>If products are different, how are they different?</a:t>
                      </a:r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 dirty="0" smtClean="0"/>
                        <a:t>Descriptive Analysis</a:t>
                      </a:r>
                      <a:endParaRPr lang="en-US" sz="2000" noProof="0" dirty="0"/>
                    </a:p>
                  </a:txBody>
                  <a:tcPr/>
                </a:tc>
              </a:tr>
              <a:tr h="1532056">
                <a:tc>
                  <a:txBody>
                    <a:bodyPr/>
                    <a:lstStyle/>
                    <a:p>
                      <a:r>
                        <a:rPr lang="en-US" sz="2000" noProof="0" dirty="0" smtClean="0"/>
                        <a:t>What is the acceptability of a product? Is one product preferred </a:t>
                      </a:r>
                      <a:r>
                        <a:rPr lang="tr-TR" sz="2000" noProof="0" dirty="0" smtClean="0"/>
                        <a:t>o</a:t>
                      </a:r>
                      <a:r>
                        <a:rPr lang="en-US" sz="2000" noProof="0" dirty="0" err="1" smtClean="0"/>
                        <a:t>ver</a:t>
                      </a:r>
                      <a:r>
                        <a:rPr lang="en-US" sz="2000" noProof="0" dirty="0" smtClean="0"/>
                        <a:t> another?</a:t>
                      </a:r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 dirty="0" smtClean="0"/>
                        <a:t>Affective/Hedonic Tests</a:t>
                      </a:r>
                      <a:endParaRPr lang="en-US" sz="20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Unvan 2"/>
          <p:cNvSpPr txBox="1">
            <a:spLocks/>
          </p:cNvSpPr>
          <p:nvPr/>
        </p:nvSpPr>
        <p:spPr>
          <a:xfrm>
            <a:off x="468121" y="914400"/>
            <a:ext cx="4928127" cy="1604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+mn-lt"/>
              </a:rPr>
              <a:t>Goal is to match the right test with the right question</a:t>
            </a:r>
          </a:p>
        </p:txBody>
      </p:sp>
    </p:spTree>
    <p:extLst>
      <p:ext uri="{BB962C8B-B14F-4D97-AF65-F5344CB8AC3E}">
        <p14:creationId xmlns:p14="http://schemas.microsoft.com/office/powerpoint/2010/main" val="43565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6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2"/>
          <p:cNvSpPr>
            <a:spLocks noGrp="1"/>
          </p:cNvSpPr>
          <p:nvPr>
            <p:ph type="ctrTitle"/>
          </p:nvPr>
        </p:nvSpPr>
        <p:spPr>
          <a:xfrm>
            <a:off x="636163" y="212221"/>
            <a:ext cx="10782300" cy="704206"/>
          </a:xfrm>
        </p:spPr>
        <p:txBody>
          <a:bodyPr/>
          <a:lstStyle/>
          <a:p>
            <a:pPr algn="ctr"/>
            <a:r>
              <a:rPr lang="en-US" sz="4000" b="1" dirty="0" smtClean="0"/>
              <a:t>Discrimination Tests</a:t>
            </a:r>
            <a:endParaRPr lang="en-US" sz="4000" b="1" dirty="0"/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429484" y="1356334"/>
            <a:ext cx="11406200" cy="4713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800" dirty="0" smtClean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800" dirty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+mn-lt"/>
              </a:rPr>
              <a:t>Characteristics</a:t>
            </a:r>
            <a:r>
              <a:rPr lang="tr-TR" sz="2800" dirty="0" smtClean="0">
                <a:latin typeface="+mn-lt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latin typeface="+mn-lt"/>
              </a:rPr>
              <a:t>       - </a:t>
            </a:r>
            <a:r>
              <a:rPr lang="en-US" sz="2800" dirty="0" smtClean="0">
                <a:latin typeface="+mn-lt"/>
              </a:rPr>
              <a:t>Qualitative</a:t>
            </a: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latin typeface="+mn-lt"/>
              </a:rPr>
              <a:t>       - </a:t>
            </a:r>
            <a:r>
              <a:rPr lang="en-US" sz="2800" dirty="0" smtClean="0">
                <a:latin typeface="+mn-lt"/>
              </a:rPr>
              <a:t>Used to determine if panelists could tell the difference between samples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+mn-lt"/>
              </a:rPr>
              <a:t>3 subgroups: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       - Triangle Test</a:t>
            </a: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latin typeface="+mn-lt"/>
              </a:rPr>
              <a:t>       </a:t>
            </a:r>
            <a:r>
              <a:rPr lang="en-US" sz="2800" dirty="0" smtClean="0">
                <a:latin typeface="+mn-lt"/>
              </a:rPr>
              <a:t>- Duo-Trio Test</a:t>
            </a: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latin typeface="+mn-lt"/>
              </a:rPr>
              <a:t>       </a:t>
            </a:r>
            <a:r>
              <a:rPr lang="en-US" sz="2800" dirty="0" smtClean="0">
                <a:latin typeface="+mn-lt"/>
              </a:rPr>
              <a:t>- Paired Comparison Test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286" y="4466983"/>
            <a:ext cx="3457977" cy="230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9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2"/>
          <p:cNvSpPr>
            <a:spLocks noGrp="1"/>
          </p:cNvSpPr>
          <p:nvPr>
            <p:ph type="ctrTitle"/>
          </p:nvPr>
        </p:nvSpPr>
        <p:spPr>
          <a:xfrm>
            <a:off x="636163" y="212221"/>
            <a:ext cx="10782300" cy="704206"/>
          </a:xfrm>
        </p:spPr>
        <p:txBody>
          <a:bodyPr/>
          <a:lstStyle/>
          <a:p>
            <a:pPr algn="ctr"/>
            <a:r>
              <a:rPr lang="en-US" sz="4000" b="1" dirty="0" smtClean="0"/>
              <a:t>Discrimination Tests</a:t>
            </a:r>
            <a:endParaRPr lang="en-US" sz="4000" b="1" dirty="0"/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71907" y="1097133"/>
            <a:ext cx="11406200" cy="531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n-lt"/>
              </a:rPr>
              <a:t>Triangle Test: </a:t>
            </a:r>
            <a:r>
              <a:rPr lang="en-US" sz="2800" dirty="0" smtClean="0">
                <a:latin typeface="+mn-lt"/>
              </a:rPr>
              <a:t>Choose the sample that is most different?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32444" b="71585"/>
          <a:stretch/>
        </p:blipFill>
        <p:spPr>
          <a:xfrm>
            <a:off x="2039960" y="2069152"/>
            <a:ext cx="3105515" cy="960956"/>
          </a:xfrm>
          <a:prstGeom prst="rect">
            <a:avLst/>
          </a:prstGeom>
        </p:spPr>
      </p:pic>
      <p:grpSp>
        <p:nvGrpSpPr>
          <p:cNvPr id="11" name="Grup 10"/>
          <p:cNvGrpSpPr/>
          <p:nvPr/>
        </p:nvGrpSpPr>
        <p:grpSpPr>
          <a:xfrm>
            <a:off x="2331076" y="3451539"/>
            <a:ext cx="7392474" cy="3387144"/>
            <a:chOff x="2524258" y="3374265"/>
            <a:chExt cx="7392474" cy="3387144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 rotWithShape="1">
            <a:blip r:embed="rId4"/>
            <a:srcRect l="5855" t="6134" r="5701" b="21788"/>
            <a:stretch/>
          </p:blipFill>
          <p:spPr>
            <a:xfrm>
              <a:off x="2524258" y="3374265"/>
              <a:ext cx="7392474" cy="3387144"/>
            </a:xfrm>
            <a:prstGeom prst="rect">
              <a:avLst/>
            </a:prstGeom>
          </p:spPr>
        </p:pic>
        <p:sp>
          <p:nvSpPr>
            <p:cNvPr id="10" name="Metin kutusu 9"/>
            <p:cNvSpPr txBox="1"/>
            <p:nvPr/>
          </p:nvSpPr>
          <p:spPr>
            <a:xfrm>
              <a:off x="4265149" y="5536421"/>
              <a:ext cx="953036" cy="73866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400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342</a:t>
              </a:r>
            </a:p>
            <a:p>
              <a:r>
                <a:rPr lang="tr-TR" sz="1400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608</a:t>
              </a:r>
            </a:p>
            <a:p>
              <a:r>
                <a:rPr lang="tr-TR" sz="1400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194</a:t>
              </a:r>
              <a:endParaRPr lang="en-GB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5"/>
          <a:srcRect l="51431" t="12387" r="10987" b="62140"/>
          <a:stretch/>
        </p:blipFill>
        <p:spPr>
          <a:xfrm>
            <a:off x="6226936" y="2004758"/>
            <a:ext cx="2253802" cy="117434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54591" y="1825763"/>
            <a:ext cx="746975" cy="12666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5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2"/>
          <p:cNvSpPr>
            <a:spLocks noGrp="1"/>
          </p:cNvSpPr>
          <p:nvPr>
            <p:ph type="ctrTitle"/>
          </p:nvPr>
        </p:nvSpPr>
        <p:spPr>
          <a:xfrm>
            <a:off x="636163" y="212221"/>
            <a:ext cx="10782300" cy="704206"/>
          </a:xfrm>
        </p:spPr>
        <p:txBody>
          <a:bodyPr/>
          <a:lstStyle/>
          <a:p>
            <a:pPr algn="ctr"/>
            <a:r>
              <a:rPr lang="en-US" sz="4000" b="1" dirty="0" smtClean="0"/>
              <a:t>Discrimination Tests</a:t>
            </a:r>
            <a:endParaRPr lang="en-US" sz="4000" b="1" dirty="0"/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324213" y="799706"/>
            <a:ext cx="11406200" cy="21802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n-lt"/>
              </a:rPr>
              <a:t>Duo-trio Test: </a:t>
            </a:r>
            <a:r>
              <a:rPr lang="en-US" sz="2800" dirty="0" smtClean="0"/>
              <a:t>Choose the sample that </a:t>
            </a:r>
            <a:r>
              <a:rPr lang="tr-TR" sz="2800" dirty="0" smtClean="0"/>
              <a:t>is </a:t>
            </a:r>
            <a:r>
              <a:rPr lang="en-US" sz="2800" dirty="0" smtClean="0"/>
              <a:t>different</a:t>
            </a:r>
            <a:r>
              <a:rPr lang="tr-TR" sz="2800" dirty="0" smtClean="0"/>
              <a:t> </a:t>
            </a:r>
            <a:r>
              <a:rPr lang="en-US" sz="2800" dirty="0" smtClean="0"/>
              <a:t>from the reference</a:t>
            </a:r>
            <a:r>
              <a:rPr lang="tr-TR" sz="2800" dirty="0" smtClean="0"/>
              <a:t>.</a:t>
            </a:r>
            <a:endParaRPr lang="en-US" sz="2800" dirty="0" smtClean="0"/>
          </a:p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algn="just">
              <a:lnSpc>
                <a:spcPct val="100000"/>
              </a:lnSpc>
            </a:pPr>
            <a:endParaRPr lang="en-US" sz="2800" dirty="0" smtClean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48855" t="40078" r="7035" b="31875"/>
          <a:stretch/>
        </p:blipFill>
        <p:spPr>
          <a:xfrm>
            <a:off x="7997779" y="1889837"/>
            <a:ext cx="2871990" cy="140379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78096" y="1725770"/>
            <a:ext cx="850009" cy="14568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up 10"/>
          <p:cNvGrpSpPr/>
          <p:nvPr/>
        </p:nvGrpSpPr>
        <p:grpSpPr>
          <a:xfrm>
            <a:off x="1823702" y="3457702"/>
            <a:ext cx="7487722" cy="3332787"/>
            <a:chOff x="1823702" y="3457702"/>
            <a:chExt cx="7487722" cy="3332787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 rotWithShape="1">
            <a:blip r:embed="rId3"/>
            <a:srcRect l="5493" t="8806" r="5035" b="20361"/>
            <a:stretch/>
          </p:blipFill>
          <p:spPr>
            <a:xfrm>
              <a:off x="1823702" y="3457702"/>
              <a:ext cx="7487722" cy="3332787"/>
            </a:xfrm>
            <a:prstGeom prst="rect">
              <a:avLst/>
            </a:prstGeom>
          </p:spPr>
        </p:pic>
        <p:sp>
          <p:nvSpPr>
            <p:cNvPr id="10" name="Metin kutusu 9"/>
            <p:cNvSpPr txBox="1"/>
            <p:nvPr/>
          </p:nvSpPr>
          <p:spPr>
            <a:xfrm>
              <a:off x="3621206" y="5652332"/>
              <a:ext cx="953036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tr-TR" sz="1400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821</a:t>
              </a:r>
            </a:p>
            <a:p>
              <a:r>
                <a:rPr lang="tr-TR" sz="1400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976</a:t>
              </a:r>
              <a:endParaRPr lang="en-GB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2586429" y="2011187"/>
            <a:ext cx="3669735" cy="968782"/>
            <a:chOff x="2586429" y="2011187"/>
            <a:chExt cx="3669735" cy="968782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 rotWithShape="1">
            <a:blip r:embed="rId4"/>
            <a:srcRect l="23826" t="33187" b="39478"/>
            <a:stretch/>
          </p:blipFill>
          <p:spPr>
            <a:xfrm>
              <a:off x="2586429" y="2011187"/>
              <a:ext cx="3669735" cy="968782"/>
            </a:xfrm>
            <a:prstGeom prst="rect">
              <a:avLst/>
            </a:prstGeom>
          </p:spPr>
        </p:pic>
        <p:sp>
          <p:nvSpPr>
            <p:cNvPr id="12" name="Metin kutusu 11"/>
            <p:cNvSpPr txBox="1"/>
            <p:nvPr/>
          </p:nvSpPr>
          <p:spPr>
            <a:xfrm>
              <a:off x="5420316" y="2131413"/>
              <a:ext cx="324474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tr-TR" sz="16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Metin kutusu 12"/>
            <p:cNvSpPr txBox="1"/>
            <p:nvPr/>
          </p:nvSpPr>
          <p:spPr>
            <a:xfrm>
              <a:off x="4618001" y="2107431"/>
              <a:ext cx="324474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tr-TR" sz="16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1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25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2"/>
          <p:cNvSpPr>
            <a:spLocks noGrp="1"/>
          </p:cNvSpPr>
          <p:nvPr>
            <p:ph type="ctrTitle"/>
          </p:nvPr>
        </p:nvSpPr>
        <p:spPr>
          <a:xfrm>
            <a:off x="636163" y="212221"/>
            <a:ext cx="10782300" cy="704206"/>
          </a:xfrm>
        </p:spPr>
        <p:txBody>
          <a:bodyPr/>
          <a:lstStyle/>
          <a:p>
            <a:pPr algn="ctr"/>
            <a:r>
              <a:rPr lang="en-US" sz="4000" b="1" dirty="0" smtClean="0"/>
              <a:t>Discrimination Tests</a:t>
            </a:r>
            <a:endParaRPr lang="en-US" sz="4000" b="1" dirty="0"/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354533" y="629587"/>
            <a:ext cx="11406200" cy="1031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en-US" sz="2800" dirty="0" smtClean="0"/>
          </a:p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5040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n-lt"/>
              </a:rPr>
              <a:t>Paired Comparison Test: </a:t>
            </a:r>
            <a:r>
              <a:rPr lang="en-US" sz="2800" dirty="0" smtClean="0">
                <a:latin typeface="+mn-lt"/>
              </a:rPr>
              <a:t>Which sample has a stronger fruit aroma?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/>
          <a:srcRect l="5778" t="28405" r="39385" b="29389"/>
          <a:stretch/>
        </p:blipFill>
        <p:spPr>
          <a:xfrm>
            <a:off x="2519614" y="3372567"/>
            <a:ext cx="7508806" cy="3249327"/>
          </a:xfrm>
          <a:prstGeom prst="rect">
            <a:avLst/>
          </a:prstGeom>
        </p:spPr>
      </p:pic>
      <p:grpSp>
        <p:nvGrpSpPr>
          <p:cNvPr id="11" name="Grup 10"/>
          <p:cNvGrpSpPr/>
          <p:nvPr/>
        </p:nvGrpSpPr>
        <p:grpSpPr>
          <a:xfrm>
            <a:off x="4589451" y="1902772"/>
            <a:ext cx="2875722" cy="974035"/>
            <a:chOff x="4589451" y="1902772"/>
            <a:chExt cx="2875722" cy="974035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 rotWithShape="1">
            <a:blip r:embed="rId3"/>
            <a:srcRect l="35116" t="65430" r="41296" b="20361"/>
            <a:stretch/>
          </p:blipFill>
          <p:spPr>
            <a:xfrm>
              <a:off x="4589451" y="1902772"/>
              <a:ext cx="2875722" cy="974035"/>
            </a:xfrm>
            <a:prstGeom prst="rect">
              <a:avLst/>
            </a:prstGeom>
          </p:spPr>
        </p:pic>
        <p:sp>
          <p:nvSpPr>
            <p:cNvPr id="9" name="Metin kutusu 8"/>
            <p:cNvSpPr txBox="1"/>
            <p:nvPr/>
          </p:nvSpPr>
          <p:spPr>
            <a:xfrm>
              <a:off x="5585208" y="2381254"/>
              <a:ext cx="324474" cy="246221"/>
            </a:xfrm>
            <a:prstGeom prst="rect">
              <a:avLst/>
            </a:prstGeom>
            <a:solidFill>
              <a:srgbClr val="C39BE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tr-TR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610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Metin kutusu 9"/>
            <p:cNvSpPr txBox="1"/>
            <p:nvPr/>
          </p:nvSpPr>
          <p:spPr>
            <a:xfrm>
              <a:off x="6347963" y="2357627"/>
              <a:ext cx="324474" cy="246221"/>
            </a:xfrm>
            <a:prstGeom prst="rect">
              <a:avLst/>
            </a:prstGeom>
            <a:solidFill>
              <a:srgbClr val="C39BE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tr-TR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579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43B33"/>
      </a:dk2>
      <a:lt2>
        <a:srgbClr val="BFD4C6"/>
      </a:lt2>
      <a:accent1>
        <a:srgbClr val="549E39"/>
      </a:accent1>
      <a:accent2>
        <a:srgbClr val="C7D157"/>
      </a:accent2>
      <a:accent3>
        <a:srgbClr val="F08F1C"/>
      </a:accent3>
      <a:accent4>
        <a:srgbClr val="D05745"/>
      </a:accent4>
      <a:accent5>
        <a:srgbClr val="558569"/>
      </a:accent5>
      <a:accent6>
        <a:srgbClr val="5E99A4"/>
      </a:accent6>
      <a:hlink>
        <a:srgbClr val="00AAD8"/>
      </a:hlink>
      <a:folHlink>
        <a:srgbClr val="6B6B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5118000A-40C1-40FE-8820-365222333493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2336</TotalTime>
  <Words>669</Words>
  <Application>Microsoft Office PowerPoint</Application>
  <PresentationFormat>Özel</PresentationFormat>
  <Paragraphs>119</Paragraphs>
  <Slides>20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1" baseType="lpstr">
      <vt:lpstr>Metropolitan</vt:lpstr>
      <vt:lpstr>SENSORY EVALUATION OF FOOD</vt:lpstr>
      <vt:lpstr>What is sensory evaluation?</vt:lpstr>
      <vt:lpstr>Objectives of Food Evaluation</vt:lpstr>
      <vt:lpstr>Principles of Good Practice </vt:lpstr>
      <vt:lpstr>Sensory Evaluation Methods</vt:lpstr>
      <vt:lpstr>Discrimination Tests</vt:lpstr>
      <vt:lpstr>Discrimination Tests</vt:lpstr>
      <vt:lpstr>Discrimination Tests</vt:lpstr>
      <vt:lpstr>Discrimination Tests</vt:lpstr>
      <vt:lpstr>Descriptive Analysis</vt:lpstr>
      <vt:lpstr>Descriptive Analysis</vt:lpstr>
      <vt:lpstr>Descriptive Analysis</vt:lpstr>
      <vt:lpstr>Descriptive Analysis</vt:lpstr>
      <vt:lpstr>Affective/Hedonic Tests</vt:lpstr>
      <vt:lpstr>Affective/Hedonic Tests</vt:lpstr>
      <vt:lpstr>Affective/Hedonic Tests</vt:lpstr>
      <vt:lpstr>Application of Triangle Test</vt:lpstr>
      <vt:lpstr>Application of Triangle Test</vt:lpstr>
      <vt:lpstr>Application of Triangle Test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EVALUATION OF FOOD</dc:title>
  <dc:creator>NEVAL ÖZBEK</dc:creator>
  <cp:lastModifiedBy>Hp</cp:lastModifiedBy>
  <cp:revision>121</cp:revision>
  <dcterms:created xsi:type="dcterms:W3CDTF">2020-04-01T12:04:24Z</dcterms:created>
  <dcterms:modified xsi:type="dcterms:W3CDTF">2023-04-25T09:01:22Z</dcterms:modified>
</cp:coreProperties>
</file>