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2BF1C6C-167E-4605-8800-F01C05A810A4}" type="datetimeFigureOut">
              <a:rPr lang="tr-TR" smtClean="0"/>
              <a:t>11.03.2026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92075A-1A10-46DA-B30E-EE7A185A34A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77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BF1C6C-167E-4605-8800-F01C05A810A4}" type="datetimeFigureOut">
              <a:rPr lang="tr-TR" smtClean="0"/>
              <a:t>11.03.2026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92075A-1A10-46DA-B30E-EE7A185A34A5}" type="slidenum">
              <a:rPr lang="tr-TR" smtClean="0"/>
              <a:t>‹#›</a:t>
            </a:fld>
            <a:endParaRPr lang="tr-TR"/>
          </a:p>
        </p:txBody>
      </p:sp>
    </p:spTree>
    <p:extLst>
      <p:ext uri="{BB962C8B-B14F-4D97-AF65-F5344CB8AC3E}">
        <p14:creationId xmlns:p14="http://schemas.microsoft.com/office/powerpoint/2010/main" val="175979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BF1C6C-167E-4605-8800-F01C05A810A4}" type="datetimeFigureOut">
              <a:rPr lang="tr-TR" smtClean="0"/>
              <a:t>11.03.2026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92075A-1A10-46DA-B30E-EE7A185A34A5}" type="slidenum">
              <a:rPr lang="tr-TR" smtClean="0"/>
              <a:t>‹#›</a:t>
            </a:fld>
            <a:endParaRPr lang="tr-TR"/>
          </a:p>
        </p:txBody>
      </p:sp>
    </p:spTree>
    <p:extLst>
      <p:ext uri="{BB962C8B-B14F-4D97-AF65-F5344CB8AC3E}">
        <p14:creationId xmlns:p14="http://schemas.microsoft.com/office/powerpoint/2010/main" val="271833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BF1C6C-167E-4605-8800-F01C05A810A4}" type="datetimeFigureOut">
              <a:rPr lang="tr-TR" smtClean="0"/>
              <a:t>11.03.2026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92075A-1A10-46DA-B30E-EE7A185A34A5}" type="slidenum">
              <a:rPr lang="tr-TR" smtClean="0"/>
              <a:t>‹#›</a:t>
            </a:fld>
            <a:endParaRPr lang="tr-TR"/>
          </a:p>
        </p:txBody>
      </p:sp>
    </p:spTree>
    <p:extLst>
      <p:ext uri="{BB962C8B-B14F-4D97-AF65-F5344CB8AC3E}">
        <p14:creationId xmlns:p14="http://schemas.microsoft.com/office/powerpoint/2010/main" val="323952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2BF1C6C-167E-4605-8800-F01C05A810A4}" type="datetimeFigureOut">
              <a:rPr lang="tr-TR" smtClean="0"/>
              <a:t>11.03.2026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92075A-1A10-46DA-B30E-EE7A185A34A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03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BF1C6C-167E-4605-8800-F01C05A810A4}" type="datetimeFigureOut">
              <a:rPr lang="tr-TR" smtClean="0"/>
              <a:t>11.03.2026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92075A-1A10-46DA-B30E-EE7A185A34A5}" type="slidenum">
              <a:rPr lang="tr-TR" smtClean="0"/>
              <a:t>‹#›</a:t>
            </a:fld>
            <a:endParaRPr lang="tr-TR"/>
          </a:p>
        </p:txBody>
      </p:sp>
    </p:spTree>
    <p:extLst>
      <p:ext uri="{BB962C8B-B14F-4D97-AF65-F5344CB8AC3E}">
        <p14:creationId xmlns:p14="http://schemas.microsoft.com/office/powerpoint/2010/main" val="319418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2BF1C6C-167E-4605-8800-F01C05A810A4}" type="datetimeFigureOut">
              <a:rPr lang="tr-TR" smtClean="0"/>
              <a:t>11.03.2026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B92075A-1A10-46DA-B30E-EE7A185A34A5}" type="slidenum">
              <a:rPr lang="tr-TR" smtClean="0"/>
              <a:t>‹#›</a:t>
            </a:fld>
            <a:endParaRPr lang="tr-TR"/>
          </a:p>
        </p:txBody>
      </p:sp>
    </p:spTree>
    <p:extLst>
      <p:ext uri="{BB962C8B-B14F-4D97-AF65-F5344CB8AC3E}">
        <p14:creationId xmlns:p14="http://schemas.microsoft.com/office/powerpoint/2010/main" val="228381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2BF1C6C-167E-4605-8800-F01C05A810A4}" type="datetimeFigureOut">
              <a:rPr lang="tr-TR" smtClean="0"/>
              <a:t>11.03.2026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92075A-1A10-46DA-B30E-EE7A185A34A5}" type="slidenum">
              <a:rPr lang="tr-TR" smtClean="0"/>
              <a:t>‹#›</a:t>
            </a:fld>
            <a:endParaRPr lang="tr-TR"/>
          </a:p>
        </p:txBody>
      </p:sp>
    </p:spTree>
    <p:extLst>
      <p:ext uri="{BB962C8B-B14F-4D97-AF65-F5344CB8AC3E}">
        <p14:creationId xmlns:p14="http://schemas.microsoft.com/office/powerpoint/2010/main" val="228640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BF1C6C-167E-4605-8800-F01C05A810A4}" type="datetimeFigureOut">
              <a:rPr lang="tr-TR" smtClean="0"/>
              <a:t>11.03.2026</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B92075A-1A10-46DA-B30E-EE7A185A34A5}" type="slidenum">
              <a:rPr lang="tr-TR" smtClean="0"/>
              <a:t>‹#›</a:t>
            </a:fld>
            <a:endParaRPr lang="tr-TR"/>
          </a:p>
        </p:txBody>
      </p:sp>
    </p:spTree>
    <p:extLst>
      <p:ext uri="{BB962C8B-B14F-4D97-AF65-F5344CB8AC3E}">
        <p14:creationId xmlns:p14="http://schemas.microsoft.com/office/powerpoint/2010/main" val="91532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BF1C6C-167E-4605-8800-F01C05A810A4}" type="datetimeFigureOut">
              <a:rPr lang="tr-TR" smtClean="0"/>
              <a:t>11.03.2026</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92075A-1A10-46DA-B30E-EE7A185A34A5}" type="slidenum">
              <a:rPr lang="tr-TR" smtClean="0"/>
              <a:t>‹#›</a:t>
            </a:fld>
            <a:endParaRPr lang="tr-TR"/>
          </a:p>
        </p:txBody>
      </p:sp>
    </p:spTree>
    <p:extLst>
      <p:ext uri="{BB962C8B-B14F-4D97-AF65-F5344CB8AC3E}">
        <p14:creationId xmlns:p14="http://schemas.microsoft.com/office/powerpoint/2010/main" val="97401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BF1C6C-167E-4605-8800-F01C05A810A4}" type="datetimeFigureOut">
              <a:rPr lang="tr-TR" smtClean="0"/>
              <a:t>11.03.2026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92075A-1A10-46DA-B30E-EE7A185A34A5}" type="slidenum">
              <a:rPr lang="tr-TR" smtClean="0"/>
              <a:t>‹#›</a:t>
            </a:fld>
            <a:endParaRPr lang="tr-TR"/>
          </a:p>
        </p:txBody>
      </p:sp>
    </p:spTree>
    <p:extLst>
      <p:ext uri="{BB962C8B-B14F-4D97-AF65-F5344CB8AC3E}">
        <p14:creationId xmlns:p14="http://schemas.microsoft.com/office/powerpoint/2010/main" val="26851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BF1C6C-167E-4605-8800-F01C05A810A4}" type="datetimeFigureOut">
              <a:rPr lang="tr-TR" smtClean="0"/>
              <a:t>11.03.2026</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B92075A-1A10-46DA-B30E-EE7A185A34A5}"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6472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topics/food-science/shelf-life-of-foods" TargetMode="External"/><Relationship Id="rId2" Type="http://schemas.openxmlformats.org/officeDocument/2006/relationships/hyperlink" Target="https://www.sciencedirect.com/topics/food-science/bacterioci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iencedirect.com/topics/food-science/fermented-foo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ciencedirect.com/topics/food-science/lactic-acid-bacteri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polym12081748" TargetMode="External"/><Relationship Id="rId2" Type="http://schemas.openxmlformats.org/officeDocument/2006/relationships/hyperlink" Target="https://www.sciencedirect.com/topics/agricultural-and-biological-sciences/antimicrobial-packag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ciencedirect.com/topics/food-science/antimicrobial-packaging" TargetMode="External"/><Relationship Id="rId2" Type="http://schemas.openxmlformats.org/officeDocument/2006/relationships/hyperlink" Target="https://www.sciencedirect.com/science/article/pii/B97801231163215003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ciencedirect.com/science/article/pii/B978012311632150038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ciencedirect.com/science/article/pii/B978012311632150038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topics/food-science/food-contact-surfaces" TargetMode="External"/><Relationship Id="rId2" Type="http://schemas.openxmlformats.org/officeDocument/2006/relationships/hyperlink" Target="https://www.sciencedirect.com/topics/food-science/food-preservativ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00051" y="215488"/>
            <a:ext cx="10058400" cy="3566160"/>
          </a:xfrm>
        </p:spPr>
        <p:txBody>
          <a:bodyPr>
            <a:normAutofit/>
          </a:bodyPr>
          <a:lstStyle/>
          <a:p>
            <a:pPr algn="ctr"/>
            <a:r>
              <a:rPr lang="tr-TR" sz="6000" dirty="0" smtClean="0">
                <a:solidFill>
                  <a:srgbClr val="FF0000"/>
                </a:solidFill>
              </a:rPr>
              <a:t>FE 517 </a:t>
            </a:r>
            <a:br>
              <a:rPr lang="tr-TR" sz="6000" dirty="0" smtClean="0">
                <a:solidFill>
                  <a:srgbClr val="FF0000"/>
                </a:solidFill>
              </a:rPr>
            </a:br>
            <a:r>
              <a:rPr lang="tr-TR" sz="6000" dirty="0" smtClean="0">
                <a:solidFill>
                  <a:srgbClr val="FF0000"/>
                </a:solidFill>
              </a:rPr>
              <a:t/>
            </a:r>
            <a:br>
              <a:rPr lang="tr-TR" sz="6000" dirty="0" smtClean="0">
                <a:solidFill>
                  <a:srgbClr val="FF0000"/>
                </a:solidFill>
              </a:rPr>
            </a:br>
            <a:r>
              <a:rPr lang="tr-TR" sz="6000" dirty="0" err="1" smtClean="0">
                <a:solidFill>
                  <a:srgbClr val="FF0000"/>
                </a:solidFill>
              </a:rPr>
              <a:t>Edible</a:t>
            </a:r>
            <a:r>
              <a:rPr lang="tr-TR" sz="6000" dirty="0" smtClean="0">
                <a:solidFill>
                  <a:srgbClr val="FF0000"/>
                </a:solidFill>
              </a:rPr>
              <a:t> </a:t>
            </a:r>
            <a:r>
              <a:rPr lang="tr-TR" sz="6000" dirty="0" err="1" smtClean="0">
                <a:solidFill>
                  <a:srgbClr val="FF0000"/>
                </a:solidFill>
              </a:rPr>
              <a:t>f</a:t>
            </a:r>
            <a:r>
              <a:rPr lang="tr-TR" sz="6000" dirty="0" err="1">
                <a:solidFill>
                  <a:srgbClr val="FF0000"/>
                </a:solidFill>
              </a:rPr>
              <a:t>i</a:t>
            </a:r>
            <a:r>
              <a:rPr lang="tr-TR" sz="6000" dirty="0" err="1" smtClean="0">
                <a:solidFill>
                  <a:srgbClr val="FF0000"/>
                </a:solidFill>
              </a:rPr>
              <a:t>lms</a:t>
            </a:r>
            <a:r>
              <a:rPr lang="tr-TR" sz="6000" dirty="0" smtClean="0">
                <a:solidFill>
                  <a:srgbClr val="FF0000"/>
                </a:solidFill>
              </a:rPr>
              <a:t> </a:t>
            </a:r>
            <a:r>
              <a:rPr lang="tr-TR" sz="6000" dirty="0" err="1" smtClean="0">
                <a:solidFill>
                  <a:srgbClr val="FF0000"/>
                </a:solidFill>
              </a:rPr>
              <a:t>and</a:t>
            </a:r>
            <a:r>
              <a:rPr lang="tr-TR" sz="6000" dirty="0" smtClean="0">
                <a:solidFill>
                  <a:srgbClr val="FF0000"/>
                </a:solidFill>
              </a:rPr>
              <a:t> </a:t>
            </a:r>
            <a:r>
              <a:rPr lang="tr-TR" sz="6000" dirty="0" err="1" smtClean="0">
                <a:solidFill>
                  <a:srgbClr val="FF0000"/>
                </a:solidFill>
              </a:rPr>
              <a:t>coatings</a:t>
            </a:r>
            <a:endParaRPr lang="tr-TR" sz="6000" dirty="0"/>
          </a:p>
        </p:txBody>
      </p:sp>
      <p:sp>
        <p:nvSpPr>
          <p:cNvPr id="3" name="Alt Başlık 2"/>
          <p:cNvSpPr>
            <a:spLocks noGrp="1"/>
          </p:cNvSpPr>
          <p:nvPr>
            <p:ph type="subTitle" idx="1"/>
          </p:nvPr>
        </p:nvSpPr>
        <p:spPr/>
        <p:txBody>
          <a:bodyPr/>
          <a:lstStyle/>
          <a:p>
            <a:pPr algn="ctr"/>
            <a:r>
              <a:rPr lang="tr-TR" dirty="0" smtClean="0">
                <a:solidFill>
                  <a:srgbClr val="FF0000"/>
                </a:solidFill>
              </a:rPr>
              <a:t>Dr. Burcu GÖKKAYA ERDEM</a:t>
            </a:r>
          </a:p>
          <a:p>
            <a:endParaRPr lang="tr-TR" dirty="0" smtClean="0"/>
          </a:p>
          <a:p>
            <a:endParaRPr lang="tr-TR" dirty="0"/>
          </a:p>
        </p:txBody>
      </p:sp>
    </p:spTree>
    <p:extLst>
      <p:ext uri="{BB962C8B-B14F-4D97-AF65-F5344CB8AC3E}">
        <p14:creationId xmlns:p14="http://schemas.microsoft.com/office/powerpoint/2010/main" val="4263148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Natural </a:t>
            </a:r>
            <a:r>
              <a:rPr lang="tr-TR" b="1" dirty="0" err="1"/>
              <a:t>antimicrobial</a:t>
            </a:r>
            <a:r>
              <a:rPr lang="tr-TR" b="1" dirty="0"/>
              <a:t> </a:t>
            </a:r>
            <a:r>
              <a:rPr lang="tr-TR" b="1" dirty="0" err="1"/>
              <a:t>agents</a:t>
            </a:r>
            <a:r>
              <a:rPr lang="tr-TR" b="1" dirty="0"/>
              <a:t/>
            </a:r>
            <a:br>
              <a:rPr lang="tr-TR" b="1" dirty="0"/>
            </a:br>
            <a:endParaRPr lang="tr-TR" dirty="0"/>
          </a:p>
        </p:txBody>
      </p:sp>
      <p:sp>
        <p:nvSpPr>
          <p:cNvPr id="3" name="İçerik Yer Tutucusu 2"/>
          <p:cNvSpPr>
            <a:spLocks noGrp="1"/>
          </p:cNvSpPr>
          <p:nvPr>
            <p:ph idx="1"/>
          </p:nvPr>
        </p:nvSpPr>
        <p:spPr>
          <a:xfrm>
            <a:off x="868680" y="1880558"/>
            <a:ext cx="10515600" cy="5391509"/>
          </a:xfrm>
        </p:spPr>
        <p:txBody>
          <a:bodyPr>
            <a:normAutofit/>
          </a:bodyPr>
          <a:lstStyle/>
          <a:p>
            <a:pPr algn="just"/>
            <a:r>
              <a:rPr lang="en-US" dirty="0" smtClean="0"/>
              <a:t>Table</a:t>
            </a:r>
            <a:r>
              <a:rPr lang="tr-TR" dirty="0" smtClean="0"/>
              <a:t> </a:t>
            </a:r>
            <a:r>
              <a:rPr lang="en-US" dirty="0" smtClean="0"/>
              <a:t>includes </a:t>
            </a:r>
            <a:r>
              <a:rPr lang="en-US" b="1" dirty="0"/>
              <a:t>herb extracts, spices, enzymes, and </a:t>
            </a:r>
            <a:r>
              <a:rPr lang="en-US" b="1" dirty="0" err="1">
                <a:hlinkClick r:id="rId2" tooltip="Learn more about bacteriocins from ScienceDirect's AI-generated Topic Pages"/>
              </a:rPr>
              <a:t>bacteriocins</a:t>
            </a:r>
            <a:r>
              <a:rPr lang="en-US" dirty="0"/>
              <a:t> as naturally occurring antimicrobial agents. Looking to the consumers’ demand for chemical preservative-free foods, food manufacturers are now using naturally occurring antimicrobials to sterilize and/or extend the </a:t>
            </a:r>
            <a:r>
              <a:rPr lang="en-US" dirty="0">
                <a:hlinkClick r:id="rId3" tooltip="Learn more about shelf life of foods from ScienceDirect's AI-generated Topic Pages"/>
              </a:rPr>
              <a:t>shelf life of foods</a:t>
            </a:r>
            <a:r>
              <a:rPr lang="en-US" dirty="0" smtClean="0"/>
              <a:t>.</a:t>
            </a:r>
            <a:endParaRPr lang="tr-TR" dirty="0" smtClean="0"/>
          </a:p>
          <a:p>
            <a:pPr algn="just"/>
            <a:r>
              <a:rPr lang="en-US" dirty="0" smtClean="0"/>
              <a:t> </a:t>
            </a:r>
            <a:r>
              <a:rPr lang="en-US" dirty="0"/>
              <a:t>Herb and spice extracts contain multiple natural compounds, and are known to have a wide antimicrobial spectrum against various micro-organisms. Apart from antimicrobial activity, other advantages they offer include </a:t>
            </a:r>
            <a:r>
              <a:rPr lang="en-US" dirty="0" err="1"/>
              <a:t>antioxidative</a:t>
            </a:r>
            <a:r>
              <a:rPr lang="en-US" dirty="0"/>
              <a:t> activity and their effect as alternative medicines. However, their mode of action and kinetics are generally unknown, and their chemical stability is also of concern. In addition, they create some problems with respect to flavors.</a:t>
            </a:r>
            <a:endParaRPr lang="tr-TR" dirty="0"/>
          </a:p>
        </p:txBody>
      </p:sp>
    </p:spTree>
    <p:extLst>
      <p:ext uri="{BB962C8B-B14F-4D97-AF65-F5344CB8AC3E}">
        <p14:creationId xmlns:p14="http://schemas.microsoft.com/office/powerpoint/2010/main" val="4181580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6125" y="0"/>
            <a:ext cx="10058400" cy="1450757"/>
          </a:xfrm>
        </p:spPr>
        <p:txBody>
          <a:bodyPr/>
          <a:lstStyle/>
          <a:p>
            <a:r>
              <a:rPr lang="tr-TR" b="1" dirty="0" smtClean="0"/>
              <a:t>Natural </a:t>
            </a:r>
            <a:r>
              <a:rPr lang="tr-TR" b="1" dirty="0" err="1" smtClean="0"/>
              <a:t>antimicrobial</a:t>
            </a:r>
            <a:r>
              <a:rPr lang="tr-TR" b="1" dirty="0" smtClean="0"/>
              <a:t> </a:t>
            </a:r>
            <a:r>
              <a:rPr lang="tr-TR" b="1" dirty="0" err="1" smtClean="0"/>
              <a:t>agents</a:t>
            </a:r>
            <a:endParaRPr lang="tr-TR" dirty="0"/>
          </a:p>
        </p:txBody>
      </p:sp>
      <p:sp>
        <p:nvSpPr>
          <p:cNvPr id="3" name="İçerik Yer Tutucusu 2"/>
          <p:cNvSpPr>
            <a:spLocks noGrp="1"/>
          </p:cNvSpPr>
          <p:nvPr>
            <p:ph idx="1"/>
          </p:nvPr>
        </p:nvSpPr>
        <p:spPr>
          <a:xfrm>
            <a:off x="717430" y="1949569"/>
            <a:ext cx="10902351" cy="5218982"/>
          </a:xfrm>
        </p:spPr>
        <p:txBody>
          <a:bodyPr>
            <a:normAutofit/>
          </a:bodyPr>
          <a:lstStyle/>
          <a:p>
            <a:pPr algn="just"/>
            <a:r>
              <a:rPr lang="en-US" dirty="0"/>
              <a:t>Specificity of enzymes should be considered carefully, since antimicrobial activity is very sensitive to the environments and substrates. For an example, the activity of lysozyme can be significantly affected by temperature and </a:t>
            </a:r>
            <a:r>
              <a:rPr lang="en-US" dirty="0" err="1"/>
              <a:t>pH.</a:t>
            </a:r>
            <a:r>
              <a:rPr lang="en-US" dirty="0"/>
              <a:t> In most cases, lysozyme is not effective against gram-negative bacteria. This is due to the complex cell wall structure of gram-negative bacteria and the specificity of lysozyme for peptidoglycan.</a:t>
            </a:r>
          </a:p>
          <a:p>
            <a:pPr algn="just"/>
            <a:r>
              <a:rPr lang="en-US" dirty="0"/>
              <a:t>Various </a:t>
            </a:r>
            <a:r>
              <a:rPr lang="en-US" dirty="0" err="1"/>
              <a:t>bacteriocins</a:t>
            </a:r>
            <a:r>
              <a:rPr lang="en-US" dirty="0"/>
              <a:t>, such as </a:t>
            </a:r>
            <a:r>
              <a:rPr lang="en-US" dirty="0" err="1"/>
              <a:t>nisin</a:t>
            </a:r>
            <a:r>
              <a:rPr lang="en-US" dirty="0"/>
              <a:t>, </a:t>
            </a:r>
            <a:r>
              <a:rPr lang="en-US" dirty="0" err="1"/>
              <a:t>pediocin</a:t>
            </a:r>
            <a:r>
              <a:rPr lang="en-US" dirty="0"/>
              <a:t>, </a:t>
            </a:r>
            <a:r>
              <a:rPr lang="en-US" dirty="0" err="1"/>
              <a:t>lacticin</a:t>
            </a:r>
            <a:r>
              <a:rPr lang="en-US" dirty="0"/>
              <a:t>, </a:t>
            </a:r>
            <a:r>
              <a:rPr lang="en-US" dirty="0" err="1"/>
              <a:t>propionicin</a:t>
            </a:r>
            <a:r>
              <a:rPr lang="en-US" dirty="0"/>
              <a:t> etc., can be incorporated into foods and/or food packaging systems to inhibit the growth of spoilage and pathogenic micro-organisms (</a:t>
            </a:r>
            <a:r>
              <a:rPr lang="en-US" dirty="0" err="1"/>
              <a:t>Daeschul</a:t>
            </a:r>
            <a:r>
              <a:rPr lang="en-US" dirty="0"/>
              <a:t>, 1989). The extracted </a:t>
            </a:r>
            <a:r>
              <a:rPr lang="en-US" dirty="0" err="1"/>
              <a:t>bacteriocins</a:t>
            </a:r>
            <a:r>
              <a:rPr lang="en-US" dirty="0"/>
              <a:t>, which are generally small molecular weight peptides, can be utilized in various ways; however, it is very important to characterize their resistance to thermal treatment and </a:t>
            </a:r>
            <a:r>
              <a:rPr lang="en-US" dirty="0" err="1"/>
              <a:t>pH.</a:t>
            </a:r>
            <a:r>
              <a:rPr lang="en-US" dirty="0"/>
              <a:t> In the case of </a:t>
            </a:r>
            <a:r>
              <a:rPr lang="en-US" dirty="0">
                <a:hlinkClick r:id="rId2" tooltip="Learn more about fermented food from ScienceDirect's AI-generated Topic Pages"/>
              </a:rPr>
              <a:t>fermented food</a:t>
            </a:r>
            <a:r>
              <a:rPr lang="en-US" dirty="0"/>
              <a:t> products, live bacteria which produce </a:t>
            </a:r>
            <a:r>
              <a:rPr lang="en-US" dirty="0" err="1"/>
              <a:t>bacteriocins</a:t>
            </a:r>
            <a:r>
              <a:rPr lang="en-US" dirty="0"/>
              <a:t> can be intentionally added as probiotics in the packaged food system to obtain antimicrobial effectiveness.</a:t>
            </a:r>
          </a:p>
          <a:p>
            <a:endParaRPr lang="tr-TR" dirty="0"/>
          </a:p>
        </p:txBody>
      </p:sp>
    </p:spTree>
    <p:extLst>
      <p:ext uri="{BB962C8B-B14F-4D97-AF65-F5344CB8AC3E}">
        <p14:creationId xmlns:p14="http://schemas.microsoft.com/office/powerpoint/2010/main" val="1368700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Probiotics</a:t>
            </a:r>
            <a:r>
              <a:rPr lang="tr-TR" b="1" dirty="0"/>
              <a:t/>
            </a:r>
            <a:br>
              <a:rPr lang="tr-TR" b="1" dirty="0"/>
            </a:br>
            <a:endParaRPr lang="tr-TR" dirty="0"/>
          </a:p>
        </p:txBody>
      </p:sp>
      <p:sp>
        <p:nvSpPr>
          <p:cNvPr id="3" name="İçerik Yer Tutucusu 2"/>
          <p:cNvSpPr>
            <a:spLocks noGrp="1"/>
          </p:cNvSpPr>
          <p:nvPr>
            <p:ph idx="1"/>
          </p:nvPr>
        </p:nvSpPr>
        <p:spPr>
          <a:xfrm>
            <a:off x="549503" y="1940944"/>
            <a:ext cx="11153954" cy="5020573"/>
          </a:xfrm>
        </p:spPr>
        <p:txBody>
          <a:bodyPr>
            <a:normAutofit/>
          </a:bodyPr>
          <a:lstStyle/>
          <a:p>
            <a:pPr algn="just"/>
            <a:r>
              <a:rPr lang="en-US" dirty="0" smtClean="0"/>
              <a:t>Table</a:t>
            </a:r>
            <a:r>
              <a:rPr lang="tr-TR" dirty="0" smtClean="0"/>
              <a:t> </a:t>
            </a:r>
            <a:r>
              <a:rPr lang="en-US" dirty="0" smtClean="0"/>
              <a:t>also </a:t>
            </a:r>
            <a:r>
              <a:rPr lang="en-US" dirty="0"/>
              <a:t>shows the possible use of probiotics </a:t>
            </a:r>
            <a:r>
              <a:rPr lang="en-US" i="1" dirty="0"/>
              <a:t>{Lactobacillus </a:t>
            </a:r>
            <a:r>
              <a:rPr lang="en-US" i="1" dirty="0" err="1"/>
              <a:t>reuteri</a:t>
            </a:r>
            <a:r>
              <a:rPr lang="en-US" i="1" dirty="0"/>
              <a:t>)</a:t>
            </a:r>
            <a:r>
              <a:rPr lang="en-US" dirty="0"/>
              <a:t> to control </a:t>
            </a:r>
            <a:r>
              <a:rPr lang="en-US" i="1" dirty="0"/>
              <a:t>E. coli</a:t>
            </a:r>
            <a:r>
              <a:rPr lang="en-US" dirty="0"/>
              <a:t> O157:H7 (</a:t>
            </a:r>
            <a:r>
              <a:rPr lang="en-US" dirty="0" err="1"/>
              <a:t>Muthukumarasamy</a:t>
            </a:r>
            <a:r>
              <a:rPr lang="en-US" dirty="0"/>
              <a:t> </a:t>
            </a:r>
            <a:r>
              <a:rPr lang="en-US" i="1" dirty="0"/>
              <a:t>et al</a:t>
            </a:r>
            <a:r>
              <a:rPr lang="en-US" dirty="0"/>
              <a:t>., 2003). Various micro-organisms, e.g. </a:t>
            </a:r>
            <a:r>
              <a:rPr lang="en-US" dirty="0">
                <a:hlinkClick r:id="rId2" tooltip="Learn more about lactic acid bacteria from ScienceDirect's AI-generated Topic Pages"/>
              </a:rPr>
              <a:t>lactic acid bacteria</a:t>
            </a:r>
            <a:r>
              <a:rPr lang="en-US" dirty="0"/>
              <a:t>, produce </a:t>
            </a:r>
            <a:r>
              <a:rPr lang="en-US" dirty="0" err="1"/>
              <a:t>bacteriocins</a:t>
            </a:r>
            <a:r>
              <a:rPr lang="en-US" dirty="0"/>
              <a:t> and non-peptide growth-inhibiting chemicals such as </a:t>
            </a:r>
            <a:r>
              <a:rPr lang="en-US" dirty="0" err="1"/>
              <a:t>reuterin</a:t>
            </a:r>
            <a:r>
              <a:rPr lang="en-US" dirty="0"/>
              <a:t>. These naturally produced antimicrobials can inhibit the growth of other bacteria. </a:t>
            </a:r>
            <a:endParaRPr lang="tr-TR" dirty="0" smtClean="0"/>
          </a:p>
          <a:p>
            <a:pPr marL="0" indent="0" algn="just">
              <a:buNone/>
            </a:pPr>
            <a:r>
              <a:rPr lang="tr-TR" dirty="0" smtClean="0"/>
              <a:t> </a:t>
            </a:r>
          </a:p>
          <a:p>
            <a:pPr marL="0" indent="0" algn="just">
              <a:buNone/>
            </a:pPr>
            <a:r>
              <a:rPr lang="en-US" dirty="0" smtClean="0"/>
              <a:t>Use </a:t>
            </a:r>
            <a:r>
              <a:rPr lang="en-US" dirty="0"/>
              <a:t>of probiotics can therefore effectively control the competitive undesirable micro-organisms. Many traditional fermented food products contain antimicrobial probiotics. There has been much research and development regarding the function of antimicrobial probiotics for the preservation of fermented foods. Currently there is only limited research into the use of probiotics for the purpose of antimicrobial packaging design. With the new technology development for the delivery of live probiotics, the use of probiotics as an antimicrobial source for antimicrobial food packaging will be more popular in future due to its safety </a:t>
            </a:r>
            <a:r>
              <a:rPr lang="en-US" dirty="0" smtClean="0"/>
              <a:t>and</a:t>
            </a:r>
            <a:r>
              <a:rPr lang="tr-TR" dirty="0" smtClean="0"/>
              <a:t> </a:t>
            </a:r>
            <a:r>
              <a:rPr lang="tr-TR" dirty="0" err="1"/>
              <a:t>effectiveness</a:t>
            </a:r>
            <a:r>
              <a:rPr lang="tr-TR" dirty="0"/>
              <a:t>.</a:t>
            </a:r>
          </a:p>
        </p:txBody>
      </p:sp>
    </p:spTree>
    <p:extLst>
      <p:ext uri="{BB962C8B-B14F-4D97-AF65-F5344CB8AC3E}">
        <p14:creationId xmlns:p14="http://schemas.microsoft.com/office/powerpoint/2010/main" val="177262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21824" t="20889" r="27326" b="50960"/>
          <a:stretch/>
        </p:blipFill>
        <p:spPr>
          <a:xfrm>
            <a:off x="129396" y="103517"/>
            <a:ext cx="3933646" cy="1224952"/>
          </a:xfrm>
          <a:prstGeom prst="rect">
            <a:avLst/>
          </a:prstGeom>
        </p:spPr>
      </p:pic>
      <p:pic>
        <p:nvPicPr>
          <p:cNvPr id="6" name="Resim 5"/>
          <p:cNvPicPr/>
          <p:nvPr/>
        </p:nvPicPr>
        <p:blipFill rotWithShape="1">
          <a:blip r:embed="rId3"/>
          <a:srcRect l="21428" t="28688" r="26587" b="32511"/>
          <a:stretch/>
        </p:blipFill>
        <p:spPr bwMode="auto">
          <a:xfrm>
            <a:off x="6052725" y="103517"/>
            <a:ext cx="5101230" cy="2104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Resim 6"/>
          <p:cNvPicPr/>
          <p:nvPr/>
        </p:nvPicPr>
        <p:blipFill rotWithShape="1">
          <a:blip r:embed="rId4"/>
          <a:srcRect l="20106" t="29394" r="25926" b="13933"/>
          <a:stretch/>
        </p:blipFill>
        <p:spPr bwMode="auto">
          <a:xfrm>
            <a:off x="184589" y="1415017"/>
            <a:ext cx="5071702" cy="282670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26" name="Picture 2" descr="https://mdpi-res.com/polymers/polymers-12-01748/article_deploy/html/images/polymers-12-01748-g001-5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489" y="2346666"/>
            <a:ext cx="4982919" cy="2844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Resim 9"/>
          <p:cNvPicPr/>
          <p:nvPr/>
        </p:nvPicPr>
        <p:blipFill rotWithShape="1">
          <a:blip r:embed="rId6"/>
          <a:srcRect l="12170" t="29865" r="12565" b="22163"/>
          <a:stretch/>
        </p:blipFill>
        <p:spPr bwMode="auto">
          <a:xfrm>
            <a:off x="184589" y="4457664"/>
            <a:ext cx="5509190" cy="2211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Dikdörtgen 7"/>
          <p:cNvSpPr/>
          <p:nvPr/>
        </p:nvSpPr>
        <p:spPr>
          <a:xfrm>
            <a:off x="5909285" y="5303598"/>
            <a:ext cx="6096000" cy="1477328"/>
          </a:xfrm>
          <a:prstGeom prst="rect">
            <a:avLst/>
          </a:prstGeom>
          <a:ln w="3175">
            <a:solidFill>
              <a:schemeClr val="tx1"/>
            </a:solidFill>
          </a:ln>
        </p:spPr>
        <p:txBody>
          <a:bodyPr>
            <a:spAutoFit/>
          </a:bodyPr>
          <a:lstStyle/>
          <a:p>
            <a:r>
              <a:rPr lang="en-US" b="0" i="0" dirty="0" smtClean="0">
                <a:solidFill>
                  <a:srgbClr val="0B0C0E"/>
                </a:solidFill>
                <a:effectLst/>
                <a:latin typeface="Suisse Int'l"/>
              </a:rPr>
              <a:t>The lower the MIC/MBC value, the higher the antibacterial activity of essential oil [</a:t>
            </a:r>
            <a:r>
              <a:rPr lang="en-US" b="0" i="0" dirty="0" smtClean="0">
                <a:solidFill>
                  <a:srgbClr val="0156CE"/>
                </a:solidFill>
                <a:effectLst/>
                <a:latin typeface="Suisse Int'l"/>
              </a:rPr>
              <a:t>26</a:t>
            </a:r>
            <a:r>
              <a:rPr lang="en-US" b="0" i="0" dirty="0" smtClean="0">
                <a:solidFill>
                  <a:srgbClr val="0B0C0E"/>
                </a:solidFill>
                <a:effectLst/>
                <a:latin typeface="Suisse Int'l"/>
              </a:rPr>
              <a:t>]. The essential oil of tarragon revealed both bacteriostatic and bactericidal properties as follows: Against </a:t>
            </a:r>
            <a:r>
              <a:rPr lang="en-US" b="0" i="1" dirty="0" smtClean="0">
                <a:solidFill>
                  <a:srgbClr val="0B0C0E"/>
                </a:solidFill>
                <a:effectLst/>
                <a:latin typeface="Suisse Int'l"/>
              </a:rPr>
              <a:t>E. coli</a:t>
            </a:r>
            <a:r>
              <a:rPr lang="en-US" b="0" i="0" dirty="0" smtClean="0">
                <a:solidFill>
                  <a:srgbClr val="0B0C0E"/>
                </a:solidFill>
                <a:effectLst/>
                <a:latin typeface="Suisse Int'l"/>
              </a:rPr>
              <a:t> &gt; </a:t>
            </a:r>
            <a:r>
              <a:rPr lang="en-US" b="0" i="1" dirty="0" smtClean="0">
                <a:solidFill>
                  <a:srgbClr val="0B0C0E"/>
                </a:solidFill>
                <a:effectLst/>
                <a:latin typeface="Suisse Int'l"/>
              </a:rPr>
              <a:t>L. </a:t>
            </a:r>
            <a:r>
              <a:rPr lang="en-US" b="0" i="1" dirty="0" err="1" smtClean="0">
                <a:solidFill>
                  <a:srgbClr val="0B0C0E"/>
                </a:solidFill>
                <a:effectLst/>
                <a:latin typeface="Suisse Int'l"/>
              </a:rPr>
              <a:t>monocytogenes</a:t>
            </a:r>
            <a:r>
              <a:rPr lang="en-US" b="0" i="0" dirty="0" smtClean="0">
                <a:solidFill>
                  <a:srgbClr val="0B0C0E"/>
                </a:solidFill>
                <a:effectLst/>
                <a:latin typeface="Suisse Int'l"/>
              </a:rPr>
              <a:t> &gt; </a:t>
            </a:r>
            <a:r>
              <a:rPr lang="en-US" b="0" i="1" dirty="0" smtClean="0">
                <a:solidFill>
                  <a:srgbClr val="0B0C0E"/>
                </a:solidFill>
                <a:effectLst/>
                <a:latin typeface="Suisse Int'l"/>
              </a:rPr>
              <a:t>S. </a:t>
            </a:r>
            <a:r>
              <a:rPr lang="en-US" b="0" i="1" dirty="0" err="1" smtClean="0">
                <a:solidFill>
                  <a:srgbClr val="0B0C0E"/>
                </a:solidFill>
                <a:effectLst/>
                <a:latin typeface="Suisse Int'l"/>
              </a:rPr>
              <a:t>enteritidis</a:t>
            </a:r>
            <a:r>
              <a:rPr lang="en-US" b="0" i="0" dirty="0" smtClean="0">
                <a:solidFill>
                  <a:srgbClr val="0B0C0E"/>
                </a:solidFill>
                <a:effectLst/>
                <a:latin typeface="Suisse Int'l"/>
              </a:rPr>
              <a:t> &gt; </a:t>
            </a:r>
            <a:r>
              <a:rPr lang="en-US" b="0" i="1" dirty="0" smtClean="0">
                <a:solidFill>
                  <a:srgbClr val="0B0C0E"/>
                </a:solidFill>
                <a:effectLst/>
                <a:latin typeface="Suisse Int'l"/>
              </a:rPr>
              <a:t>S. </a:t>
            </a:r>
            <a:r>
              <a:rPr lang="en-US" b="0" i="1" dirty="0" err="1" smtClean="0">
                <a:solidFill>
                  <a:srgbClr val="0B0C0E"/>
                </a:solidFill>
                <a:effectLst/>
                <a:latin typeface="Suisse Int'l"/>
              </a:rPr>
              <a:t>aureus</a:t>
            </a:r>
            <a:r>
              <a:rPr lang="en-US" b="0" i="0" dirty="0" smtClean="0">
                <a:solidFill>
                  <a:srgbClr val="0B0C0E"/>
                </a:solidFill>
                <a:effectLst/>
                <a:latin typeface="Suisse Int'l"/>
              </a:rPr>
              <a:t>.</a:t>
            </a:r>
            <a:endParaRPr lang="tr-TR" dirty="0"/>
          </a:p>
        </p:txBody>
      </p:sp>
    </p:spTree>
    <p:extLst>
      <p:ext uri="{BB962C8B-B14F-4D97-AF65-F5344CB8AC3E}">
        <p14:creationId xmlns:p14="http://schemas.microsoft.com/office/powerpoint/2010/main" val="1169665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Thank</a:t>
            </a:r>
            <a:r>
              <a:rPr lang="tr-TR" dirty="0" smtClean="0"/>
              <a:t> </a:t>
            </a:r>
            <a:r>
              <a:rPr lang="tr-TR" dirty="0" err="1" smtClean="0"/>
              <a:t>You</a:t>
            </a:r>
            <a:r>
              <a:rPr lang="tr-TR" dirty="0" smtClean="0"/>
              <a:t>  =)</a:t>
            </a:r>
            <a:endParaRPr lang="tr-TR" dirty="0"/>
          </a:p>
        </p:txBody>
      </p:sp>
      <p:sp>
        <p:nvSpPr>
          <p:cNvPr id="3" name="İçerik Yer Tutucusu 2"/>
          <p:cNvSpPr>
            <a:spLocks noGrp="1"/>
          </p:cNvSpPr>
          <p:nvPr>
            <p:ph idx="1"/>
          </p:nvPr>
        </p:nvSpPr>
        <p:spPr/>
        <p:txBody>
          <a:bodyPr/>
          <a:lstStyle/>
          <a:p>
            <a:r>
              <a:rPr lang="tr-TR" dirty="0" err="1" smtClean="0"/>
              <a:t>Ref</a:t>
            </a:r>
            <a:r>
              <a:rPr lang="tr-TR" dirty="0" smtClean="0"/>
              <a:t>: </a:t>
            </a:r>
            <a:r>
              <a:rPr lang="tr-TR" dirty="0" smtClean="0">
                <a:hlinkClick r:id="rId2"/>
              </a:rPr>
              <a:t>https://www.sciencedirect.com/topics/agricultural-and-biological-sciences/antimicrobial-packaging</a:t>
            </a:r>
            <a:endParaRPr lang="tr-TR" dirty="0" smtClean="0"/>
          </a:p>
          <a:p>
            <a:r>
              <a:rPr lang="tr-TR" dirty="0" smtClean="0"/>
              <a:t/>
            </a:r>
            <a:br>
              <a:rPr lang="tr-TR" dirty="0" smtClean="0"/>
            </a:br>
            <a:r>
              <a:rPr lang="tr-TR" dirty="0" err="1" smtClean="0"/>
              <a:t>Ref</a:t>
            </a:r>
            <a:r>
              <a:rPr lang="tr-TR" dirty="0" smtClean="0"/>
              <a:t>: </a:t>
            </a:r>
            <a:r>
              <a:rPr lang="tr-TR" u="sng" dirty="0" smtClean="0">
                <a:hlinkClick r:id="rId3"/>
              </a:rPr>
              <a:t>https</a:t>
            </a:r>
            <a:r>
              <a:rPr lang="tr-TR" u="sng" dirty="0">
                <a:hlinkClick r:id="rId3"/>
              </a:rPr>
              <a:t>://</a:t>
            </a:r>
            <a:r>
              <a:rPr lang="tr-TR" u="sng" dirty="0" smtClean="0">
                <a:hlinkClick r:id="rId3"/>
              </a:rPr>
              <a:t>doi.org/10.3390/polym12081748</a:t>
            </a:r>
            <a:endParaRPr lang="tr-TR" u="sng" dirty="0" smtClean="0"/>
          </a:p>
          <a:p>
            <a:endParaRPr lang="tr-TR" u="sng" dirty="0"/>
          </a:p>
          <a:p>
            <a:pPr algn="just"/>
            <a:endParaRPr lang="tr-TR" dirty="0"/>
          </a:p>
          <a:p>
            <a:pPr algn="just"/>
            <a:r>
              <a:rPr lang="tr-TR" dirty="0" err="1" smtClean="0"/>
              <a:t>Please</a:t>
            </a:r>
            <a:r>
              <a:rPr lang="tr-TR" dirty="0" smtClean="0"/>
              <a:t> </a:t>
            </a:r>
            <a:r>
              <a:rPr lang="tr-TR" dirty="0"/>
              <a:t>p</a:t>
            </a:r>
            <a:r>
              <a:rPr lang="en-US" dirty="0" err="1" smtClean="0"/>
              <a:t>repare</a:t>
            </a:r>
            <a:r>
              <a:rPr lang="en-US" dirty="0" smtClean="0"/>
              <a:t> </a:t>
            </a:r>
            <a:r>
              <a:rPr lang="en-US" dirty="0"/>
              <a:t>a 2-3-4 page assignment/report related to this presentation.</a:t>
            </a:r>
            <a:endParaRPr lang="tr-TR" dirty="0"/>
          </a:p>
          <a:p>
            <a:endParaRPr lang="tr-TR" dirty="0"/>
          </a:p>
        </p:txBody>
      </p:sp>
    </p:spTree>
    <p:extLst>
      <p:ext uri="{BB962C8B-B14F-4D97-AF65-F5344CB8AC3E}">
        <p14:creationId xmlns:p14="http://schemas.microsoft.com/office/powerpoint/2010/main" val="2656792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hlinkClick r:id="rId2"/>
              </a:rPr>
              <a:t/>
            </a:r>
            <a:br>
              <a:rPr lang="tr-TR" dirty="0" smtClean="0">
                <a:hlinkClick r:id="rId2"/>
              </a:rPr>
            </a:br>
            <a:r>
              <a:rPr lang="tr-TR" dirty="0" err="1" smtClean="0">
                <a:hlinkClick r:id="rId2"/>
              </a:rPr>
              <a:t>Antimicrobial</a:t>
            </a:r>
            <a:r>
              <a:rPr lang="tr-TR" dirty="0" smtClean="0">
                <a:hlinkClick r:id="rId2"/>
              </a:rPr>
              <a:t> </a:t>
            </a:r>
            <a:r>
              <a:rPr lang="tr-TR" dirty="0" err="1">
                <a:hlinkClick r:id="rId2"/>
              </a:rPr>
              <a:t>packaging</a:t>
            </a:r>
            <a:r>
              <a:rPr lang="tr-TR" dirty="0">
                <a:hlinkClick r:id="rId2"/>
              </a:rPr>
              <a:t> </a:t>
            </a:r>
            <a:r>
              <a:rPr lang="tr-TR" dirty="0" err="1">
                <a:hlinkClick r:id="rId2"/>
              </a:rPr>
              <a:t>systems</a:t>
            </a:r>
            <a:r>
              <a:rPr lang="tr-TR" dirty="0"/>
              <a:t/>
            </a:r>
            <a:br>
              <a:rPr lang="tr-TR" dirty="0"/>
            </a:br>
            <a:endParaRPr lang="tr-TR" dirty="0"/>
          </a:p>
        </p:txBody>
      </p:sp>
      <p:sp>
        <p:nvSpPr>
          <p:cNvPr id="3" name="İçerik Yer Tutucusu 2"/>
          <p:cNvSpPr>
            <a:spLocks noGrp="1"/>
          </p:cNvSpPr>
          <p:nvPr>
            <p:ph idx="1"/>
          </p:nvPr>
        </p:nvSpPr>
        <p:spPr>
          <a:xfrm>
            <a:off x="517585" y="1845733"/>
            <a:ext cx="10886536" cy="4615451"/>
          </a:xfrm>
        </p:spPr>
        <p:txBody>
          <a:bodyPr>
            <a:normAutofit/>
          </a:bodyPr>
          <a:lstStyle/>
          <a:p>
            <a:pPr algn="just"/>
            <a:r>
              <a:rPr lang="en-US" dirty="0">
                <a:hlinkClick r:id="rId3" tooltip="Learn more about Antimicrobial packaging from ScienceDirect's AI-generated Topic Pages"/>
              </a:rPr>
              <a:t>Antimicrobial packaging</a:t>
            </a:r>
            <a:r>
              <a:rPr lang="en-US" dirty="0"/>
              <a:t> is a system that can kill or inhibit the growth of micro-organisms and thus extend the shelf life of perishable products and enhance the safety of packaged products (Han, 2000). </a:t>
            </a:r>
            <a:endParaRPr lang="tr-TR" dirty="0" smtClean="0"/>
          </a:p>
          <a:p>
            <a:pPr algn="just"/>
            <a:endParaRPr lang="tr-TR" dirty="0"/>
          </a:p>
          <a:p>
            <a:pPr algn="just"/>
            <a:r>
              <a:rPr lang="tr-TR" dirty="0" smtClean="0"/>
              <a:t>A</a:t>
            </a:r>
            <a:r>
              <a:rPr lang="en-US" dirty="0" err="1" smtClean="0">
                <a:solidFill>
                  <a:schemeClr val="tx1"/>
                </a:solidFill>
                <a:hlinkClick r:id="rId3" tooltip="Learn more about antimicrobial packaging from ScienceDirect's AI-generated Topic Pages"/>
              </a:rPr>
              <a:t>ntimicrobial</a:t>
            </a:r>
            <a:r>
              <a:rPr lang="en-US" dirty="0" smtClean="0">
                <a:solidFill>
                  <a:schemeClr val="tx1"/>
                </a:solidFill>
                <a:hlinkClick r:id="rId3" tooltip="Learn more about antimicrobial packaging from ScienceDirect's AI-generated Topic Pages"/>
              </a:rPr>
              <a:t> </a:t>
            </a:r>
            <a:r>
              <a:rPr lang="en-US" dirty="0">
                <a:solidFill>
                  <a:schemeClr val="tx1"/>
                </a:solidFill>
                <a:hlinkClick r:id="rId3" tooltip="Learn more about antimicrobial packaging from ScienceDirect's AI-generated Topic Pages"/>
              </a:rPr>
              <a:t>packaging</a:t>
            </a:r>
            <a:r>
              <a:rPr lang="en-US" dirty="0"/>
              <a:t> is one of the most promising innovations of active packaging technologies (</a:t>
            </a:r>
            <a:r>
              <a:rPr lang="en-US" dirty="0" err="1"/>
              <a:t>Floros</a:t>
            </a:r>
            <a:r>
              <a:rPr lang="en-US" dirty="0"/>
              <a:t> </a:t>
            </a:r>
            <a:r>
              <a:rPr lang="en-US" i="1" dirty="0"/>
              <a:t>et al</a:t>
            </a:r>
            <a:r>
              <a:rPr lang="en-US" dirty="0"/>
              <a:t>., 1997). It can be constructed by using antimicrobial packaging materials and/or antimicrobial agents </a:t>
            </a:r>
            <a:r>
              <a:rPr lang="en-US" i="1" dirty="0"/>
              <a:t>inside the package space or inside foods</a:t>
            </a:r>
            <a:r>
              <a:rPr lang="en-US" dirty="0"/>
              <a:t>. Most food packaging systems consist of the food products, the headspace atmosphere and the packaging materials. Any one of these three components of food packaging systems could possess an antimicrobial element to increase antimicrobial efficiency.</a:t>
            </a:r>
            <a:endParaRPr lang="tr-TR" dirty="0"/>
          </a:p>
        </p:txBody>
      </p:sp>
    </p:spTree>
    <p:extLst>
      <p:ext uri="{BB962C8B-B14F-4D97-AF65-F5344CB8AC3E}">
        <p14:creationId xmlns:p14="http://schemas.microsoft.com/office/powerpoint/2010/main" val="413617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hlinkClick r:id="rId2"/>
              </a:rPr>
              <a:t>Antimicrobial</a:t>
            </a:r>
            <a:r>
              <a:rPr lang="tr-TR" dirty="0" smtClean="0">
                <a:hlinkClick r:id="rId2"/>
              </a:rPr>
              <a:t> </a:t>
            </a:r>
            <a:r>
              <a:rPr lang="tr-TR" dirty="0" err="1" smtClean="0">
                <a:hlinkClick r:id="rId2"/>
              </a:rPr>
              <a:t>packaging</a:t>
            </a:r>
            <a:r>
              <a:rPr lang="tr-TR" dirty="0" smtClean="0">
                <a:hlinkClick r:id="rId2"/>
              </a:rPr>
              <a:t> </a:t>
            </a:r>
            <a:r>
              <a:rPr lang="tr-TR" dirty="0" err="1" smtClean="0">
                <a:hlinkClick r:id="rId2"/>
              </a:rPr>
              <a:t>systems</a:t>
            </a:r>
            <a:endParaRPr lang="tr-TR" dirty="0"/>
          </a:p>
        </p:txBody>
      </p:sp>
      <p:sp>
        <p:nvSpPr>
          <p:cNvPr id="3" name="İçerik Yer Tutucusu 2"/>
          <p:cNvSpPr>
            <a:spLocks noGrp="1"/>
          </p:cNvSpPr>
          <p:nvPr>
            <p:ph idx="1"/>
          </p:nvPr>
        </p:nvSpPr>
        <p:spPr>
          <a:xfrm>
            <a:off x="612475" y="1854360"/>
            <a:ext cx="11024559" cy="4023360"/>
          </a:xfrm>
        </p:spPr>
        <p:txBody>
          <a:bodyPr/>
          <a:lstStyle/>
          <a:p>
            <a:pPr algn="just"/>
            <a:r>
              <a:rPr lang="en-US" dirty="0"/>
              <a:t>Antimicrobial packaging research generally started with the development of antimicrobial packaging materials that contain antimicrobial chemicals in their macromolecular structures. However, without the use of alternative packaging materials, common packaging materials can be utilized for antimicrobial packaging systems when there is antimicrobial activity in packaged foods or in the in-package atmosphere. </a:t>
            </a:r>
            <a:endParaRPr lang="tr-TR" dirty="0" smtClean="0"/>
          </a:p>
          <a:p>
            <a:pPr algn="just"/>
            <a:r>
              <a:rPr lang="en-US" dirty="0" smtClean="0"/>
              <a:t>Edible </a:t>
            </a:r>
            <a:r>
              <a:rPr lang="en-US" dirty="0"/>
              <a:t>antimicrobial agents can be incorporated into food ingredients, while antimicrobial resources can be interleaved in the in-package headspace in the form of sachets, films, sheets or any in-package supplements, to generate antimicrobial atmospheres.</a:t>
            </a:r>
            <a:endParaRPr lang="tr-TR" dirty="0"/>
          </a:p>
        </p:txBody>
      </p:sp>
    </p:spTree>
    <p:extLst>
      <p:ext uri="{BB962C8B-B14F-4D97-AF65-F5344CB8AC3E}">
        <p14:creationId xmlns:p14="http://schemas.microsoft.com/office/powerpoint/2010/main" val="3527843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hlinkClick r:id="rId2"/>
              </a:rPr>
              <a:t>Antimicrobial</a:t>
            </a:r>
            <a:r>
              <a:rPr lang="tr-TR" dirty="0" smtClean="0">
                <a:hlinkClick r:id="rId2"/>
              </a:rPr>
              <a:t> </a:t>
            </a:r>
            <a:r>
              <a:rPr lang="tr-TR" dirty="0" err="1" smtClean="0">
                <a:hlinkClick r:id="rId2"/>
              </a:rPr>
              <a:t>packaging</a:t>
            </a:r>
            <a:r>
              <a:rPr lang="tr-TR" dirty="0" smtClean="0">
                <a:hlinkClick r:id="rId2"/>
              </a:rPr>
              <a:t> </a:t>
            </a:r>
            <a:r>
              <a:rPr lang="tr-TR" dirty="0" err="1" smtClean="0">
                <a:hlinkClick r:id="rId2"/>
              </a:rPr>
              <a:t>systems</a:t>
            </a:r>
            <a:endParaRPr lang="tr-TR" dirty="0"/>
          </a:p>
        </p:txBody>
      </p:sp>
      <p:sp>
        <p:nvSpPr>
          <p:cNvPr id="3" name="İçerik Yer Tutucusu 2"/>
          <p:cNvSpPr>
            <a:spLocks noGrp="1"/>
          </p:cNvSpPr>
          <p:nvPr>
            <p:ph idx="1"/>
          </p:nvPr>
        </p:nvSpPr>
        <p:spPr>
          <a:xfrm>
            <a:off x="388189" y="1834250"/>
            <a:ext cx="11300603" cy="4704571"/>
          </a:xfrm>
        </p:spPr>
        <p:txBody>
          <a:bodyPr>
            <a:normAutofit/>
          </a:bodyPr>
          <a:lstStyle/>
          <a:p>
            <a:pPr algn="just"/>
            <a:r>
              <a:rPr lang="en-US" dirty="0"/>
              <a:t>Besides the use of antimicrobial packaging materials or antimicrobial inserts in the package headspace, </a:t>
            </a:r>
            <a:r>
              <a:rPr lang="en-US" b="1" dirty="0"/>
              <a:t>gaseous agents </a:t>
            </a:r>
            <a:r>
              <a:rPr lang="en-US" dirty="0"/>
              <a:t>have been used to inhibit the growth of micro-organisms. </a:t>
            </a:r>
            <a:endParaRPr lang="tr-TR" dirty="0" smtClean="0"/>
          </a:p>
          <a:p>
            <a:pPr algn="just"/>
            <a:r>
              <a:rPr lang="en-US" dirty="0" smtClean="0"/>
              <a:t>Common </a:t>
            </a:r>
            <a:r>
              <a:rPr lang="en-US" dirty="0"/>
              <a:t>gases are carbon dioxide for </a:t>
            </a:r>
            <a:r>
              <a:rPr lang="tr-TR" dirty="0" smtClean="0"/>
              <a:t>MAP, </a:t>
            </a:r>
            <a:r>
              <a:rPr lang="en-US" dirty="0" smtClean="0"/>
              <a:t>sulfur </a:t>
            </a:r>
            <a:r>
              <a:rPr lang="en-US" dirty="0"/>
              <a:t>dioxide for berries, and ethanol vapor for confections. These gases are injected into the package headspace or into palletized cases after shrink-wrapping of a unit load on a pallet. Vacuum, nitrogen-flushing and oxygen-scavenging packaging, which were originally designed for preventing the oxidation of packaged foods, also possess antifungal and antimicrobial properties against aerobic bacteria as a secondary function, since these micro-organisms are restrictively aerobic (Smith </a:t>
            </a:r>
            <a:r>
              <a:rPr lang="en-US" i="1" dirty="0"/>
              <a:t>et al</a:t>
            </a:r>
            <a:r>
              <a:rPr lang="en-US" dirty="0"/>
              <a:t>., 1990; Han, 2003b). However, these technologies, which control the low oxygen concentration to inhibit the growth of aerobic micro-organisms, could cause the onset of anaerobic microbial growth. Controlling anaerobic bacteria in modified atmosphere packaging is a very important issue in maintaining the quality and safety of the products.</a:t>
            </a:r>
          </a:p>
          <a:p>
            <a:pPr algn="just"/>
            <a:endParaRPr lang="tr-TR" dirty="0"/>
          </a:p>
        </p:txBody>
      </p:sp>
    </p:spTree>
    <p:extLst>
      <p:ext uri="{BB962C8B-B14F-4D97-AF65-F5344CB8AC3E}">
        <p14:creationId xmlns:p14="http://schemas.microsoft.com/office/powerpoint/2010/main" val="2883386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3256" y="416882"/>
            <a:ext cx="10515600" cy="1325563"/>
          </a:xfrm>
        </p:spPr>
        <p:txBody>
          <a:bodyPr>
            <a:normAutofit fontScale="90000"/>
          </a:bodyPr>
          <a:lstStyle/>
          <a:p>
            <a:r>
              <a:rPr lang="en-US" b="1" dirty="0" smtClean="0"/>
              <a:t>Antimicrobial agents</a:t>
            </a:r>
            <a:br>
              <a:rPr lang="en-US" b="1" dirty="0" smtClean="0"/>
            </a:br>
            <a:endParaRPr lang="tr-TR" dirty="0"/>
          </a:p>
        </p:txBody>
      </p:sp>
      <p:sp>
        <p:nvSpPr>
          <p:cNvPr id="3" name="İçerik Yer Tutucusu 2"/>
          <p:cNvSpPr>
            <a:spLocks noGrp="1"/>
          </p:cNvSpPr>
          <p:nvPr>
            <p:ph idx="1"/>
          </p:nvPr>
        </p:nvSpPr>
        <p:spPr/>
        <p:txBody>
          <a:bodyPr/>
          <a:lstStyle/>
          <a:p>
            <a:pPr algn="just"/>
            <a:r>
              <a:rPr lang="en-US" dirty="0" smtClean="0"/>
              <a:t>Various </a:t>
            </a:r>
            <a:r>
              <a:rPr lang="en-US" dirty="0"/>
              <a:t>antimicrobial agents could be incorporated into conventional food packaging systems and materials to create new antimicrobial packaging systems. </a:t>
            </a:r>
            <a:r>
              <a:rPr lang="en-US" dirty="0" smtClean="0"/>
              <a:t>Table</a:t>
            </a:r>
            <a:r>
              <a:rPr lang="tr-TR" dirty="0" smtClean="0"/>
              <a:t> 6.1 </a:t>
            </a:r>
            <a:r>
              <a:rPr lang="en-US" dirty="0" smtClean="0"/>
              <a:t>shows </a:t>
            </a:r>
            <a:r>
              <a:rPr lang="en-US" dirty="0"/>
              <a:t>potential antimicrobial agents and food-grade preservatives. </a:t>
            </a:r>
            <a:endParaRPr lang="tr-TR" dirty="0" smtClean="0"/>
          </a:p>
          <a:p>
            <a:pPr algn="just"/>
            <a:r>
              <a:rPr lang="en-US" dirty="0" smtClean="0"/>
              <a:t>They </a:t>
            </a:r>
            <a:r>
              <a:rPr lang="en-US" dirty="0"/>
              <a:t>can generally be classified into three groups; chemical agents, natural agents, and probiotics.</a:t>
            </a:r>
          </a:p>
          <a:p>
            <a:endParaRPr lang="tr-TR" dirty="0"/>
          </a:p>
        </p:txBody>
      </p:sp>
    </p:spTree>
    <p:extLst>
      <p:ext uri="{BB962C8B-B14F-4D97-AF65-F5344CB8AC3E}">
        <p14:creationId xmlns:p14="http://schemas.microsoft.com/office/powerpoint/2010/main" val="3715029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05457"/>
            <a:ext cx="10058400" cy="1450757"/>
          </a:xfrm>
        </p:spPr>
        <p:txBody>
          <a:bodyPr>
            <a:normAutofit/>
          </a:bodyPr>
          <a:lstStyle/>
          <a:p>
            <a:pPr algn="just"/>
            <a:r>
              <a:rPr lang="en-US" sz="3600" dirty="0" smtClean="0"/>
              <a:t>Examples </a:t>
            </a:r>
            <a:r>
              <a:rPr lang="en-US" sz="3600" dirty="0"/>
              <a:t>of potential antimicrobial agents for antimicrobial food packaging systems</a:t>
            </a:r>
            <a:endParaRPr lang="tr-TR" sz="3600" dirty="0"/>
          </a:p>
        </p:txBody>
      </p:sp>
      <p:pic>
        <p:nvPicPr>
          <p:cNvPr id="4" name="İçerik Yer Tutucusu 3"/>
          <p:cNvPicPr>
            <a:picLocks noGrp="1" noChangeAspect="1"/>
          </p:cNvPicPr>
          <p:nvPr>
            <p:ph idx="1"/>
          </p:nvPr>
        </p:nvPicPr>
        <p:blipFill rotWithShape="1">
          <a:blip r:embed="rId2"/>
          <a:srcRect l="25839" t="19303" r="25430" b="5957"/>
          <a:stretch/>
        </p:blipFill>
        <p:spPr>
          <a:xfrm>
            <a:off x="450011" y="1690688"/>
            <a:ext cx="5771072" cy="4978705"/>
          </a:xfrm>
          <a:prstGeom prst="rect">
            <a:avLst/>
          </a:prstGeom>
          <a:ln>
            <a:noFill/>
          </a:ln>
          <a:effectLst>
            <a:outerShdw blurRad="292100" dist="139700" dir="2700000" algn="tl" rotWithShape="0">
              <a:srgbClr val="333333">
                <a:alpha val="65000"/>
              </a:srgbClr>
            </a:outerShdw>
          </a:effectLst>
        </p:spPr>
      </p:pic>
      <p:pic>
        <p:nvPicPr>
          <p:cNvPr id="6" name="Resim 5"/>
          <p:cNvPicPr/>
          <p:nvPr/>
        </p:nvPicPr>
        <p:blipFill rotWithShape="1">
          <a:blip r:embed="rId3"/>
          <a:srcRect l="23148" t="70321" r="28439" b="5939"/>
          <a:stretch/>
        </p:blipFill>
        <p:spPr bwMode="auto">
          <a:xfrm>
            <a:off x="4944518" y="3260879"/>
            <a:ext cx="6184996" cy="183832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6809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Chemical antimicrobial agents</a:t>
            </a:r>
            <a:br>
              <a:rPr lang="en-US" b="1" dirty="0" smtClean="0"/>
            </a:br>
            <a:endParaRPr lang="tr-TR" dirty="0"/>
          </a:p>
        </p:txBody>
      </p:sp>
      <p:sp>
        <p:nvSpPr>
          <p:cNvPr id="3" name="İçerik Yer Tutucusu 2"/>
          <p:cNvSpPr>
            <a:spLocks noGrp="1"/>
          </p:cNvSpPr>
          <p:nvPr>
            <p:ph idx="1"/>
          </p:nvPr>
        </p:nvSpPr>
        <p:spPr>
          <a:xfrm>
            <a:off x="734683" y="1949569"/>
            <a:ext cx="10515600" cy="3717985"/>
          </a:xfrm>
        </p:spPr>
        <p:txBody>
          <a:bodyPr>
            <a:normAutofit lnSpcReduction="10000"/>
          </a:bodyPr>
          <a:lstStyle/>
          <a:p>
            <a:pPr algn="just"/>
            <a:r>
              <a:rPr lang="en-US" dirty="0" smtClean="0"/>
              <a:t>For </a:t>
            </a:r>
            <a:r>
              <a:rPr lang="en-US" dirty="0"/>
              <a:t>the purpose of food preservation, all packaging ingredients should be food-grade additives. The chemical agents can be mixed with food ingredients, incorporated into packaging additives or inserted into the headspace atmosphere. The antimicrobial agents are in contact with and consumed with the food products in these applications. </a:t>
            </a:r>
            <a:endParaRPr lang="tr-TR" dirty="0" smtClean="0"/>
          </a:p>
          <a:p>
            <a:pPr algn="just"/>
            <a:r>
              <a:rPr lang="en-US" dirty="0" smtClean="0"/>
              <a:t>Therefore</a:t>
            </a:r>
            <a:r>
              <a:rPr lang="en-US" dirty="0"/>
              <a:t>, the chemical antimicrobial agents should be controlled as food ingredients regardless of where the chemical antimicrobial agents were positioned initially – in the food products, in the packaging materials, or in the package headspace atmosphere. </a:t>
            </a:r>
            <a:endParaRPr lang="tr-TR" dirty="0" smtClean="0"/>
          </a:p>
          <a:p>
            <a:pPr algn="just"/>
            <a:r>
              <a:rPr lang="en-US" dirty="0" smtClean="0"/>
              <a:t>In </a:t>
            </a:r>
            <a:r>
              <a:rPr lang="en-US" dirty="0"/>
              <a:t>the case of non-food-grade chemicals, the only way to incorporate the chemical into the food packaging system is through the chemical binding of the antimicrobial agents to packaging material polymers (immobilization). In this case, the migration or residual amount of the non-food-grade chemical in the food products is prohibited by regulation. Therefore, it is necessary to verify that there is no migration of the chemical from packaging materials to foods, and there is no residual free chemical after the immobilization reaction. </a:t>
            </a:r>
            <a:endParaRPr lang="tr-TR" dirty="0"/>
          </a:p>
        </p:txBody>
      </p:sp>
    </p:spTree>
    <p:extLst>
      <p:ext uri="{BB962C8B-B14F-4D97-AF65-F5344CB8AC3E}">
        <p14:creationId xmlns:p14="http://schemas.microsoft.com/office/powerpoint/2010/main" val="2364117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0"/>
            <a:ext cx="10058400" cy="1450757"/>
          </a:xfrm>
        </p:spPr>
        <p:txBody>
          <a:bodyPr/>
          <a:lstStyle/>
          <a:p>
            <a:r>
              <a:rPr lang="en-US" b="1" dirty="0" smtClean="0"/>
              <a:t>Chemical antimicrobial agents</a:t>
            </a:r>
            <a:endParaRPr lang="tr-TR" dirty="0"/>
          </a:p>
        </p:txBody>
      </p:sp>
      <p:sp>
        <p:nvSpPr>
          <p:cNvPr id="3" name="İçerik Yer Tutucusu 2"/>
          <p:cNvSpPr>
            <a:spLocks noGrp="1"/>
          </p:cNvSpPr>
          <p:nvPr>
            <p:ph idx="1"/>
          </p:nvPr>
        </p:nvSpPr>
        <p:spPr>
          <a:xfrm>
            <a:off x="838200" y="1802921"/>
            <a:ext cx="10515600" cy="5055079"/>
          </a:xfrm>
        </p:spPr>
        <p:txBody>
          <a:bodyPr>
            <a:normAutofit/>
          </a:bodyPr>
          <a:lstStyle/>
          <a:p>
            <a:pPr algn="just"/>
            <a:r>
              <a:rPr lang="en-US" dirty="0"/>
              <a:t>The most common chemical antimicrobials used by researchers are the various </a:t>
            </a:r>
            <a:r>
              <a:rPr lang="en-US" b="1" dirty="0"/>
              <a:t>organic acids. </a:t>
            </a:r>
            <a:r>
              <a:rPr lang="en-US" dirty="0"/>
              <a:t>Organic acids are widely used as chemical antimicrobial agents because their efficacy is generally well understood and cost effective. </a:t>
            </a:r>
            <a:endParaRPr lang="tr-TR" dirty="0" smtClean="0"/>
          </a:p>
          <a:p>
            <a:pPr algn="just"/>
            <a:r>
              <a:rPr lang="en-US" dirty="0" smtClean="0"/>
              <a:t>Many </a:t>
            </a:r>
            <a:r>
              <a:rPr lang="en-US" dirty="0"/>
              <a:t>organic acids, </a:t>
            </a:r>
            <a:r>
              <a:rPr lang="en-US" b="1" dirty="0"/>
              <a:t>including fatty acids</a:t>
            </a:r>
            <a:r>
              <a:rPr lang="en-US" dirty="0"/>
              <a:t>, are naturally existing chemicals and have been used historically. Currently, most of them are produced by chemical synthesis or chemically modified from natural acids. </a:t>
            </a:r>
            <a:endParaRPr lang="tr-TR" dirty="0" smtClean="0"/>
          </a:p>
          <a:p>
            <a:pPr algn="just"/>
            <a:r>
              <a:rPr lang="en-US" dirty="0" smtClean="0"/>
              <a:t>Organic </a:t>
            </a:r>
            <a:r>
              <a:rPr lang="en-US" dirty="0"/>
              <a:t>acids have characteristic sensitivities to micro-organisms. For example, </a:t>
            </a:r>
            <a:r>
              <a:rPr lang="en-US" dirty="0" err="1"/>
              <a:t>sorbic</a:t>
            </a:r>
            <a:r>
              <a:rPr lang="en-US" dirty="0"/>
              <a:t> acid and </a:t>
            </a:r>
            <a:r>
              <a:rPr lang="en-US" dirty="0" err="1"/>
              <a:t>sorbates</a:t>
            </a:r>
            <a:r>
              <a:rPr lang="en-US" dirty="0"/>
              <a:t> are very strong antifungal agents, while their antibacterial activities are not effective – they have various antimicrobial mechanisms. Therefore, the correct selection of organic acids is essential to have effective antimicrobial agents. Mixtures of organic acids have a wider antimicrobial spectrum and stronger activity than a single organic acid.</a:t>
            </a:r>
            <a:endParaRPr lang="tr-TR" dirty="0"/>
          </a:p>
        </p:txBody>
      </p:sp>
    </p:spTree>
    <p:extLst>
      <p:ext uri="{BB962C8B-B14F-4D97-AF65-F5344CB8AC3E}">
        <p14:creationId xmlns:p14="http://schemas.microsoft.com/office/powerpoint/2010/main" val="3476049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Chemical antimicrobial agents</a:t>
            </a:r>
            <a:endParaRPr lang="tr-TR" dirty="0"/>
          </a:p>
        </p:txBody>
      </p:sp>
      <p:sp>
        <p:nvSpPr>
          <p:cNvPr id="3" name="İçerik Yer Tutucusu 2"/>
          <p:cNvSpPr>
            <a:spLocks noGrp="1"/>
          </p:cNvSpPr>
          <p:nvPr>
            <p:ph idx="1"/>
          </p:nvPr>
        </p:nvSpPr>
        <p:spPr>
          <a:xfrm>
            <a:off x="868680" y="1846053"/>
            <a:ext cx="10515600" cy="5011947"/>
          </a:xfrm>
        </p:spPr>
        <p:txBody>
          <a:bodyPr>
            <a:normAutofit/>
          </a:bodyPr>
          <a:lstStyle/>
          <a:p>
            <a:pPr algn="just"/>
            <a:r>
              <a:rPr lang="en-US" b="1" dirty="0"/>
              <a:t>Fungicides</a:t>
            </a:r>
            <a:r>
              <a:rPr lang="en-US" dirty="0"/>
              <a:t> are also common antimicrobial agents. </a:t>
            </a:r>
            <a:r>
              <a:rPr lang="en-US" dirty="0" err="1"/>
              <a:t>Imazalil</a:t>
            </a:r>
            <a:r>
              <a:rPr lang="en-US" dirty="0"/>
              <a:t> has been incorporated into the wax coating of oranges and other citrus fruits. Since fungicides are not permitted as a direct </a:t>
            </a:r>
            <a:r>
              <a:rPr lang="en-US" dirty="0">
                <a:hlinkClick r:id="rId2" tooltip="Learn more about food preservative from ScienceDirect's AI-generated Topic Pages"/>
              </a:rPr>
              <a:t>food preservative</a:t>
            </a:r>
            <a:r>
              <a:rPr lang="en-US" dirty="0"/>
              <a:t>, they cannot be mixed into food ingredients or added to food-contact packaging materials as food-contact substances. Therefore, it is necessary to design antimicrobial food packaging systems when non-food-grade antimicrobial agents, such as fungicides, are used. </a:t>
            </a:r>
            <a:endParaRPr lang="tr-TR" dirty="0" smtClean="0"/>
          </a:p>
          <a:p>
            <a:pPr algn="just"/>
            <a:r>
              <a:rPr lang="en-US" dirty="0" smtClean="0"/>
              <a:t>Food </a:t>
            </a:r>
            <a:r>
              <a:rPr lang="en-US" dirty="0"/>
              <a:t>sanitizers and another chemical antimicrobial groups are included in Table 6.1. They are food cleansing agents, food contact substances or </a:t>
            </a:r>
            <a:r>
              <a:rPr lang="en-US" dirty="0">
                <a:hlinkClick r:id="rId3" tooltip="Learn more about food contact surface from ScienceDirect's AI-generated Topic Pages"/>
              </a:rPr>
              <a:t>food contact surface</a:t>
            </a:r>
            <a:r>
              <a:rPr lang="en-US" dirty="0"/>
              <a:t> sanitizers. Residual food sanitizers on foods are permitted, with specific control limits. Thus the use of food sanitizers has many advantages over the use of other non-food-grade antimicrobial agents such as fungicides.</a:t>
            </a:r>
            <a:endParaRPr lang="tr-TR" dirty="0"/>
          </a:p>
        </p:txBody>
      </p:sp>
    </p:spTree>
    <p:extLst>
      <p:ext uri="{BB962C8B-B14F-4D97-AF65-F5344CB8AC3E}">
        <p14:creationId xmlns:p14="http://schemas.microsoft.com/office/powerpoint/2010/main" val="3243141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131</TotalTime>
  <Words>589</Words>
  <Application>Microsoft Office PowerPoint</Application>
  <PresentationFormat>Geniş ekran</PresentationFormat>
  <Paragraphs>44</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Calibri</vt:lpstr>
      <vt:lpstr>Calibri Light</vt:lpstr>
      <vt:lpstr>Suisse Int'l</vt:lpstr>
      <vt:lpstr>Geçmişe bakış</vt:lpstr>
      <vt:lpstr>FE 517   Edible films and coatings</vt:lpstr>
      <vt:lpstr> Antimicrobial packaging systems </vt:lpstr>
      <vt:lpstr>Antimicrobial packaging systems</vt:lpstr>
      <vt:lpstr>Antimicrobial packaging systems</vt:lpstr>
      <vt:lpstr>Antimicrobial agents </vt:lpstr>
      <vt:lpstr>Examples of potential antimicrobial agents for antimicrobial food packaging systems</vt:lpstr>
      <vt:lpstr>Chemical antimicrobial agents </vt:lpstr>
      <vt:lpstr>Chemical antimicrobial agents</vt:lpstr>
      <vt:lpstr>Chemical antimicrobial agents</vt:lpstr>
      <vt:lpstr>Natural antimicrobial agents </vt:lpstr>
      <vt:lpstr>Natural antimicrobial agents</vt:lpstr>
      <vt:lpstr>Probiotics </vt:lpstr>
      <vt:lpstr>PowerPoint Sunusu</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11</cp:revision>
  <dcterms:created xsi:type="dcterms:W3CDTF">2026-03-06T10:24:53Z</dcterms:created>
  <dcterms:modified xsi:type="dcterms:W3CDTF">2026-03-11T08:18:06Z</dcterms:modified>
</cp:coreProperties>
</file>