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AB4E-FC95-4715-A276-894AA4A56358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42084-3A56-4DBF-9BE5-7CCBF5810D5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42084-3A56-4DBF-9BE5-7CCBF5810D56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DF05-6488-435E-82A3-72234D47939E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0B3-F108-4433-9421-E5D8F5114B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DF05-6488-435E-82A3-72234D47939E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0B3-F108-4433-9421-E5D8F5114B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DF05-6488-435E-82A3-72234D47939E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0B3-F108-4433-9421-E5D8F5114B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DF05-6488-435E-82A3-72234D47939E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0B3-F108-4433-9421-E5D8F5114B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DF05-6488-435E-82A3-72234D47939E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0B3-F108-4433-9421-E5D8F5114B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DF05-6488-435E-82A3-72234D47939E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0B3-F108-4433-9421-E5D8F5114B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DF05-6488-435E-82A3-72234D47939E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0B3-F108-4433-9421-E5D8F5114B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DF05-6488-435E-82A3-72234D47939E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0B3-F108-4433-9421-E5D8F5114B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DF05-6488-435E-82A3-72234D47939E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0B3-F108-4433-9421-E5D8F5114B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DF05-6488-435E-82A3-72234D47939E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0B3-F108-4433-9421-E5D8F5114B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DF05-6488-435E-82A3-72234D47939E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40B3-F108-4433-9421-E5D8F5114B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5DF05-6488-435E-82A3-72234D47939E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40B3-F108-4433-9421-E5D8F5114B9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470025"/>
          </a:xfrm>
        </p:spPr>
        <p:txBody>
          <a:bodyPr/>
          <a:lstStyle/>
          <a:p>
            <a:r>
              <a:rPr lang="tr-TR" dirty="0" smtClean="0">
                <a:latin typeface="Monotype Corsiva" pitchFamily="66" charset="0"/>
              </a:rPr>
              <a:t>FE 483 </a:t>
            </a:r>
            <a:br>
              <a:rPr lang="tr-TR" dirty="0" smtClean="0">
                <a:latin typeface="Monotype Corsiva" pitchFamily="66" charset="0"/>
              </a:rPr>
            </a:br>
            <a:r>
              <a:rPr lang="tr-TR" dirty="0" err="1">
                <a:latin typeface="Monotype Corsiva" pitchFamily="66" charset="0"/>
              </a:rPr>
              <a:t>O</a:t>
            </a:r>
            <a:r>
              <a:rPr lang="tr-TR" dirty="0" err="1" smtClean="0">
                <a:latin typeface="Monotype Corsiva" pitchFamily="66" charset="0"/>
              </a:rPr>
              <a:t>peration</a:t>
            </a:r>
            <a:r>
              <a:rPr lang="tr-TR" dirty="0" smtClean="0">
                <a:latin typeface="Monotype Corsiva" pitchFamily="66" charset="0"/>
              </a:rPr>
              <a:t> </a:t>
            </a:r>
            <a:r>
              <a:rPr lang="tr-TR" dirty="0" err="1" smtClean="0">
                <a:latin typeface="Monotype Corsiva" pitchFamily="66" charset="0"/>
              </a:rPr>
              <a:t>Laboratory</a:t>
            </a:r>
            <a:endParaRPr lang="tr-TR" dirty="0">
              <a:latin typeface="Monotype Corsiva" pitchFamily="66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5605490"/>
            <a:ext cx="6400800" cy="1752600"/>
          </a:xfrm>
        </p:spPr>
        <p:txBody>
          <a:bodyPr/>
          <a:lstStyle/>
          <a:p>
            <a:r>
              <a:rPr lang="tr-TR" dirty="0" err="1" smtClean="0">
                <a:solidFill>
                  <a:srgbClr val="C00000"/>
                </a:solidFill>
              </a:rPr>
              <a:t>Fluidized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Bed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3 Resim"/>
          <p:cNvPicPr/>
          <p:nvPr/>
        </p:nvPicPr>
        <p:blipFill>
          <a:blip r:embed="rId2"/>
          <a:srcRect l="37101" t="18316" r="38695" b="20000"/>
          <a:stretch>
            <a:fillRect/>
          </a:stretch>
        </p:blipFill>
        <p:spPr bwMode="auto">
          <a:xfrm>
            <a:off x="2643174" y="1857364"/>
            <a:ext cx="3857652" cy="3571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>
                <a:solidFill>
                  <a:srgbClr val="C00000"/>
                </a:solidFill>
                <a:latin typeface="Monotype Corsiva" pitchFamily="66" charset="0"/>
              </a:rPr>
              <a:t>Experimental</a:t>
            </a:r>
            <a:r>
              <a:rPr lang="tr-TR" sz="36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sz="3600" dirty="0" err="1" smtClean="0">
                <a:solidFill>
                  <a:srgbClr val="C00000"/>
                </a:solidFill>
                <a:latin typeface="Monotype Corsiva" pitchFamily="66" charset="0"/>
              </a:rPr>
              <a:t>pressure</a:t>
            </a:r>
            <a:r>
              <a:rPr lang="tr-TR" sz="36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sz="3600" dirty="0" err="1" smtClean="0">
                <a:solidFill>
                  <a:srgbClr val="C00000"/>
                </a:solidFill>
                <a:latin typeface="Monotype Corsiva" pitchFamily="66" charset="0"/>
              </a:rPr>
              <a:t>loss</a:t>
            </a:r>
            <a:r>
              <a:rPr lang="tr-TR" sz="3600" dirty="0" smtClean="0">
                <a:solidFill>
                  <a:srgbClr val="C00000"/>
                </a:solidFill>
                <a:latin typeface="Monotype Corsiva" pitchFamily="66" charset="0"/>
              </a:rPr>
              <a:t> (</a:t>
            </a:r>
            <a:r>
              <a:rPr lang="tr-TR" sz="3600" dirty="0" smtClean="0">
                <a:solidFill>
                  <a:srgbClr val="C00000"/>
                </a:solidFill>
              </a:rPr>
              <a:t>∆</a:t>
            </a:r>
            <a:r>
              <a:rPr lang="tr-TR" sz="3600" dirty="0" err="1" smtClean="0">
                <a:solidFill>
                  <a:srgbClr val="C00000"/>
                </a:solidFill>
              </a:rPr>
              <a:t>P</a:t>
            </a:r>
            <a:r>
              <a:rPr lang="tr-TR" sz="3600" baseline="-25000" dirty="0" err="1" smtClean="0">
                <a:solidFill>
                  <a:srgbClr val="C00000"/>
                </a:solidFill>
              </a:rPr>
              <a:t>exp</a:t>
            </a:r>
            <a:r>
              <a:rPr lang="tr-TR" sz="3600" dirty="0" smtClean="0">
                <a:solidFill>
                  <a:srgbClr val="C00000"/>
                </a:solidFill>
                <a:latin typeface="Monotype Corsiva" pitchFamily="66" charset="0"/>
              </a:rPr>
              <a:t>) </a:t>
            </a:r>
            <a:r>
              <a:rPr lang="tr-TR" sz="3600" dirty="0" err="1" smtClean="0">
                <a:solidFill>
                  <a:srgbClr val="C00000"/>
                </a:solidFill>
                <a:latin typeface="Monotype Corsiva" pitchFamily="66" charset="0"/>
              </a:rPr>
              <a:t>calculation</a:t>
            </a:r>
            <a:r>
              <a:rPr lang="tr-TR" sz="36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tr-TR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525963"/>
          </a:xfrm>
        </p:spPr>
        <p:txBody>
          <a:bodyPr/>
          <a:lstStyle/>
          <a:p>
            <a:pPr algn="just"/>
            <a:r>
              <a:rPr lang="tr-TR" dirty="0" smtClean="0"/>
              <a:t>∆</a:t>
            </a:r>
            <a:r>
              <a:rPr lang="tr-TR" dirty="0" err="1" smtClean="0"/>
              <a:t>P</a:t>
            </a:r>
            <a:r>
              <a:rPr lang="tr-TR" baseline="-25000" dirty="0" err="1" smtClean="0"/>
              <a:t>exp</a:t>
            </a:r>
            <a:r>
              <a:rPr lang="tr-TR" dirty="0" smtClean="0"/>
              <a:t> = q * g * h</a:t>
            </a:r>
          </a:p>
          <a:p>
            <a:pPr algn="just">
              <a:buNone/>
            </a:pPr>
            <a:r>
              <a:rPr lang="tr-TR" dirty="0" smtClean="0"/>
              <a:t>q: </a:t>
            </a:r>
            <a:r>
              <a:rPr lang="tr-TR" dirty="0" err="1" smtClean="0"/>
              <a:t>density</a:t>
            </a:r>
            <a:r>
              <a:rPr lang="tr-TR" dirty="0" smtClean="0"/>
              <a:t> of </a:t>
            </a:r>
            <a:r>
              <a:rPr lang="tr-TR" dirty="0" err="1" smtClean="0"/>
              <a:t>water</a:t>
            </a:r>
            <a:r>
              <a:rPr lang="tr-TR" dirty="0" smtClean="0"/>
              <a:t> at 25</a:t>
            </a:r>
            <a:r>
              <a:rPr lang="tr-TR" dirty="0" smtClean="0">
                <a:latin typeface="Trebuchet MS"/>
              </a:rPr>
              <a:t>°C, </a:t>
            </a:r>
            <a:r>
              <a:rPr lang="en-US" dirty="0" smtClean="0"/>
              <a:t>kg / m</a:t>
            </a:r>
            <a:r>
              <a:rPr lang="en-US" baseline="30000" dirty="0" smtClean="0"/>
              <a:t>3</a:t>
            </a:r>
            <a:endParaRPr lang="tr-TR" dirty="0" smtClean="0">
              <a:latin typeface="Trebuchet MS"/>
            </a:endParaRPr>
          </a:p>
          <a:p>
            <a:pPr algn="just">
              <a:buNone/>
            </a:pPr>
            <a:r>
              <a:rPr lang="tr-TR" dirty="0" smtClean="0">
                <a:latin typeface="Trebuchet MS"/>
              </a:rPr>
              <a:t>g: </a:t>
            </a:r>
            <a:r>
              <a:rPr lang="tr-TR" dirty="0" err="1" smtClean="0">
                <a:latin typeface="Trebuchet MS"/>
              </a:rPr>
              <a:t>gravitational</a:t>
            </a:r>
            <a:r>
              <a:rPr lang="tr-TR" dirty="0" smtClean="0">
                <a:latin typeface="Trebuchet MS"/>
              </a:rPr>
              <a:t> </a:t>
            </a:r>
            <a:r>
              <a:rPr lang="tr-TR" dirty="0" err="1" smtClean="0">
                <a:latin typeface="Trebuchet MS"/>
              </a:rPr>
              <a:t>force</a:t>
            </a:r>
            <a:r>
              <a:rPr lang="tr-TR" dirty="0" smtClean="0">
                <a:latin typeface="Trebuchet MS"/>
              </a:rPr>
              <a:t>, </a:t>
            </a:r>
            <a:r>
              <a:rPr lang="tr-TR" dirty="0" smtClean="0"/>
              <a:t>m</a:t>
            </a:r>
            <a:r>
              <a:rPr lang="tr-TR" baseline="30000" dirty="0" smtClean="0"/>
              <a:t>2</a:t>
            </a:r>
            <a:r>
              <a:rPr lang="tr-TR" dirty="0" smtClean="0"/>
              <a:t>/s</a:t>
            </a:r>
            <a:r>
              <a:rPr lang="tr-TR" dirty="0" smtClean="0">
                <a:latin typeface="Trebuchet MS"/>
              </a:rPr>
              <a:t> </a:t>
            </a:r>
          </a:p>
          <a:p>
            <a:pPr algn="just">
              <a:buNone/>
            </a:pPr>
            <a:r>
              <a:rPr lang="tr-TR" dirty="0" smtClean="0">
                <a:latin typeface="Trebuchet MS"/>
              </a:rPr>
              <a:t>h: </a:t>
            </a:r>
            <a:r>
              <a:rPr lang="tr-TR" dirty="0" err="1" smtClean="0">
                <a:latin typeface="Trebuchet MS"/>
              </a:rPr>
              <a:t>take</a:t>
            </a:r>
            <a:r>
              <a:rPr lang="tr-TR" dirty="0" smtClean="0">
                <a:latin typeface="Trebuchet MS"/>
              </a:rPr>
              <a:t> </a:t>
            </a:r>
            <a:r>
              <a:rPr lang="tr-TR" dirty="0" err="1" smtClean="0">
                <a:latin typeface="Trebuchet MS"/>
              </a:rPr>
              <a:t>suitable</a:t>
            </a:r>
            <a:r>
              <a:rPr lang="tr-TR" dirty="0" smtClean="0">
                <a:latin typeface="Trebuchet MS"/>
              </a:rPr>
              <a:t> h </a:t>
            </a:r>
            <a:r>
              <a:rPr lang="tr-TR" dirty="0" err="1" smtClean="0">
                <a:latin typeface="Trebuchet MS"/>
              </a:rPr>
              <a:t>value</a:t>
            </a:r>
            <a:r>
              <a:rPr lang="tr-TR" dirty="0" smtClean="0">
                <a:latin typeface="Trebuchet MS"/>
              </a:rPr>
              <a:t> </a:t>
            </a:r>
            <a:r>
              <a:rPr lang="tr-TR" dirty="0" err="1" smtClean="0">
                <a:latin typeface="Trebuchet MS"/>
              </a:rPr>
              <a:t>for</a:t>
            </a:r>
            <a:r>
              <a:rPr lang="tr-TR" dirty="0" smtClean="0">
                <a:latin typeface="Trebuchet MS"/>
              </a:rPr>
              <a:t> </a:t>
            </a:r>
            <a:r>
              <a:rPr lang="tr-TR" dirty="0" err="1" smtClean="0">
                <a:latin typeface="Trebuchet MS"/>
              </a:rPr>
              <a:t>each</a:t>
            </a:r>
            <a:r>
              <a:rPr lang="tr-TR" dirty="0" smtClean="0">
                <a:latin typeface="Trebuchet MS"/>
              </a:rPr>
              <a:t> </a:t>
            </a:r>
            <a:r>
              <a:rPr lang="tr-TR" dirty="0" err="1" smtClean="0">
                <a:latin typeface="Trebuchet MS"/>
              </a:rPr>
              <a:t>blower</a:t>
            </a:r>
            <a:r>
              <a:rPr lang="tr-TR" dirty="0" smtClean="0">
                <a:latin typeface="Trebuchet MS"/>
              </a:rPr>
              <a:t> </a:t>
            </a:r>
            <a:r>
              <a:rPr lang="tr-TR" dirty="0" err="1" smtClean="0">
                <a:latin typeface="Trebuchet MS"/>
              </a:rPr>
              <a:t>level</a:t>
            </a:r>
            <a:r>
              <a:rPr lang="tr-TR" dirty="0" smtClean="0">
                <a:latin typeface="Trebuchet MS"/>
              </a:rPr>
              <a:t>, 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C00000"/>
                </a:solidFill>
                <a:latin typeface="Monotype Corsiva" pitchFamily="66" charset="0"/>
              </a:rPr>
              <a:t>Theoritical</a:t>
            </a:r>
            <a:r>
              <a:rPr lang="tr-TR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tr-TR" dirty="0" err="1" smtClean="0">
                <a:solidFill>
                  <a:srgbClr val="C00000"/>
                </a:solidFill>
                <a:latin typeface="Monotype Corsiva" pitchFamily="66" charset="0"/>
              </a:rPr>
              <a:t>pressure</a:t>
            </a:r>
            <a:r>
              <a:rPr lang="tr-TR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Monotype Corsiva" pitchFamily="66" charset="0"/>
              </a:rPr>
              <a:t>loss</a:t>
            </a:r>
            <a:r>
              <a:rPr lang="tr-TR" dirty="0" smtClean="0">
                <a:solidFill>
                  <a:srgbClr val="C00000"/>
                </a:solidFill>
                <a:latin typeface="Monotype Corsiva" pitchFamily="66" charset="0"/>
              </a:rPr>
              <a:t> (</a:t>
            </a:r>
            <a:r>
              <a:rPr lang="tr-TR" dirty="0" smtClean="0">
                <a:solidFill>
                  <a:srgbClr val="C00000"/>
                </a:solidFill>
              </a:rPr>
              <a:t>∆</a:t>
            </a:r>
            <a:r>
              <a:rPr lang="tr-TR" dirty="0" err="1" smtClean="0">
                <a:solidFill>
                  <a:srgbClr val="C00000"/>
                </a:solidFill>
              </a:rPr>
              <a:t>P</a:t>
            </a:r>
            <a:r>
              <a:rPr lang="tr-TR" baseline="-25000" dirty="0" err="1" smtClean="0">
                <a:solidFill>
                  <a:srgbClr val="C00000"/>
                </a:solidFill>
              </a:rPr>
              <a:t>theo</a:t>
            </a:r>
            <a:r>
              <a:rPr lang="tr-TR" dirty="0" smtClean="0">
                <a:solidFill>
                  <a:srgbClr val="C00000"/>
                </a:solidFill>
                <a:latin typeface="Monotype Corsiva" pitchFamily="66" charset="0"/>
              </a:rPr>
              <a:t>) </a:t>
            </a:r>
            <a:r>
              <a:rPr lang="tr-TR" dirty="0" err="1" smtClean="0">
                <a:solidFill>
                  <a:srgbClr val="C00000"/>
                </a:solidFill>
                <a:latin typeface="Monotype Corsiva" pitchFamily="66" charset="0"/>
              </a:rPr>
              <a:t>calculation</a:t>
            </a:r>
            <a:r>
              <a:rPr lang="tr-TR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500726"/>
          </a:xfrm>
        </p:spPr>
        <p:txBody>
          <a:bodyPr>
            <a:normAutofit fontScale="55000" lnSpcReduction="20000"/>
          </a:bodyPr>
          <a:lstStyle/>
          <a:p>
            <a:r>
              <a:rPr lang="tr-TR" sz="3800" dirty="0" err="1" smtClean="0"/>
              <a:t>Use</a:t>
            </a:r>
            <a:r>
              <a:rPr lang="tr-TR" sz="3800" dirty="0" smtClean="0"/>
              <a:t> </a:t>
            </a:r>
            <a:r>
              <a:rPr lang="tr-TR" sz="3800" dirty="0" err="1" smtClean="0"/>
              <a:t>Ergun</a:t>
            </a:r>
            <a:r>
              <a:rPr lang="tr-TR" sz="3800" dirty="0" smtClean="0"/>
              <a:t> </a:t>
            </a:r>
            <a:r>
              <a:rPr lang="tr-TR" sz="3800" dirty="0" err="1" smtClean="0"/>
              <a:t>equation</a:t>
            </a:r>
            <a:r>
              <a:rPr lang="tr-TR" sz="3800" dirty="0" smtClean="0"/>
              <a:t>:</a:t>
            </a:r>
          </a:p>
          <a:p>
            <a:endParaRPr lang="tr-TR" sz="3800" dirty="0" smtClean="0"/>
          </a:p>
          <a:p>
            <a:endParaRPr lang="tr-TR" sz="3800" dirty="0" smtClean="0"/>
          </a:p>
          <a:p>
            <a:endParaRPr lang="tr-TR" sz="3800" dirty="0" smtClean="0"/>
          </a:p>
          <a:p>
            <a:endParaRPr lang="tr-TR" sz="3800" dirty="0" smtClean="0"/>
          </a:p>
          <a:p>
            <a:endParaRPr lang="tr-TR" sz="3800" dirty="0" smtClean="0"/>
          </a:p>
          <a:p>
            <a:endParaRPr lang="tr-TR" sz="3800" dirty="0" smtClean="0"/>
          </a:p>
          <a:p>
            <a:endParaRPr lang="tr-TR" sz="3800" dirty="0" smtClean="0"/>
          </a:p>
          <a:p>
            <a:r>
              <a:rPr lang="en-US" sz="3800" dirty="0" smtClean="0"/>
              <a:t>ΔP is </a:t>
            </a:r>
            <a:r>
              <a:rPr lang="tr-TR" sz="3800" dirty="0" err="1" smtClean="0"/>
              <a:t>theoritical</a:t>
            </a:r>
            <a:r>
              <a:rPr lang="tr-TR" sz="3800" dirty="0" smtClean="0"/>
              <a:t> </a:t>
            </a:r>
            <a:r>
              <a:rPr lang="en-US" sz="3800" dirty="0" smtClean="0"/>
              <a:t>pressure drop, Pa; </a:t>
            </a:r>
            <a:endParaRPr lang="tr-TR" sz="3800" dirty="0" smtClean="0"/>
          </a:p>
          <a:p>
            <a:r>
              <a:rPr lang="en-US" sz="3800" dirty="0" smtClean="0"/>
              <a:t>L is the </a:t>
            </a:r>
            <a:r>
              <a:rPr lang="tr-TR" sz="3800" dirty="0" smtClean="0"/>
              <a:t>l</a:t>
            </a:r>
            <a:r>
              <a:rPr lang="en-US" sz="3800" dirty="0" smtClean="0"/>
              <a:t>e</a:t>
            </a:r>
            <a:r>
              <a:rPr lang="tr-TR" sz="3800" dirty="0" err="1" smtClean="0"/>
              <a:t>ngth</a:t>
            </a:r>
            <a:r>
              <a:rPr lang="en-US" sz="3800" dirty="0" smtClean="0"/>
              <a:t> of the bed, m; </a:t>
            </a:r>
            <a:r>
              <a:rPr lang="tr-TR" sz="3800" dirty="0" smtClean="0"/>
              <a:t> (</a:t>
            </a:r>
            <a:r>
              <a:rPr lang="tr-TR" sz="3800" dirty="0" err="1" smtClean="0"/>
              <a:t>Take</a:t>
            </a:r>
            <a:r>
              <a:rPr lang="tr-TR" sz="3800" dirty="0" smtClean="0"/>
              <a:t> it </a:t>
            </a:r>
            <a:r>
              <a:rPr lang="tr-TR" sz="3800" dirty="0" err="1" smtClean="0"/>
              <a:t>from</a:t>
            </a:r>
            <a:r>
              <a:rPr lang="tr-TR" sz="3800" dirty="0" smtClean="0"/>
              <a:t> </a:t>
            </a:r>
            <a:r>
              <a:rPr lang="tr-TR" sz="3800" dirty="0" err="1" smtClean="0"/>
              <a:t>your</a:t>
            </a:r>
            <a:r>
              <a:rPr lang="tr-TR" sz="3800" dirty="0" smtClean="0"/>
              <a:t> data)</a:t>
            </a:r>
          </a:p>
          <a:p>
            <a:r>
              <a:rPr lang="en-US" sz="3800" dirty="0" smtClean="0"/>
              <a:t>ν</a:t>
            </a:r>
            <a:r>
              <a:rPr lang="tr-TR" sz="3800" dirty="0" smtClean="0"/>
              <a:t>'</a:t>
            </a:r>
            <a:r>
              <a:rPr lang="en-US" sz="3800" dirty="0" smtClean="0"/>
              <a:t> is the velocity of the </a:t>
            </a:r>
            <a:r>
              <a:rPr lang="tr-TR" sz="3800" dirty="0" err="1" smtClean="0"/>
              <a:t>air</a:t>
            </a:r>
            <a:r>
              <a:rPr lang="tr-TR" sz="3800" dirty="0" smtClean="0"/>
              <a:t> </a:t>
            </a:r>
            <a:r>
              <a:rPr lang="en-US" sz="3800" dirty="0" smtClean="0"/>
              <a:t>m/s; </a:t>
            </a:r>
            <a:r>
              <a:rPr lang="tr-TR" sz="3800" dirty="0" smtClean="0"/>
              <a:t>(</a:t>
            </a:r>
            <a:r>
              <a:rPr lang="tr-TR" sz="3800" dirty="0" err="1" smtClean="0"/>
              <a:t>Take</a:t>
            </a:r>
            <a:r>
              <a:rPr lang="tr-TR" sz="3800" dirty="0" smtClean="0"/>
              <a:t> it </a:t>
            </a:r>
            <a:r>
              <a:rPr lang="tr-TR" sz="3800" dirty="0" err="1" smtClean="0"/>
              <a:t>from</a:t>
            </a:r>
            <a:r>
              <a:rPr lang="tr-TR" sz="3800" dirty="0" smtClean="0"/>
              <a:t> </a:t>
            </a:r>
            <a:r>
              <a:rPr lang="tr-TR" sz="3800" dirty="0" err="1" smtClean="0"/>
              <a:t>your</a:t>
            </a:r>
            <a:r>
              <a:rPr lang="tr-TR" sz="3800" dirty="0" smtClean="0"/>
              <a:t> data)</a:t>
            </a:r>
          </a:p>
          <a:p>
            <a:r>
              <a:rPr lang="en-US" sz="3800" dirty="0" smtClean="0"/>
              <a:t>ε is the porosity, </a:t>
            </a:r>
            <a:r>
              <a:rPr lang="tr-TR" sz="3800" dirty="0" smtClean="0"/>
              <a:t>(</a:t>
            </a:r>
            <a:r>
              <a:rPr lang="tr-TR" sz="3800" dirty="0" err="1" smtClean="0"/>
              <a:t>See</a:t>
            </a:r>
            <a:r>
              <a:rPr lang="tr-TR" sz="3800" dirty="0" smtClean="0"/>
              <a:t> </a:t>
            </a:r>
            <a:r>
              <a:rPr lang="tr-TR" sz="3800" dirty="0" err="1" smtClean="0"/>
              <a:t>the</a:t>
            </a:r>
            <a:r>
              <a:rPr lang="tr-TR" sz="3800" dirty="0" smtClean="0"/>
              <a:t> </a:t>
            </a:r>
            <a:r>
              <a:rPr lang="tr-TR" sz="3800" dirty="0" err="1" smtClean="0"/>
              <a:t>next</a:t>
            </a:r>
            <a:r>
              <a:rPr lang="tr-TR" sz="3800" dirty="0" smtClean="0"/>
              <a:t> </a:t>
            </a:r>
            <a:r>
              <a:rPr lang="tr-TR" sz="3800" dirty="0" err="1" smtClean="0"/>
              <a:t>slide</a:t>
            </a:r>
            <a:r>
              <a:rPr lang="tr-TR" sz="3800" dirty="0" smtClean="0"/>
              <a:t>)</a:t>
            </a:r>
          </a:p>
          <a:p>
            <a:r>
              <a:rPr lang="en-US" sz="3800" dirty="0" smtClean="0"/>
              <a:t>ρ is the density of the </a:t>
            </a:r>
            <a:r>
              <a:rPr lang="tr-TR" sz="3800" dirty="0" err="1" smtClean="0"/>
              <a:t>air</a:t>
            </a:r>
            <a:r>
              <a:rPr lang="tr-TR" sz="3800" dirty="0" smtClean="0"/>
              <a:t> at 25°C  </a:t>
            </a:r>
            <a:r>
              <a:rPr lang="en-US" sz="3800" dirty="0" smtClean="0"/>
              <a:t>, kg/m</a:t>
            </a:r>
            <a:r>
              <a:rPr lang="en-US" sz="3800" baseline="30000" dirty="0" smtClean="0"/>
              <a:t>3</a:t>
            </a:r>
            <a:r>
              <a:rPr lang="en-US" sz="3800" dirty="0" smtClean="0"/>
              <a:t>; </a:t>
            </a:r>
            <a:endParaRPr lang="tr-TR" sz="3800" dirty="0" smtClean="0"/>
          </a:p>
          <a:p>
            <a:r>
              <a:rPr lang="en-US" sz="3800" dirty="0" smtClean="0"/>
              <a:t>μ is the viscosity of the </a:t>
            </a:r>
            <a:r>
              <a:rPr lang="tr-TR" sz="3800" dirty="0" err="1" smtClean="0"/>
              <a:t>air</a:t>
            </a:r>
            <a:r>
              <a:rPr lang="tr-TR" sz="3800" dirty="0" smtClean="0"/>
              <a:t> at 25°C </a:t>
            </a:r>
            <a:r>
              <a:rPr lang="en-US" sz="3800" dirty="0" smtClean="0"/>
              <a:t>, kg/</a:t>
            </a:r>
            <a:r>
              <a:rPr lang="en-US" sz="3800" dirty="0" err="1" smtClean="0"/>
              <a:t>m.s</a:t>
            </a:r>
            <a:r>
              <a:rPr lang="en-US" sz="3800" dirty="0" smtClean="0"/>
              <a:t>; </a:t>
            </a:r>
            <a:endParaRPr lang="tr-TR" sz="3800" dirty="0" smtClean="0"/>
          </a:p>
          <a:p>
            <a:r>
              <a:rPr lang="en-US" sz="3800" dirty="0" err="1" smtClean="0"/>
              <a:t>D</a:t>
            </a:r>
            <a:r>
              <a:rPr lang="en-US" sz="3800" baseline="-25000" dirty="0" err="1" smtClean="0"/>
              <a:t>p</a:t>
            </a:r>
            <a:r>
              <a:rPr lang="en-US" sz="3800" dirty="0" smtClean="0"/>
              <a:t> is the diameter of the particles, m</a:t>
            </a:r>
            <a:r>
              <a:rPr lang="tr-TR" sz="3800" dirty="0" smtClean="0"/>
              <a:t> (</a:t>
            </a:r>
            <a:r>
              <a:rPr lang="tr-TR" sz="3800" dirty="0" err="1" smtClean="0"/>
              <a:t>take</a:t>
            </a:r>
            <a:r>
              <a:rPr lang="tr-TR" sz="3800" dirty="0" smtClean="0"/>
              <a:t> </a:t>
            </a:r>
            <a:r>
              <a:rPr lang="en-US" sz="3800" dirty="0" err="1" smtClean="0"/>
              <a:t>D</a:t>
            </a:r>
            <a:r>
              <a:rPr lang="en-US" sz="3800" baseline="-25000" dirty="0" err="1" smtClean="0"/>
              <a:t>p</a:t>
            </a:r>
            <a:r>
              <a:rPr lang="tr-TR" sz="3800" baseline="-25000" dirty="0" smtClean="0"/>
              <a:t> </a:t>
            </a:r>
            <a:r>
              <a:rPr lang="tr-TR" sz="3800" dirty="0" smtClean="0"/>
              <a:t> as 0.005 m)</a:t>
            </a:r>
          </a:p>
          <a:p>
            <a:r>
              <a:rPr lang="en-US" sz="3800" dirty="0" smtClean="0"/>
              <a:t>ɸ is </a:t>
            </a:r>
            <a:r>
              <a:rPr lang="en-US" sz="3800" dirty="0" err="1" smtClean="0"/>
              <a:t>sphericity</a:t>
            </a:r>
            <a:r>
              <a:rPr lang="tr-TR" sz="3800" dirty="0" smtClean="0"/>
              <a:t> (</a:t>
            </a:r>
            <a:r>
              <a:rPr lang="tr-TR" sz="3800" dirty="0" err="1" smtClean="0"/>
              <a:t>See</a:t>
            </a:r>
            <a:r>
              <a:rPr lang="tr-TR" sz="3800" dirty="0" smtClean="0"/>
              <a:t> </a:t>
            </a:r>
            <a:r>
              <a:rPr lang="tr-TR" sz="3800" dirty="0" err="1" smtClean="0"/>
              <a:t>the</a:t>
            </a:r>
            <a:r>
              <a:rPr lang="tr-TR" sz="3800" dirty="0" smtClean="0"/>
              <a:t> </a:t>
            </a:r>
            <a:r>
              <a:rPr lang="tr-TR" sz="3800" dirty="0" err="1" smtClean="0"/>
              <a:t>next</a:t>
            </a:r>
            <a:r>
              <a:rPr lang="tr-TR" sz="3800" dirty="0" smtClean="0"/>
              <a:t> </a:t>
            </a:r>
            <a:r>
              <a:rPr lang="tr-TR" sz="3800" dirty="0" err="1" smtClean="0"/>
              <a:t>slide</a:t>
            </a:r>
            <a:r>
              <a:rPr lang="tr-TR" sz="3800" dirty="0" smtClean="0"/>
              <a:t>).</a:t>
            </a:r>
          </a:p>
          <a:p>
            <a:endParaRPr lang="tr-TR" dirty="0"/>
          </a:p>
        </p:txBody>
      </p:sp>
      <p:pic>
        <p:nvPicPr>
          <p:cNvPr id="7" name="6 Resim"/>
          <p:cNvPicPr/>
          <p:nvPr/>
        </p:nvPicPr>
        <p:blipFill>
          <a:blip r:embed="rId2"/>
          <a:srcRect l="10951" t="47948" r="43396" b="31344"/>
          <a:stretch>
            <a:fillRect/>
          </a:stretch>
        </p:blipFill>
        <p:spPr bwMode="auto">
          <a:xfrm>
            <a:off x="3286116" y="1071546"/>
            <a:ext cx="5214974" cy="2295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  <a:latin typeface="Monotype Corsiva" pitchFamily="66" charset="0"/>
              </a:rPr>
              <a:t>P</a:t>
            </a:r>
            <a:r>
              <a:rPr lang="en-US" dirty="0" err="1" smtClean="0">
                <a:solidFill>
                  <a:srgbClr val="C00000"/>
                </a:solidFill>
                <a:latin typeface="Monotype Corsiva" pitchFamily="66" charset="0"/>
              </a:rPr>
              <a:t>orosity</a:t>
            </a:r>
            <a:r>
              <a:rPr lang="tr-TR" dirty="0" smtClean="0">
                <a:solidFill>
                  <a:srgbClr val="C00000"/>
                </a:solidFill>
                <a:latin typeface="Monotype Corsiva" pitchFamily="66" charset="0"/>
              </a:rPr>
              <a:t> (</a:t>
            </a: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ε</a:t>
            </a:r>
            <a:r>
              <a:rPr lang="tr-TR" dirty="0" smtClean="0">
                <a:solidFill>
                  <a:srgbClr val="C00000"/>
                </a:solidFill>
                <a:latin typeface="Monotype Corsiva" pitchFamily="66" charset="0"/>
              </a:rPr>
              <a:t>) </a:t>
            </a:r>
            <a:r>
              <a:rPr lang="tr-TR" dirty="0" err="1" smtClean="0">
                <a:solidFill>
                  <a:srgbClr val="C00000"/>
                </a:solidFill>
                <a:latin typeface="Monotype Corsiva" pitchFamily="66" charset="0"/>
              </a:rPr>
              <a:t>calculation</a:t>
            </a:r>
            <a:r>
              <a:rPr lang="tr-TR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dirty="0" smtClean="0">
                <a:solidFill>
                  <a:srgbClr val="C00000"/>
                </a:solidFill>
              </a:rPr>
              <a:t/>
            </a:r>
            <a:br>
              <a:rPr lang="tr-TR" dirty="0" smtClean="0">
                <a:solidFill>
                  <a:srgbClr val="C00000"/>
                </a:solidFill>
              </a:rPr>
            </a:b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928670"/>
            <a:ext cx="8501122" cy="5429312"/>
          </a:xfrm>
        </p:spPr>
        <p:txBody>
          <a:bodyPr>
            <a:normAutofit fontScale="32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sz="4400" dirty="0" smtClean="0"/>
          </a:p>
          <a:p>
            <a:endParaRPr lang="tr-TR" sz="6000" dirty="0" smtClean="0"/>
          </a:p>
          <a:p>
            <a:r>
              <a:rPr lang="tr-TR" sz="6000" dirty="0" err="1" smtClean="0"/>
              <a:t>V</a:t>
            </a:r>
            <a:r>
              <a:rPr lang="tr-TR" sz="6000" baseline="-25000" dirty="0" err="1" smtClean="0"/>
              <a:t>voids</a:t>
            </a:r>
            <a:r>
              <a:rPr lang="tr-TR" sz="6000" baseline="-25000" dirty="0" smtClean="0"/>
              <a:t> </a:t>
            </a:r>
            <a:r>
              <a:rPr lang="tr-TR" sz="6000" dirty="0" smtClean="0"/>
              <a:t>: </a:t>
            </a:r>
            <a:r>
              <a:rPr lang="tr-TR" sz="6000" dirty="0" err="1" smtClean="0"/>
              <a:t>V</a:t>
            </a:r>
            <a:r>
              <a:rPr lang="tr-TR" sz="6000" baseline="-25000" dirty="0" err="1" smtClean="0"/>
              <a:t>bed</a:t>
            </a:r>
            <a:r>
              <a:rPr lang="tr-TR" sz="6000" dirty="0" smtClean="0"/>
              <a:t> – </a:t>
            </a:r>
            <a:r>
              <a:rPr lang="tr-TR" sz="6000" dirty="0" err="1" smtClean="0"/>
              <a:t>V</a:t>
            </a:r>
            <a:r>
              <a:rPr lang="tr-TR" sz="6000" baseline="-25000" dirty="0" err="1" smtClean="0"/>
              <a:t>particle</a:t>
            </a:r>
            <a:endParaRPr lang="tr-TR" sz="6000" baseline="-25000" dirty="0" smtClean="0"/>
          </a:p>
          <a:p>
            <a:endParaRPr lang="tr-TR" sz="6000" baseline="-25000" dirty="0" smtClean="0"/>
          </a:p>
          <a:p>
            <a:r>
              <a:rPr lang="tr-TR" sz="6000" dirty="0" err="1" smtClean="0"/>
              <a:t>V</a:t>
            </a:r>
            <a:r>
              <a:rPr lang="tr-TR" sz="6000" baseline="-25000" dirty="0" err="1" smtClean="0"/>
              <a:t>particle</a:t>
            </a:r>
            <a:r>
              <a:rPr lang="tr-TR" sz="6000" baseline="-25000" dirty="0" smtClean="0"/>
              <a:t> </a:t>
            </a:r>
            <a:r>
              <a:rPr lang="tr-TR" sz="6000" dirty="0" smtClean="0"/>
              <a:t>= </a:t>
            </a:r>
            <a:r>
              <a:rPr lang="tr-TR" sz="6000" dirty="0" err="1" smtClean="0"/>
              <a:t>m</a:t>
            </a:r>
            <a:r>
              <a:rPr lang="tr-TR" sz="6000" baseline="-25000" dirty="0" err="1" smtClean="0"/>
              <a:t>particle</a:t>
            </a:r>
            <a:r>
              <a:rPr lang="tr-TR" sz="6000" baseline="-25000" dirty="0" smtClean="0"/>
              <a:t> </a:t>
            </a:r>
            <a:r>
              <a:rPr lang="tr-TR" sz="6000" dirty="0" smtClean="0"/>
              <a:t>/</a:t>
            </a:r>
            <a:r>
              <a:rPr lang="tr-TR" sz="6000" dirty="0" smtClean="0">
                <a:sym typeface="Symbol"/>
              </a:rPr>
              <a:t></a:t>
            </a:r>
            <a:r>
              <a:rPr lang="tr-TR" sz="6000" baseline="-25000" dirty="0" err="1" smtClean="0"/>
              <a:t>particle</a:t>
            </a:r>
            <a:endParaRPr lang="tr-TR" sz="6000" baseline="-25000" dirty="0" smtClean="0"/>
          </a:p>
          <a:p>
            <a:endParaRPr lang="tr-TR" sz="6000" baseline="-25000" dirty="0" smtClean="0"/>
          </a:p>
          <a:p>
            <a:r>
              <a:rPr lang="tr-TR" sz="6000" dirty="0" err="1" smtClean="0"/>
              <a:t>m</a:t>
            </a:r>
            <a:r>
              <a:rPr lang="tr-TR" sz="6000" baseline="-25000" dirty="0" err="1" smtClean="0"/>
              <a:t>particle</a:t>
            </a:r>
            <a:r>
              <a:rPr lang="tr-TR" sz="6000" baseline="-25000" dirty="0" smtClean="0"/>
              <a:t> : </a:t>
            </a:r>
            <a:r>
              <a:rPr lang="en-US" sz="6000" dirty="0" smtClean="0"/>
              <a:t>0.45 kg coffee granules</a:t>
            </a:r>
            <a:endParaRPr lang="tr-TR" sz="6000" dirty="0" smtClean="0"/>
          </a:p>
          <a:p>
            <a:endParaRPr lang="tr-TR" sz="6000" baseline="-25000" dirty="0" smtClean="0"/>
          </a:p>
          <a:p>
            <a:pPr>
              <a:buNone/>
            </a:pPr>
            <a:endParaRPr lang="tr-TR" sz="6000" baseline="-25000" dirty="0" smtClean="0"/>
          </a:p>
          <a:p>
            <a:r>
              <a:rPr lang="tr-TR" sz="6000" dirty="0" smtClean="0">
                <a:sym typeface="Symbol"/>
              </a:rPr>
              <a:t></a:t>
            </a:r>
            <a:r>
              <a:rPr lang="tr-TR" sz="6000" baseline="-25000" dirty="0" err="1" smtClean="0"/>
              <a:t>particle</a:t>
            </a:r>
            <a:r>
              <a:rPr lang="tr-TR" sz="6000" baseline="-25000" dirty="0" smtClean="0"/>
              <a:t> : </a:t>
            </a:r>
            <a:r>
              <a:rPr lang="en-US" sz="6000" dirty="0" smtClean="0"/>
              <a:t>606.67 kg / m</a:t>
            </a:r>
            <a:r>
              <a:rPr lang="en-US" sz="6000" baseline="30000" dirty="0" smtClean="0"/>
              <a:t>3</a:t>
            </a:r>
            <a:endParaRPr lang="tr-TR" sz="6000" baseline="30000" dirty="0" smtClean="0"/>
          </a:p>
          <a:p>
            <a:endParaRPr lang="tr-TR" sz="6000" baseline="30000" dirty="0" smtClean="0"/>
          </a:p>
          <a:p>
            <a:r>
              <a:rPr lang="tr-TR" sz="6000" dirty="0" err="1" smtClean="0"/>
              <a:t>V</a:t>
            </a:r>
            <a:r>
              <a:rPr lang="tr-TR" sz="6000" baseline="-25000" dirty="0" err="1" smtClean="0"/>
              <a:t>bed</a:t>
            </a:r>
            <a:r>
              <a:rPr lang="tr-TR" sz="6000" baseline="-25000" dirty="0" smtClean="0"/>
              <a:t> </a:t>
            </a:r>
            <a:r>
              <a:rPr lang="tr-TR" sz="6000" dirty="0" smtClean="0"/>
              <a:t>= </a:t>
            </a:r>
            <a:r>
              <a:rPr lang="tr-TR" sz="6000" dirty="0" err="1" smtClean="0"/>
              <a:t>A</a:t>
            </a:r>
            <a:r>
              <a:rPr lang="tr-TR" sz="6000" baseline="-25000" dirty="0" err="1" smtClean="0"/>
              <a:t>bed</a:t>
            </a:r>
            <a:r>
              <a:rPr lang="tr-TR" sz="6000" dirty="0" smtClean="0"/>
              <a:t> * </a:t>
            </a:r>
            <a:r>
              <a:rPr lang="tr-TR" sz="6000" dirty="0" err="1" smtClean="0"/>
              <a:t>L</a:t>
            </a:r>
            <a:r>
              <a:rPr lang="tr-TR" sz="6000" baseline="-25000" dirty="0" err="1" smtClean="0"/>
              <a:t>bed</a:t>
            </a:r>
            <a:endParaRPr lang="tr-TR" sz="6000" dirty="0" smtClean="0"/>
          </a:p>
          <a:p>
            <a:endParaRPr lang="tr-TR" sz="6000" dirty="0" smtClean="0"/>
          </a:p>
          <a:p>
            <a:r>
              <a:rPr lang="tr-TR" sz="6000" dirty="0" err="1" smtClean="0"/>
              <a:t>A</a:t>
            </a:r>
            <a:r>
              <a:rPr lang="tr-TR" sz="6000" baseline="-25000" dirty="0" err="1" smtClean="0"/>
              <a:t>bed</a:t>
            </a:r>
            <a:r>
              <a:rPr lang="tr-TR" sz="6000" dirty="0" smtClean="0"/>
              <a:t> : pi * r</a:t>
            </a:r>
            <a:r>
              <a:rPr lang="tr-TR" sz="6000" baseline="-25000" dirty="0" smtClean="0"/>
              <a:t>bed</a:t>
            </a:r>
            <a:r>
              <a:rPr lang="tr-TR" sz="6000" baseline="30000" dirty="0" smtClean="0"/>
              <a:t>2 </a:t>
            </a:r>
          </a:p>
          <a:p>
            <a:endParaRPr lang="tr-TR" sz="6000" dirty="0" smtClean="0"/>
          </a:p>
          <a:p>
            <a:r>
              <a:rPr lang="tr-TR" sz="6000" dirty="0" err="1" smtClean="0"/>
              <a:t>r</a:t>
            </a:r>
            <a:r>
              <a:rPr lang="tr-TR" sz="6000" baseline="-25000" dirty="0" err="1" smtClean="0"/>
              <a:t>bed</a:t>
            </a:r>
            <a:r>
              <a:rPr lang="tr-TR" sz="6000" dirty="0" smtClean="0"/>
              <a:t>: 0.08 m</a:t>
            </a:r>
          </a:p>
          <a:p>
            <a:endParaRPr lang="tr-TR" sz="6000" dirty="0" smtClean="0"/>
          </a:p>
          <a:p>
            <a:r>
              <a:rPr lang="tr-TR" sz="6000" dirty="0" err="1" smtClean="0"/>
              <a:t>L</a:t>
            </a:r>
            <a:r>
              <a:rPr lang="tr-TR" sz="6000" baseline="-25000" dirty="0" err="1" smtClean="0"/>
              <a:t>bed</a:t>
            </a:r>
            <a:r>
              <a:rPr lang="tr-TR" sz="6000" baseline="-25000" dirty="0" smtClean="0"/>
              <a:t>: </a:t>
            </a:r>
            <a:r>
              <a:rPr lang="tr-TR" sz="6000" dirty="0" err="1" smtClean="0"/>
              <a:t>take</a:t>
            </a:r>
            <a:r>
              <a:rPr lang="tr-TR" sz="6000" dirty="0" smtClean="0"/>
              <a:t> it </a:t>
            </a:r>
            <a:r>
              <a:rPr lang="tr-TR" sz="6000" dirty="0" err="1" smtClean="0"/>
              <a:t>from</a:t>
            </a:r>
            <a:r>
              <a:rPr lang="tr-TR" sz="6000" dirty="0" smtClean="0"/>
              <a:t> data </a:t>
            </a:r>
            <a:r>
              <a:rPr lang="tr-TR" sz="6000" dirty="0" err="1" smtClean="0"/>
              <a:t>for</a:t>
            </a:r>
            <a:r>
              <a:rPr lang="tr-TR" sz="6000" dirty="0" smtClean="0"/>
              <a:t> </a:t>
            </a:r>
            <a:r>
              <a:rPr lang="tr-TR" sz="6000" dirty="0" err="1" smtClean="0"/>
              <a:t>each</a:t>
            </a:r>
            <a:r>
              <a:rPr lang="tr-TR" sz="6000" dirty="0" smtClean="0"/>
              <a:t> </a:t>
            </a:r>
            <a:r>
              <a:rPr lang="tr-TR" sz="6000" dirty="0" err="1" smtClean="0"/>
              <a:t>blower</a:t>
            </a:r>
            <a:r>
              <a:rPr lang="tr-TR" sz="6000" dirty="0" smtClean="0"/>
              <a:t> </a:t>
            </a:r>
            <a:r>
              <a:rPr lang="tr-TR" sz="6000" dirty="0" err="1" smtClean="0"/>
              <a:t>level</a:t>
            </a:r>
            <a:endParaRPr lang="tr-TR" sz="6000" dirty="0" smtClean="0"/>
          </a:p>
          <a:p>
            <a:endParaRPr lang="tr-TR" sz="6000" dirty="0" smtClean="0"/>
          </a:p>
          <a:p>
            <a:endParaRPr lang="tr-TR" sz="4400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6" name="5 Resim"/>
          <p:cNvPicPr/>
          <p:nvPr/>
        </p:nvPicPr>
        <p:blipFill>
          <a:blip r:embed="rId2"/>
          <a:srcRect l="17187" t="25971" r="68467" b="57154"/>
          <a:stretch>
            <a:fillRect/>
          </a:stretch>
        </p:blipFill>
        <p:spPr bwMode="auto">
          <a:xfrm>
            <a:off x="5429256" y="1857364"/>
            <a:ext cx="3000396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tr-TR" dirty="0" err="1" smtClean="0">
                <a:solidFill>
                  <a:srgbClr val="C00000"/>
                </a:solidFill>
                <a:latin typeface="Monotype Corsiva" pitchFamily="66" charset="0"/>
              </a:rPr>
              <a:t>S</a:t>
            </a:r>
            <a:r>
              <a:rPr lang="en-US" dirty="0" err="1" smtClean="0">
                <a:solidFill>
                  <a:srgbClr val="C00000"/>
                </a:solidFill>
                <a:latin typeface="Monotype Corsiva" pitchFamily="66" charset="0"/>
              </a:rPr>
              <a:t>phericity</a:t>
            </a:r>
            <a:r>
              <a:rPr lang="tr-TR" dirty="0" smtClean="0">
                <a:solidFill>
                  <a:srgbClr val="C00000"/>
                </a:solidFill>
                <a:latin typeface="Monotype Corsiva" pitchFamily="66" charset="0"/>
              </a:rPr>
              <a:t>  (</a:t>
            </a: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ɸ</a:t>
            </a:r>
            <a:r>
              <a:rPr lang="tr-TR" dirty="0" smtClean="0">
                <a:solidFill>
                  <a:srgbClr val="C00000"/>
                </a:solidFill>
                <a:latin typeface="Monotype Corsiva" pitchFamily="66" charset="0"/>
              </a:rPr>
              <a:t>)</a:t>
            </a:r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Monotype Corsiva" pitchFamily="66" charset="0"/>
              </a:rPr>
              <a:t>calculation</a:t>
            </a:r>
            <a:endParaRPr lang="tr-TR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78647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tr-TR" sz="2400" dirty="0" err="1" smtClean="0"/>
              <a:t>Particles</a:t>
            </a:r>
            <a:r>
              <a:rPr lang="tr-TR" sz="2400" dirty="0" smtClean="0"/>
              <a:t> in </a:t>
            </a:r>
            <a:r>
              <a:rPr lang="tr-TR" sz="2400" dirty="0" err="1" smtClean="0"/>
              <a:t>fluidized</a:t>
            </a:r>
            <a:r>
              <a:rPr lang="tr-TR" sz="2400" dirty="0" smtClean="0"/>
              <a:t> </a:t>
            </a:r>
            <a:r>
              <a:rPr lang="tr-TR" sz="2400" dirty="0" err="1" smtClean="0"/>
              <a:t>bed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irregular</a:t>
            </a:r>
            <a:r>
              <a:rPr lang="tr-TR" sz="2400" dirty="0" smtClean="0"/>
              <a:t> in </a:t>
            </a:r>
            <a:r>
              <a:rPr lang="tr-TR" sz="2400" dirty="0" err="1" smtClean="0"/>
              <a:t>shape</a:t>
            </a:r>
            <a:r>
              <a:rPr lang="tr-TR" sz="2400" dirty="0" smtClean="0"/>
              <a:t>.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equivalent</a:t>
            </a:r>
            <a:r>
              <a:rPr lang="tr-TR" sz="2400" dirty="0" smtClean="0"/>
              <a:t> </a:t>
            </a:r>
            <a:r>
              <a:rPr lang="tr-TR" sz="2400" dirty="0" err="1" smtClean="0"/>
              <a:t>diameter</a:t>
            </a:r>
            <a:r>
              <a:rPr lang="tr-TR" sz="2400" dirty="0" smtClean="0"/>
              <a:t> of a </a:t>
            </a:r>
            <a:r>
              <a:rPr lang="tr-TR" sz="2400" dirty="0" err="1" smtClean="0"/>
              <a:t>particle</a:t>
            </a:r>
            <a:r>
              <a:rPr lang="tr-TR" sz="2400" dirty="0" smtClean="0"/>
              <a:t> is </a:t>
            </a:r>
            <a:r>
              <a:rPr lang="tr-TR" sz="2400" dirty="0" err="1" smtClean="0"/>
              <a:t>defined</a:t>
            </a:r>
            <a:r>
              <a:rPr lang="tr-TR" sz="2400" dirty="0" smtClean="0"/>
              <a:t> as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diameter</a:t>
            </a:r>
            <a:r>
              <a:rPr lang="tr-TR" sz="2400" dirty="0" smtClean="0"/>
              <a:t> of a </a:t>
            </a:r>
            <a:r>
              <a:rPr lang="tr-TR" sz="2400" dirty="0" err="1" smtClean="0"/>
              <a:t>sphere</a:t>
            </a:r>
            <a:r>
              <a:rPr lang="tr-TR" sz="2400" dirty="0" smtClean="0"/>
              <a:t> </a:t>
            </a:r>
            <a:r>
              <a:rPr lang="tr-TR" sz="2400" dirty="0" err="1" smtClean="0"/>
              <a:t>having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same</a:t>
            </a:r>
            <a:r>
              <a:rPr lang="tr-TR" sz="2400" dirty="0" smtClean="0"/>
              <a:t> </a:t>
            </a:r>
            <a:r>
              <a:rPr lang="tr-TR" sz="2400" dirty="0" err="1" smtClean="0"/>
              <a:t>volume</a:t>
            </a:r>
            <a:r>
              <a:rPr lang="tr-TR" sz="2400" dirty="0" smtClean="0"/>
              <a:t> as </a:t>
            </a:r>
            <a:r>
              <a:rPr lang="tr-TR" sz="2400" dirty="0" err="1" smtClean="0"/>
              <a:t>this</a:t>
            </a:r>
            <a:r>
              <a:rPr lang="tr-TR" sz="2400" dirty="0" smtClean="0"/>
              <a:t> </a:t>
            </a:r>
            <a:r>
              <a:rPr lang="tr-TR" sz="2400" dirty="0" err="1" smtClean="0"/>
              <a:t>particle</a:t>
            </a:r>
            <a:r>
              <a:rPr lang="tr-TR" sz="2400" dirty="0" smtClean="0"/>
              <a:t>.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sphericity</a:t>
            </a:r>
            <a:r>
              <a:rPr lang="tr-TR" sz="2400" dirty="0" smtClean="0"/>
              <a:t> </a:t>
            </a:r>
            <a:r>
              <a:rPr lang="tr-TR" sz="2400" dirty="0" err="1" smtClean="0"/>
              <a:t>shape</a:t>
            </a:r>
            <a:r>
              <a:rPr lang="tr-TR" sz="2400" dirty="0" smtClean="0"/>
              <a:t> </a:t>
            </a:r>
            <a:r>
              <a:rPr lang="tr-TR" sz="2400" dirty="0" err="1" smtClean="0"/>
              <a:t>factor</a:t>
            </a:r>
            <a:r>
              <a:rPr lang="tr-TR" sz="2400" dirty="0" smtClean="0"/>
              <a:t> </a:t>
            </a:r>
            <a:r>
              <a:rPr lang="tr-TR" sz="2400" dirty="0" smtClean="0">
                <a:sym typeface="Symbol"/>
              </a:rPr>
              <a:t></a:t>
            </a:r>
            <a:r>
              <a:rPr lang="tr-TR" sz="2400" baseline="-25000" dirty="0" smtClean="0"/>
              <a:t>s</a:t>
            </a:r>
            <a:r>
              <a:rPr lang="tr-TR" sz="2400" dirty="0" smtClean="0"/>
              <a:t> of a </a:t>
            </a:r>
            <a:r>
              <a:rPr lang="tr-TR" sz="2400" dirty="0" err="1" smtClean="0"/>
              <a:t>particle</a:t>
            </a:r>
            <a:r>
              <a:rPr lang="tr-TR" sz="2400" dirty="0" smtClean="0"/>
              <a:t> is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ratio</a:t>
            </a:r>
            <a:r>
              <a:rPr lang="tr-TR" sz="2400" dirty="0" smtClean="0"/>
              <a:t>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surface</a:t>
            </a:r>
            <a:r>
              <a:rPr lang="tr-TR" sz="2400" dirty="0" smtClean="0"/>
              <a:t> </a:t>
            </a:r>
            <a:r>
              <a:rPr lang="tr-TR" sz="2400" dirty="0" err="1" smtClean="0"/>
              <a:t>area</a:t>
            </a:r>
            <a:r>
              <a:rPr lang="tr-TR" sz="2400" dirty="0" smtClean="0"/>
              <a:t> of </a:t>
            </a:r>
            <a:r>
              <a:rPr lang="tr-TR" sz="2400" dirty="0" err="1" smtClean="0"/>
              <a:t>this</a:t>
            </a:r>
            <a:r>
              <a:rPr lang="tr-TR" sz="2400" dirty="0" smtClean="0"/>
              <a:t> </a:t>
            </a:r>
            <a:r>
              <a:rPr lang="tr-TR" sz="2400" dirty="0" err="1" smtClean="0"/>
              <a:t>sphere</a:t>
            </a:r>
            <a:r>
              <a:rPr lang="tr-TR" sz="2400" dirty="0" smtClean="0"/>
              <a:t> </a:t>
            </a:r>
            <a:r>
              <a:rPr lang="tr-TR" sz="2400" dirty="0" err="1" smtClean="0"/>
              <a:t>having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same</a:t>
            </a:r>
            <a:r>
              <a:rPr lang="tr-TR" sz="2400" dirty="0" smtClean="0"/>
              <a:t> </a:t>
            </a:r>
            <a:r>
              <a:rPr lang="tr-TR" sz="2400" dirty="0" err="1" smtClean="0"/>
              <a:t>volume</a:t>
            </a:r>
            <a:r>
              <a:rPr lang="tr-TR" sz="2400" dirty="0" smtClean="0"/>
              <a:t> as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particle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actual</a:t>
            </a:r>
            <a:r>
              <a:rPr lang="tr-TR" sz="2400" dirty="0" smtClean="0"/>
              <a:t> </a:t>
            </a:r>
            <a:r>
              <a:rPr lang="tr-TR" sz="2400" dirty="0" err="1" smtClean="0"/>
              <a:t>surface</a:t>
            </a:r>
            <a:r>
              <a:rPr lang="tr-TR" sz="2400" dirty="0" smtClean="0"/>
              <a:t> </a:t>
            </a:r>
            <a:r>
              <a:rPr lang="tr-TR" sz="2400" dirty="0" err="1" smtClean="0"/>
              <a:t>area</a:t>
            </a:r>
            <a:r>
              <a:rPr lang="tr-TR" sz="2400" dirty="0" smtClean="0"/>
              <a:t>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particle</a:t>
            </a:r>
            <a:r>
              <a:rPr lang="tr-TR" sz="2400" dirty="0" smtClean="0"/>
              <a:t>. </a:t>
            </a:r>
            <a:r>
              <a:rPr lang="tr-TR" sz="2400" u="sng" dirty="0" err="1" smtClean="0">
                <a:solidFill>
                  <a:srgbClr val="C00000"/>
                </a:solidFill>
              </a:rPr>
              <a:t>In</a:t>
            </a:r>
            <a:r>
              <a:rPr lang="tr-TR" sz="2400" u="sng" dirty="0" smtClean="0">
                <a:solidFill>
                  <a:srgbClr val="C00000"/>
                </a:solidFill>
              </a:rPr>
              <a:t> </a:t>
            </a:r>
            <a:r>
              <a:rPr lang="tr-TR" sz="2400" u="sng" dirty="0" err="1" smtClean="0">
                <a:solidFill>
                  <a:srgbClr val="C00000"/>
                </a:solidFill>
              </a:rPr>
              <a:t>this</a:t>
            </a:r>
            <a:r>
              <a:rPr lang="tr-TR" sz="2400" u="sng" dirty="0" smtClean="0">
                <a:solidFill>
                  <a:srgbClr val="C00000"/>
                </a:solidFill>
              </a:rPr>
              <a:t> </a:t>
            </a:r>
            <a:r>
              <a:rPr lang="tr-TR" sz="2400" u="sng" dirty="0" err="1" smtClean="0">
                <a:solidFill>
                  <a:srgbClr val="C00000"/>
                </a:solidFill>
              </a:rPr>
              <a:t>experiment</a:t>
            </a:r>
            <a:r>
              <a:rPr lang="tr-TR" sz="2400" u="sng" dirty="0" smtClean="0">
                <a:solidFill>
                  <a:srgbClr val="C00000"/>
                </a:solidFill>
              </a:rPr>
              <a:t> </a:t>
            </a:r>
            <a:r>
              <a:rPr lang="tr-TR" sz="2400" u="sng" dirty="0" err="1" smtClean="0">
                <a:solidFill>
                  <a:srgbClr val="C00000"/>
                </a:solidFill>
              </a:rPr>
              <a:t>we</a:t>
            </a:r>
            <a:r>
              <a:rPr lang="tr-TR" sz="2400" u="sng" dirty="0" smtClean="0">
                <a:solidFill>
                  <a:srgbClr val="C00000"/>
                </a:solidFill>
              </a:rPr>
              <a:t> </a:t>
            </a:r>
            <a:r>
              <a:rPr lang="tr-TR" sz="2400" u="sng" dirty="0" err="1" smtClean="0">
                <a:solidFill>
                  <a:srgbClr val="C00000"/>
                </a:solidFill>
              </a:rPr>
              <a:t>assumed</a:t>
            </a:r>
            <a:r>
              <a:rPr lang="tr-TR" sz="2400" u="sng" dirty="0" smtClean="0">
                <a:solidFill>
                  <a:srgbClr val="C00000"/>
                </a:solidFill>
              </a:rPr>
              <a:t> </a:t>
            </a:r>
            <a:r>
              <a:rPr lang="tr-TR" sz="2400" u="sng" dirty="0" err="1" smtClean="0">
                <a:solidFill>
                  <a:srgbClr val="C00000"/>
                </a:solidFill>
              </a:rPr>
              <a:t>our</a:t>
            </a:r>
            <a:r>
              <a:rPr lang="tr-TR" sz="2400" u="sng" dirty="0" smtClean="0">
                <a:solidFill>
                  <a:srgbClr val="C00000"/>
                </a:solidFill>
              </a:rPr>
              <a:t> </a:t>
            </a:r>
            <a:r>
              <a:rPr lang="tr-TR" sz="2400" u="sng" dirty="0" err="1" smtClean="0">
                <a:solidFill>
                  <a:srgbClr val="C00000"/>
                </a:solidFill>
              </a:rPr>
              <a:t>coffee</a:t>
            </a:r>
            <a:r>
              <a:rPr lang="tr-TR" sz="2400" u="sng" dirty="0" smtClean="0">
                <a:solidFill>
                  <a:srgbClr val="C00000"/>
                </a:solidFill>
              </a:rPr>
              <a:t> </a:t>
            </a:r>
            <a:r>
              <a:rPr lang="tr-TR" sz="2400" u="sng" dirty="0" err="1" smtClean="0">
                <a:solidFill>
                  <a:srgbClr val="C00000"/>
                </a:solidFill>
              </a:rPr>
              <a:t>granule</a:t>
            </a:r>
            <a:r>
              <a:rPr lang="tr-TR" sz="2400" u="sng" dirty="0" smtClean="0">
                <a:solidFill>
                  <a:srgbClr val="C00000"/>
                </a:solidFill>
              </a:rPr>
              <a:t> </a:t>
            </a:r>
            <a:r>
              <a:rPr lang="tr-TR" sz="2400" u="sng" dirty="0" err="1" smtClean="0">
                <a:solidFill>
                  <a:srgbClr val="C00000"/>
                </a:solidFill>
              </a:rPr>
              <a:t>particles</a:t>
            </a:r>
            <a:r>
              <a:rPr lang="tr-TR" sz="2400" u="sng" dirty="0" smtClean="0">
                <a:solidFill>
                  <a:srgbClr val="C00000"/>
                </a:solidFill>
              </a:rPr>
              <a:t> as </a:t>
            </a:r>
            <a:r>
              <a:rPr lang="tr-TR" sz="2400" u="sng" dirty="0" err="1" smtClean="0">
                <a:solidFill>
                  <a:srgbClr val="C00000"/>
                </a:solidFill>
              </a:rPr>
              <a:t>hemi</a:t>
            </a:r>
            <a:r>
              <a:rPr lang="tr-TR" sz="2400" u="sng" dirty="0" smtClean="0">
                <a:solidFill>
                  <a:srgbClr val="C00000"/>
                </a:solidFill>
              </a:rPr>
              <a:t>-</a:t>
            </a:r>
            <a:r>
              <a:rPr lang="tr-TR" sz="2400" u="sng" dirty="0" err="1" smtClean="0">
                <a:solidFill>
                  <a:srgbClr val="C00000"/>
                </a:solidFill>
              </a:rPr>
              <a:t>sphere</a:t>
            </a:r>
            <a:r>
              <a:rPr lang="tr-TR" sz="2400" u="sng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sz="3400" dirty="0" err="1" smtClean="0"/>
              <a:t>V</a:t>
            </a:r>
            <a:r>
              <a:rPr lang="tr-TR" sz="3400" baseline="-25000" dirty="0" err="1" smtClean="0"/>
              <a:t>sphere</a:t>
            </a:r>
            <a:r>
              <a:rPr lang="tr-TR" sz="3400" dirty="0" smtClean="0"/>
              <a:t> = </a:t>
            </a:r>
            <a:r>
              <a:rPr lang="tr-TR" sz="3400" dirty="0" err="1" smtClean="0"/>
              <a:t>V</a:t>
            </a:r>
            <a:r>
              <a:rPr lang="tr-TR" sz="3400" baseline="-25000" dirty="0" err="1" smtClean="0"/>
              <a:t>particle</a:t>
            </a:r>
            <a:endParaRPr lang="tr-TR" sz="3400" baseline="-25000" dirty="0" smtClean="0"/>
          </a:p>
          <a:p>
            <a:pPr algn="just"/>
            <a:endParaRPr lang="tr-TR" sz="3400" baseline="-25000" dirty="0" smtClean="0"/>
          </a:p>
          <a:p>
            <a:pPr algn="just"/>
            <a:r>
              <a:rPr lang="tr-TR" sz="3400" dirty="0" smtClean="0"/>
              <a:t>4/3 * pi * r</a:t>
            </a:r>
            <a:r>
              <a:rPr lang="tr-TR" sz="3400" baseline="-25000" dirty="0" smtClean="0"/>
              <a:t>sphere</a:t>
            </a:r>
            <a:r>
              <a:rPr lang="tr-TR" sz="3400" baseline="30000" dirty="0" smtClean="0"/>
              <a:t>3 </a:t>
            </a:r>
            <a:r>
              <a:rPr lang="tr-TR" sz="3400" dirty="0" smtClean="0"/>
              <a:t>= (4/3 * pi * r</a:t>
            </a:r>
            <a:r>
              <a:rPr lang="tr-TR" sz="3400" baseline="-25000" dirty="0" smtClean="0"/>
              <a:t>particle</a:t>
            </a:r>
            <a:r>
              <a:rPr lang="tr-TR" sz="3400" baseline="30000" dirty="0" smtClean="0"/>
              <a:t>3</a:t>
            </a:r>
            <a:r>
              <a:rPr lang="tr-TR" sz="3400" dirty="0" smtClean="0"/>
              <a:t>) / 2</a:t>
            </a:r>
          </a:p>
          <a:p>
            <a:pPr algn="just"/>
            <a:endParaRPr lang="tr-TR" sz="3400" dirty="0" smtClean="0"/>
          </a:p>
          <a:p>
            <a:r>
              <a:rPr lang="tr-TR" sz="3400" dirty="0" err="1" smtClean="0"/>
              <a:t>r</a:t>
            </a:r>
            <a:r>
              <a:rPr lang="tr-TR" sz="3400" baseline="-25000" dirty="0" err="1" smtClean="0"/>
              <a:t>particle</a:t>
            </a:r>
            <a:r>
              <a:rPr lang="tr-TR" sz="3400" baseline="-25000" dirty="0" smtClean="0"/>
              <a:t> </a:t>
            </a:r>
            <a:r>
              <a:rPr lang="tr-TR" sz="3400" dirty="0" smtClean="0"/>
              <a:t>: 0.0025 m</a:t>
            </a:r>
          </a:p>
          <a:p>
            <a:endParaRPr lang="tr-TR" sz="3400" dirty="0" smtClean="0"/>
          </a:p>
          <a:p>
            <a:pPr algn="just"/>
            <a:r>
              <a:rPr lang="tr-TR" sz="3400" dirty="0" err="1" smtClean="0"/>
              <a:t>Find</a:t>
            </a:r>
            <a:r>
              <a:rPr lang="tr-TR" sz="3400" dirty="0" smtClean="0"/>
              <a:t>  </a:t>
            </a:r>
            <a:r>
              <a:rPr lang="tr-TR" sz="3400" dirty="0" err="1" smtClean="0"/>
              <a:t>r</a:t>
            </a:r>
            <a:r>
              <a:rPr lang="tr-TR" sz="3400" baseline="-25000" dirty="0" err="1" smtClean="0"/>
              <a:t>sphere</a:t>
            </a:r>
            <a:endParaRPr lang="tr-TR" sz="3400" baseline="-25000" dirty="0" smtClean="0"/>
          </a:p>
          <a:p>
            <a:pPr algn="just"/>
            <a:endParaRPr lang="tr-TR" sz="3400" baseline="-25000" dirty="0" smtClean="0"/>
          </a:p>
          <a:p>
            <a:pPr algn="just"/>
            <a:r>
              <a:rPr lang="tr-TR" sz="3400" dirty="0" smtClean="0"/>
              <a:t>Φ = </a:t>
            </a:r>
            <a:r>
              <a:rPr lang="tr-TR" sz="3400" dirty="0" err="1" smtClean="0"/>
              <a:t>Surface</a:t>
            </a:r>
            <a:r>
              <a:rPr lang="tr-TR" sz="3400" dirty="0" smtClean="0"/>
              <a:t> </a:t>
            </a:r>
            <a:r>
              <a:rPr lang="tr-TR" sz="3400" dirty="0" err="1" smtClean="0"/>
              <a:t>area</a:t>
            </a:r>
            <a:r>
              <a:rPr lang="tr-TR" sz="3400" dirty="0" smtClean="0"/>
              <a:t> of </a:t>
            </a:r>
            <a:r>
              <a:rPr lang="tr-TR" sz="3400" dirty="0" err="1" smtClean="0"/>
              <a:t>sphere</a:t>
            </a:r>
            <a:r>
              <a:rPr lang="tr-TR" sz="3400" dirty="0" smtClean="0"/>
              <a:t> / </a:t>
            </a:r>
            <a:r>
              <a:rPr lang="tr-TR" sz="3400" dirty="0" err="1" smtClean="0"/>
              <a:t>Surface</a:t>
            </a:r>
            <a:r>
              <a:rPr lang="tr-TR" sz="3400" dirty="0" smtClean="0"/>
              <a:t> </a:t>
            </a:r>
            <a:r>
              <a:rPr lang="tr-TR" sz="3400" dirty="0" err="1" smtClean="0"/>
              <a:t>area</a:t>
            </a:r>
            <a:r>
              <a:rPr lang="tr-TR" sz="3400" dirty="0" smtClean="0"/>
              <a:t> of </a:t>
            </a:r>
            <a:r>
              <a:rPr lang="tr-TR" sz="3400" dirty="0" err="1" smtClean="0"/>
              <a:t>particle</a:t>
            </a:r>
            <a:endParaRPr lang="tr-TR" sz="3400" dirty="0" smtClean="0"/>
          </a:p>
          <a:p>
            <a:pPr algn="just"/>
            <a:r>
              <a:rPr lang="tr-TR" sz="3400" dirty="0" smtClean="0"/>
              <a:t>Φ = (4*pi* r</a:t>
            </a:r>
            <a:r>
              <a:rPr lang="tr-TR" sz="3400" baseline="-25000" dirty="0" smtClean="0"/>
              <a:t>sphere</a:t>
            </a:r>
            <a:r>
              <a:rPr lang="tr-TR" sz="3400" baseline="30000" dirty="0" smtClean="0"/>
              <a:t>2</a:t>
            </a:r>
            <a:r>
              <a:rPr lang="tr-TR" sz="3400" dirty="0" smtClean="0"/>
              <a:t>) / (2*pi* r</a:t>
            </a:r>
            <a:r>
              <a:rPr lang="tr-TR" sz="3400" baseline="-25000" dirty="0" smtClean="0"/>
              <a:t>particle</a:t>
            </a:r>
            <a:r>
              <a:rPr lang="tr-TR" sz="3400" baseline="30000" dirty="0" smtClean="0"/>
              <a:t>2 </a:t>
            </a:r>
            <a:r>
              <a:rPr lang="tr-TR" sz="3400" dirty="0" smtClean="0"/>
              <a:t>+ pi* r</a:t>
            </a:r>
            <a:r>
              <a:rPr lang="tr-TR" sz="3400" baseline="-25000" dirty="0" smtClean="0"/>
              <a:t>particle</a:t>
            </a:r>
            <a:r>
              <a:rPr lang="tr-TR" sz="3400" baseline="30000" dirty="0" smtClean="0"/>
              <a:t>2</a:t>
            </a:r>
            <a:r>
              <a:rPr lang="tr-TR" sz="3400" dirty="0" smtClean="0"/>
              <a:t>)</a:t>
            </a:r>
          </a:p>
          <a:p>
            <a:pPr algn="just"/>
            <a:endParaRPr lang="tr-TR" sz="3400" dirty="0" smtClean="0"/>
          </a:p>
          <a:p>
            <a:pPr algn="ctr">
              <a:buNone/>
            </a:pPr>
            <a:r>
              <a:rPr lang="tr-TR" u="sng" dirty="0" smtClean="0"/>
              <a:t>!! </a:t>
            </a:r>
            <a:r>
              <a:rPr lang="tr-TR" sz="2900" u="sng" dirty="0" smtClean="0"/>
              <a:t>! </a:t>
            </a:r>
            <a:r>
              <a:rPr lang="tr-TR" sz="2900" u="sng" dirty="0" err="1" smtClean="0"/>
              <a:t>Shape</a:t>
            </a:r>
            <a:r>
              <a:rPr lang="tr-TR" sz="2900" u="sng" dirty="0" smtClean="0"/>
              <a:t> </a:t>
            </a:r>
            <a:r>
              <a:rPr lang="tr-TR" sz="2900" u="sng" dirty="0" err="1" smtClean="0"/>
              <a:t>factor</a:t>
            </a:r>
            <a:r>
              <a:rPr lang="tr-TR" sz="2900" u="sng" dirty="0" smtClean="0"/>
              <a:t> </a:t>
            </a:r>
            <a:r>
              <a:rPr lang="tr-TR" sz="2900" u="sng" dirty="0" err="1" smtClean="0"/>
              <a:t>value</a:t>
            </a:r>
            <a:r>
              <a:rPr lang="tr-TR" sz="2900" u="sng" dirty="0" smtClean="0"/>
              <a:t> </a:t>
            </a:r>
            <a:r>
              <a:rPr lang="tr-TR" sz="2900" u="sng" dirty="0" err="1" smtClean="0"/>
              <a:t>must</a:t>
            </a:r>
            <a:r>
              <a:rPr lang="tr-TR" sz="2900" u="sng" dirty="0" smtClean="0"/>
              <a:t> be </a:t>
            </a:r>
            <a:r>
              <a:rPr lang="tr-TR" sz="2900" u="sng" dirty="0" err="1" smtClean="0"/>
              <a:t>between</a:t>
            </a:r>
            <a:r>
              <a:rPr lang="tr-TR" sz="2900" u="sng" dirty="0" smtClean="0"/>
              <a:t> </a:t>
            </a:r>
            <a:r>
              <a:rPr lang="tr-TR" sz="2900" u="sng" dirty="0" err="1" smtClean="0"/>
              <a:t>zero</a:t>
            </a:r>
            <a:r>
              <a:rPr lang="tr-TR" sz="2900" u="sng" dirty="0" smtClean="0"/>
              <a:t> </a:t>
            </a:r>
            <a:r>
              <a:rPr lang="tr-TR" sz="2900" u="sng" dirty="0" err="1" smtClean="0"/>
              <a:t>and</a:t>
            </a:r>
            <a:r>
              <a:rPr lang="tr-TR" sz="2900" u="sng" dirty="0" smtClean="0"/>
              <a:t> </a:t>
            </a:r>
            <a:r>
              <a:rPr lang="tr-TR" sz="2900" u="sng" dirty="0" err="1" smtClean="0"/>
              <a:t>one</a:t>
            </a:r>
            <a:r>
              <a:rPr lang="tr-TR" sz="2900" u="sng" dirty="0" smtClean="0"/>
              <a:t> (0 &lt; Φ &lt; 1)</a:t>
            </a:r>
          </a:p>
          <a:p>
            <a:pPr algn="just"/>
            <a:endParaRPr lang="tr-TR" dirty="0" smtClean="0"/>
          </a:p>
          <a:p>
            <a:pPr algn="just">
              <a:buNone/>
            </a:pPr>
            <a:endParaRPr lang="tr-TR" dirty="0" smtClean="0"/>
          </a:p>
          <a:p>
            <a:pPr algn="just"/>
            <a:endParaRPr lang="tr-TR" dirty="0" smtClean="0"/>
          </a:p>
          <a:p>
            <a:pPr algn="just">
              <a:buNone/>
            </a:pPr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baseline="-25000" dirty="0" smtClean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  <a:latin typeface="Monotype Corsiva" pitchFamily="66" charset="0"/>
              </a:rPr>
              <a:t>Minimum </a:t>
            </a:r>
            <a:r>
              <a:rPr lang="tr-TR" dirty="0" err="1" smtClean="0">
                <a:solidFill>
                  <a:srgbClr val="C00000"/>
                </a:solidFill>
                <a:latin typeface="Monotype Corsiva" pitchFamily="66" charset="0"/>
              </a:rPr>
              <a:t>fluidization</a:t>
            </a:r>
            <a:endParaRPr lang="tr-TR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857256"/>
          </a:xfrm>
        </p:spPr>
        <p:txBody>
          <a:bodyPr/>
          <a:lstStyle/>
          <a:p>
            <a:pPr algn="just"/>
            <a:r>
              <a:rPr lang="tr-TR" sz="2400" dirty="0" smtClean="0"/>
              <a:t>Minimum </a:t>
            </a:r>
            <a:r>
              <a:rPr lang="tr-TR" sz="2400" dirty="0" err="1" smtClean="0"/>
              <a:t>fluidization</a:t>
            </a:r>
            <a:r>
              <a:rPr lang="tr-TR" sz="2400" dirty="0" smtClean="0"/>
              <a:t> is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first</a:t>
            </a:r>
            <a:r>
              <a:rPr lang="tr-TR" sz="2400" dirty="0" smtClean="0"/>
              <a:t> </a:t>
            </a:r>
            <a:r>
              <a:rPr lang="tr-TR" sz="2400" dirty="0" err="1" smtClean="0"/>
              <a:t>movement</a:t>
            </a:r>
            <a:r>
              <a:rPr lang="tr-TR" sz="2400" dirty="0" smtClean="0"/>
              <a:t> </a:t>
            </a:r>
            <a:r>
              <a:rPr lang="tr-TR" sz="2400" dirty="0" err="1" smtClean="0"/>
              <a:t>point</a:t>
            </a:r>
            <a:r>
              <a:rPr lang="tr-TR" sz="2400" dirty="0" smtClean="0"/>
              <a:t>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static</a:t>
            </a:r>
            <a:r>
              <a:rPr lang="tr-TR" sz="2400" dirty="0" smtClean="0"/>
              <a:t> </a:t>
            </a:r>
            <a:r>
              <a:rPr lang="tr-TR" sz="2400" dirty="0" err="1" smtClean="0"/>
              <a:t>particles</a:t>
            </a:r>
            <a:r>
              <a:rPr lang="tr-TR" sz="2400" dirty="0" smtClean="0"/>
              <a:t> (</a:t>
            </a:r>
            <a:r>
              <a:rPr lang="tr-TR" sz="2400" u="sng" dirty="0" err="1" smtClean="0"/>
              <a:t>For</a:t>
            </a:r>
            <a:r>
              <a:rPr lang="tr-TR" sz="2400" u="sng" dirty="0" smtClean="0"/>
              <a:t> </a:t>
            </a:r>
            <a:r>
              <a:rPr lang="tr-TR" sz="2400" u="sng" dirty="0" err="1" smtClean="0"/>
              <a:t>this</a:t>
            </a:r>
            <a:r>
              <a:rPr lang="tr-TR" sz="2400" u="sng" dirty="0" smtClean="0"/>
              <a:t> </a:t>
            </a:r>
            <a:r>
              <a:rPr lang="tr-TR" sz="2400" u="sng" dirty="0" err="1" smtClean="0"/>
              <a:t>experiment</a:t>
            </a:r>
            <a:r>
              <a:rPr lang="tr-TR" sz="2400" u="sng" dirty="0" smtClean="0"/>
              <a:t> </a:t>
            </a:r>
            <a:r>
              <a:rPr lang="tr-TR" sz="2400" u="sng" dirty="0" err="1" smtClean="0"/>
              <a:t>blower</a:t>
            </a:r>
            <a:r>
              <a:rPr lang="tr-TR" sz="2400" u="sng" dirty="0" smtClean="0"/>
              <a:t> </a:t>
            </a:r>
            <a:r>
              <a:rPr lang="tr-TR" sz="2400" u="sng" dirty="0" err="1" smtClean="0"/>
              <a:t>level</a:t>
            </a:r>
            <a:r>
              <a:rPr lang="tr-TR" sz="2400" u="sng" dirty="0" smtClean="0"/>
              <a:t> 5</a:t>
            </a:r>
            <a:r>
              <a:rPr lang="tr-TR" sz="2400" dirty="0" smtClean="0"/>
              <a:t>).</a:t>
            </a:r>
          </a:p>
          <a:p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 l="14882" t="18965" r="67479" b="16714"/>
          <a:stretch>
            <a:fillRect/>
          </a:stretch>
        </p:blipFill>
        <p:spPr bwMode="auto">
          <a:xfrm>
            <a:off x="285720" y="1571612"/>
            <a:ext cx="2500330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5 Düz Ok Bağlayıcısı"/>
          <p:cNvCxnSpPr/>
          <p:nvPr/>
        </p:nvCxnSpPr>
        <p:spPr>
          <a:xfrm>
            <a:off x="3071802" y="2786058"/>
            <a:ext cx="1928826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6 Resim"/>
          <p:cNvPicPr/>
          <p:nvPr/>
        </p:nvPicPr>
        <p:blipFill>
          <a:blip r:embed="rId3"/>
          <a:srcRect l="1522" t="19414" r="74614" b="17285"/>
          <a:stretch>
            <a:fillRect/>
          </a:stretch>
        </p:blipFill>
        <p:spPr bwMode="auto">
          <a:xfrm>
            <a:off x="5286380" y="1571612"/>
            <a:ext cx="3402812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Resim"/>
          <p:cNvPicPr/>
          <p:nvPr/>
        </p:nvPicPr>
        <p:blipFill>
          <a:blip r:embed="rId4"/>
          <a:srcRect l="2236" t="23820" r="32118" b="47513"/>
          <a:stretch>
            <a:fillRect/>
          </a:stretch>
        </p:blipFill>
        <p:spPr bwMode="auto">
          <a:xfrm>
            <a:off x="642910" y="4572008"/>
            <a:ext cx="7858180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43914" cy="1785950"/>
          </a:xfrm>
        </p:spPr>
        <p:txBody>
          <a:bodyPr>
            <a:normAutofit fontScale="90000"/>
          </a:bodyPr>
          <a:lstStyle/>
          <a:p>
            <a:r>
              <a:rPr lang="tr-TR" sz="4000" dirty="0" err="1" smtClean="0">
                <a:solidFill>
                  <a:srgbClr val="C00000"/>
                </a:solidFill>
                <a:latin typeface="Monotype Corsiva" pitchFamily="66" charset="0"/>
              </a:rPr>
              <a:t>Pressure</a:t>
            </a:r>
            <a:r>
              <a:rPr lang="tr-TR" sz="4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sz="4000" dirty="0" err="1" smtClean="0">
                <a:solidFill>
                  <a:srgbClr val="C00000"/>
                </a:solidFill>
                <a:latin typeface="Monotype Corsiva" pitchFamily="66" charset="0"/>
              </a:rPr>
              <a:t>loss</a:t>
            </a:r>
            <a:r>
              <a:rPr lang="tr-TR" sz="4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sz="4000" dirty="0" err="1" smtClean="0">
                <a:solidFill>
                  <a:srgbClr val="C00000"/>
                </a:solidFill>
                <a:latin typeface="Monotype Corsiva" pitchFamily="66" charset="0"/>
              </a:rPr>
              <a:t>calculation</a:t>
            </a:r>
            <a:r>
              <a:rPr lang="tr-TR" sz="4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sz="4000" dirty="0" err="1" smtClean="0">
                <a:solidFill>
                  <a:srgbClr val="C00000"/>
                </a:solidFill>
                <a:latin typeface="Monotype Corsiva" pitchFamily="66" charset="0"/>
              </a:rPr>
              <a:t>for</a:t>
            </a:r>
            <a:r>
              <a:rPr lang="tr-TR" sz="4000" dirty="0" smtClean="0">
                <a:solidFill>
                  <a:srgbClr val="C00000"/>
                </a:solidFill>
                <a:latin typeface="Monotype Corsiva" pitchFamily="66" charset="0"/>
              </a:rPr>
              <a:t> minimum </a:t>
            </a:r>
            <a:r>
              <a:rPr lang="tr-TR" sz="4000" dirty="0" err="1" smtClean="0">
                <a:solidFill>
                  <a:srgbClr val="C00000"/>
                </a:solidFill>
                <a:latin typeface="Monotype Corsiva" pitchFamily="66" charset="0"/>
              </a:rPr>
              <a:t>fluidization</a:t>
            </a:r>
            <a:r>
              <a:rPr lang="tr-TR" sz="4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sz="4000" dirty="0" err="1" smtClean="0">
                <a:solidFill>
                  <a:srgbClr val="C00000"/>
                </a:solidFill>
                <a:latin typeface="Monotype Corsiva" pitchFamily="66" charset="0"/>
              </a:rPr>
              <a:t>point</a:t>
            </a:r>
            <a:r>
              <a:rPr lang="tr-TR" sz="4000" dirty="0" smtClean="0">
                <a:solidFill>
                  <a:srgbClr val="C00000"/>
                </a:solidFill>
                <a:latin typeface="Monotype Corsiva" pitchFamily="66" charset="0"/>
              </a:rPr>
              <a:t> : </a:t>
            </a:r>
            <a:r>
              <a:rPr lang="tr-TR" sz="4000" dirty="0" smtClean="0">
                <a:solidFill>
                  <a:srgbClr val="C00000"/>
                </a:solidFill>
              </a:rPr>
              <a:t>∆</a:t>
            </a:r>
            <a:r>
              <a:rPr lang="tr-TR" sz="4000" dirty="0" err="1" smtClean="0">
                <a:solidFill>
                  <a:srgbClr val="C00000"/>
                </a:solidFill>
              </a:rPr>
              <a:t>P</a:t>
            </a:r>
            <a:r>
              <a:rPr lang="tr-TR" sz="4000" baseline="-25000" dirty="0" err="1" smtClean="0">
                <a:solidFill>
                  <a:srgbClr val="C00000"/>
                </a:solidFill>
              </a:rPr>
              <a:t>mf</a:t>
            </a:r>
            <a:r>
              <a:rPr lang="tr-TR" sz="4000" baseline="-25000" dirty="0" smtClean="0">
                <a:solidFill>
                  <a:srgbClr val="C00000"/>
                </a:solidFill>
              </a:rPr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>
              <a:latin typeface="Monotype Corsiva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endParaRPr lang="tr-TR" b="1" dirty="0" smtClean="0"/>
          </a:p>
          <a:p>
            <a:endParaRPr lang="tr-TR" b="1" dirty="0" smtClean="0"/>
          </a:p>
          <a:p>
            <a:r>
              <a:rPr lang="tr-TR" dirty="0" err="1" smtClean="0"/>
              <a:t>L</a:t>
            </a:r>
            <a:r>
              <a:rPr lang="tr-TR" baseline="-25000" dirty="0" err="1" smtClean="0"/>
              <a:t>mf</a:t>
            </a:r>
            <a:r>
              <a:rPr lang="tr-TR" dirty="0" smtClean="0"/>
              <a:t> : (</a:t>
            </a:r>
            <a:r>
              <a:rPr lang="tr-TR" dirty="0" err="1" smtClean="0"/>
              <a:t>from</a:t>
            </a:r>
            <a:r>
              <a:rPr lang="tr-TR" dirty="0" smtClean="0"/>
              <a:t> data)</a:t>
            </a:r>
          </a:p>
          <a:p>
            <a:r>
              <a:rPr lang="tr-TR" dirty="0" smtClean="0">
                <a:sym typeface="Symbol"/>
              </a:rPr>
              <a:t></a:t>
            </a:r>
            <a:r>
              <a:rPr lang="tr-TR" baseline="-25000" dirty="0" err="1" smtClean="0"/>
              <a:t>particle</a:t>
            </a:r>
            <a:r>
              <a:rPr lang="tr-TR" baseline="-25000" dirty="0" smtClean="0"/>
              <a:t> : </a:t>
            </a:r>
            <a:r>
              <a:rPr lang="en-US" dirty="0" smtClean="0"/>
              <a:t>606.67 kg / m</a:t>
            </a:r>
            <a:r>
              <a:rPr lang="en-US" baseline="30000" dirty="0" smtClean="0"/>
              <a:t>3</a:t>
            </a:r>
            <a:endParaRPr lang="tr-TR" baseline="30000" dirty="0" smtClean="0"/>
          </a:p>
          <a:p>
            <a:r>
              <a:rPr lang="tr-TR" dirty="0" smtClean="0">
                <a:sym typeface="Symbol"/>
              </a:rPr>
              <a:t></a:t>
            </a:r>
            <a:r>
              <a:rPr lang="tr-TR" dirty="0" smtClean="0"/>
              <a:t> </a:t>
            </a:r>
            <a:r>
              <a:rPr lang="tr-TR" baseline="-25000" dirty="0" err="1" smtClean="0"/>
              <a:t>air</a:t>
            </a:r>
            <a:r>
              <a:rPr lang="tr-TR" baseline="-25000" dirty="0" smtClean="0"/>
              <a:t> </a:t>
            </a:r>
            <a:r>
              <a:rPr lang="tr-TR" dirty="0" smtClean="0"/>
              <a:t>at 25°C, </a:t>
            </a:r>
            <a:r>
              <a:rPr lang="en-US" dirty="0" smtClean="0"/>
              <a:t>kg / m</a:t>
            </a:r>
            <a:r>
              <a:rPr lang="en-US" baseline="30000" dirty="0" smtClean="0"/>
              <a:t>3</a:t>
            </a:r>
            <a:endParaRPr lang="tr-TR" baseline="30000" dirty="0" smtClean="0"/>
          </a:p>
          <a:p>
            <a:r>
              <a:rPr lang="tr-TR" dirty="0" smtClean="0">
                <a:latin typeface="Trebuchet MS"/>
              </a:rPr>
              <a:t>g: </a:t>
            </a:r>
            <a:r>
              <a:rPr lang="tr-TR" dirty="0" err="1" smtClean="0">
                <a:latin typeface="Trebuchet MS"/>
              </a:rPr>
              <a:t>gravitational</a:t>
            </a:r>
            <a:r>
              <a:rPr lang="tr-TR" dirty="0" smtClean="0">
                <a:latin typeface="Trebuchet MS"/>
              </a:rPr>
              <a:t> </a:t>
            </a:r>
            <a:r>
              <a:rPr lang="tr-TR" dirty="0" err="1" smtClean="0">
                <a:latin typeface="Trebuchet MS"/>
              </a:rPr>
              <a:t>force</a:t>
            </a:r>
            <a:r>
              <a:rPr lang="tr-TR" dirty="0" smtClean="0">
                <a:latin typeface="Trebuchet MS"/>
              </a:rPr>
              <a:t>, </a:t>
            </a:r>
            <a:r>
              <a:rPr lang="tr-TR" dirty="0" smtClean="0"/>
              <a:t>m</a:t>
            </a:r>
            <a:r>
              <a:rPr lang="tr-TR" baseline="30000" dirty="0" smtClean="0"/>
              <a:t>2</a:t>
            </a:r>
            <a:r>
              <a:rPr lang="tr-TR" dirty="0" smtClean="0"/>
              <a:t>/s</a:t>
            </a:r>
            <a:r>
              <a:rPr lang="tr-TR" dirty="0" smtClean="0">
                <a:latin typeface="Trebuchet MS"/>
              </a:rPr>
              <a:t> </a:t>
            </a:r>
          </a:p>
          <a:p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 l="36500" t="75547" r="40050" b="17830"/>
          <a:stretch>
            <a:fillRect/>
          </a:stretch>
        </p:blipFill>
        <p:spPr bwMode="auto">
          <a:xfrm>
            <a:off x="2714612" y="2143116"/>
            <a:ext cx="3104786" cy="1000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-142900"/>
            <a:ext cx="8643998" cy="1439850"/>
          </a:xfrm>
        </p:spPr>
        <p:txBody>
          <a:bodyPr>
            <a:normAutofit/>
          </a:bodyPr>
          <a:lstStyle/>
          <a:p>
            <a:r>
              <a:rPr lang="tr-TR" sz="3400" dirty="0" err="1" smtClean="0">
                <a:solidFill>
                  <a:srgbClr val="C00000"/>
                </a:solidFill>
                <a:latin typeface="Monotype Corsiva" pitchFamily="66" charset="0"/>
              </a:rPr>
              <a:t>Theoritical</a:t>
            </a:r>
            <a:r>
              <a:rPr lang="tr-TR" sz="3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en-US" sz="3400" dirty="0" smtClean="0">
                <a:solidFill>
                  <a:srgbClr val="C00000"/>
                </a:solidFill>
                <a:latin typeface="Monotype Corsiva" pitchFamily="66" charset="0"/>
              </a:rPr>
              <a:t>minimum fluidization</a:t>
            </a:r>
            <a:r>
              <a:rPr lang="tr-TR" sz="3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sz="3400" dirty="0" err="1" smtClean="0">
                <a:solidFill>
                  <a:srgbClr val="C00000"/>
                </a:solidFill>
                <a:latin typeface="Monotype Corsiva" pitchFamily="66" charset="0"/>
              </a:rPr>
              <a:t>velocity</a:t>
            </a:r>
            <a:r>
              <a:rPr lang="tr-TR" sz="3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sz="3400" dirty="0" err="1" smtClean="0">
                <a:solidFill>
                  <a:srgbClr val="C00000"/>
                </a:solidFill>
                <a:latin typeface="Monotype Corsiva" pitchFamily="66" charset="0"/>
              </a:rPr>
              <a:t>calculation</a:t>
            </a:r>
            <a:r>
              <a:rPr lang="tr-TR" sz="3400" dirty="0" smtClean="0">
                <a:solidFill>
                  <a:srgbClr val="C00000"/>
                </a:solidFill>
                <a:latin typeface="Monotype Corsiva" pitchFamily="66" charset="0"/>
              </a:rPr>
              <a:t>: </a:t>
            </a:r>
            <a:r>
              <a:rPr lang="en-US" sz="3400" dirty="0" err="1" smtClean="0">
                <a:solidFill>
                  <a:srgbClr val="C00000"/>
                </a:solidFill>
                <a:latin typeface="Monotype Corsiva" pitchFamily="66" charset="0"/>
              </a:rPr>
              <a:t>ν</a:t>
            </a:r>
            <a:r>
              <a:rPr lang="en-US" sz="3400" baseline="-25000" dirty="0" err="1" smtClean="0">
                <a:solidFill>
                  <a:srgbClr val="C00000"/>
                </a:solidFill>
                <a:latin typeface="Monotype Corsiva" pitchFamily="66" charset="0"/>
              </a:rPr>
              <a:t>mf</a:t>
            </a:r>
            <a:endParaRPr lang="tr-TR" sz="3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/>
          <a:srcRect l="28325" t="49436" r="24612" b="16027"/>
          <a:stretch>
            <a:fillRect/>
          </a:stretch>
        </p:blipFill>
        <p:spPr bwMode="auto">
          <a:xfrm>
            <a:off x="71406" y="1285860"/>
            <a:ext cx="5715040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Yuvarlatılmış Dikdörtgen"/>
          <p:cNvSpPr/>
          <p:nvPr/>
        </p:nvSpPr>
        <p:spPr>
          <a:xfrm>
            <a:off x="5929322" y="1000108"/>
            <a:ext cx="3143272" cy="26432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b="1" dirty="0" smtClean="0"/>
              <a:t>Hint: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N</a:t>
            </a:r>
            <a:r>
              <a:rPr lang="tr-TR" baseline="-25000" dirty="0" err="1" smtClean="0"/>
              <a:t>Re</a:t>
            </a:r>
            <a:r>
              <a:rPr lang="tr-TR" baseline="-25000" dirty="0" smtClean="0"/>
              <a:t>, </a:t>
            </a:r>
            <a:r>
              <a:rPr lang="tr-TR" baseline="-25000" dirty="0" err="1" smtClean="0"/>
              <a:t>mf</a:t>
            </a:r>
            <a:r>
              <a:rPr lang="tr-TR" dirty="0" smtClean="0"/>
              <a:t> as "X"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therefore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above</a:t>
            </a:r>
            <a:r>
              <a:rPr lang="tr-TR" dirty="0" smtClean="0"/>
              <a:t> </a:t>
            </a:r>
            <a:r>
              <a:rPr lang="tr-TR" dirty="0" err="1" smtClean="0"/>
              <a:t>equation</a:t>
            </a:r>
            <a:r>
              <a:rPr lang="tr-TR" dirty="0" smtClean="0"/>
              <a:t> </a:t>
            </a:r>
            <a:r>
              <a:rPr lang="tr-TR" dirty="0" err="1" smtClean="0"/>
              <a:t>become</a:t>
            </a:r>
            <a:r>
              <a:rPr lang="tr-TR" dirty="0" smtClean="0"/>
              <a:t> ax</a:t>
            </a:r>
            <a:r>
              <a:rPr lang="tr-TR" baseline="30000" dirty="0" smtClean="0"/>
              <a:t>2 </a:t>
            </a:r>
            <a:r>
              <a:rPr lang="tr-TR" dirty="0" smtClean="0"/>
              <a:t>+ </a:t>
            </a:r>
            <a:r>
              <a:rPr lang="tr-TR" dirty="0" err="1" smtClean="0"/>
              <a:t>bx</a:t>
            </a:r>
            <a:r>
              <a:rPr lang="tr-TR" dirty="0" smtClean="0"/>
              <a:t> - c,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discriminant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find</a:t>
            </a:r>
            <a:r>
              <a:rPr lang="tr-TR" dirty="0" smtClean="0"/>
              <a:t> X (</a:t>
            </a:r>
            <a:r>
              <a:rPr lang="tr-TR" dirty="0" err="1" smtClean="0"/>
              <a:t>means</a:t>
            </a:r>
            <a:r>
              <a:rPr lang="tr-TR" dirty="0" smtClean="0"/>
              <a:t> </a:t>
            </a:r>
            <a:r>
              <a:rPr lang="tr-TR" dirty="0" err="1" smtClean="0"/>
              <a:t>N</a:t>
            </a:r>
            <a:r>
              <a:rPr lang="tr-TR" baseline="-25000" dirty="0" err="1" smtClean="0"/>
              <a:t>Re</a:t>
            </a:r>
            <a:r>
              <a:rPr lang="tr-TR" baseline="-25000" dirty="0" smtClean="0"/>
              <a:t>, </a:t>
            </a:r>
            <a:r>
              <a:rPr lang="tr-TR" baseline="-25000" dirty="0" err="1" smtClean="0"/>
              <a:t>mf</a:t>
            </a:r>
            <a:r>
              <a:rPr lang="tr-TR" baseline="-25000" dirty="0" smtClean="0"/>
              <a:t> </a:t>
            </a:r>
            <a:r>
              <a:rPr lang="tr-TR" dirty="0" smtClean="0"/>
              <a:t>) </a:t>
            </a:r>
            <a:r>
              <a:rPr lang="tr-TR" dirty="0" err="1" smtClean="0"/>
              <a:t>easily</a:t>
            </a:r>
            <a:r>
              <a:rPr lang="tr-TR" dirty="0" smtClean="0"/>
              <a:t>,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find</a:t>
            </a:r>
            <a:r>
              <a:rPr lang="tr-TR" baseline="-25000" dirty="0" smtClean="0"/>
              <a:t> </a:t>
            </a:r>
            <a:r>
              <a:rPr lang="tr-TR" dirty="0" err="1" smtClean="0"/>
              <a:t>V</a:t>
            </a:r>
            <a:r>
              <a:rPr lang="tr-TR" baseline="-25000" dirty="0" err="1" smtClean="0"/>
              <a:t>mf</a:t>
            </a:r>
            <a:r>
              <a:rPr lang="tr-TR" baseline="-25000" dirty="0" smtClean="0"/>
              <a:t>.</a:t>
            </a:r>
            <a:r>
              <a:rPr lang="tr-TR" dirty="0" smtClean="0"/>
              <a:t> </a:t>
            </a:r>
            <a:r>
              <a:rPr lang="tr-TR" dirty="0" err="1" smtClean="0"/>
              <a:t>Compare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experimental</a:t>
            </a:r>
            <a:r>
              <a:rPr lang="tr-TR" dirty="0" smtClean="0"/>
              <a:t> </a:t>
            </a:r>
            <a:r>
              <a:rPr lang="tr-TR" dirty="0" err="1" smtClean="0"/>
              <a:t>V</a:t>
            </a:r>
            <a:r>
              <a:rPr lang="tr-TR" baseline="-25000" dirty="0" err="1" smtClean="0"/>
              <a:t>mf</a:t>
            </a:r>
            <a:r>
              <a:rPr lang="tr-TR" baseline="-25000" dirty="0" smtClean="0"/>
              <a:t> </a:t>
            </a:r>
            <a:r>
              <a:rPr lang="tr-TR" dirty="0" smtClean="0"/>
              <a:t>(1.3 m/s).</a:t>
            </a:r>
          </a:p>
          <a:p>
            <a:pPr algn="ctr"/>
            <a:endParaRPr lang="tr-TR" dirty="0"/>
          </a:p>
        </p:txBody>
      </p:sp>
      <p:pic>
        <p:nvPicPr>
          <p:cNvPr id="6" name="5 Resim"/>
          <p:cNvPicPr/>
          <p:nvPr/>
        </p:nvPicPr>
        <p:blipFill>
          <a:blip r:embed="rId3"/>
          <a:srcRect l="13004" t="36795" r="39424" b="38600"/>
          <a:stretch>
            <a:fillRect/>
          </a:stretch>
        </p:blipFill>
        <p:spPr bwMode="auto">
          <a:xfrm>
            <a:off x="357158" y="3714752"/>
            <a:ext cx="807249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tr-TR" dirty="0" err="1" smtClean="0">
                <a:solidFill>
                  <a:srgbClr val="C00000"/>
                </a:solidFill>
                <a:latin typeface="Monotype Corsiva" pitchFamily="66" charset="0"/>
              </a:rPr>
              <a:t>Observations</a:t>
            </a:r>
            <a:endParaRPr lang="tr-TR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785795"/>
            <a:ext cx="8186766" cy="1071569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dirty="0" smtClean="0"/>
              <a:t>After making the calculations, you must have the data to fill all the spaces in the tables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graphs</a:t>
            </a:r>
            <a:r>
              <a:rPr lang="en-US" sz="2800" dirty="0" smtClean="0"/>
              <a:t> you see below.</a:t>
            </a:r>
            <a:endParaRPr lang="tr-TR" sz="2800" dirty="0"/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428596" y="1928802"/>
          <a:ext cx="6096000" cy="2699004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err="1">
                          <a:latin typeface="Calibri"/>
                          <a:ea typeface="Calibri"/>
                          <a:cs typeface="Times New Roman"/>
                        </a:rPr>
                        <a:t>Blower</a:t>
                      </a:r>
                      <a:r>
                        <a:rPr lang="tr-TR" sz="14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400" b="1" dirty="0" err="1">
                          <a:latin typeface="Calibri"/>
                          <a:ea typeface="Calibri"/>
                          <a:cs typeface="Times New Roman"/>
                        </a:rPr>
                        <a:t>level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Calibri"/>
                          <a:ea typeface="Calibri"/>
                          <a:cs typeface="Times New Roman"/>
                        </a:rPr>
                        <a:t>∆P</a:t>
                      </a:r>
                      <a:r>
                        <a:rPr lang="tr-TR" sz="1400" b="1" baseline="-25000">
                          <a:latin typeface="Calibri"/>
                          <a:ea typeface="Calibri"/>
                          <a:cs typeface="Times New Roman"/>
                        </a:rPr>
                        <a:t>exp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Calibri"/>
                          <a:ea typeface="Calibri"/>
                          <a:cs typeface="Times New Roman"/>
                        </a:rPr>
                        <a:t>∆P</a:t>
                      </a:r>
                      <a:r>
                        <a:rPr lang="tr-TR" sz="1400" b="1" baseline="-25000">
                          <a:latin typeface="Calibri"/>
                          <a:ea typeface="Calibri"/>
                          <a:cs typeface="Times New Roman"/>
                        </a:rPr>
                        <a:t>theo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ε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500034" y="5055438"/>
          <a:ext cx="2476511" cy="302388"/>
        </p:xfrm>
        <a:graphic>
          <a:graphicData uri="http://schemas.openxmlformats.org/drawingml/2006/table">
            <a:tbl>
              <a:tblPr/>
              <a:tblGrid>
                <a:gridCol w="2185681"/>
                <a:gridCol w="290830"/>
              </a:tblGrid>
              <a:tr h="30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Calibri"/>
                          <a:ea typeface="Calibri"/>
                          <a:cs typeface="Times New Roman"/>
                        </a:rPr>
                        <a:t>sphericity</a:t>
                      </a:r>
                      <a:r>
                        <a:rPr lang="tr-TR" sz="1400" b="1" dirty="0">
                          <a:latin typeface="Calibri"/>
                          <a:ea typeface="Calibri"/>
                          <a:cs typeface="Times New Roman"/>
                        </a:rPr>
                        <a:t>  (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ɸ</a:t>
                      </a:r>
                      <a:r>
                        <a:rPr lang="tr-TR" sz="1400" b="1" dirty="0"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tr-TR" sz="1400" b="1" dirty="0" err="1">
                          <a:latin typeface="Calibri"/>
                          <a:ea typeface="Calibri"/>
                          <a:cs typeface="Times New Roman"/>
                        </a:rPr>
                        <a:t>shape</a:t>
                      </a:r>
                      <a:r>
                        <a:rPr lang="tr-TR" sz="14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400" b="1" dirty="0" err="1">
                          <a:latin typeface="Calibri"/>
                          <a:ea typeface="Calibri"/>
                          <a:cs typeface="Times New Roman"/>
                        </a:rPr>
                        <a:t>factor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500034" y="5643578"/>
          <a:ext cx="1989674" cy="245364"/>
        </p:xfrm>
        <a:graphic>
          <a:graphicData uri="http://schemas.openxmlformats.org/drawingml/2006/table">
            <a:tbl>
              <a:tblPr/>
              <a:tblGrid>
                <a:gridCol w="1484849"/>
                <a:gridCol w="504825"/>
              </a:tblGrid>
              <a:tr h="102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Calibri"/>
                          <a:ea typeface="Calibri"/>
                          <a:cs typeface="Times New Roman"/>
                        </a:rPr>
                        <a:t>∆P</a:t>
                      </a:r>
                      <a:r>
                        <a:rPr lang="tr-TR" sz="1400" b="1" baseline="-25000">
                          <a:latin typeface="Calibri"/>
                          <a:ea typeface="Calibri"/>
                          <a:cs typeface="Times New Roman"/>
                        </a:rPr>
                        <a:t>mf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500034" y="6215082"/>
          <a:ext cx="2143140" cy="428628"/>
        </p:xfrm>
        <a:graphic>
          <a:graphicData uri="http://schemas.openxmlformats.org/drawingml/2006/table">
            <a:tbl>
              <a:tblPr/>
              <a:tblGrid>
                <a:gridCol w="1440790"/>
                <a:gridCol w="702350"/>
              </a:tblGrid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(theoretical) </a:t>
                      </a:r>
                      <a:r>
                        <a:rPr lang="en-US" sz="1400" b="1" dirty="0" err="1">
                          <a:latin typeface="Calibri"/>
                          <a:ea typeface="Calibri"/>
                          <a:cs typeface="Times New Roman"/>
                        </a:rPr>
                        <a:t>ν</a:t>
                      </a:r>
                      <a:r>
                        <a:rPr lang="en-US" sz="1400" b="1" baseline="-25000" dirty="0" err="1">
                          <a:latin typeface="Calibri"/>
                          <a:ea typeface="Calibri"/>
                          <a:cs typeface="Times New Roman"/>
                        </a:rPr>
                        <a:t>mf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11 Resim"/>
          <p:cNvPicPr/>
          <p:nvPr/>
        </p:nvPicPr>
        <p:blipFill>
          <a:blip r:embed="rId2"/>
          <a:srcRect l="22413" t="33895" r="57409" b="37052"/>
          <a:stretch>
            <a:fillRect/>
          </a:stretch>
        </p:blipFill>
        <p:spPr bwMode="auto">
          <a:xfrm>
            <a:off x="6715140" y="2000240"/>
            <a:ext cx="2143140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12 Resim"/>
          <p:cNvPicPr/>
          <p:nvPr/>
        </p:nvPicPr>
        <p:blipFill>
          <a:blip r:embed="rId3"/>
          <a:srcRect l="22057" t="30947" r="56912" b="40842"/>
          <a:stretch>
            <a:fillRect/>
          </a:stretch>
        </p:blipFill>
        <p:spPr bwMode="auto">
          <a:xfrm>
            <a:off x="6715140" y="4357694"/>
            <a:ext cx="2214578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357166"/>
            <a:ext cx="8586790" cy="6286543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dirty="0" smtClean="0"/>
              <a:t>Plot the graph between </a:t>
            </a:r>
            <a:r>
              <a:rPr lang="tr-TR" dirty="0" err="1" smtClean="0"/>
              <a:t>logarithmic</a:t>
            </a:r>
            <a:r>
              <a:rPr lang="tr-TR" dirty="0" smtClean="0"/>
              <a:t> </a:t>
            </a:r>
            <a:r>
              <a:rPr lang="tr-TR" dirty="0" err="1" smtClean="0"/>
              <a:t>experimental</a:t>
            </a:r>
            <a:r>
              <a:rPr lang="tr-TR" dirty="0" smtClean="0"/>
              <a:t> </a:t>
            </a:r>
            <a:r>
              <a:rPr lang="en-US" dirty="0" smtClean="0"/>
              <a:t>pressure drop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air velocity in bed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tr-TR" dirty="0" err="1" smtClean="0">
                <a:solidFill>
                  <a:srgbClr val="C00000"/>
                </a:solidFill>
              </a:rPr>
              <a:t>log</a:t>
            </a:r>
            <a:r>
              <a:rPr lang="tr-TR" dirty="0" smtClean="0">
                <a:solidFill>
                  <a:srgbClr val="C00000"/>
                </a:solidFill>
              </a:rPr>
              <a:t> ∆</a:t>
            </a:r>
            <a:r>
              <a:rPr lang="tr-TR" dirty="0" err="1" smtClean="0">
                <a:solidFill>
                  <a:srgbClr val="C00000"/>
                </a:solidFill>
              </a:rPr>
              <a:t>P</a:t>
            </a:r>
            <a:r>
              <a:rPr lang="tr-TR" baseline="-25000" dirty="0" err="1" smtClean="0">
                <a:solidFill>
                  <a:srgbClr val="C00000"/>
                </a:solidFill>
              </a:rPr>
              <a:t>exp</a:t>
            </a:r>
            <a:r>
              <a:rPr lang="tr-TR" baseline="-25000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vs</a:t>
            </a:r>
            <a:r>
              <a:rPr lang="en-US" dirty="0" smtClean="0">
                <a:solidFill>
                  <a:srgbClr val="C00000"/>
                </a:solidFill>
              </a:rPr>
              <a:t> log ν)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10 </a:t>
            </a:r>
            <a:r>
              <a:rPr lang="tr-TR" dirty="0" err="1" smtClean="0"/>
              <a:t>blower</a:t>
            </a:r>
            <a:r>
              <a:rPr lang="tr-TR" dirty="0" smtClean="0"/>
              <a:t> </a:t>
            </a:r>
            <a:r>
              <a:rPr lang="tr-TR" dirty="0" err="1" smtClean="0"/>
              <a:t>levels</a:t>
            </a:r>
            <a:r>
              <a:rPr lang="tr-TR" dirty="0" smtClean="0"/>
              <a:t>.</a:t>
            </a:r>
          </a:p>
          <a:p>
            <a:pPr lvl="0" algn="just"/>
            <a:r>
              <a:rPr lang="en-US" dirty="0" smtClean="0"/>
              <a:t>Plot the graph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logarithmic</a:t>
            </a:r>
            <a:r>
              <a:rPr lang="tr-TR" dirty="0" smtClean="0"/>
              <a:t> </a:t>
            </a:r>
            <a:r>
              <a:rPr lang="en-US" dirty="0" smtClean="0"/>
              <a:t>theoretical pressure drop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air</a:t>
            </a:r>
            <a:r>
              <a:rPr lang="tr-TR" dirty="0" smtClean="0"/>
              <a:t> </a:t>
            </a:r>
            <a:r>
              <a:rPr lang="tr-TR" dirty="0" err="1" smtClean="0"/>
              <a:t>velocity</a:t>
            </a:r>
            <a:r>
              <a:rPr lang="tr-TR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tr-TR" dirty="0" err="1" smtClean="0">
                <a:solidFill>
                  <a:srgbClr val="C00000"/>
                </a:solidFill>
              </a:rPr>
              <a:t>log</a:t>
            </a:r>
            <a:r>
              <a:rPr lang="tr-TR" dirty="0" smtClean="0">
                <a:solidFill>
                  <a:srgbClr val="C00000"/>
                </a:solidFill>
              </a:rPr>
              <a:t> ∆</a:t>
            </a:r>
            <a:r>
              <a:rPr lang="tr-TR" dirty="0" err="1" smtClean="0">
                <a:solidFill>
                  <a:srgbClr val="C00000"/>
                </a:solidFill>
              </a:rPr>
              <a:t>P</a:t>
            </a:r>
            <a:r>
              <a:rPr lang="tr-TR" baseline="-25000" dirty="0" err="1" smtClean="0">
                <a:solidFill>
                  <a:srgbClr val="C00000"/>
                </a:solidFill>
              </a:rPr>
              <a:t>theo</a:t>
            </a:r>
            <a:r>
              <a:rPr lang="tr-TR" baseline="-25000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vs</a:t>
            </a:r>
            <a:r>
              <a:rPr lang="en-US" dirty="0" smtClean="0">
                <a:solidFill>
                  <a:srgbClr val="C00000"/>
                </a:solidFill>
              </a:rPr>
              <a:t> log ν)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10 </a:t>
            </a:r>
            <a:r>
              <a:rPr lang="tr-TR" dirty="0" err="1" smtClean="0"/>
              <a:t>blower</a:t>
            </a:r>
            <a:r>
              <a:rPr lang="tr-TR" dirty="0" smtClean="0"/>
              <a:t> </a:t>
            </a:r>
            <a:r>
              <a:rPr lang="tr-TR" dirty="0" err="1" smtClean="0"/>
              <a:t>levels</a:t>
            </a:r>
            <a:r>
              <a:rPr lang="tr-TR" dirty="0" smtClean="0"/>
              <a:t>.</a:t>
            </a:r>
          </a:p>
          <a:p>
            <a:pPr lvl="0" algn="just"/>
            <a:endParaRPr lang="tr-TR" dirty="0" smtClean="0"/>
          </a:p>
          <a:p>
            <a:pPr lvl="0" algn="just"/>
            <a:endParaRPr lang="tr-TR" dirty="0" smtClean="0"/>
          </a:p>
          <a:p>
            <a:pPr lvl="0" algn="just"/>
            <a:endParaRPr lang="tr-TR" dirty="0" smtClean="0"/>
          </a:p>
          <a:p>
            <a:pPr lvl="0" algn="just">
              <a:buNone/>
            </a:pPr>
            <a:endParaRPr lang="tr-TR" dirty="0" smtClean="0"/>
          </a:p>
          <a:p>
            <a:pPr lvl="0" algn="just"/>
            <a:endParaRPr lang="tr-TR" dirty="0" smtClean="0"/>
          </a:p>
          <a:p>
            <a:pPr lvl="0" algn="just">
              <a:buNone/>
            </a:pPr>
            <a:endParaRPr lang="tr-TR" dirty="0" smtClean="0"/>
          </a:p>
          <a:p>
            <a:pPr lvl="0" algn="just">
              <a:buNone/>
            </a:pPr>
            <a:r>
              <a:rPr lang="tr-TR" dirty="0" smtClean="0"/>
              <a:t>             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plots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similar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above</a:t>
            </a:r>
            <a:r>
              <a:rPr lang="tr-TR" dirty="0" smtClean="0"/>
              <a:t> </a:t>
            </a:r>
            <a:r>
              <a:rPr lang="tr-TR" dirty="0" err="1" smtClean="0"/>
              <a:t>plot</a:t>
            </a:r>
            <a:r>
              <a:rPr lang="tr-TR" dirty="0" smtClean="0"/>
              <a:t>.  </a:t>
            </a:r>
          </a:p>
          <a:p>
            <a:pPr lvl="0" algn="just"/>
            <a:endParaRPr lang="tr-TR" dirty="0" smtClean="0"/>
          </a:p>
          <a:p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 l="29133" t="23702" r="11626" b="38375"/>
          <a:stretch>
            <a:fillRect/>
          </a:stretch>
        </p:blipFill>
        <p:spPr bwMode="auto">
          <a:xfrm>
            <a:off x="2071670" y="3071810"/>
            <a:ext cx="5072098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Monotype Corsiva" pitchFamily="66" charset="0"/>
              </a:rPr>
              <a:t>Good</a:t>
            </a:r>
            <a:r>
              <a:rPr lang="tr-TR" dirty="0" smtClean="0">
                <a:latin typeface="Monotype Corsiva" pitchFamily="66" charset="0"/>
              </a:rPr>
              <a:t> </a:t>
            </a:r>
            <a:r>
              <a:rPr lang="tr-TR" dirty="0" err="1" smtClean="0">
                <a:latin typeface="Monotype Corsiva" pitchFamily="66" charset="0"/>
              </a:rPr>
              <a:t>luck</a:t>
            </a:r>
            <a:r>
              <a:rPr lang="tr-TR" dirty="0" smtClean="0">
                <a:latin typeface="Monotype Corsiva" pitchFamily="66" charset="0"/>
              </a:rPr>
              <a:t> =)</a:t>
            </a:r>
            <a:endParaRPr lang="tr-TR" dirty="0">
              <a:latin typeface="Monotype Corsiva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 not </a:t>
            </a:r>
            <a:r>
              <a:rPr lang="tr-TR" dirty="0" err="1" smtClean="0"/>
              <a:t>forget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write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group</a:t>
            </a:r>
            <a:r>
              <a:rPr lang="tr-TR" smtClean="0"/>
              <a:t> </a:t>
            </a:r>
            <a:r>
              <a:rPr lang="tr-TR" smtClean="0"/>
              <a:t>name,  “</a:t>
            </a:r>
            <a:r>
              <a:rPr lang="tr-TR" dirty="0" err="1" smtClean="0"/>
              <a:t>Fluidized</a:t>
            </a:r>
            <a:r>
              <a:rPr lang="tr-TR" dirty="0" smtClean="0"/>
              <a:t> </a:t>
            </a:r>
            <a:r>
              <a:rPr lang="tr-TR" dirty="0" err="1" smtClean="0"/>
              <a:t>Bed</a:t>
            </a:r>
            <a:r>
              <a:rPr lang="tr-TR" dirty="0" smtClean="0"/>
              <a:t> </a:t>
            </a:r>
            <a:r>
              <a:rPr lang="tr-TR" dirty="0" err="1" smtClean="0"/>
              <a:t>Report</a:t>
            </a:r>
            <a:r>
              <a:rPr lang="tr-TR" dirty="0" smtClean="0"/>
              <a:t>”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r>
              <a:rPr lang="tr-TR" dirty="0" smtClean="0"/>
              <a:t> </a:t>
            </a:r>
            <a:r>
              <a:rPr lang="tr-TR" dirty="0" err="1" smtClean="0"/>
              <a:t>type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1 </a:t>
            </a:r>
            <a:r>
              <a:rPr lang="tr-TR" dirty="0" err="1" smtClean="0"/>
              <a:t>week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experiment</a:t>
            </a:r>
            <a:r>
              <a:rPr lang="tr-TR" dirty="0" smtClean="0"/>
              <a:t> </a:t>
            </a:r>
            <a:r>
              <a:rPr lang="tr-TR" dirty="0" err="1" smtClean="0"/>
              <a:t>report</a:t>
            </a:r>
            <a:r>
              <a:rPr lang="tr-TR" dirty="0" smtClean="0"/>
              <a:t> </a:t>
            </a:r>
            <a:r>
              <a:rPr lang="tr-TR" dirty="0" err="1" smtClean="0"/>
              <a:t>preparation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C00000"/>
                </a:solidFill>
                <a:latin typeface="Monotype Corsiva" pitchFamily="66" charset="0"/>
              </a:rPr>
              <a:t>The</a:t>
            </a:r>
            <a:r>
              <a:rPr lang="tr-TR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Monotype Corsiva" pitchFamily="66" charset="0"/>
              </a:rPr>
              <a:t>aim</a:t>
            </a:r>
            <a:r>
              <a:rPr lang="tr-TR" dirty="0" smtClean="0">
                <a:solidFill>
                  <a:srgbClr val="C00000"/>
                </a:solidFill>
                <a:latin typeface="Monotype Corsiva" pitchFamily="66" charset="0"/>
              </a:rPr>
              <a:t> of </a:t>
            </a:r>
            <a:r>
              <a:rPr lang="tr-TR" dirty="0" err="1" smtClean="0">
                <a:solidFill>
                  <a:srgbClr val="C00000"/>
                </a:solidFill>
                <a:latin typeface="Monotype Corsiva" pitchFamily="66" charset="0"/>
              </a:rPr>
              <a:t>the</a:t>
            </a:r>
            <a:r>
              <a:rPr lang="tr-TR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Monotype Corsiva" pitchFamily="66" charset="0"/>
              </a:rPr>
              <a:t>experiment</a:t>
            </a:r>
            <a:endParaRPr lang="tr-TR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 algn="just"/>
            <a:r>
              <a:rPr lang="en-US" dirty="0"/>
              <a:t>The </a:t>
            </a:r>
            <a:r>
              <a:rPr lang="en-US" dirty="0" smtClean="0"/>
              <a:t>object</a:t>
            </a:r>
            <a:r>
              <a:rPr lang="tr-TR" dirty="0" smtClean="0"/>
              <a:t>ive</a:t>
            </a:r>
            <a:r>
              <a:rPr lang="en-US" dirty="0" smtClean="0"/>
              <a:t> </a:t>
            </a:r>
            <a:r>
              <a:rPr lang="en-US" dirty="0"/>
              <a:t>of the experiment is to investigate the fluidization </a:t>
            </a:r>
            <a:r>
              <a:rPr lang="en-US" dirty="0" smtClean="0"/>
              <a:t>phenomena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coffee</a:t>
            </a:r>
            <a:r>
              <a:rPr lang="tr-TR" dirty="0" smtClean="0"/>
              <a:t> </a:t>
            </a:r>
            <a:r>
              <a:rPr lang="tr-TR" dirty="0" err="1" smtClean="0"/>
              <a:t>granule</a:t>
            </a:r>
            <a:r>
              <a:rPr lang="tr-TR" dirty="0" smtClean="0"/>
              <a:t> </a:t>
            </a:r>
            <a:r>
              <a:rPr lang="tr-TR" dirty="0" err="1" smtClean="0"/>
              <a:t>sample</a:t>
            </a:r>
            <a:r>
              <a:rPr lang="tr-TR" dirty="0" smtClean="0"/>
              <a:t>,</a:t>
            </a:r>
          </a:p>
          <a:p>
            <a:pPr algn="just"/>
            <a:r>
              <a:rPr lang="tr-TR" dirty="0" err="1" smtClean="0"/>
              <a:t>to</a:t>
            </a:r>
            <a:r>
              <a:rPr lang="en-US" dirty="0" smtClean="0"/>
              <a:t> compare </a:t>
            </a:r>
            <a:r>
              <a:rPr lang="en-US" dirty="0"/>
              <a:t>the experimental results for the variation of the pressure loss </a:t>
            </a:r>
            <a:r>
              <a:rPr lang="tr-TR" dirty="0" smtClean="0"/>
              <a:t>(∆</a:t>
            </a:r>
            <a:r>
              <a:rPr lang="tr-TR" dirty="0" err="1" smtClean="0"/>
              <a:t>P</a:t>
            </a:r>
            <a:r>
              <a:rPr lang="tr-TR" baseline="-25000" dirty="0" err="1" smtClean="0"/>
              <a:t>exp</a:t>
            </a:r>
            <a:r>
              <a:rPr lang="tr-TR" dirty="0" smtClean="0"/>
              <a:t>) </a:t>
            </a:r>
            <a:r>
              <a:rPr lang="en-US" dirty="0" smtClean="0"/>
              <a:t>as </a:t>
            </a:r>
            <a:r>
              <a:rPr lang="en-US" dirty="0"/>
              <a:t>a function of fluid velocity, with the theoretical value </a:t>
            </a:r>
            <a:r>
              <a:rPr lang="tr-TR" dirty="0" smtClean="0"/>
              <a:t>(∆</a:t>
            </a:r>
            <a:r>
              <a:rPr lang="tr-TR" dirty="0" err="1" smtClean="0"/>
              <a:t>P</a:t>
            </a:r>
            <a:r>
              <a:rPr lang="tr-TR" baseline="-25000" dirty="0" err="1" smtClean="0"/>
              <a:t>theo</a:t>
            </a:r>
            <a:r>
              <a:rPr lang="tr-TR" dirty="0" smtClean="0"/>
              <a:t>) </a:t>
            </a:r>
            <a:r>
              <a:rPr lang="en-US" dirty="0" smtClean="0"/>
              <a:t>in </a:t>
            </a:r>
            <a:r>
              <a:rPr lang="en-US" dirty="0"/>
              <a:t>a laboratory scale fluidized bed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endParaRPr lang="tr-TR" dirty="0"/>
          </a:p>
          <a:p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 l="17674" t="29474" r="62154" b="22316"/>
          <a:stretch>
            <a:fillRect/>
          </a:stretch>
        </p:blipFill>
        <p:spPr bwMode="auto">
          <a:xfrm>
            <a:off x="6500826" y="5286388"/>
            <a:ext cx="2285984" cy="1357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tr-TR" dirty="0" err="1" smtClean="0">
                <a:solidFill>
                  <a:srgbClr val="C00000"/>
                </a:solidFill>
                <a:latin typeface="Monotype Corsiva" pitchFamily="66" charset="0"/>
              </a:rPr>
              <a:t>The</a:t>
            </a:r>
            <a:r>
              <a:rPr lang="tr-TR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Monotype Corsiva" pitchFamily="66" charset="0"/>
              </a:rPr>
              <a:t>principle</a:t>
            </a:r>
            <a:r>
              <a:rPr lang="tr-TR" dirty="0" smtClean="0">
                <a:solidFill>
                  <a:srgbClr val="C00000"/>
                </a:solidFill>
                <a:latin typeface="Monotype Corsiva" pitchFamily="66" charset="0"/>
              </a:rPr>
              <a:t> of </a:t>
            </a:r>
            <a:r>
              <a:rPr lang="tr-TR" dirty="0" err="1" smtClean="0">
                <a:solidFill>
                  <a:srgbClr val="C00000"/>
                </a:solidFill>
                <a:latin typeface="Monotype Corsiva" pitchFamily="66" charset="0"/>
              </a:rPr>
              <a:t>fluidized</a:t>
            </a:r>
            <a:r>
              <a:rPr lang="tr-TR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Monotype Corsiva" pitchFamily="66" charset="0"/>
              </a:rPr>
              <a:t>bed</a:t>
            </a:r>
            <a:endParaRPr lang="tr-TR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525963"/>
          </a:xfrm>
        </p:spPr>
        <p:txBody>
          <a:bodyPr/>
          <a:lstStyle/>
          <a:p>
            <a:pPr algn="just"/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fluid</a:t>
            </a:r>
            <a:r>
              <a:rPr lang="tr-TR" sz="2800" dirty="0" smtClean="0"/>
              <a:t> </a:t>
            </a:r>
            <a:r>
              <a:rPr lang="tr-TR" sz="2800" dirty="0" err="1" smtClean="0"/>
              <a:t>bed</a:t>
            </a:r>
            <a:r>
              <a:rPr lang="tr-TR" sz="2800" dirty="0" smtClean="0"/>
              <a:t> </a:t>
            </a:r>
            <a:r>
              <a:rPr lang="tr-TR" sz="2800" dirty="0" err="1" smtClean="0"/>
              <a:t>work</a:t>
            </a:r>
            <a:r>
              <a:rPr lang="tr-TR" sz="2800" dirty="0" smtClean="0"/>
              <a:t> on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principle</a:t>
            </a:r>
            <a:r>
              <a:rPr lang="tr-TR" sz="2800" dirty="0" smtClean="0"/>
              <a:t> of </a:t>
            </a:r>
            <a:r>
              <a:rPr lang="tr-TR" sz="2800" dirty="0" err="1" smtClean="0"/>
              <a:t>fluidization</a:t>
            </a:r>
            <a:r>
              <a:rPr lang="tr-TR" sz="2800" dirty="0" smtClean="0"/>
              <a:t>, a </a:t>
            </a:r>
            <a:r>
              <a:rPr lang="tr-TR" sz="2800" dirty="0" err="1" smtClean="0"/>
              <a:t>process</a:t>
            </a:r>
            <a:r>
              <a:rPr lang="tr-TR" sz="2800" dirty="0" smtClean="0"/>
              <a:t> in </a:t>
            </a:r>
            <a:r>
              <a:rPr lang="tr-TR" sz="2800" dirty="0" err="1" smtClean="0"/>
              <a:t>which</a:t>
            </a:r>
            <a:r>
              <a:rPr lang="tr-TR" sz="2800" dirty="0" smtClean="0"/>
              <a:t> </a:t>
            </a:r>
            <a:r>
              <a:rPr lang="tr-TR" sz="2800" dirty="0" err="1" smtClean="0"/>
              <a:t>air</a:t>
            </a:r>
            <a:r>
              <a:rPr lang="tr-TR" sz="2800" dirty="0" smtClean="0"/>
              <a:t> is </a:t>
            </a:r>
            <a:r>
              <a:rPr lang="tr-TR" sz="2800" dirty="0" err="1" smtClean="0"/>
              <a:t>introduced</a:t>
            </a:r>
            <a:r>
              <a:rPr lang="tr-TR" sz="2800" dirty="0" smtClean="0"/>
              <a:t> </a:t>
            </a:r>
            <a:r>
              <a:rPr lang="tr-TR" sz="2800" dirty="0" err="1" smtClean="0"/>
              <a:t>into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spaces</a:t>
            </a:r>
            <a:r>
              <a:rPr lang="tr-TR" sz="2800" dirty="0" smtClean="0"/>
              <a:t> </a:t>
            </a:r>
            <a:r>
              <a:rPr lang="tr-TR" sz="2800" dirty="0" err="1" smtClean="0"/>
              <a:t>between</a:t>
            </a:r>
            <a:r>
              <a:rPr lang="tr-TR" sz="2800" dirty="0" smtClean="0"/>
              <a:t> </a:t>
            </a:r>
            <a:r>
              <a:rPr lang="tr-TR" sz="2800" dirty="0" err="1" smtClean="0"/>
              <a:t>solid</a:t>
            </a:r>
            <a:r>
              <a:rPr lang="tr-TR" sz="2800" dirty="0" smtClean="0"/>
              <a:t> </a:t>
            </a:r>
            <a:r>
              <a:rPr lang="tr-TR" sz="2800" dirty="0" err="1" smtClean="0"/>
              <a:t>particles</a:t>
            </a:r>
            <a:r>
              <a:rPr lang="tr-TR" sz="2800" dirty="0" smtClean="0"/>
              <a:t>.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solids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lifted</a:t>
            </a:r>
            <a:r>
              <a:rPr lang="tr-TR" sz="2800" dirty="0" smtClean="0"/>
              <a:t> </a:t>
            </a:r>
            <a:r>
              <a:rPr lang="tr-TR" sz="2800" dirty="0" err="1" smtClean="0"/>
              <a:t>from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bottom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causes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solids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behave</a:t>
            </a:r>
            <a:r>
              <a:rPr lang="tr-TR" sz="2800" dirty="0" smtClean="0"/>
              <a:t> as a </a:t>
            </a:r>
            <a:r>
              <a:rPr lang="tr-TR" sz="2800" dirty="0" err="1" smtClean="0"/>
              <a:t>fluid</a:t>
            </a:r>
            <a:r>
              <a:rPr lang="tr-TR" sz="2800" dirty="0" smtClean="0"/>
              <a:t>. </a:t>
            </a:r>
            <a:r>
              <a:rPr lang="en-US" sz="2800" dirty="0" smtClean="0"/>
              <a:t>When </a:t>
            </a:r>
            <a:r>
              <a:rPr lang="en-US" sz="2800" dirty="0"/>
              <a:t>the particles just begin to move, this is the </a:t>
            </a:r>
            <a:r>
              <a:rPr lang="en-US" sz="2800" i="1" u="sng" dirty="0"/>
              <a:t>minimum fluidization velocity</a:t>
            </a:r>
            <a:r>
              <a:rPr lang="en-US" sz="2800" dirty="0" smtClean="0"/>
              <a:t>.</a:t>
            </a:r>
            <a:r>
              <a:rPr lang="tr-TR" sz="2800" dirty="0" smtClean="0"/>
              <a:t> </a:t>
            </a:r>
          </a:p>
          <a:p>
            <a:pPr algn="just"/>
            <a:r>
              <a:rPr lang="tr-TR" sz="2800" dirty="0" err="1" smtClean="0"/>
              <a:t>Briefly</a:t>
            </a:r>
            <a:r>
              <a:rPr lang="tr-TR" sz="2800" dirty="0" smtClean="0"/>
              <a:t> </a:t>
            </a:r>
            <a:r>
              <a:rPr lang="tr-TR" sz="2800" dirty="0" err="1" smtClean="0"/>
              <a:t>constant</a:t>
            </a:r>
            <a:r>
              <a:rPr lang="tr-TR" sz="2800" dirty="0" smtClean="0"/>
              <a:t> </a:t>
            </a:r>
            <a:r>
              <a:rPr lang="tr-TR" sz="2800" dirty="0" err="1" smtClean="0"/>
              <a:t>particles</a:t>
            </a:r>
            <a:r>
              <a:rPr lang="tr-TR" sz="2800" dirty="0" smtClean="0"/>
              <a:t> </a:t>
            </a:r>
            <a:r>
              <a:rPr lang="tr-TR" sz="2800" dirty="0" err="1" smtClean="0"/>
              <a:t>will</a:t>
            </a:r>
            <a:r>
              <a:rPr lang="tr-TR" sz="2800" dirty="0" smtClean="0"/>
              <a:t> </a:t>
            </a:r>
            <a:r>
              <a:rPr lang="tr-TR" sz="2800" dirty="0" err="1" smtClean="0"/>
              <a:t>became</a:t>
            </a:r>
            <a:r>
              <a:rPr lang="tr-TR" sz="2800" dirty="0" smtClean="0"/>
              <a:t> mobile.</a:t>
            </a:r>
          </a:p>
          <a:p>
            <a:pPr algn="just"/>
            <a:endParaRPr lang="tr-TR" dirty="0"/>
          </a:p>
          <a:p>
            <a:pPr algn="just"/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 l="14882" t="18965" r="67479" b="16714"/>
          <a:stretch>
            <a:fillRect/>
          </a:stretch>
        </p:blipFill>
        <p:spPr bwMode="auto">
          <a:xfrm>
            <a:off x="1142976" y="3929066"/>
            <a:ext cx="2714644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Resim"/>
          <p:cNvPicPr/>
          <p:nvPr/>
        </p:nvPicPr>
        <p:blipFill>
          <a:blip r:embed="rId3"/>
          <a:srcRect l="1522" t="19414" r="74614" b="17285"/>
          <a:stretch>
            <a:fillRect/>
          </a:stretch>
        </p:blipFill>
        <p:spPr bwMode="auto">
          <a:xfrm>
            <a:off x="5143504" y="4000504"/>
            <a:ext cx="3500462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6 Düz Ok Bağlayıcısı"/>
          <p:cNvCxnSpPr/>
          <p:nvPr/>
        </p:nvCxnSpPr>
        <p:spPr>
          <a:xfrm>
            <a:off x="4071934" y="5072074"/>
            <a:ext cx="92869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Monotype Corsiva" pitchFamily="66" charset="0"/>
              </a:rPr>
              <a:t>Fluidization system</a:t>
            </a:r>
            <a:endParaRPr lang="tr-TR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Fluidization system which is used in this experiment consist </a:t>
            </a:r>
            <a:r>
              <a:rPr lang="en-US" dirty="0" smtClean="0"/>
              <a:t>of</a:t>
            </a:r>
            <a:r>
              <a:rPr lang="tr-TR" dirty="0" smtClean="0"/>
              <a:t>;</a:t>
            </a:r>
          </a:p>
          <a:p>
            <a:pPr algn="just"/>
            <a:r>
              <a:rPr lang="en-US" u="sng" dirty="0" smtClean="0"/>
              <a:t>a </a:t>
            </a:r>
            <a:r>
              <a:rPr lang="en-US" u="sng" dirty="0"/>
              <a:t>fan </a:t>
            </a:r>
            <a:r>
              <a:rPr lang="en-US" dirty="0"/>
              <a:t>for supplying air to fluidized </a:t>
            </a:r>
            <a:r>
              <a:rPr lang="en-US" dirty="0" smtClean="0"/>
              <a:t>bed</a:t>
            </a:r>
            <a:endParaRPr lang="tr-TR" dirty="0" smtClean="0"/>
          </a:p>
          <a:p>
            <a:pPr algn="just"/>
            <a:r>
              <a:rPr lang="en-US" u="sng" dirty="0" smtClean="0"/>
              <a:t>a valve</a:t>
            </a:r>
            <a:r>
              <a:rPr lang="tr-TR" u="sng" dirty="0" smtClean="0"/>
              <a:t> (</a:t>
            </a:r>
            <a:r>
              <a:rPr lang="tr-TR" u="sng" dirty="0" err="1" smtClean="0"/>
              <a:t>blower</a:t>
            </a:r>
            <a:r>
              <a:rPr lang="tr-TR" u="sng" dirty="0" smtClean="0"/>
              <a:t>)</a:t>
            </a:r>
            <a:r>
              <a:rPr lang="en-US" u="sng" dirty="0" smtClean="0"/>
              <a:t> </a:t>
            </a:r>
            <a:r>
              <a:rPr lang="en-US" dirty="0"/>
              <a:t>for adjusting to air </a:t>
            </a:r>
            <a:r>
              <a:rPr lang="en-US" dirty="0" smtClean="0"/>
              <a:t>speed</a:t>
            </a:r>
            <a:endParaRPr lang="tr-TR" dirty="0" smtClean="0"/>
          </a:p>
          <a:p>
            <a:pPr algn="just"/>
            <a:r>
              <a:rPr lang="tr-TR" u="sng" dirty="0"/>
              <a:t>a</a:t>
            </a:r>
            <a:r>
              <a:rPr lang="en-US" u="sng" dirty="0" smtClean="0"/>
              <a:t>n </a:t>
            </a:r>
            <a:r>
              <a:rPr lang="en-US" u="sng" dirty="0"/>
              <a:t>inclined </a:t>
            </a:r>
            <a:r>
              <a:rPr lang="tr-TR" u="sng" dirty="0" err="1" smtClean="0"/>
              <a:t>handmade</a:t>
            </a:r>
            <a:r>
              <a:rPr lang="tr-TR" u="sng" dirty="0" smtClean="0"/>
              <a:t> </a:t>
            </a:r>
            <a:r>
              <a:rPr lang="en-US" u="sng" dirty="0" smtClean="0"/>
              <a:t>manometer </a:t>
            </a:r>
            <a:r>
              <a:rPr lang="en-US" dirty="0"/>
              <a:t>that measures pressure loss in the bed </a:t>
            </a:r>
            <a:endParaRPr lang="tr-TR" dirty="0"/>
          </a:p>
          <a:p>
            <a:pPr algn="just"/>
            <a:r>
              <a:rPr lang="tr-TR" u="sng" dirty="0" smtClean="0"/>
              <a:t>an </a:t>
            </a:r>
            <a:r>
              <a:rPr lang="tr-TR" u="sng" dirty="0" err="1" smtClean="0"/>
              <a:t>anemometer</a:t>
            </a:r>
            <a:r>
              <a:rPr lang="en-US" u="sng" dirty="0" smtClean="0"/>
              <a:t> </a:t>
            </a:r>
            <a:r>
              <a:rPr lang="en-US" dirty="0" smtClean="0"/>
              <a:t>which </a:t>
            </a:r>
            <a:r>
              <a:rPr lang="en-US" dirty="0"/>
              <a:t>is used for measuring air velocity. 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C00000"/>
                </a:solidFill>
                <a:latin typeface="Monotype Corsiva" pitchFamily="66" charset="0"/>
              </a:rPr>
              <a:t>Theory</a:t>
            </a:r>
            <a:endParaRPr lang="tr-TR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During the experiment, the flow rate air </a:t>
            </a:r>
            <a:r>
              <a:rPr lang="en-US" dirty="0" smtClean="0"/>
              <a:t>was </a:t>
            </a:r>
            <a:r>
              <a:rPr lang="en-US" dirty="0"/>
              <a:t>changed continuously by </a:t>
            </a:r>
            <a:r>
              <a:rPr lang="tr-TR" dirty="0" err="1" smtClean="0"/>
              <a:t>adjusting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air </a:t>
            </a:r>
            <a:r>
              <a:rPr lang="en-US" dirty="0" smtClean="0"/>
              <a:t>valve</a:t>
            </a:r>
            <a:r>
              <a:rPr lang="tr-TR" dirty="0" smtClean="0"/>
              <a:t> (</a:t>
            </a:r>
            <a:r>
              <a:rPr lang="tr-TR" dirty="0" err="1" smtClean="0"/>
              <a:t>blower</a:t>
            </a:r>
            <a:r>
              <a:rPr lang="tr-TR" dirty="0" smtClean="0"/>
              <a:t>)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pressure drop was recorded with </a:t>
            </a:r>
            <a:r>
              <a:rPr lang="en-US" dirty="0" smtClean="0"/>
              <a:t>manometer</a:t>
            </a:r>
            <a:r>
              <a:rPr lang="en-US" dirty="0"/>
              <a:t>. Also the height of the bed was measured </a:t>
            </a:r>
            <a:r>
              <a:rPr lang="en-US" dirty="0" smtClean="0"/>
              <a:t>every </a:t>
            </a:r>
            <a:r>
              <a:rPr lang="en-US" dirty="0"/>
              <a:t>flow rate of air. By using these data, the theoretical and experimental pressure drop in the bed, minimum fluidization </a:t>
            </a:r>
            <a:r>
              <a:rPr lang="en-US" dirty="0" smtClean="0"/>
              <a:t>velocity</a:t>
            </a:r>
            <a:r>
              <a:rPr lang="tr-TR" dirty="0" smtClean="0"/>
              <a:t> </a:t>
            </a:r>
            <a:r>
              <a:rPr lang="en-US" dirty="0" smtClean="0"/>
              <a:t>were </a:t>
            </a:r>
            <a:r>
              <a:rPr lang="en-US" dirty="0"/>
              <a:t>calculated.</a:t>
            </a:r>
            <a:endParaRPr lang="tr-TR" dirty="0"/>
          </a:p>
          <a:p>
            <a:pPr algn="just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/>
          <p:cNvPicPr/>
          <p:nvPr/>
        </p:nvPicPr>
        <p:blipFill>
          <a:blip r:embed="rId2"/>
          <a:srcRect l="18622" t="30737" r="64750" b="22105"/>
          <a:stretch>
            <a:fillRect/>
          </a:stretch>
        </p:blipFill>
        <p:spPr bwMode="auto">
          <a:xfrm>
            <a:off x="1643042" y="857232"/>
            <a:ext cx="2071702" cy="2500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Resim"/>
          <p:cNvPicPr/>
          <p:nvPr/>
        </p:nvPicPr>
        <p:blipFill>
          <a:blip r:embed="rId3"/>
          <a:srcRect l="18622" t="22316" r="64750" b="30526"/>
          <a:stretch>
            <a:fillRect/>
          </a:stretch>
        </p:blipFill>
        <p:spPr bwMode="auto">
          <a:xfrm>
            <a:off x="1285852" y="3786190"/>
            <a:ext cx="2357454" cy="2835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Resim"/>
          <p:cNvPicPr/>
          <p:nvPr/>
        </p:nvPicPr>
        <p:blipFill>
          <a:blip r:embed="rId4"/>
          <a:srcRect l="18740" t="24000" r="64726" b="27158"/>
          <a:stretch>
            <a:fillRect/>
          </a:stretch>
        </p:blipFill>
        <p:spPr bwMode="auto">
          <a:xfrm>
            <a:off x="5643570" y="1357298"/>
            <a:ext cx="2286016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10 Resim"/>
          <p:cNvPicPr/>
          <p:nvPr/>
        </p:nvPicPr>
        <p:blipFill>
          <a:blip r:embed="rId5"/>
          <a:srcRect l="17674" t="29474" r="62154" b="22316"/>
          <a:stretch>
            <a:fillRect/>
          </a:stretch>
        </p:blipFill>
        <p:spPr bwMode="auto">
          <a:xfrm>
            <a:off x="5143504" y="4357694"/>
            <a:ext cx="3500462" cy="2214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Dikdörtgen"/>
          <p:cNvSpPr/>
          <p:nvPr/>
        </p:nvSpPr>
        <p:spPr>
          <a:xfrm>
            <a:off x="1928794" y="21429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err="1" smtClean="0">
                <a:solidFill>
                  <a:srgbClr val="C00000"/>
                </a:solidFill>
                <a:latin typeface="Monotype Corsiva" pitchFamily="66" charset="0"/>
              </a:rPr>
              <a:t>Apparatuses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tr-TR" dirty="0" err="1" smtClean="0">
                <a:solidFill>
                  <a:srgbClr val="C00000"/>
                </a:solidFill>
                <a:latin typeface="Monotype Corsiva" pitchFamily="66" charset="0"/>
              </a:rPr>
              <a:t>Procedure</a:t>
            </a:r>
            <a:endParaRPr lang="tr-TR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8186766" cy="571504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US" sz="2400" dirty="0" smtClean="0"/>
              <a:t>Control the electrical connections of the </a:t>
            </a:r>
            <a:r>
              <a:rPr lang="tr-TR" sz="2400" dirty="0" err="1" smtClean="0"/>
              <a:t>fluidized</a:t>
            </a:r>
            <a:r>
              <a:rPr lang="tr-TR" sz="2400" dirty="0" smtClean="0"/>
              <a:t> </a:t>
            </a:r>
            <a:r>
              <a:rPr lang="en-US" sz="2400" dirty="0" smtClean="0"/>
              <a:t>bed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o</a:t>
            </a:r>
            <a:r>
              <a:rPr lang="en-US" sz="2400" dirty="0" smtClean="0"/>
              <a:t>pen the valve</a:t>
            </a:r>
            <a:r>
              <a:rPr lang="tr-TR" sz="2400" dirty="0" smtClean="0"/>
              <a:t> (</a:t>
            </a:r>
            <a:r>
              <a:rPr lang="tr-TR" sz="2400" dirty="0" err="1" smtClean="0"/>
              <a:t>blower</a:t>
            </a:r>
            <a:r>
              <a:rPr lang="tr-TR" sz="2400" dirty="0" smtClean="0"/>
              <a:t>)</a:t>
            </a:r>
            <a:r>
              <a:rPr lang="en-US" sz="2400" dirty="0" smtClean="0"/>
              <a:t> partially.</a:t>
            </a:r>
            <a:endParaRPr lang="tr-TR" sz="2400" dirty="0" smtClean="0"/>
          </a:p>
          <a:p>
            <a:pPr lvl="0" algn="just"/>
            <a:r>
              <a:rPr lang="en-US" sz="2400" dirty="0" smtClean="0"/>
              <a:t>Control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record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tr-TR" sz="2400" dirty="0" err="1" smtClean="0"/>
              <a:t>level</a:t>
            </a:r>
            <a:r>
              <a:rPr lang="tr-TR" sz="2400" dirty="0" smtClean="0"/>
              <a:t> </a:t>
            </a:r>
            <a:r>
              <a:rPr lang="tr-TR" sz="2400" dirty="0" err="1" smtClean="0"/>
              <a:t>difference</a:t>
            </a:r>
            <a:r>
              <a:rPr lang="tr-TR" sz="2400" dirty="0" smtClean="0"/>
              <a:t>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hand</a:t>
            </a:r>
            <a:r>
              <a:rPr lang="tr-TR" sz="2400" dirty="0" smtClean="0"/>
              <a:t>-</a:t>
            </a:r>
            <a:r>
              <a:rPr lang="tr-TR" sz="2400" dirty="0" err="1" smtClean="0"/>
              <a:t>made</a:t>
            </a:r>
            <a:r>
              <a:rPr lang="tr-TR" sz="2400" dirty="0" smtClean="0"/>
              <a:t> U </a:t>
            </a:r>
            <a:r>
              <a:rPr lang="tr-TR" sz="2400" dirty="0" err="1" smtClean="0"/>
              <a:t>type</a:t>
            </a:r>
            <a:r>
              <a:rPr lang="tr-TR" sz="2400" dirty="0" smtClean="0"/>
              <a:t> </a:t>
            </a:r>
            <a:r>
              <a:rPr lang="en-US" sz="2400" dirty="0" smtClean="0"/>
              <a:t>manometer</a:t>
            </a:r>
            <a:r>
              <a:rPr lang="tr-TR" sz="2400" dirty="0" smtClean="0"/>
              <a:t> (</a:t>
            </a:r>
            <a:r>
              <a:rPr lang="tr-TR" sz="2400" dirty="0" smtClean="0">
                <a:solidFill>
                  <a:srgbClr val="C00000"/>
                </a:solidFill>
              </a:rPr>
              <a:t>h </a:t>
            </a:r>
            <a:r>
              <a:rPr lang="tr-TR" sz="2400" dirty="0" err="1" smtClean="0">
                <a:solidFill>
                  <a:srgbClr val="C00000"/>
                </a:solidFill>
              </a:rPr>
              <a:t>value</a:t>
            </a:r>
            <a:r>
              <a:rPr lang="tr-TR" sz="2400" dirty="0" smtClean="0">
                <a:solidFill>
                  <a:srgbClr val="C00000"/>
                </a:solidFill>
              </a:rPr>
              <a:t>-</a:t>
            </a:r>
            <a:r>
              <a:rPr lang="tr-TR" sz="2400" dirty="0" err="1" smtClean="0">
                <a:solidFill>
                  <a:srgbClr val="C00000"/>
                </a:solidFill>
              </a:rPr>
              <a:t>pressure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err="1" smtClean="0">
                <a:solidFill>
                  <a:srgbClr val="C00000"/>
                </a:solidFill>
              </a:rPr>
              <a:t>difference</a:t>
            </a:r>
            <a:r>
              <a:rPr lang="tr-TR" sz="2400" dirty="0" smtClean="0"/>
              <a:t>)</a:t>
            </a:r>
            <a:r>
              <a:rPr lang="en-US" sz="2400" dirty="0" smtClean="0"/>
              <a:t>.</a:t>
            </a:r>
            <a:r>
              <a:rPr lang="tr-TR" sz="2400" dirty="0" smtClean="0"/>
              <a:t> </a:t>
            </a:r>
            <a:r>
              <a:rPr lang="tr-TR" sz="2400" dirty="0" err="1" smtClean="0"/>
              <a:t>Record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height</a:t>
            </a:r>
            <a:r>
              <a:rPr lang="tr-TR" sz="2400" dirty="0" smtClean="0"/>
              <a:t>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bed</a:t>
            </a:r>
            <a:r>
              <a:rPr lang="tr-TR" sz="2400" dirty="0" smtClean="0"/>
              <a:t> (</a:t>
            </a:r>
            <a:r>
              <a:rPr lang="tr-TR" sz="2400" dirty="0" smtClean="0">
                <a:solidFill>
                  <a:srgbClr val="C00000"/>
                </a:solidFill>
              </a:rPr>
              <a:t>L </a:t>
            </a:r>
            <a:r>
              <a:rPr lang="tr-TR" sz="2400" dirty="0" err="1" smtClean="0">
                <a:solidFill>
                  <a:srgbClr val="C00000"/>
                </a:solidFill>
              </a:rPr>
              <a:t>value</a:t>
            </a:r>
            <a:r>
              <a:rPr lang="tr-TR" sz="2400" dirty="0" smtClean="0">
                <a:solidFill>
                  <a:srgbClr val="C00000"/>
                </a:solidFill>
              </a:rPr>
              <a:t>-</a:t>
            </a:r>
            <a:r>
              <a:rPr lang="tr-TR" sz="2400" dirty="0" err="1" smtClean="0">
                <a:solidFill>
                  <a:srgbClr val="C00000"/>
                </a:solidFill>
              </a:rPr>
              <a:t>length</a:t>
            </a:r>
            <a:r>
              <a:rPr lang="tr-TR" sz="2400" dirty="0" smtClean="0">
                <a:solidFill>
                  <a:srgbClr val="C00000"/>
                </a:solidFill>
              </a:rPr>
              <a:t> of </a:t>
            </a:r>
            <a:r>
              <a:rPr lang="tr-TR" sz="2400" dirty="0" err="1" smtClean="0">
                <a:solidFill>
                  <a:srgbClr val="C00000"/>
                </a:solidFill>
              </a:rPr>
              <a:t>the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err="1" smtClean="0">
                <a:solidFill>
                  <a:srgbClr val="C00000"/>
                </a:solidFill>
              </a:rPr>
              <a:t>bed</a:t>
            </a:r>
            <a:r>
              <a:rPr lang="tr-TR" sz="2400" dirty="0" smtClean="0"/>
              <a:t>). </a:t>
            </a:r>
            <a:r>
              <a:rPr lang="tr-TR" sz="2400" dirty="0" err="1" smtClean="0"/>
              <a:t>Record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air</a:t>
            </a:r>
            <a:r>
              <a:rPr lang="tr-TR" sz="2400" dirty="0" smtClean="0"/>
              <a:t> </a:t>
            </a:r>
            <a:r>
              <a:rPr lang="tr-TR" sz="2400" dirty="0" err="1" smtClean="0"/>
              <a:t>velocity</a:t>
            </a:r>
            <a:r>
              <a:rPr lang="tr-TR" sz="2400" dirty="0" smtClean="0"/>
              <a:t> </a:t>
            </a:r>
            <a:r>
              <a:rPr lang="tr-TR" sz="2400" dirty="0" err="1" smtClean="0"/>
              <a:t>with</a:t>
            </a:r>
            <a:r>
              <a:rPr lang="tr-TR" sz="2400" dirty="0" smtClean="0"/>
              <a:t> </a:t>
            </a:r>
            <a:r>
              <a:rPr lang="tr-TR" sz="2400" dirty="0" err="1" smtClean="0"/>
              <a:t>anemometer</a:t>
            </a:r>
            <a:r>
              <a:rPr lang="tr-TR" sz="2400" dirty="0" smtClean="0"/>
              <a:t> (</a:t>
            </a:r>
            <a:r>
              <a:rPr lang="en-US" sz="2400" dirty="0" smtClean="0">
                <a:solidFill>
                  <a:srgbClr val="C00000"/>
                </a:solidFill>
              </a:rPr>
              <a:t>ν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err="1" smtClean="0">
                <a:solidFill>
                  <a:srgbClr val="C00000"/>
                </a:solidFill>
              </a:rPr>
              <a:t>value</a:t>
            </a:r>
            <a:r>
              <a:rPr lang="tr-TR" sz="2400" dirty="0" smtClean="0">
                <a:solidFill>
                  <a:srgbClr val="C00000"/>
                </a:solidFill>
              </a:rPr>
              <a:t>-</a:t>
            </a:r>
            <a:r>
              <a:rPr lang="tr-TR" sz="2400" dirty="0" err="1" smtClean="0">
                <a:solidFill>
                  <a:srgbClr val="C00000"/>
                </a:solidFill>
              </a:rPr>
              <a:t>air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tr-TR" sz="2400" dirty="0" err="1" smtClean="0">
                <a:solidFill>
                  <a:srgbClr val="C00000"/>
                </a:solidFill>
              </a:rPr>
              <a:t>velocity</a:t>
            </a:r>
            <a:r>
              <a:rPr lang="tr-TR" sz="2400" dirty="0" smtClean="0"/>
              <a:t>).</a:t>
            </a:r>
          </a:p>
          <a:p>
            <a:pPr lvl="0" algn="just"/>
            <a:endParaRPr lang="tr-TR" sz="2400" dirty="0" smtClean="0"/>
          </a:p>
          <a:p>
            <a:pPr lvl="0" algn="just"/>
            <a:endParaRPr lang="tr-TR" sz="2400" dirty="0" smtClean="0"/>
          </a:p>
          <a:p>
            <a:pPr lvl="0" algn="just"/>
            <a:endParaRPr lang="tr-TR" sz="2400" dirty="0" smtClean="0"/>
          </a:p>
          <a:p>
            <a:pPr lvl="0" algn="just"/>
            <a:endParaRPr lang="tr-TR" sz="2400" dirty="0" smtClean="0"/>
          </a:p>
          <a:p>
            <a:pPr lvl="0" algn="just"/>
            <a:endParaRPr lang="tr-TR" sz="2400" dirty="0" smtClean="0"/>
          </a:p>
          <a:p>
            <a:pPr lvl="0" algn="just"/>
            <a:endParaRPr lang="tr-TR" sz="2400" dirty="0" smtClean="0"/>
          </a:p>
          <a:p>
            <a:pPr lvl="0" algn="just"/>
            <a:endParaRPr lang="tr-TR" sz="2400" dirty="0" smtClean="0"/>
          </a:p>
          <a:p>
            <a:pPr lvl="0" algn="just"/>
            <a:r>
              <a:rPr lang="tr-TR" sz="2400" dirty="0" smtClean="0"/>
              <a:t>O</a:t>
            </a:r>
            <a:r>
              <a:rPr lang="en-US" sz="2400" dirty="0" smtClean="0"/>
              <a:t>pen the </a:t>
            </a:r>
            <a:r>
              <a:rPr lang="tr-TR" sz="2400" dirty="0" err="1" smtClean="0"/>
              <a:t>blower</a:t>
            </a:r>
            <a:r>
              <a:rPr lang="en-US" sz="2400" dirty="0" smtClean="0"/>
              <a:t> gradually f</a:t>
            </a:r>
            <a:r>
              <a:rPr lang="tr-TR" sz="2400" dirty="0" err="1" smtClean="0"/>
              <a:t>or</a:t>
            </a:r>
            <a:r>
              <a:rPr lang="en-US" sz="2400" dirty="0" smtClean="0"/>
              <a:t> 10 different positions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record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h, L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en-US" sz="2400" dirty="0" smtClean="0"/>
              <a:t>ν</a:t>
            </a:r>
            <a:r>
              <a:rPr lang="tr-TR" sz="2400" dirty="0" smtClean="0"/>
              <a:t> </a:t>
            </a:r>
            <a:r>
              <a:rPr lang="tr-TR" sz="2400" dirty="0" err="1" smtClean="0"/>
              <a:t>values</a:t>
            </a:r>
            <a:r>
              <a:rPr lang="tr-TR" sz="2400" dirty="0" smtClean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all</a:t>
            </a:r>
            <a:r>
              <a:rPr lang="tr-TR" sz="2400" dirty="0" smtClean="0"/>
              <a:t> </a:t>
            </a:r>
            <a:r>
              <a:rPr lang="tr-TR" sz="2400" dirty="0" err="1" smtClean="0"/>
              <a:t>valve</a:t>
            </a:r>
            <a:r>
              <a:rPr lang="tr-TR" sz="2400" dirty="0" smtClean="0"/>
              <a:t> </a:t>
            </a:r>
            <a:r>
              <a:rPr lang="tr-TR" sz="2400" dirty="0" err="1" smtClean="0"/>
              <a:t>levels</a:t>
            </a:r>
            <a:r>
              <a:rPr lang="tr-TR" sz="2400" dirty="0" smtClean="0"/>
              <a:t>.</a:t>
            </a:r>
          </a:p>
          <a:p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 l="18740" t="24000" r="64726" b="27158"/>
          <a:stretch>
            <a:fillRect/>
          </a:stretch>
        </p:blipFill>
        <p:spPr bwMode="auto">
          <a:xfrm>
            <a:off x="142844" y="3000372"/>
            <a:ext cx="1928826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Resim"/>
          <p:cNvPicPr/>
          <p:nvPr/>
        </p:nvPicPr>
        <p:blipFill>
          <a:blip r:embed="rId3"/>
          <a:srcRect l="17674" t="31158" r="66180" b="19158"/>
          <a:stretch>
            <a:fillRect/>
          </a:stretch>
        </p:blipFill>
        <p:spPr bwMode="auto">
          <a:xfrm>
            <a:off x="2285984" y="3000372"/>
            <a:ext cx="1928826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Resim"/>
          <p:cNvPicPr/>
          <p:nvPr/>
        </p:nvPicPr>
        <p:blipFill>
          <a:blip r:embed="rId4"/>
          <a:srcRect l="17911" t="21684" r="63922" b="28000"/>
          <a:stretch>
            <a:fillRect/>
          </a:stretch>
        </p:blipFill>
        <p:spPr bwMode="auto">
          <a:xfrm>
            <a:off x="4643438" y="3000372"/>
            <a:ext cx="2071702" cy="2601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Resim"/>
          <p:cNvPicPr/>
          <p:nvPr/>
        </p:nvPicPr>
        <p:blipFill>
          <a:blip r:embed="rId5"/>
          <a:srcRect l="10804" t="19789" r="70412" b="28000"/>
          <a:stretch>
            <a:fillRect/>
          </a:stretch>
        </p:blipFill>
        <p:spPr bwMode="auto">
          <a:xfrm>
            <a:off x="6858016" y="3000372"/>
            <a:ext cx="221454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8 Düz Ok Bağlayıcısı"/>
          <p:cNvCxnSpPr/>
          <p:nvPr/>
        </p:nvCxnSpPr>
        <p:spPr>
          <a:xfrm>
            <a:off x="1857356" y="3571876"/>
            <a:ext cx="71438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DATA</a:t>
            </a:r>
            <a:endParaRPr lang="tr-TR" dirty="0">
              <a:solidFill>
                <a:srgbClr val="C0000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Blower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level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value</a:t>
                      </a:r>
                      <a:r>
                        <a:rPr lang="tr-TR" baseline="0" dirty="0" smtClean="0"/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L  </a:t>
                      </a:r>
                      <a:r>
                        <a:rPr lang="tr-TR" dirty="0" err="1" smtClean="0"/>
                        <a:t>value</a:t>
                      </a:r>
                      <a:r>
                        <a:rPr lang="tr-TR" dirty="0" smtClean="0"/>
                        <a:t> (m)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ν</a:t>
                      </a:r>
                      <a:r>
                        <a:rPr lang="tr-TR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1800" dirty="0" err="1" smtClean="0">
                          <a:solidFill>
                            <a:schemeClr val="bg1"/>
                          </a:solidFill>
                        </a:rPr>
                        <a:t>value</a:t>
                      </a:r>
                      <a:r>
                        <a:rPr lang="tr-TR" sz="1800" dirty="0" smtClean="0">
                          <a:solidFill>
                            <a:schemeClr val="bg1"/>
                          </a:solidFill>
                        </a:rPr>
                        <a:t> (m/s)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0.019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0.045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0.7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0.020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0.046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0.7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0.027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0.046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0.7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0.041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0.047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0.8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0.044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0.053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1.3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0.046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0.057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2.1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0.048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0.120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2.3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0.054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0.130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2.6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0.057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0.140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2.7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0.057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0.160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2.9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C00000"/>
                </a:solidFill>
                <a:latin typeface="Monotype Corsiva" pitchFamily="66" charset="0"/>
              </a:rPr>
              <a:t>Calculation</a:t>
            </a:r>
            <a:r>
              <a:rPr lang="tr-TR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tr-TR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tr-TR" dirty="0" err="1" smtClean="0"/>
              <a:t>Find</a:t>
            </a:r>
            <a:r>
              <a:rPr lang="tr-TR" dirty="0" smtClean="0"/>
              <a:t> </a:t>
            </a:r>
            <a:r>
              <a:rPr lang="tr-TR" dirty="0" err="1" smtClean="0"/>
              <a:t>both</a:t>
            </a:r>
            <a:r>
              <a:rPr lang="tr-TR" dirty="0" smtClean="0"/>
              <a:t> </a:t>
            </a:r>
            <a:r>
              <a:rPr lang="tr-TR" dirty="0" err="1" smtClean="0"/>
              <a:t>experimental</a:t>
            </a:r>
            <a:r>
              <a:rPr lang="tr-TR" dirty="0" smtClean="0"/>
              <a:t> </a:t>
            </a:r>
            <a:r>
              <a:rPr lang="tr-TR" dirty="0" smtClean="0">
                <a:latin typeface="Monotype Corsiva" pitchFamily="66" charset="0"/>
              </a:rPr>
              <a:t>(</a:t>
            </a:r>
            <a:r>
              <a:rPr lang="tr-TR" dirty="0" smtClean="0"/>
              <a:t>∆</a:t>
            </a:r>
            <a:r>
              <a:rPr lang="tr-TR" dirty="0" err="1" smtClean="0"/>
              <a:t>P</a:t>
            </a:r>
            <a:r>
              <a:rPr lang="tr-TR" baseline="-25000" dirty="0" err="1" smtClean="0"/>
              <a:t>exp</a:t>
            </a:r>
            <a:r>
              <a:rPr lang="tr-TR" dirty="0" smtClean="0">
                <a:latin typeface="Monotype Corsiva" pitchFamily="66" charset="0"/>
              </a:rPr>
              <a:t>)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theoritical</a:t>
            </a:r>
            <a:r>
              <a:rPr lang="tr-TR" dirty="0" smtClean="0"/>
              <a:t> </a:t>
            </a:r>
            <a:r>
              <a:rPr lang="tr-TR" dirty="0" smtClean="0">
                <a:latin typeface="Monotype Corsiva" pitchFamily="66" charset="0"/>
              </a:rPr>
              <a:t>(</a:t>
            </a:r>
            <a:r>
              <a:rPr lang="tr-TR" dirty="0" smtClean="0"/>
              <a:t>∆</a:t>
            </a:r>
            <a:r>
              <a:rPr lang="tr-TR" dirty="0" err="1" smtClean="0"/>
              <a:t>P</a:t>
            </a:r>
            <a:r>
              <a:rPr lang="tr-TR" baseline="-25000" dirty="0" err="1" smtClean="0"/>
              <a:t>theo</a:t>
            </a:r>
            <a:r>
              <a:rPr lang="tr-TR" dirty="0" smtClean="0">
                <a:latin typeface="Monotype Corsiva" pitchFamily="66" charset="0"/>
              </a:rPr>
              <a:t>)</a:t>
            </a:r>
            <a:r>
              <a:rPr lang="tr-TR" dirty="0" smtClean="0"/>
              <a:t> </a:t>
            </a:r>
            <a:r>
              <a:rPr lang="en-US" dirty="0" smtClean="0"/>
              <a:t>pressure drop</a:t>
            </a:r>
            <a:r>
              <a:rPr lang="tr-TR" dirty="0" smtClean="0"/>
              <a:t>s</a:t>
            </a:r>
            <a:r>
              <a:rPr lang="en-US" dirty="0" smtClean="0"/>
              <a:t> in bed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10 </a:t>
            </a:r>
            <a:r>
              <a:rPr lang="tr-TR" dirty="0" err="1" smtClean="0"/>
              <a:t>blower</a:t>
            </a:r>
            <a:r>
              <a:rPr lang="tr-TR" dirty="0" smtClean="0"/>
              <a:t> </a:t>
            </a:r>
            <a:r>
              <a:rPr lang="tr-TR" dirty="0" err="1" smtClean="0"/>
              <a:t>levels</a:t>
            </a:r>
            <a:r>
              <a:rPr lang="tr-TR" dirty="0" smtClean="0"/>
              <a:t>.</a:t>
            </a:r>
          </a:p>
          <a:p>
            <a:pPr lvl="0" algn="just"/>
            <a:r>
              <a:rPr lang="en-US" dirty="0" smtClean="0"/>
              <a:t>Plot the graph between </a:t>
            </a:r>
            <a:r>
              <a:rPr lang="tr-TR" dirty="0" err="1" smtClean="0"/>
              <a:t>logarithmic</a:t>
            </a:r>
            <a:r>
              <a:rPr lang="tr-TR" dirty="0" smtClean="0"/>
              <a:t> </a:t>
            </a:r>
            <a:r>
              <a:rPr lang="tr-TR" dirty="0" err="1" smtClean="0"/>
              <a:t>experimental</a:t>
            </a:r>
            <a:r>
              <a:rPr lang="tr-TR" dirty="0" smtClean="0"/>
              <a:t> </a:t>
            </a:r>
            <a:r>
              <a:rPr lang="en-US" dirty="0" smtClean="0"/>
              <a:t>pressure drop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air velocity in bed (</a:t>
            </a:r>
            <a:r>
              <a:rPr lang="tr-TR" dirty="0" err="1" smtClean="0"/>
              <a:t>log</a:t>
            </a:r>
            <a:r>
              <a:rPr lang="tr-TR" dirty="0" smtClean="0"/>
              <a:t> ∆</a:t>
            </a:r>
            <a:r>
              <a:rPr lang="tr-TR" dirty="0" err="1" smtClean="0"/>
              <a:t>P</a:t>
            </a:r>
            <a:r>
              <a:rPr lang="tr-TR" baseline="-25000" dirty="0" err="1" smtClean="0"/>
              <a:t>exp</a:t>
            </a:r>
            <a:r>
              <a:rPr lang="tr-TR" baseline="-25000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log ν)</a:t>
            </a:r>
            <a:r>
              <a:rPr lang="tr-TR" dirty="0" smtClean="0"/>
              <a:t>.</a:t>
            </a:r>
          </a:p>
          <a:p>
            <a:pPr lvl="0" algn="just"/>
            <a:r>
              <a:rPr lang="en-US" dirty="0" smtClean="0"/>
              <a:t>Plot the graph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logarithmic</a:t>
            </a:r>
            <a:r>
              <a:rPr lang="tr-TR" dirty="0" smtClean="0"/>
              <a:t> </a:t>
            </a:r>
            <a:r>
              <a:rPr lang="en-US" dirty="0" smtClean="0"/>
              <a:t>theoretical pressure drop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air</a:t>
            </a:r>
            <a:r>
              <a:rPr lang="tr-TR" dirty="0" smtClean="0"/>
              <a:t> </a:t>
            </a:r>
            <a:r>
              <a:rPr lang="tr-TR" dirty="0" err="1" smtClean="0"/>
              <a:t>velocity</a:t>
            </a:r>
            <a:r>
              <a:rPr lang="en-US" dirty="0" smtClean="0"/>
              <a:t> (</a:t>
            </a:r>
            <a:r>
              <a:rPr lang="tr-TR" dirty="0" err="1" smtClean="0"/>
              <a:t>log</a:t>
            </a:r>
            <a:r>
              <a:rPr lang="tr-TR" dirty="0" smtClean="0"/>
              <a:t> ∆</a:t>
            </a:r>
            <a:r>
              <a:rPr lang="tr-TR" dirty="0" err="1" smtClean="0"/>
              <a:t>P</a:t>
            </a:r>
            <a:r>
              <a:rPr lang="tr-TR" baseline="-25000" dirty="0" err="1" smtClean="0"/>
              <a:t>theo</a:t>
            </a:r>
            <a:r>
              <a:rPr lang="tr-TR" baseline="-25000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log ν)</a:t>
            </a:r>
            <a:r>
              <a:rPr lang="tr-TR" dirty="0" smtClean="0"/>
              <a:t>.</a:t>
            </a:r>
          </a:p>
          <a:p>
            <a:pPr algn="just"/>
            <a:r>
              <a:rPr lang="en-US" dirty="0" smtClean="0"/>
              <a:t>Calculate the </a:t>
            </a:r>
            <a:r>
              <a:rPr lang="tr-TR" dirty="0" err="1" smtClean="0"/>
              <a:t>theoretical</a:t>
            </a:r>
            <a:r>
              <a:rPr lang="tr-TR" dirty="0" smtClean="0"/>
              <a:t> </a:t>
            </a:r>
            <a:r>
              <a:rPr lang="en-US" dirty="0" smtClean="0"/>
              <a:t>minimum fluidization velocity (</a:t>
            </a:r>
            <a:r>
              <a:rPr lang="en-US" dirty="0" err="1" smtClean="0"/>
              <a:t>ν</a:t>
            </a:r>
            <a:r>
              <a:rPr lang="en-US" baseline="-25000" dirty="0" err="1" smtClean="0"/>
              <a:t>mf</a:t>
            </a:r>
            <a:r>
              <a:rPr lang="en-US" dirty="0" smtClean="0"/>
              <a:t>) and compare it with experimental </a:t>
            </a:r>
            <a:r>
              <a:rPr lang="en-US" dirty="0" err="1" smtClean="0"/>
              <a:t>ν</a:t>
            </a:r>
            <a:r>
              <a:rPr lang="en-US" baseline="-25000" dirty="0" err="1" smtClean="0"/>
              <a:t>mf</a:t>
            </a:r>
            <a:r>
              <a:rPr lang="en-US" baseline="-25000" dirty="0" smtClean="0"/>
              <a:t>.</a:t>
            </a:r>
            <a:endParaRPr lang="tr-TR" dirty="0" smtClean="0"/>
          </a:p>
          <a:p>
            <a:pPr lvl="0"/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1110</Words>
  <Application>Microsoft Office PowerPoint</Application>
  <PresentationFormat>Ekran Gösterisi (4:3)</PresentationFormat>
  <Paragraphs>191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FE 483  Operation Laboratory</vt:lpstr>
      <vt:lpstr>The aim of the experiment</vt:lpstr>
      <vt:lpstr>The principle of fluidized bed</vt:lpstr>
      <vt:lpstr>Fluidization system</vt:lpstr>
      <vt:lpstr>Theory</vt:lpstr>
      <vt:lpstr>Slayt 6</vt:lpstr>
      <vt:lpstr>Procedure</vt:lpstr>
      <vt:lpstr>DATA</vt:lpstr>
      <vt:lpstr>Calculation </vt:lpstr>
      <vt:lpstr>Experimental pressure loss (∆Pexp) calculation </vt:lpstr>
      <vt:lpstr>Theoritical  pressure loss (∆Ptheo) calculation </vt:lpstr>
      <vt:lpstr>Porosity (ε) calculation  </vt:lpstr>
      <vt:lpstr>Sphericity  (ɸ) calculation</vt:lpstr>
      <vt:lpstr>Minimum fluidization</vt:lpstr>
      <vt:lpstr>Pressure loss calculation for minimum fluidization point : ∆Pmf  </vt:lpstr>
      <vt:lpstr>Theoritical minimum fluidization velocity calculation: νmf</vt:lpstr>
      <vt:lpstr>Observations</vt:lpstr>
      <vt:lpstr>Slayt 18</vt:lpstr>
      <vt:lpstr>Good luck =)</vt:lpstr>
    </vt:vector>
  </TitlesOfParts>
  <Company>C@NgO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 483  Operation Laboratory</dc:title>
  <dc:creator>burcu1</dc:creator>
  <cp:lastModifiedBy>burcu1</cp:lastModifiedBy>
  <cp:revision>23</cp:revision>
  <dcterms:created xsi:type="dcterms:W3CDTF">2020-05-04T13:29:44Z</dcterms:created>
  <dcterms:modified xsi:type="dcterms:W3CDTF">2021-10-12T08:36:13Z</dcterms:modified>
</cp:coreProperties>
</file>