
<file path=[Content_Types].xml><?xml version="1.0" encoding="utf-8"?>
<Types xmlns="http://schemas.openxmlformats.org/package/2006/content-types">
  <Default Extension="png" ContentType="image/png"/>
  <Default Extension="jpeg" ContentType="image/jpeg"/>
  <Default Extension="wmf" ContentType="image/x-wmf"/>
  <Default Extension="xls" ContentType="application/vnd.ms-excel"/>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6"/>
  </p:notesMasterIdLst>
  <p:handoutMasterIdLst>
    <p:handoutMasterId r:id="rId17"/>
  </p:handoutMasterIdLst>
  <p:sldIdLst>
    <p:sldId id="594" r:id="rId2"/>
    <p:sldId id="598" r:id="rId3"/>
    <p:sldId id="600" r:id="rId4"/>
    <p:sldId id="601" r:id="rId5"/>
    <p:sldId id="602" r:id="rId6"/>
    <p:sldId id="603" r:id="rId7"/>
    <p:sldId id="604" r:id="rId8"/>
    <p:sldId id="605" r:id="rId9"/>
    <p:sldId id="606" r:id="rId10"/>
    <p:sldId id="607" r:id="rId11"/>
    <p:sldId id="608" r:id="rId12"/>
    <p:sldId id="609" r:id="rId13"/>
    <p:sldId id="610" r:id="rId14"/>
    <p:sldId id="611" r:id="rId15"/>
  </p:sldIdLst>
  <p:sldSz cx="9144000" cy="6858000" type="screen4x3"/>
  <p:notesSz cx="6699250" cy="9836150"/>
  <p:custDataLst>
    <p:tags r:id="rId18"/>
  </p:custDataLst>
  <p:defaultTextStyle>
    <a:defPPr>
      <a:defRPr lang="de-DE"/>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3705">
          <p15:clr>
            <a:srgbClr val="A4A3A4"/>
          </p15:clr>
        </p15:guide>
        <p15:guide id="2" orient="horz" pos="1185">
          <p15:clr>
            <a:srgbClr val="A4A3A4"/>
          </p15:clr>
        </p15:guide>
        <p15:guide id="3" pos="254">
          <p15:clr>
            <a:srgbClr val="A4A3A4"/>
          </p15:clr>
        </p15:guide>
        <p15:guide id="4" pos="2892">
          <p15:clr>
            <a:srgbClr val="A4A3A4"/>
          </p15:clr>
        </p15:guide>
        <p15:guide id="5" pos="55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7F7F7"/>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13" autoAdjust="0"/>
    <p:restoredTop sz="94600" autoAdjust="0"/>
  </p:normalViewPr>
  <p:slideViewPr>
    <p:cSldViewPr snapToGrid="0">
      <p:cViewPr varScale="1">
        <p:scale>
          <a:sx n="83" d="100"/>
          <a:sy n="83" d="100"/>
        </p:scale>
        <p:origin x="1450" y="48"/>
      </p:cViewPr>
      <p:guideLst>
        <p:guide orient="horz" pos="3705"/>
        <p:guide orient="horz" pos="1185"/>
        <p:guide pos="254"/>
        <p:guide pos="2892"/>
        <p:guide pos="5547"/>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9106" name="Rectangle 2"/>
          <p:cNvSpPr>
            <a:spLocks noGrp="1" noChangeArrowheads="1"/>
          </p:cNvSpPr>
          <p:nvPr>
            <p:ph type="hdr" sz="quarter"/>
          </p:nvPr>
        </p:nvSpPr>
        <p:spPr bwMode="auto">
          <a:xfrm>
            <a:off x="0" y="0"/>
            <a:ext cx="2878138"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101" tIns="44550" rIns="89101" bIns="44550" numCol="1" anchor="t" anchorCtr="0" compatLnSpc="1">
            <a:prstTxWarp prst="textNoShape">
              <a:avLst/>
            </a:prstTxWarp>
          </a:bodyPr>
          <a:lstStyle>
            <a:lvl1pPr defTabSz="889000" eaLnBrk="1" hangingPunct="1">
              <a:defRPr sz="1200" smtClean="0"/>
            </a:lvl1pPr>
          </a:lstStyle>
          <a:p>
            <a:pPr>
              <a:defRPr/>
            </a:pPr>
            <a:endParaRPr lang="en-GB"/>
          </a:p>
        </p:txBody>
      </p:sp>
      <p:sp>
        <p:nvSpPr>
          <p:cNvPr id="559107" name="Rectangle 3"/>
          <p:cNvSpPr>
            <a:spLocks noGrp="1" noChangeArrowheads="1"/>
          </p:cNvSpPr>
          <p:nvPr>
            <p:ph type="dt" sz="quarter" idx="1"/>
          </p:nvPr>
        </p:nvSpPr>
        <p:spPr bwMode="auto">
          <a:xfrm>
            <a:off x="3762375" y="0"/>
            <a:ext cx="2952750" cy="522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101" tIns="44550" rIns="89101" bIns="44550" numCol="1" anchor="t" anchorCtr="0" compatLnSpc="1">
            <a:prstTxWarp prst="textNoShape">
              <a:avLst/>
            </a:prstTxWarp>
          </a:bodyPr>
          <a:lstStyle>
            <a:lvl1pPr algn="r" defTabSz="889000" eaLnBrk="1" hangingPunct="1">
              <a:defRPr sz="1200" smtClean="0"/>
            </a:lvl1pPr>
          </a:lstStyle>
          <a:p>
            <a:pPr>
              <a:defRPr/>
            </a:pPr>
            <a:endParaRPr lang="en-GB"/>
          </a:p>
        </p:txBody>
      </p:sp>
      <p:sp>
        <p:nvSpPr>
          <p:cNvPr id="559108" name="Rectangle 4"/>
          <p:cNvSpPr>
            <a:spLocks noGrp="1" noChangeArrowheads="1"/>
          </p:cNvSpPr>
          <p:nvPr>
            <p:ph type="ftr" sz="quarter" idx="2"/>
          </p:nvPr>
        </p:nvSpPr>
        <p:spPr bwMode="auto">
          <a:xfrm>
            <a:off x="0" y="9323388"/>
            <a:ext cx="2878138"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101" tIns="44550" rIns="89101" bIns="44550" numCol="1" anchor="b" anchorCtr="0" compatLnSpc="1">
            <a:prstTxWarp prst="textNoShape">
              <a:avLst/>
            </a:prstTxWarp>
          </a:bodyPr>
          <a:lstStyle>
            <a:lvl1pPr defTabSz="889000" eaLnBrk="1" hangingPunct="1">
              <a:defRPr sz="1200" smtClean="0"/>
            </a:lvl1pPr>
          </a:lstStyle>
          <a:p>
            <a:pPr>
              <a:defRPr/>
            </a:pPr>
            <a:endParaRPr lang="en-GB"/>
          </a:p>
        </p:txBody>
      </p:sp>
      <p:sp>
        <p:nvSpPr>
          <p:cNvPr id="559109" name="Rectangle 5"/>
          <p:cNvSpPr>
            <a:spLocks noGrp="1" noChangeArrowheads="1"/>
          </p:cNvSpPr>
          <p:nvPr>
            <p:ph type="sldNum" sz="quarter" idx="3"/>
          </p:nvPr>
        </p:nvSpPr>
        <p:spPr bwMode="auto">
          <a:xfrm>
            <a:off x="3762375" y="9323388"/>
            <a:ext cx="2952750" cy="522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9101" tIns="44550" rIns="89101" bIns="44550" numCol="1" anchor="b" anchorCtr="0" compatLnSpc="1">
            <a:prstTxWarp prst="textNoShape">
              <a:avLst/>
            </a:prstTxWarp>
          </a:bodyPr>
          <a:lstStyle>
            <a:lvl1pPr algn="r" defTabSz="889000" eaLnBrk="1" hangingPunct="1">
              <a:defRPr sz="1200" smtClean="0"/>
            </a:lvl1pPr>
          </a:lstStyle>
          <a:p>
            <a:pPr>
              <a:defRPr/>
            </a:pPr>
            <a:fld id="{206DEF44-3CB7-4BD4-AB13-B88F444669A9}" type="slidenum">
              <a:rPr lang="en-GB"/>
              <a:pPr>
                <a:defRPr/>
              </a:pPr>
              <a:t>‹#›</a:t>
            </a:fld>
            <a:endParaRPr lang="en-GB"/>
          </a:p>
        </p:txBody>
      </p:sp>
    </p:spTree>
    <p:extLst>
      <p:ext uri="{BB962C8B-B14F-4D97-AF65-F5344CB8AC3E}">
        <p14:creationId xmlns:p14="http://schemas.microsoft.com/office/powerpoint/2010/main" val="1000303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0195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475" tIns="47239" rIns="94475" bIns="47239" numCol="1" anchor="t" anchorCtr="0" compatLnSpc="1">
            <a:prstTxWarp prst="textNoShape">
              <a:avLst/>
            </a:prstTxWarp>
          </a:bodyPr>
          <a:lstStyle>
            <a:lvl1pPr defTabSz="942975" eaLnBrk="1" hangingPunct="1">
              <a:defRPr sz="1300" smtClean="0"/>
            </a:lvl1pPr>
          </a:lstStyle>
          <a:p>
            <a:pPr>
              <a:defRPr/>
            </a:pPr>
            <a:endParaRPr lang="en-GB"/>
          </a:p>
        </p:txBody>
      </p:sp>
      <p:sp>
        <p:nvSpPr>
          <p:cNvPr id="6147" name="Rectangle 3"/>
          <p:cNvSpPr>
            <a:spLocks noGrp="1" noChangeArrowheads="1"/>
          </p:cNvSpPr>
          <p:nvPr>
            <p:ph type="dt" idx="1"/>
          </p:nvPr>
        </p:nvSpPr>
        <p:spPr bwMode="auto">
          <a:xfrm>
            <a:off x="3797300" y="0"/>
            <a:ext cx="2901950"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475" tIns="47239" rIns="94475" bIns="47239" numCol="1" anchor="t" anchorCtr="0" compatLnSpc="1">
            <a:prstTxWarp prst="textNoShape">
              <a:avLst/>
            </a:prstTxWarp>
          </a:bodyPr>
          <a:lstStyle>
            <a:lvl1pPr algn="r" defTabSz="942975" eaLnBrk="1" hangingPunct="1">
              <a:defRPr sz="1300" smtClean="0"/>
            </a:lvl1pPr>
          </a:lstStyle>
          <a:p>
            <a:pPr>
              <a:defRPr/>
            </a:pPr>
            <a:endParaRPr lang="en-GB"/>
          </a:p>
        </p:txBody>
      </p:sp>
      <p:sp>
        <p:nvSpPr>
          <p:cNvPr id="14340" name="Rectangle 4"/>
          <p:cNvSpPr>
            <a:spLocks noGrp="1" noRot="1" noChangeAspect="1" noChangeArrowheads="1" noTextEdit="1"/>
          </p:cNvSpPr>
          <p:nvPr>
            <p:ph type="sldImg" idx="2"/>
          </p:nvPr>
        </p:nvSpPr>
        <p:spPr bwMode="auto">
          <a:xfrm>
            <a:off x="890588" y="738188"/>
            <a:ext cx="4919662" cy="36893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893763" y="4672013"/>
            <a:ext cx="4911725" cy="442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475" tIns="47239" rIns="94475" bIns="47239" numCol="1" anchor="t" anchorCtr="0" compatLnSpc="1">
            <a:prstTxWarp prst="textNoShape">
              <a:avLst/>
            </a:prstTxWarp>
          </a:bodyPr>
          <a:lstStyle/>
          <a:p>
            <a:pPr lvl="0"/>
            <a:r>
              <a:rPr lang="en-GB" noProof="0" smtClean="0"/>
              <a:t>Klicken Sie, um die Formate des Vorlagentextes zu bearbeiten</a:t>
            </a:r>
          </a:p>
          <a:p>
            <a:pPr lvl="1"/>
            <a:r>
              <a:rPr lang="en-GB" noProof="0" smtClean="0"/>
              <a:t>Zweite Ebene</a:t>
            </a:r>
          </a:p>
          <a:p>
            <a:pPr lvl="2"/>
            <a:r>
              <a:rPr lang="en-GB" noProof="0" smtClean="0"/>
              <a:t>Dritte Ebene</a:t>
            </a:r>
          </a:p>
          <a:p>
            <a:pPr lvl="3"/>
            <a:r>
              <a:rPr lang="en-GB" noProof="0" smtClean="0"/>
              <a:t>Vierte Ebene</a:t>
            </a:r>
          </a:p>
          <a:p>
            <a:pPr lvl="4"/>
            <a:r>
              <a:rPr lang="en-GB" noProof="0" smtClean="0"/>
              <a:t>Fünfte Ebene</a:t>
            </a:r>
          </a:p>
        </p:txBody>
      </p:sp>
      <p:sp>
        <p:nvSpPr>
          <p:cNvPr id="6150" name="Rectangle 6"/>
          <p:cNvSpPr>
            <a:spLocks noGrp="1" noChangeArrowheads="1"/>
          </p:cNvSpPr>
          <p:nvPr>
            <p:ph type="ftr" sz="quarter" idx="4"/>
          </p:nvPr>
        </p:nvSpPr>
        <p:spPr bwMode="auto">
          <a:xfrm>
            <a:off x="0" y="9345613"/>
            <a:ext cx="290195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475" tIns="47239" rIns="94475" bIns="47239" numCol="1" anchor="b" anchorCtr="0" compatLnSpc="1">
            <a:prstTxWarp prst="textNoShape">
              <a:avLst/>
            </a:prstTxWarp>
          </a:bodyPr>
          <a:lstStyle>
            <a:lvl1pPr defTabSz="942975" eaLnBrk="1" hangingPunct="1">
              <a:defRPr sz="1300" smtClean="0"/>
            </a:lvl1pPr>
          </a:lstStyle>
          <a:p>
            <a:pPr>
              <a:defRPr/>
            </a:pPr>
            <a:endParaRPr lang="en-GB"/>
          </a:p>
        </p:txBody>
      </p:sp>
      <p:sp>
        <p:nvSpPr>
          <p:cNvPr id="6151" name="Rectangle 7"/>
          <p:cNvSpPr>
            <a:spLocks noGrp="1" noChangeArrowheads="1"/>
          </p:cNvSpPr>
          <p:nvPr>
            <p:ph type="sldNum" sz="quarter" idx="5"/>
          </p:nvPr>
        </p:nvSpPr>
        <p:spPr bwMode="auto">
          <a:xfrm>
            <a:off x="3797300" y="9345613"/>
            <a:ext cx="2901950" cy="49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475" tIns="47239" rIns="94475" bIns="47239" numCol="1" anchor="b" anchorCtr="0" compatLnSpc="1">
            <a:prstTxWarp prst="textNoShape">
              <a:avLst/>
            </a:prstTxWarp>
          </a:bodyPr>
          <a:lstStyle>
            <a:lvl1pPr algn="r" defTabSz="942975" eaLnBrk="1" hangingPunct="1">
              <a:defRPr sz="1300" smtClean="0"/>
            </a:lvl1pPr>
          </a:lstStyle>
          <a:p>
            <a:pPr>
              <a:defRPr/>
            </a:pPr>
            <a:fld id="{1419FE08-F6DF-4833-96A2-3D07AB487E94}" type="slidenum">
              <a:rPr lang="en-GB"/>
              <a:pPr>
                <a:defRPr/>
              </a:pPr>
              <a:t>‹#›</a:t>
            </a:fld>
            <a:endParaRPr lang="en-GB"/>
          </a:p>
        </p:txBody>
      </p:sp>
    </p:spTree>
    <p:extLst>
      <p:ext uri="{BB962C8B-B14F-4D97-AF65-F5344CB8AC3E}">
        <p14:creationId xmlns:p14="http://schemas.microsoft.com/office/powerpoint/2010/main" val="2480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defTabSz="942975">
              <a:defRPr>
                <a:solidFill>
                  <a:schemeClr val="tx1"/>
                </a:solidFill>
                <a:latin typeface="Arial" charset="0"/>
              </a:defRPr>
            </a:lvl1pPr>
            <a:lvl2pPr marL="742950" indent="-285750" defTabSz="942975">
              <a:defRPr>
                <a:solidFill>
                  <a:schemeClr val="tx1"/>
                </a:solidFill>
                <a:latin typeface="Arial" charset="0"/>
              </a:defRPr>
            </a:lvl2pPr>
            <a:lvl3pPr marL="1143000" indent="-228600" defTabSz="942975">
              <a:defRPr>
                <a:solidFill>
                  <a:schemeClr val="tx1"/>
                </a:solidFill>
                <a:latin typeface="Arial" charset="0"/>
              </a:defRPr>
            </a:lvl3pPr>
            <a:lvl4pPr marL="1600200" indent="-228600" defTabSz="942975">
              <a:defRPr>
                <a:solidFill>
                  <a:schemeClr val="tx1"/>
                </a:solidFill>
                <a:latin typeface="Arial" charset="0"/>
              </a:defRPr>
            </a:lvl4pPr>
            <a:lvl5pPr marL="2057400" indent="-228600" defTabSz="942975">
              <a:defRPr>
                <a:solidFill>
                  <a:schemeClr val="tx1"/>
                </a:solidFill>
                <a:latin typeface="Arial" charset="0"/>
              </a:defRPr>
            </a:lvl5pPr>
            <a:lvl6pPr marL="2514600" indent="-228600" defTabSz="942975" eaLnBrk="0" fontAlgn="base" hangingPunct="0">
              <a:spcBef>
                <a:spcPct val="0"/>
              </a:spcBef>
              <a:spcAft>
                <a:spcPct val="0"/>
              </a:spcAft>
              <a:defRPr>
                <a:solidFill>
                  <a:schemeClr val="tx1"/>
                </a:solidFill>
                <a:latin typeface="Arial" charset="0"/>
              </a:defRPr>
            </a:lvl6pPr>
            <a:lvl7pPr marL="2971800" indent="-228600" defTabSz="942975" eaLnBrk="0" fontAlgn="base" hangingPunct="0">
              <a:spcBef>
                <a:spcPct val="0"/>
              </a:spcBef>
              <a:spcAft>
                <a:spcPct val="0"/>
              </a:spcAft>
              <a:defRPr>
                <a:solidFill>
                  <a:schemeClr val="tx1"/>
                </a:solidFill>
                <a:latin typeface="Arial" charset="0"/>
              </a:defRPr>
            </a:lvl7pPr>
            <a:lvl8pPr marL="3429000" indent="-228600" defTabSz="942975" eaLnBrk="0" fontAlgn="base" hangingPunct="0">
              <a:spcBef>
                <a:spcPct val="0"/>
              </a:spcBef>
              <a:spcAft>
                <a:spcPct val="0"/>
              </a:spcAft>
              <a:defRPr>
                <a:solidFill>
                  <a:schemeClr val="tx1"/>
                </a:solidFill>
                <a:latin typeface="Arial" charset="0"/>
              </a:defRPr>
            </a:lvl8pPr>
            <a:lvl9pPr marL="3886200" indent="-228600" defTabSz="942975" eaLnBrk="0" fontAlgn="base" hangingPunct="0">
              <a:spcBef>
                <a:spcPct val="0"/>
              </a:spcBef>
              <a:spcAft>
                <a:spcPct val="0"/>
              </a:spcAft>
              <a:defRPr>
                <a:solidFill>
                  <a:schemeClr val="tx1"/>
                </a:solidFill>
                <a:latin typeface="Arial" charset="0"/>
              </a:defRPr>
            </a:lvl9pPr>
          </a:lstStyle>
          <a:p>
            <a:fld id="{F588091D-DFEF-4BB0-8BF7-0801DE6F0DA1}" type="slidenum">
              <a:rPr lang="en-GB"/>
              <a:pPr/>
              <a:t>1</a:t>
            </a:fld>
            <a:endParaRPr lang="en-GB" dirty="0"/>
          </a:p>
        </p:txBody>
      </p:sp>
      <p:sp>
        <p:nvSpPr>
          <p:cNvPr id="15363" name="Rectangle 2"/>
          <p:cNvSpPr>
            <a:spLocks noGrp="1" noChangeArrowheads="1"/>
          </p:cNvSpPr>
          <p:nvPr>
            <p:ph type="body" idx="1"/>
          </p:nvPr>
        </p:nvSpPr>
        <p:spPr>
          <a:xfrm>
            <a:off x="242888" y="5253038"/>
            <a:ext cx="6283325" cy="4051300"/>
          </a:xfrm>
          <a:noFill/>
        </p:spPr>
        <p:txBody>
          <a:bodyPr lIns="89384" tIns="44694" rIns="89384" bIns="44694"/>
          <a:lstStyle/>
          <a:p>
            <a:pPr eaLnBrk="1" hangingPunct="1"/>
            <a:endParaRPr lang="en-GB" dirty="0" smtClean="0"/>
          </a:p>
        </p:txBody>
      </p:sp>
      <p:sp>
        <p:nvSpPr>
          <p:cNvPr id="15364" name="Rectangle 3"/>
          <p:cNvSpPr>
            <a:spLocks noGrp="1" noRot="1" noChangeAspect="1" noChangeArrowheads="1" noTextEdit="1"/>
          </p:cNvSpPr>
          <p:nvPr>
            <p:ph type="sldImg"/>
          </p:nvPr>
        </p:nvSpPr>
        <p:spPr>
          <a:xfrm>
            <a:off x="1588" y="0"/>
            <a:ext cx="6696075" cy="5022850"/>
          </a:xfrm>
          <a:ln/>
        </p:spPr>
      </p:sp>
    </p:spTree>
    <p:extLst>
      <p:ext uri="{BB962C8B-B14F-4D97-AF65-F5344CB8AC3E}">
        <p14:creationId xmlns:p14="http://schemas.microsoft.com/office/powerpoint/2010/main" val="815466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1747"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14</a:t>
            </a:r>
          </a:p>
        </p:txBody>
      </p:sp>
      <p:sp>
        <p:nvSpPr>
          <p:cNvPr id="31748"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1749"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1750"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1751"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14</a:t>
            </a:r>
          </a:p>
        </p:txBody>
      </p:sp>
      <p:sp>
        <p:nvSpPr>
          <p:cNvPr id="31752"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1753"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1754" name="Rectangle 10"/>
          <p:cNvSpPr>
            <a:spLocks noGrp="1" noChangeArrowheads="1"/>
          </p:cNvSpPr>
          <p:nvPr>
            <p:ph type="body" idx="1"/>
          </p:nvPr>
        </p:nvSpPr>
        <p:spPr>
          <a:ln/>
        </p:spPr>
        <p:txBody>
          <a:bodyPr/>
          <a:lstStyle/>
          <a:p>
            <a:endParaRPr lang="tr-TR"/>
          </a:p>
        </p:txBody>
      </p:sp>
      <p:sp>
        <p:nvSpPr>
          <p:cNvPr id="31755"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484646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795"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15</a:t>
            </a:r>
          </a:p>
        </p:txBody>
      </p:sp>
      <p:sp>
        <p:nvSpPr>
          <p:cNvPr id="33796"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797"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798"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799"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15</a:t>
            </a:r>
          </a:p>
        </p:txBody>
      </p:sp>
      <p:sp>
        <p:nvSpPr>
          <p:cNvPr id="33800"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1"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2" name="Rectangle 10"/>
          <p:cNvSpPr>
            <a:spLocks noGrp="1" noRot="1" noChangeAspect="1" noChangeArrowheads="1" noTextEdit="1"/>
          </p:cNvSpPr>
          <p:nvPr>
            <p:ph type="sldImg"/>
          </p:nvPr>
        </p:nvSpPr>
        <p:spPr>
          <a:xfrm>
            <a:off x="901700" y="744538"/>
            <a:ext cx="4897438" cy="3675062"/>
          </a:xfrm>
          <a:ln cap="flat"/>
        </p:spPr>
      </p:sp>
      <p:sp>
        <p:nvSpPr>
          <p:cNvPr id="33803" name="Rectangle 11"/>
          <p:cNvSpPr>
            <a:spLocks noGrp="1" noChangeArrowheads="1"/>
          </p:cNvSpPr>
          <p:nvPr>
            <p:ph type="body" idx="1"/>
          </p:nvPr>
        </p:nvSpPr>
        <p:spPr>
          <a:ln/>
        </p:spPr>
        <p:txBody>
          <a:bodyPr/>
          <a:lstStyle/>
          <a:p>
            <a:endParaRPr lang="tr-TR"/>
          </a:p>
        </p:txBody>
      </p:sp>
    </p:spTree>
    <p:extLst>
      <p:ext uri="{BB962C8B-B14F-4D97-AF65-F5344CB8AC3E}">
        <p14:creationId xmlns:p14="http://schemas.microsoft.com/office/powerpoint/2010/main" val="118498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43"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16</a:t>
            </a:r>
          </a:p>
        </p:txBody>
      </p:sp>
      <p:sp>
        <p:nvSpPr>
          <p:cNvPr id="35844"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45"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46"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47"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16</a:t>
            </a:r>
          </a:p>
        </p:txBody>
      </p:sp>
      <p:sp>
        <p:nvSpPr>
          <p:cNvPr id="35848"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49"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0" name="Rectangle 10"/>
          <p:cNvSpPr>
            <a:spLocks noGrp="1" noChangeArrowheads="1"/>
          </p:cNvSpPr>
          <p:nvPr>
            <p:ph type="body" idx="1"/>
          </p:nvPr>
        </p:nvSpPr>
        <p:spPr>
          <a:ln/>
        </p:spPr>
        <p:txBody>
          <a:bodyPr/>
          <a:lstStyle/>
          <a:p>
            <a:endParaRPr lang="tr-TR"/>
          </a:p>
        </p:txBody>
      </p:sp>
      <p:sp>
        <p:nvSpPr>
          <p:cNvPr id="35851"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29146898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1"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17</a:t>
            </a:r>
          </a:p>
        </p:txBody>
      </p:sp>
      <p:sp>
        <p:nvSpPr>
          <p:cNvPr id="37892"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3"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4"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5"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17</a:t>
            </a:r>
          </a:p>
        </p:txBody>
      </p:sp>
      <p:sp>
        <p:nvSpPr>
          <p:cNvPr id="37896"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7"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8" name="Rectangle 10"/>
          <p:cNvSpPr>
            <a:spLocks noGrp="1" noChangeArrowheads="1"/>
          </p:cNvSpPr>
          <p:nvPr>
            <p:ph type="body" idx="1"/>
          </p:nvPr>
        </p:nvSpPr>
        <p:spPr>
          <a:ln/>
        </p:spPr>
        <p:txBody>
          <a:bodyPr/>
          <a:lstStyle/>
          <a:p>
            <a:endParaRPr lang="tr-TR"/>
          </a:p>
        </p:txBody>
      </p:sp>
      <p:sp>
        <p:nvSpPr>
          <p:cNvPr id="37899"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534385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9939"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18</a:t>
            </a:r>
          </a:p>
        </p:txBody>
      </p:sp>
      <p:sp>
        <p:nvSpPr>
          <p:cNvPr id="39940"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9941"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9942"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9943"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18</a:t>
            </a:r>
          </a:p>
        </p:txBody>
      </p:sp>
      <p:sp>
        <p:nvSpPr>
          <p:cNvPr id="39944"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9945"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9946" name="Rectangle 10"/>
          <p:cNvSpPr>
            <a:spLocks noGrp="1" noChangeArrowheads="1"/>
          </p:cNvSpPr>
          <p:nvPr>
            <p:ph type="body" idx="1"/>
          </p:nvPr>
        </p:nvSpPr>
        <p:spPr>
          <a:ln/>
        </p:spPr>
        <p:txBody>
          <a:bodyPr/>
          <a:lstStyle/>
          <a:p>
            <a:endParaRPr lang="tr-TR"/>
          </a:p>
        </p:txBody>
      </p:sp>
      <p:sp>
        <p:nvSpPr>
          <p:cNvPr id="39947"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2950935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0313046-EBC7-4168-AAFD-AEC500F38D0A}" type="slidenum">
              <a:rPr lang="en-US"/>
              <a:pPr/>
              <a:t>2</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tr-TR"/>
          </a:p>
        </p:txBody>
      </p:sp>
    </p:spTree>
    <p:extLst>
      <p:ext uri="{BB962C8B-B14F-4D97-AF65-F5344CB8AC3E}">
        <p14:creationId xmlns:p14="http://schemas.microsoft.com/office/powerpoint/2010/main" val="151716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219"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3</a:t>
            </a:r>
          </a:p>
        </p:txBody>
      </p:sp>
      <p:sp>
        <p:nvSpPr>
          <p:cNvPr id="9220"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221"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222"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223"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3</a:t>
            </a:r>
          </a:p>
        </p:txBody>
      </p:sp>
      <p:sp>
        <p:nvSpPr>
          <p:cNvPr id="9224"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225"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9226" name="Rectangle 10"/>
          <p:cNvSpPr>
            <a:spLocks noGrp="1" noChangeArrowheads="1"/>
          </p:cNvSpPr>
          <p:nvPr>
            <p:ph type="body" idx="1"/>
          </p:nvPr>
        </p:nvSpPr>
        <p:spPr>
          <a:ln/>
        </p:spPr>
        <p:txBody>
          <a:bodyPr/>
          <a:lstStyle/>
          <a:p>
            <a:endParaRPr lang="tr-TR"/>
          </a:p>
        </p:txBody>
      </p:sp>
      <p:sp>
        <p:nvSpPr>
          <p:cNvPr id="9227"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443519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1267"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4</a:t>
            </a:r>
          </a:p>
        </p:txBody>
      </p:sp>
      <p:sp>
        <p:nvSpPr>
          <p:cNvPr id="11268"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1269"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1270"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1271"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4</a:t>
            </a:r>
          </a:p>
        </p:txBody>
      </p:sp>
      <p:sp>
        <p:nvSpPr>
          <p:cNvPr id="11272"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1273"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1274" name="Rectangle 10"/>
          <p:cNvSpPr>
            <a:spLocks noGrp="1" noChangeArrowheads="1"/>
          </p:cNvSpPr>
          <p:nvPr>
            <p:ph type="body" idx="1"/>
          </p:nvPr>
        </p:nvSpPr>
        <p:spPr>
          <a:ln/>
        </p:spPr>
        <p:txBody>
          <a:bodyPr/>
          <a:lstStyle/>
          <a:p>
            <a:endParaRPr lang="tr-TR"/>
          </a:p>
        </p:txBody>
      </p:sp>
      <p:sp>
        <p:nvSpPr>
          <p:cNvPr id="11275"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817046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363"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6</a:t>
            </a:r>
          </a:p>
        </p:txBody>
      </p:sp>
      <p:sp>
        <p:nvSpPr>
          <p:cNvPr id="15364"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365"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366"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367"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6</a:t>
            </a:r>
          </a:p>
        </p:txBody>
      </p:sp>
      <p:sp>
        <p:nvSpPr>
          <p:cNvPr id="15368"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369"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5370" name="Rectangle 10"/>
          <p:cNvSpPr>
            <a:spLocks noGrp="1" noChangeArrowheads="1"/>
          </p:cNvSpPr>
          <p:nvPr>
            <p:ph type="body" idx="1"/>
          </p:nvPr>
        </p:nvSpPr>
        <p:spPr>
          <a:ln/>
        </p:spPr>
        <p:txBody>
          <a:bodyPr/>
          <a:lstStyle/>
          <a:p>
            <a:endParaRPr lang="tr-TR"/>
          </a:p>
        </p:txBody>
      </p:sp>
      <p:sp>
        <p:nvSpPr>
          <p:cNvPr id="15371"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26355505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1507"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9</a:t>
            </a:r>
          </a:p>
        </p:txBody>
      </p:sp>
      <p:sp>
        <p:nvSpPr>
          <p:cNvPr id="21508"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1509"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1510"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1511"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9</a:t>
            </a:r>
          </a:p>
        </p:txBody>
      </p:sp>
      <p:sp>
        <p:nvSpPr>
          <p:cNvPr id="21512"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1513"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1514" name="Rectangle 10"/>
          <p:cNvSpPr>
            <a:spLocks noGrp="1" noChangeArrowheads="1"/>
          </p:cNvSpPr>
          <p:nvPr>
            <p:ph type="body" idx="1"/>
          </p:nvPr>
        </p:nvSpPr>
        <p:spPr>
          <a:ln/>
        </p:spPr>
        <p:txBody>
          <a:bodyPr/>
          <a:lstStyle/>
          <a:p>
            <a:endParaRPr lang="tr-TR"/>
          </a:p>
        </p:txBody>
      </p:sp>
      <p:sp>
        <p:nvSpPr>
          <p:cNvPr id="21515"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37056630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03"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11</a:t>
            </a:r>
          </a:p>
        </p:txBody>
      </p:sp>
      <p:sp>
        <p:nvSpPr>
          <p:cNvPr id="25604"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05"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06"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07"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11</a:t>
            </a:r>
          </a:p>
        </p:txBody>
      </p:sp>
      <p:sp>
        <p:nvSpPr>
          <p:cNvPr id="25608"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09"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5610" name="Rectangle 10"/>
          <p:cNvSpPr>
            <a:spLocks noGrp="1" noChangeArrowheads="1"/>
          </p:cNvSpPr>
          <p:nvPr>
            <p:ph type="body" idx="1"/>
          </p:nvPr>
        </p:nvSpPr>
        <p:spPr>
          <a:ln/>
        </p:spPr>
        <p:txBody>
          <a:bodyPr/>
          <a:lstStyle/>
          <a:p>
            <a:endParaRPr lang="tr-TR"/>
          </a:p>
        </p:txBody>
      </p:sp>
      <p:sp>
        <p:nvSpPr>
          <p:cNvPr id="25611"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39270024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651"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12</a:t>
            </a:r>
          </a:p>
        </p:txBody>
      </p:sp>
      <p:sp>
        <p:nvSpPr>
          <p:cNvPr id="27652"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653"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654"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655"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12</a:t>
            </a:r>
          </a:p>
        </p:txBody>
      </p:sp>
      <p:sp>
        <p:nvSpPr>
          <p:cNvPr id="27656"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657"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7658" name="Rectangle 10"/>
          <p:cNvSpPr>
            <a:spLocks noGrp="1" noChangeArrowheads="1"/>
          </p:cNvSpPr>
          <p:nvPr>
            <p:ph type="body" idx="1"/>
          </p:nvPr>
        </p:nvSpPr>
        <p:spPr>
          <a:ln/>
        </p:spPr>
        <p:txBody>
          <a:bodyPr/>
          <a:lstStyle/>
          <a:p>
            <a:endParaRPr lang="tr-TR"/>
          </a:p>
        </p:txBody>
      </p:sp>
      <p:sp>
        <p:nvSpPr>
          <p:cNvPr id="27659"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7923049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699" name="Rectangle 3"/>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i="1"/>
              <a:t>13</a:t>
            </a:r>
          </a:p>
        </p:txBody>
      </p:sp>
      <p:sp>
        <p:nvSpPr>
          <p:cNvPr id="29700" name="Rectangle 4"/>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701" name="Rectangle 5"/>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702" name="Rectangle 6"/>
          <p:cNvSpPr>
            <a:spLocks noChangeArrowheads="1"/>
          </p:cNvSpPr>
          <p:nvPr/>
        </p:nvSpPr>
        <p:spPr bwMode="auto">
          <a:xfrm>
            <a:off x="3795843" y="0"/>
            <a:ext cx="2903407"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703" name="Rectangle 7"/>
          <p:cNvSpPr>
            <a:spLocks noChangeArrowheads="1"/>
          </p:cNvSpPr>
          <p:nvPr/>
        </p:nvSpPr>
        <p:spPr bwMode="auto">
          <a:xfrm>
            <a:off x="3795843" y="9342953"/>
            <a:ext cx="2903407"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p>
            <a:pPr algn="r" eaLnBrk="0" hangingPunct="0"/>
            <a:r>
              <a:rPr lang="en-US" sz="1000"/>
              <a:t>13</a:t>
            </a:r>
          </a:p>
        </p:txBody>
      </p:sp>
      <p:sp>
        <p:nvSpPr>
          <p:cNvPr id="29704" name="Rectangle 8"/>
          <p:cNvSpPr>
            <a:spLocks noChangeArrowheads="1"/>
          </p:cNvSpPr>
          <p:nvPr/>
        </p:nvSpPr>
        <p:spPr bwMode="auto">
          <a:xfrm>
            <a:off x="1" y="9342953"/>
            <a:ext cx="2903408" cy="493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705" name="Rectangle 9"/>
          <p:cNvSpPr>
            <a:spLocks noChangeArrowheads="1"/>
          </p:cNvSpPr>
          <p:nvPr/>
        </p:nvSpPr>
        <p:spPr bwMode="auto">
          <a:xfrm>
            <a:off x="1" y="0"/>
            <a:ext cx="2903408" cy="489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9706" name="Rectangle 10"/>
          <p:cNvSpPr>
            <a:spLocks noGrp="1" noChangeArrowheads="1"/>
          </p:cNvSpPr>
          <p:nvPr>
            <p:ph type="body" idx="1"/>
          </p:nvPr>
        </p:nvSpPr>
        <p:spPr>
          <a:ln/>
        </p:spPr>
        <p:txBody>
          <a:bodyPr/>
          <a:lstStyle/>
          <a:p>
            <a:endParaRPr lang="tr-TR"/>
          </a:p>
        </p:txBody>
      </p:sp>
      <p:sp>
        <p:nvSpPr>
          <p:cNvPr id="29707" name="Rectangle 11"/>
          <p:cNvSpPr>
            <a:spLocks noGrp="1" noRot="1" noChangeAspect="1" noChangeArrowheads="1" noTextEdit="1"/>
          </p:cNvSpPr>
          <p:nvPr>
            <p:ph type="sldImg"/>
          </p:nvPr>
        </p:nvSpPr>
        <p:spPr>
          <a:xfrm>
            <a:off x="901700" y="744538"/>
            <a:ext cx="4897438" cy="3675062"/>
          </a:xfrm>
          <a:ln cap="flat"/>
        </p:spPr>
      </p:sp>
    </p:spTree>
    <p:extLst>
      <p:ext uri="{BB962C8B-B14F-4D97-AF65-F5344CB8AC3E}">
        <p14:creationId xmlns:p14="http://schemas.microsoft.com/office/powerpoint/2010/main" val="219835965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4" name="Picture 2" descr="Hintergrun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3" descr="Himmel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3765550"/>
            <a:ext cx="9144000" cy="211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1" descr="schatten"/>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0" y="3765550"/>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75204" name="Rectangle 4"/>
          <p:cNvSpPr>
            <a:spLocks noGrp="1" noChangeArrowheads="1"/>
          </p:cNvSpPr>
          <p:nvPr>
            <p:ph type="ctrTitle" sz="quarter" hasCustomPrompt="1"/>
          </p:nvPr>
        </p:nvSpPr>
        <p:spPr>
          <a:xfrm>
            <a:off x="727074" y="1260475"/>
            <a:ext cx="7638449" cy="1143000"/>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91440" rIns="91440" anchor="b"/>
          <a:lstStyle>
            <a:lvl1pPr>
              <a:defRPr sz="2800">
                <a:solidFill>
                  <a:schemeClr val="bg2">
                    <a:lumMod val="75000"/>
                  </a:schemeClr>
                </a:solidFill>
              </a:defRPr>
            </a:lvl1pPr>
          </a:lstStyle>
          <a:p>
            <a:pPr lvl="0"/>
            <a:r>
              <a:rPr lang="tr-TR" noProof="0" dirty="0" smtClean="0"/>
              <a:t>FE 422 FOOD PRODUCTION MANAGEMENT</a:t>
            </a:r>
            <a:endParaRPr lang="de-DE" noProof="0" dirty="0" smtClean="0"/>
          </a:p>
        </p:txBody>
      </p:sp>
      <p:sp>
        <p:nvSpPr>
          <p:cNvPr id="1075205" name="Rectangle 5"/>
          <p:cNvSpPr>
            <a:spLocks noGrp="1" noChangeArrowheads="1"/>
          </p:cNvSpPr>
          <p:nvPr>
            <p:ph type="subTitle" sz="quarter" idx="1"/>
          </p:nvPr>
        </p:nvSpPr>
        <p:spPr>
          <a:xfrm>
            <a:off x="727075" y="2571750"/>
            <a:ext cx="6764338" cy="773113"/>
          </a:xfrm>
        </p:spPr>
        <p:txBody>
          <a:bodyPr lIns="91440" rIns="91440"/>
          <a:lstStyle>
            <a:lvl1pPr marL="0" indent="0">
              <a:buFont typeface="Wingdings" pitchFamily="2" charset="2"/>
              <a:buNone/>
              <a:defRPr sz="2200" b="1"/>
            </a:lvl1pPr>
          </a:lstStyle>
          <a:p>
            <a:pPr lvl="0"/>
            <a:r>
              <a:rPr lang="en-US" noProof="0" smtClean="0"/>
              <a:t>Click to edit Master text styles</a:t>
            </a:r>
          </a:p>
        </p:txBody>
      </p:sp>
      <p:sp>
        <p:nvSpPr>
          <p:cNvPr id="3" name="Metin kutusu 2"/>
          <p:cNvSpPr txBox="1"/>
          <p:nvPr userDrawn="1"/>
        </p:nvSpPr>
        <p:spPr>
          <a:xfrm>
            <a:off x="5597610" y="6153665"/>
            <a:ext cx="3126259" cy="369332"/>
          </a:xfrm>
          <a:prstGeom prst="rect">
            <a:avLst/>
          </a:prstGeom>
          <a:noFill/>
        </p:spPr>
        <p:txBody>
          <a:bodyPr wrap="square" rtlCol="0">
            <a:spAutoFit/>
          </a:bodyPr>
          <a:lstStyle/>
          <a:p>
            <a:r>
              <a:rPr lang="tr-TR" b="1" dirty="0" smtClean="0">
                <a:solidFill>
                  <a:schemeClr val="bg2">
                    <a:lumMod val="50000"/>
                  </a:schemeClr>
                </a:solidFill>
              </a:rPr>
              <a:t>Dr.</a:t>
            </a:r>
            <a:r>
              <a:rPr lang="tr-TR" b="1" baseline="0" dirty="0" smtClean="0">
                <a:solidFill>
                  <a:schemeClr val="bg2">
                    <a:lumMod val="50000"/>
                  </a:schemeClr>
                </a:solidFill>
              </a:rPr>
              <a:t> Ali Coşkun </a:t>
            </a:r>
            <a:r>
              <a:rPr lang="tr-TR" b="1" baseline="0" dirty="0" smtClean="0">
                <a:solidFill>
                  <a:schemeClr val="bg1">
                    <a:lumMod val="50000"/>
                  </a:schemeClr>
                </a:solidFill>
              </a:rPr>
              <a:t>DALGIÇ</a:t>
            </a:r>
            <a:endParaRPr lang="tr-TR" b="1" dirty="0">
              <a:solidFill>
                <a:schemeClr val="bg1">
                  <a:lumMod val="50000"/>
                </a:schemeClr>
              </a:solidFill>
            </a:endParaRPr>
          </a:p>
        </p:txBody>
      </p:sp>
    </p:spTree>
    <p:extLst>
      <p:ext uri="{BB962C8B-B14F-4D97-AF65-F5344CB8AC3E}">
        <p14:creationId xmlns:p14="http://schemas.microsoft.com/office/powerpoint/2010/main" val="3602593697"/>
      </p:ext>
    </p:extLst>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30C24003-50D2-4135-BE95-C037A2CC91EC}" type="slidenum">
              <a:rPr lang="de-DE" sz="1400" b="1" smtClean="0"/>
              <a:pPr>
                <a:defRPr/>
              </a:pPr>
              <a:t>‹#›</a:t>
            </a:fld>
            <a:endParaRPr lang="de-DE" sz="1400" b="1"/>
          </a:p>
        </p:txBody>
      </p:sp>
    </p:spTree>
    <p:extLst>
      <p:ext uri="{BB962C8B-B14F-4D97-AF65-F5344CB8AC3E}">
        <p14:creationId xmlns:p14="http://schemas.microsoft.com/office/powerpoint/2010/main" val="2344851495"/>
      </p:ext>
    </p:extLst>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05600" y="230188"/>
            <a:ext cx="2100263" cy="5659437"/>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03225" y="230188"/>
            <a:ext cx="6149975" cy="56594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6408A7D6-ED1D-4B03-BD81-74633E5A3B9A}" type="slidenum">
              <a:rPr lang="de-DE" sz="1400" b="1" smtClean="0"/>
              <a:pPr>
                <a:defRPr/>
              </a:pPr>
              <a:t>‹#›</a:t>
            </a:fld>
            <a:endParaRPr lang="de-DE" sz="1400" b="1"/>
          </a:p>
        </p:txBody>
      </p:sp>
    </p:spTree>
    <p:extLst>
      <p:ext uri="{BB962C8B-B14F-4D97-AF65-F5344CB8AC3E}">
        <p14:creationId xmlns:p14="http://schemas.microsoft.com/office/powerpoint/2010/main" val="1972339403"/>
      </p:ext>
    </p:extLst>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03225" y="230188"/>
            <a:ext cx="8530710" cy="600075"/>
          </a:xfrm>
        </p:spPr>
        <p:txBody>
          <a:bodyPr/>
          <a:lstStyle>
            <a:lvl1pPr>
              <a:defRPr>
                <a:solidFill>
                  <a:schemeClr val="bg2">
                    <a:lumMod val="75000"/>
                  </a:schemeClr>
                </a:solidFill>
                <a:latin typeface="Book Antiqua" pitchFamily="18" charset="0"/>
              </a:defRPr>
            </a:lvl1pPr>
          </a:lstStyle>
          <a:p>
            <a:r>
              <a:rPr lang="tr-TR" smtClean="0"/>
              <a:t>Asıl başlık stili için tıklatın</a:t>
            </a:r>
            <a:endParaRPr lang="tr-TR"/>
          </a:p>
        </p:txBody>
      </p:sp>
      <p:sp>
        <p:nvSpPr>
          <p:cNvPr id="3" name="İçerik Yer Tutucusu 2"/>
          <p:cNvSpPr>
            <a:spLocks noGrp="1"/>
          </p:cNvSpPr>
          <p:nvPr>
            <p:ph idx="1"/>
          </p:nvPr>
        </p:nvSpPr>
        <p:spPr/>
        <p:txBody>
          <a:bodyPr/>
          <a:lstStyle>
            <a:lvl1pPr>
              <a:defRPr>
                <a:latin typeface="Book Antiqua" pitchFamily="18" charset="0"/>
              </a:defRPr>
            </a:lvl1pPr>
            <a:lvl2pPr>
              <a:defRPr>
                <a:latin typeface="Book Antiqua" pitchFamily="18" charset="0"/>
              </a:defRPr>
            </a:lvl2pPr>
            <a:lvl3pPr>
              <a:defRPr>
                <a:latin typeface="Book Antiqua" pitchFamily="18" charset="0"/>
              </a:defRPr>
            </a:lvl3pPr>
            <a:lvl4pPr>
              <a:defRPr>
                <a:latin typeface="Book Antiqua" pitchFamily="18" charset="0"/>
              </a:defRPr>
            </a:lvl4pPr>
            <a:lvl5pPr>
              <a:defRPr>
                <a:latin typeface="Book Antiqua"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309985EE-30AE-4C86-9EB2-3A2F05F14641}" type="slidenum">
              <a:rPr lang="de-DE" sz="1400" b="1" smtClean="0"/>
              <a:pPr>
                <a:defRPr/>
              </a:pPr>
              <a:t>‹#›</a:t>
            </a:fld>
            <a:endParaRPr lang="de-DE" sz="1400" b="1"/>
          </a:p>
        </p:txBody>
      </p:sp>
      <p:sp>
        <p:nvSpPr>
          <p:cNvPr id="5" name="Dikdörtgen 4"/>
          <p:cNvSpPr/>
          <p:nvPr userDrawn="1"/>
        </p:nvSpPr>
        <p:spPr bwMode="auto">
          <a:xfrm>
            <a:off x="6499654" y="308919"/>
            <a:ext cx="2434281" cy="494270"/>
          </a:xfrm>
          <a:prstGeom prst="rect">
            <a:avLst/>
          </a:prstGeom>
          <a:solidFill>
            <a:schemeClr val="bg1"/>
          </a:solidFill>
          <a:ln w="1270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6" name="Dikdörtgen 5"/>
          <p:cNvSpPr/>
          <p:nvPr userDrawn="1"/>
        </p:nvSpPr>
        <p:spPr bwMode="auto">
          <a:xfrm>
            <a:off x="0" y="6363730"/>
            <a:ext cx="5424616" cy="494270"/>
          </a:xfrm>
          <a:prstGeom prst="rect">
            <a:avLst/>
          </a:prstGeom>
          <a:gradFill flip="none" rotWithShape="1">
            <a:gsLst>
              <a:gs pos="0">
                <a:schemeClr val="accent6">
                  <a:lumMod val="60000"/>
                  <a:lumOff val="40000"/>
                </a:schemeClr>
              </a:gs>
              <a:gs pos="93000">
                <a:schemeClr val="accent5">
                  <a:lumMod val="20000"/>
                  <a:lumOff val="80000"/>
                </a:schemeClr>
              </a:gs>
              <a:gs pos="30000">
                <a:schemeClr val="accent6">
                  <a:lumMod val="60000"/>
                  <a:lumOff val="40000"/>
                </a:schemeClr>
              </a:gs>
            </a:gsLst>
            <a:lin ang="10800000" scaled="1"/>
            <a:tileRect/>
          </a:gradFill>
          <a:ln w="1270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8" name="Metin kutusu 7"/>
          <p:cNvSpPr txBox="1"/>
          <p:nvPr userDrawn="1"/>
        </p:nvSpPr>
        <p:spPr>
          <a:xfrm>
            <a:off x="259491" y="6456976"/>
            <a:ext cx="3126259" cy="307777"/>
          </a:xfrm>
          <a:prstGeom prst="rect">
            <a:avLst/>
          </a:prstGeom>
          <a:noFill/>
        </p:spPr>
        <p:txBody>
          <a:bodyPr wrap="square" rtlCol="0">
            <a:spAutoFit/>
          </a:bodyPr>
          <a:lstStyle/>
          <a:p>
            <a:r>
              <a:rPr lang="tr-TR" sz="1400" b="1" dirty="0" smtClean="0">
                <a:solidFill>
                  <a:schemeClr val="bg2">
                    <a:lumMod val="50000"/>
                  </a:schemeClr>
                </a:solidFill>
                <a:latin typeface="Book Antiqua" pitchFamily="18" charset="0"/>
              </a:rPr>
              <a:t>Dr.</a:t>
            </a:r>
            <a:r>
              <a:rPr lang="tr-TR" sz="1400" b="1" baseline="0" dirty="0" smtClean="0">
                <a:solidFill>
                  <a:schemeClr val="bg2">
                    <a:lumMod val="50000"/>
                  </a:schemeClr>
                </a:solidFill>
                <a:latin typeface="Book Antiqua" pitchFamily="18" charset="0"/>
              </a:rPr>
              <a:t> Ali Coşkun </a:t>
            </a:r>
            <a:r>
              <a:rPr lang="tr-TR" sz="1400" b="1" baseline="0" dirty="0" smtClean="0">
                <a:solidFill>
                  <a:srgbClr val="F7F7F7"/>
                </a:solidFill>
                <a:latin typeface="Book Antiqua" pitchFamily="18" charset="0"/>
              </a:rPr>
              <a:t>DALGIÇ</a:t>
            </a:r>
            <a:endParaRPr lang="tr-TR" sz="1400" b="1" dirty="0">
              <a:solidFill>
                <a:srgbClr val="F7F7F7"/>
              </a:solidFill>
              <a:latin typeface="Book Antiqua" pitchFamily="18" charset="0"/>
            </a:endParaRPr>
          </a:p>
        </p:txBody>
      </p:sp>
    </p:spTree>
    <p:extLst>
      <p:ext uri="{BB962C8B-B14F-4D97-AF65-F5344CB8AC3E}">
        <p14:creationId xmlns:p14="http://schemas.microsoft.com/office/powerpoint/2010/main" val="1118147716"/>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9E514C3D-6A99-467A-8690-F0D01E0E9B2B}" type="slidenum">
              <a:rPr lang="de-DE" sz="1400" b="1" smtClean="0"/>
              <a:pPr>
                <a:defRPr/>
              </a:pPr>
              <a:t>‹#›</a:t>
            </a:fld>
            <a:endParaRPr lang="de-DE" sz="1400" b="1"/>
          </a:p>
        </p:txBody>
      </p:sp>
    </p:spTree>
    <p:extLst>
      <p:ext uri="{BB962C8B-B14F-4D97-AF65-F5344CB8AC3E}">
        <p14:creationId xmlns:p14="http://schemas.microsoft.com/office/powerpoint/2010/main" val="2113906574"/>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07988" y="1090613"/>
            <a:ext cx="412273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83125" y="1090613"/>
            <a:ext cx="412273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ftr" sz="quarter" idx="10"/>
          </p:nvPr>
        </p:nvSpPr>
        <p:spPr>
          <a:ln/>
        </p:spPr>
        <p:txBody>
          <a:bodyPr/>
          <a:lstStyle>
            <a:lvl1pPr>
              <a:defRPr/>
            </a:lvl1pPr>
          </a:lstStyle>
          <a:p>
            <a:pPr>
              <a:defRPr/>
            </a:pPr>
            <a:r>
              <a:rPr lang="de-DE" smtClean="0"/>
              <a:t>Page </a:t>
            </a:r>
            <a:fld id="{3D8F67A3-13B5-4C0B-BCF2-7246DB97DD8D}" type="slidenum">
              <a:rPr lang="de-DE" sz="1400" b="1" smtClean="0"/>
              <a:pPr>
                <a:defRPr/>
              </a:pPr>
              <a:t>‹#›</a:t>
            </a:fld>
            <a:endParaRPr lang="de-DE" sz="1400" b="1"/>
          </a:p>
        </p:txBody>
      </p:sp>
    </p:spTree>
    <p:extLst>
      <p:ext uri="{BB962C8B-B14F-4D97-AF65-F5344CB8AC3E}">
        <p14:creationId xmlns:p14="http://schemas.microsoft.com/office/powerpoint/2010/main" val="2322561932"/>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ftr" sz="quarter" idx="10"/>
          </p:nvPr>
        </p:nvSpPr>
        <p:spPr>
          <a:ln/>
        </p:spPr>
        <p:txBody>
          <a:bodyPr/>
          <a:lstStyle>
            <a:lvl1pPr>
              <a:defRPr/>
            </a:lvl1pPr>
          </a:lstStyle>
          <a:p>
            <a:pPr>
              <a:defRPr/>
            </a:pPr>
            <a:r>
              <a:rPr lang="de-DE" smtClean="0"/>
              <a:t>Page </a:t>
            </a:r>
            <a:fld id="{F96DCE11-A5EE-405D-9438-C07C29119BED}" type="slidenum">
              <a:rPr lang="de-DE" sz="1400" b="1" smtClean="0"/>
              <a:pPr>
                <a:defRPr/>
              </a:pPr>
              <a:t>‹#›</a:t>
            </a:fld>
            <a:endParaRPr lang="de-DE" sz="1400" b="1"/>
          </a:p>
        </p:txBody>
      </p:sp>
    </p:spTree>
    <p:extLst>
      <p:ext uri="{BB962C8B-B14F-4D97-AF65-F5344CB8AC3E}">
        <p14:creationId xmlns:p14="http://schemas.microsoft.com/office/powerpoint/2010/main" val="3858664412"/>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ftr" sz="quarter" idx="10"/>
          </p:nvPr>
        </p:nvSpPr>
        <p:spPr>
          <a:ln/>
        </p:spPr>
        <p:txBody>
          <a:bodyPr/>
          <a:lstStyle>
            <a:lvl1pPr>
              <a:defRPr/>
            </a:lvl1pPr>
          </a:lstStyle>
          <a:p>
            <a:pPr>
              <a:defRPr/>
            </a:pPr>
            <a:r>
              <a:rPr lang="de-DE" smtClean="0"/>
              <a:t>Page </a:t>
            </a:r>
            <a:fld id="{77DD5E13-A634-464F-A787-F3F057FC2E74}" type="slidenum">
              <a:rPr lang="de-DE" sz="1400" b="1" smtClean="0"/>
              <a:pPr>
                <a:defRPr/>
              </a:pPr>
              <a:t>‹#›</a:t>
            </a:fld>
            <a:endParaRPr lang="de-DE" sz="1400" b="1"/>
          </a:p>
        </p:txBody>
      </p:sp>
    </p:spTree>
    <p:extLst>
      <p:ext uri="{BB962C8B-B14F-4D97-AF65-F5344CB8AC3E}">
        <p14:creationId xmlns:p14="http://schemas.microsoft.com/office/powerpoint/2010/main" val="2819879979"/>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Dikdörtgen 4"/>
          <p:cNvSpPr/>
          <p:nvPr userDrawn="1"/>
        </p:nvSpPr>
        <p:spPr bwMode="auto">
          <a:xfrm>
            <a:off x="-12358" y="6363730"/>
            <a:ext cx="9156357" cy="518984"/>
          </a:xfrm>
          <a:prstGeom prst="rect">
            <a:avLst/>
          </a:prstGeom>
          <a:gradFill flip="none" rotWithShape="1">
            <a:gsLst>
              <a:gs pos="0">
                <a:schemeClr val="accent1"/>
              </a:gs>
              <a:gs pos="54000">
                <a:schemeClr val="accent1">
                  <a:tint val="44500"/>
                  <a:satMod val="160000"/>
                </a:schemeClr>
              </a:gs>
              <a:gs pos="100000">
                <a:schemeClr val="accent1">
                  <a:tint val="23500"/>
                  <a:satMod val="160000"/>
                </a:schemeClr>
              </a:gs>
            </a:gsLst>
            <a:lin ang="10800000" scaled="1"/>
            <a:tileRect/>
          </a:gradFill>
          <a:ln w="1270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2" name="Rectangle 4"/>
          <p:cNvSpPr>
            <a:spLocks noGrp="1" noChangeArrowheads="1"/>
          </p:cNvSpPr>
          <p:nvPr>
            <p:ph type="ftr" sz="quarter" idx="10"/>
          </p:nvPr>
        </p:nvSpPr>
        <p:spPr>
          <a:xfrm>
            <a:off x="7990703" y="6499397"/>
            <a:ext cx="1066800" cy="247650"/>
          </a:xfrm>
          <a:ln/>
        </p:spPr>
        <p:txBody>
          <a:bodyPr/>
          <a:lstStyle>
            <a:lvl1pPr>
              <a:defRPr/>
            </a:lvl1pPr>
          </a:lstStyle>
          <a:p>
            <a:pPr>
              <a:defRPr/>
            </a:pPr>
            <a:r>
              <a:rPr lang="de-DE" smtClean="0"/>
              <a:t>Page </a:t>
            </a:r>
            <a:fld id="{1ADFA165-9C67-4158-9394-CC0F4045EA5E}" type="slidenum">
              <a:rPr lang="de-DE" sz="1400" b="1" smtClean="0"/>
              <a:pPr>
                <a:defRPr/>
              </a:pPr>
              <a:t>‹#›</a:t>
            </a:fld>
            <a:endParaRPr lang="de-DE" sz="1400" b="1"/>
          </a:p>
        </p:txBody>
      </p:sp>
      <p:sp>
        <p:nvSpPr>
          <p:cNvPr id="3" name="Dikdörtgen 2"/>
          <p:cNvSpPr/>
          <p:nvPr userDrawn="1"/>
        </p:nvSpPr>
        <p:spPr bwMode="auto">
          <a:xfrm>
            <a:off x="6104238" y="308919"/>
            <a:ext cx="2953265" cy="568411"/>
          </a:xfrm>
          <a:prstGeom prst="rect">
            <a:avLst/>
          </a:prstGeom>
          <a:solidFill>
            <a:schemeClr val="bg1"/>
          </a:solidFill>
          <a:ln w="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4" name="Metin kutusu 3"/>
          <p:cNvSpPr txBox="1"/>
          <p:nvPr userDrawn="1"/>
        </p:nvSpPr>
        <p:spPr>
          <a:xfrm>
            <a:off x="111210" y="6469333"/>
            <a:ext cx="3842951" cy="307777"/>
          </a:xfrm>
          <a:prstGeom prst="rect">
            <a:avLst/>
          </a:prstGeom>
          <a:noFill/>
        </p:spPr>
        <p:txBody>
          <a:bodyPr wrap="square" rtlCol="0">
            <a:spAutoFit/>
          </a:bodyPr>
          <a:lstStyle/>
          <a:p>
            <a:r>
              <a:rPr lang="tr-TR" sz="1400" dirty="0" smtClean="0">
                <a:solidFill>
                  <a:schemeClr val="tx2">
                    <a:lumMod val="50000"/>
                  </a:schemeClr>
                </a:solidFill>
                <a:latin typeface="Book Antiqua" pitchFamily="18" charset="0"/>
              </a:rPr>
              <a:t>Dr.</a:t>
            </a:r>
            <a:r>
              <a:rPr lang="tr-TR" sz="1400" baseline="0" dirty="0" smtClean="0">
                <a:solidFill>
                  <a:schemeClr val="tx2">
                    <a:lumMod val="50000"/>
                  </a:schemeClr>
                </a:solidFill>
                <a:latin typeface="Book Antiqua" pitchFamily="18" charset="0"/>
              </a:rPr>
              <a:t> Ali Coşkun </a:t>
            </a:r>
            <a:r>
              <a:rPr lang="tr-TR" sz="1400" baseline="0" dirty="0" smtClean="0">
                <a:solidFill>
                  <a:schemeClr val="accent1">
                    <a:lumMod val="75000"/>
                  </a:schemeClr>
                </a:solidFill>
                <a:latin typeface="Book Antiqua" pitchFamily="18" charset="0"/>
              </a:rPr>
              <a:t>DALGIÇ</a:t>
            </a:r>
            <a:endParaRPr lang="tr-TR" sz="1400" dirty="0">
              <a:solidFill>
                <a:schemeClr val="accent1">
                  <a:lumMod val="75000"/>
                </a:schemeClr>
              </a:solidFill>
              <a:latin typeface="Book Antiqua" pitchFamily="18" charset="0"/>
            </a:endParaRPr>
          </a:p>
        </p:txBody>
      </p:sp>
    </p:spTree>
    <p:extLst>
      <p:ext uri="{BB962C8B-B14F-4D97-AF65-F5344CB8AC3E}">
        <p14:creationId xmlns:p14="http://schemas.microsoft.com/office/powerpoint/2010/main" val="1190750251"/>
      </p:ext>
    </p:extLst>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ftr" sz="quarter" idx="10"/>
          </p:nvPr>
        </p:nvSpPr>
        <p:spPr>
          <a:ln/>
        </p:spPr>
        <p:txBody>
          <a:bodyPr/>
          <a:lstStyle>
            <a:lvl1pPr>
              <a:defRPr/>
            </a:lvl1pPr>
          </a:lstStyle>
          <a:p>
            <a:pPr>
              <a:defRPr/>
            </a:pPr>
            <a:r>
              <a:rPr lang="de-DE" smtClean="0"/>
              <a:t>Page </a:t>
            </a:r>
            <a:fld id="{65B5BAB8-A582-42B4-B546-AD835BC827C8}" type="slidenum">
              <a:rPr lang="de-DE" sz="1400" b="1" smtClean="0"/>
              <a:pPr>
                <a:defRPr/>
              </a:pPr>
              <a:t>‹#›</a:t>
            </a:fld>
            <a:endParaRPr lang="de-DE" sz="1400" b="1"/>
          </a:p>
        </p:txBody>
      </p:sp>
    </p:spTree>
    <p:extLst>
      <p:ext uri="{BB962C8B-B14F-4D97-AF65-F5344CB8AC3E}">
        <p14:creationId xmlns:p14="http://schemas.microsoft.com/office/powerpoint/2010/main" val="2509223530"/>
      </p:ext>
    </p:extLst>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ftr" sz="quarter" idx="10"/>
          </p:nvPr>
        </p:nvSpPr>
        <p:spPr>
          <a:ln/>
        </p:spPr>
        <p:txBody>
          <a:bodyPr/>
          <a:lstStyle>
            <a:lvl1pPr>
              <a:defRPr/>
            </a:lvl1pPr>
          </a:lstStyle>
          <a:p>
            <a:pPr>
              <a:defRPr/>
            </a:pPr>
            <a:r>
              <a:rPr lang="de-DE" smtClean="0"/>
              <a:t>Page </a:t>
            </a:r>
            <a:fld id="{EDD5B3E5-D591-4AB8-8C4F-5431215DCD31}" type="slidenum">
              <a:rPr lang="de-DE" sz="1400" b="1" smtClean="0"/>
              <a:pPr>
                <a:defRPr/>
              </a:pPr>
              <a:t>‹#›</a:t>
            </a:fld>
            <a:endParaRPr lang="de-DE" sz="1400" b="1"/>
          </a:p>
        </p:txBody>
      </p:sp>
    </p:spTree>
    <p:extLst>
      <p:ext uri="{BB962C8B-B14F-4D97-AF65-F5344CB8AC3E}">
        <p14:creationId xmlns:p14="http://schemas.microsoft.com/office/powerpoint/2010/main" val="3757471524"/>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3"/>
          <p:cNvSpPr>
            <a:spLocks noChangeArrowheads="1"/>
          </p:cNvSpPr>
          <p:nvPr userDrawn="1"/>
        </p:nvSpPr>
        <p:spPr bwMode="auto">
          <a:xfrm>
            <a:off x="0" y="1003300"/>
            <a:ext cx="9144000" cy="5346700"/>
          </a:xfrm>
          <a:prstGeom prst="rect">
            <a:avLst/>
          </a:prstGeom>
          <a:solidFill>
            <a:schemeClr val="folHlink"/>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pic>
        <p:nvPicPr>
          <p:cNvPr id="1027" name="Picture 5" descr="Hintergrund"/>
          <p:cNvPicPr>
            <a:picLocks noChangeAspect="1" noChangeArrowheads="1"/>
          </p:cNvPicPr>
          <p:nvPr userDrawn="1"/>
        </p:nvPicPr>
        <p:blipFill>
          <a:blip r:embed="rId13">
            <a:extLst>
              <a:ext uri="{28A0092B-C50C-407E-A947-70E740481C1C}">
                <a14:useLocalDpi xmlns:a14="http://schemas.microsoft.com/office/drawing/2010/main" val="0"/>
              </a:ext>
            </a:extLst>
          </a:blip>
          <a:srcRect b="92570"/>
          <a:stretch>
            <a:fillRect/>
          </a:stretch>
        </p:blipFill>
        <p:spPr bwMode="auto">
          <a:xfrm>
            <a:off x="0" y="6362700"/>
            <a:ext cx="9144000"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403225" y="230188"/>
            <a:ext cx="5945188" cy="60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accent1"/>
                  </a:outerShdw>
                </a:effectLst>
              </a14:hiddenEffects>
            </a:ext>
          </a:extLst>
        </p:spPr>
        <p:txBody>
          <a:bodyPr vert="horz" wrap="square" lIns="0" tIns="45720" rIns="0" bIns="45720" numCol="1" anchor="ctr" anchorCtr="0" compatLnSpc="1">
            <a:prstTxWarp prst="textNoShape">
              <a:avLst/>
            </a:prstTxWarp>
          </a:bodyPr>
          <a:lstStyle/>
          <a:p>
            <a:pPr lvl="0"/>
            <a:r>
              <a:rPr lang="en-US" smtClean="0"/>
              <a:t>Click to edit Master title style</a:t>
            </a:r>
            <a:endParaRPr lang="de-DE" smtClean="0"/>
          </a:p>
        </p:txBody>
      </p:sp>
      <p:sp>
        <p:nvSpPr>
          <p:cNvPr id="1029" name="Rectangle 3"/>
          <p:cNvSpPr>
            <a:spLocks noGrp="1" noChangeArrowheads="1"/>
          </p:cNvSpPr>
          <p:nvPr>
            <p:ph type="body" idx="1"/>
          </p:nvPr>
        </p:nvSpPr>
        <p:spPr bwMode="auto">
          <a:xfrm>
            <a:off x="407988" y="1090613"/>
            <a:ext cx="8397875" cy="4799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74180" name="Rectangle 4"/>
          <p:cNvSpPr>
            <a:spLocks noGrp="1" noChangeArrowheads="1"/>
          </p:cNvSpPr>
          <p:nvPr>
            <p:ph type="ftr" sz="quarter" idx="3"/>
          </p:nvPr>
        </p:nvSpPr>
        <p:spPr bwMode="auto">
          <a:xfrm>
            <a:off x="8045450" y="6464300"/>
            <a:ext cx="10668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solidFill>
                  <a:schemeClr val="bg1"/>
                </a:solidFill>
              </a:defRPr>
            </a:lvl1pPr>
          </a:lstStyle>
          <a:p>
            <a:pPr>
              <a:defRPr/>
            </a:pPr>
            <a:r>
              <a:rPr lang="de-DE" smtClean="0"/>
              <a:t>Page </a:t>
            </a:r>
            <a:fld id="{FBC52C85-5543-453C-B562-1E1BC43517B8}" type="slidenum">
              <a:rPr lang="de-DE" sz="1400" b="1" smtClean="0"/>
              <a:pPr>
                <a:defRPr/>
              </a:pPr>
              <a:t>‹#›</a:t>
            </a:fld>
            <a:endParaRPr lang="de-DE" sz="1400" b="1"/>
          </a:p>
        </p:txBody>
      </p:sp>
      <p:pic>
        <p:nvPicPr>
          <p:cNvPr id="1031" name="Picture 6" descr="schatten"/>
          <p:cNvPicPr>
            <a:picLocks noChangeAspect="1" noChangeArrowheads="1"/>
          </p:cNvPicPr>
          <p:nvPr userDrawn="1"/>
        </p:nvPicPr>
        <p:blipFill>
          <a:blip r:embed="rId14">
            <a:lum bright="36000"/>
            <a:extLst>
              <a:ext uri="{28A0092B-C50C-407E-A947-70E740481C1C}">
                <a14:useLocalDpi xmlns:a14="http://schemas.microsoft.com/office/drawing/2010/main" val="0"/>
              </a:ext>
            </a:extLst>
          </a:blip>
          <a:srcRect/>
          <a:stretch>
            <a:fillRect/>
          </a:stretch>
        </p:blipFill>
        <p:spPr bwMode="auto">
          <a:xfrm>
            <a:off x="0" y="6243638"/>
            <a:ext cx="9144000" cy="120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2"/>
          <p:cNvSpPr>
            <a:spLocks noChangeArrowheads="1"/>
          </p:cNvSpPr>
          <p:nvPr/>
        </p:nvSpPr>
        <p:spPr bwMode="auto">
          <a:xfrm>
            <a:off x="1876425" y="6464300"/>
            <a:ext cx="5376863"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1" hangingPunct="1"/>
            <a:r>
              <a:rPr lang="de-DE" sz="1200"/>
              <a:t>Here comes your footer</a:t>
            </a:r>
          </a:p>
        </p:txBody>
      </p:sp>
      <p:pic>
        <p:nvPicPr>
          <p:cNvPr id="1033" name="Picture 18" descr="PP small"/>
          <p:cNvPicPr>
            <a:picLocks noChangeAspect="1" noChangeArrowheads="1"/>
          </p:cNvPicPr>
          <p:nvPr userDrawn="1"/>
        </p:nvPicPr>
        <p:blipFill>
          <a:blip r:embed="rId15">
            <a:extLst>
              <a:ext uri="{28A0092B-C50C-407E-A947-70E740481C1C}">
                <a14:useLocalDpi xmlns:a14="http://schemas.microsoft.com/office/drawing/2010/main" val="0"/>
              </a:ext>
            </a:extLst>
          </a:blip>
          <a:srcRect b="34532"/>
          <a:stretch>
            <a:fillRect/>
          </a:stretch>
        </p:blipFill>
        <p:spPr bwMode="auto">
          <a:xfrm>
            <a:off x="6604000" y="381000"/>
            <a:ext cx="226695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19" descr="PP small"/>
          <p:cNvPicPr>
            <a:picLocks noChangeAspect="1" noChangeArrowheads="1"/>
          </p:cNvPicPr>
          <p:nvPr userDrawn="1"/>
        </p:nvPicPr>
        <p:blipFill>
          <a:blip r:embed="rId15">
            <a:extLst>
              <a:ext uri="{28A0092B-C50C-407E-A947-70E740481C1C}">
                <a14:useLocalDpi xmlns:a14="http://schemas.microsoft.com/office/drawing/2010/main" val="0"/>
              </a:ext>
            </a:extLst>
          </a:blip>
          <a:srcRect b="34532"/>
          <a:stretch>
            <a:fillRect/>
          </a:stretch>
        </p:blipFill>
        <p:spPr bwMode="auto">
          <a:xfrm>
            <a:off x="152400" y="6459538"/>
            <a:ext cx="2419350"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6"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ransition spd="med">
    <p:wipe dir="r"/>
  </p:transition>
  <p:hf sldNum="0" hdr="0" dt="0"/>
  <p:txStyles>
    <p:titleStyle>
      <a:lvl1pPr algn="l" rtl="0" eaLnBrk="0" fontAlgn="base" hangingPunct="0">
        <a:spcBef>
          <a:spcPct val="0"/>
        </a:spcBef>
        <a:spcAft>
          <a:spcPct val="0"/>
        </a:spcAft>
        <a:defRPr sz="2200" b="1">
          <a:solidFill>
            <a:schemeClr val="tx1"/>
          </a:solidFill>
          <a:latin typeface="+mj-lt"/>
          <a:ea typeface="+mj-ea"/>
          <a:cs typeface="+mj-cs"/>
        </a:defRPr>
      </a:lvl1pPr>
      <a:lvl2pPr algn="l" rtl="0" eaLnBrk="0" fontAlgn="base" hangingPunct="0">
        <a:spcBef>
          <a:spcPct val="0"/>
        </a:spcBef>
        <a:spcAft>
          <a:spcPct val="0"/>
        </a:spcAft>
        <a:defRPr sz="2200" b="1">
          <a:solidFill>
            <a:schemeClr val="tx1"/>
          </a:solidFill>
          <a:latin typeface="Arial" charset="0"/>
        </a:defRPr>
      </a:lvl2pPr>
      <a:lvl3pPr algn="l" rtl="0" eaLnBrk="0" fontAlgn="base" hangingPunct="0">
        <a:spcBef>
          <a:spcPct val="0"/>
        </a:spcBef>
        <a:spcAft>
          <a:spcPct val="0"/>
        </a:spcAft>
        <a:defRPr sz="2200" b="1">
          <a:solidFill>
            <a:schemeClr val="tx1"/>
          </a:solidFill>
          <a:latin typeface="Arial" charset="0"/>
        </a:defRPr>
      </a:lvl3pPr>
      <a:lvl4pPr algn="l" rtl="0" eaLnBrk="0" fontAlgn="base" hangingPunct="0">
        <a:spcBef>
          <a:spcPct val="0"/>
        </a:spcBef>
        <a:spcAft>
          <a:spcPct val="0"/>
        </a:spcAft>
        <a:defRPr sz="2200" b="1">
          <a:solidFill>
            <a:schemeClr val="tx1"/>
          </a:solidFill>
          <a:latin typeface="Arial" charset="0"/>
        </a:defRPr>
      </a:lvl4pPr>
      <a:lvl5pPr algn="l" rtl="0" eaLnBrk="0" fontAlgn="base" hangingPunct="0">
        <a:spcBef>
          <a:spcPct val="0"/>
        </a:spcBef>
        <a:spcAft>
          <a:spcPct val="0"/>
        </a:spcAft>
        <a:defRPr sz="2200" b="1">
          <a:solidFill>
            <a:schemeClr val="tx1"/>
          </a:solidFill>
          <a:latin typeface="Arial" charset="0"/>
        </a:defRPr>
      </a:lvl5pPr>
      <a:lvl6pPr marL="457200" algn="l" rtl="0" fontAlgn="base">
        <a:spcBef>
          <a:spcPct val="0"/>
        </a:spcBef>
        <a:spcAft>
          <a:spcPct val="0"/>
        </a:spcAft>
        <a:defRPr sz="2200" b="1">
          <a:solidFill>
            <a:schemeClr val="tx1"/>
          </a:solidFill>
          <a:latin typeface="Arial" charset="0"/>
        </a:defRPr>
      </a:lvl6pPr>
      <a:lvl7pPr marL="914400" algn="l" rtl="0" fontAlgn="base">
        <a:spcBef>
          <a:spcPct val="0"/>
        </a:spcBef>
        <a:spcAft>
          <a:spcPct val="0"/>
        </a:spcAft>
        <a:defRPr sz="2200" b="1">
          <a:solidFill>
            <a:schemeClr val="tx1"/>
          </a:solidFill>
          <a:latin typeface="Arial" charset="0"/>
        </a:defRPr>
      </a:lvl7pPr>
      <a:lvl8pPr marL="1371600" algn="l" rtl="0" fontAlgn="base">
        <a:spcBef>
          <a:spcPct val="0"/>
        </a:spcBef>
        <a:spcAft>
          <a:spcPct val="0"/>
        </a:spcAft>
        <a:defRPr sz="2200" b="1">
          <a:solidFill>
            <a:schemeClr val="tx1"/>
          </a:solidFill>
          <a:latin typeface="Arial" charset="0"/>
        </a:defRPr>
      </a:lvl8pPr>
      <a:lvl9pPr marL="1828800" algn="l" rtl="0" fontAlgn="base">
        <a:spcBef>
          <a:spcPct val="0"/>
        </a:spcBef>
        <a:spcAft>
          <a:spcPct val="0"/>
        </a:spcAft>
        <a:defRPr sz="2200" b="1">
          <a:solidFill>
            <a:schemeClr val="tx1"/>
          </a:solidFill>
          <a:latin typeface="Arial" charset="0"/>
        </a:defRPr>
      </a:lvl9pPr>
    </p:titleStyle>
    <p:bodyStyle>
      <a:lvl1pPr marL="190500" indent="-1905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cs typeface="+mn-cs"/>
        </a:defRPr>
      </a:lvl1pPr>
      <a:lvl2pPr marL="381000" indent="-188913" algn="l" rtl="0" eaLnBrk="0" fontAlgn="base" hangingPunct="0">
        <a:spcBef>
          <a:spcPct val="20000"/>
        </a:spcBef>
        <a:spcAft>
          <a:spcPct val="0"/>
        </a:spcAft>
        <a:buClr>
          <a:schemeClr val="accent1"/>
        </a:buClr>
        <a:buChar char="-"/>
        <a:defRPr>
          <a:solidFill>
            <a:schemeClr val="tx1"/>
          </a:solidFill>
          <a:latin typeface="+mn-lt"/>
        </a:defRPr>
      </a:lvl2pPr>
      <a:lvl3pPr marL="561975" indent="-179388" algn="l" rtl="0" eaLnBrk="0" fontAlgn="base" hangingPunct="0">
        <a:spcBef>
          <a:spcPct val="20000"/>
        </a:spcBef>
        <a:spcAft>
          <a:spcPct val="0"/>
        </a:spcAft>
        <a:buClr>
          <a:schemeClr val="accent1"/>
        </a:buClr>
        <a:buChar char="-"/>
        <a:defRPr>
          <a:solidFill>
            <a:schemeClr val="tx1"/>
          </a:solidFill>
          <a:latin typeface="+mn-lt"/>
        </a:defRPr>
      </a:lvl3pPr>
      <a:lvl4pPr marL="752475" indent="-188913" algn="l" rtl="0" eaLnBrk="0" fontAlgn="base" hangingPunct="0">
        <a:spcBef>
          <a:spcPct val="20000"/>
        </a:spcBef>
        <a:spcAft>
          <a:spcPct val="0"/>
        </a:spcAft>
        <a:buClr>
          <a:schemeClr val="accent1"/>
        </a:buClr>
        <a:buChar char="-"/>
        <a:defRPr>
          <a:solidFill>
            <a:schemeClr val="tx1"/>
          </a:solidFill>
          <a:latin typeface="+mn-lt"/>
        </a:defRPr>
      </a:lvl4pPr>
      <a:lvl5pPr marL="962025" indent="-207963" algn="l" rtl="0" eaLnBrk="0" fontAlgn="base" hangingPunct="0">
        <a:spcBef>
          <a:spcPct val="20000"/>
        </a:spcBef>
        <a:spcAft>
          <a:spcPct val="0"/>
        </a:spcAft>
        <a:buClr>
          <a:schemeClr val="accent1"/>
        </a:buClr>
        <a:buFont typeface="Wingdings" pitchFamily="2" charset="2"/>
        <a:buChar char="§"/>
        <a:defRPr>
          <a:solidFill>
            <a:schemeClr val="tx1"/>
          </a:solidFill>
          <a:latin typeface="+mn-lt"/>
        </a:defRPr>
      </a:lvl5pPr>
      <a:lvl6pPr marL="1419225" indent="-207963" algn="l" rtl="0" fontAlgn="base">
        <a:spcBef>
          <a:spcPct val="20000"/>
        </a:spcBef>
        <a:spcAft>
          <a:spcPct val="0"/>
        </a:spcAft>
        <a:buClr>
          <a:schemeClr val="accent1"/>
        </a:buClr>
        <a:buFont typeface="Wingdings" pitchFamily="2" charset="2"/>
        <a:buChar char="§"/>
        <a:defRPr>
          <a:solidFill>
            <a:schemeClr val="tx1"/>
          </a:solidFill>
          <a:latin typeface="+mn-lt"/>
        </a:defRPr>
      </a:lvl6pPr>
      <a:lvl7pPr marL="1876425" indent="-207963" algn="l" rtl="0" fontAlgn="base">
        <a:spcBef>
          <a:spcPct val="20000"/>
        </a:spcBef>
        <a:spcAft>
          <a:spcPct val="0"/>
        </a:spcAft>
        <a:buClr>
          <a:schemeClr val="accent1"/>
        </a:buClr>
        <a:buFont typeface="Wingdings" pitchFamily="2" charset="2"/>
        <a:buChar char="§"/>
        <a:defRPr>
          <a:solidFill>
            <a:schemeClr val="tx1"/>
          </a:solidFill>
          <a:latin typeface="+mn-lt"/>
        </a:defRPr>
      </a:lvl7pPr>
      <a:lvl8pPr marL="2333625" indent="-207963" algn="l" rtl="0" fontAlgn="base">
        <a:spcBef>
          <a:spcPct val="20000"/>
        </a:spcBef>
        <a:spcAft>
          <a:spcPct val="0"/>
        </a:spcAft>
        <a:buClr>
          <a:schemeClr val="accent1"/>
        </a:buClr>
        <a:buFont typeface="Wingdings" pitchFamily="2" charset="2"/>
        <a:buChar char="§"/>
        <a:defRPr>
          <a:solidFill>
            <a:schemeClr val="tx1"/>
          </a:solidFill>
          <a:latin typeface="+mn-lt"/>
        </a:defRPr>
      </a:lvl8pPr>
      <a:lvl9pPr marL="2790825" indent="-207963" algn="l" rtl="0" fontAlgn="base">
        <a:spcBef>
          <a:spcPct val="20000"/>
        </a:spcBef>
        <a:spcAft>
          <a:spcPct val="0"/>
        </a:spcAft>
        <a:buClr>
          <a:schemeClr val="accent1"/>
        </a:buClr>
        <a:buFont typeface="Wingdings" pitchFamily="2" charset="2"/>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9.wmf"/><Relationship Id="rId4" Type="http://schemas.openxmlformats.org/officeDocument/2006/relationships/oleObject" Target="../embeddings/Microsoft_Excel_97-2003__al__ma_Sayfas_3.xls"/></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Microsoft_Excel_97-2003__al__ma_Sayfas_4.xls"/></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1.wmf"/><Relationship Id="rId4" Type="http://schemas.openxmlformats.org/officeDocument/2006/relationships/oleObject" Target="../embeddings/Microsoft_Excel_97-2003__al__ma_Sayfas_5.xls"/></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image" Target="../media/image12.emf"/><Relationship Id="rId4" Type="http://schemas.openxmlformats.org/officeDocument/2006/relationships/oleObject" Target="../embeddings/Microsoft_Excel_97-2003__al__ma_Sayfas_6.xls"/></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3.emf"/><Relationship Id="rId4" Type="http://schemas.openxmlformats.org/officeDocument/2006/relationships/oleObject" Target="../embeddings/Microsoft_Excel_97-2003__al__ma_Sayfas_7.xls"/></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7.wmf"/><Relationship Id="rId4" Type="http://schemas.openxmlformats.org/officeDocument/2006/relationships/oleObject" Target="../embeddings/Microsoft_Excel_97-2003__al__ma_Sayfas_1.xls"/></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wmf"/><Relationship Id="rId4" Type="http://schemas.openxmlformats.org/officeDocument/2006/relationships/oleObject" Target="../embeddings/Microsoft_Excel_97-2003__al__ma_Sayfas_2.xls"/></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27075" y="1260475"/>
            <a:ext cx="8033866" cy="1143000"/>
          </a:xfrm>
        </p:spPr>
        <p:txBody>
          <a:bodyPr/>
          <a:lstStyle/>
          <a:p>
            <a:pPr eaLnBrk="1" hangingPunct="1"/>
            <a:r>
              <a:rPr lang="tr-TR" dirty="0" smtClean="0">
                <a:solidFill>
                  <a:schemeClr val="bg2">
                    <a:lumMod val="50000"/>
                  </a:schemeClr>
                </a:solidFill>
              </a:rPr>
              <a:t>FE 422 FOOD PRODUCTION MANAGEMENT</a:t>
            </a:r>
            <a:endParaRPr lang="de-DE" dirty="0" smtClean="0">
              <a:solidFill>
                <a:schemeClr val="bg2">
                  <a:lumMod val="50000"/>
                </a:schemeClr>
              </a:solidFill>
            </a:endParaRPr>
          </a:p>
        </p:txBody>
      </p:sp>
      <p:sp>
        <p:nvSpPr>
          <p:cNvPr id="3075" name="Rectangle 3"/>
          <p:cNvSpPr>
            <a:spLocks noGrp="1" noChangeArrowheads="1"/>
          </p:cNvSpPr>
          <p:nvPr>
            <p:ph type="subTitle" idx="1"/>
          </p:nvPr>
        </p:nvSpPr>
        <p:spPr>
          <a:xfrm>
            <a:off x="727075" y="2571750"/>
            <a:ext cx="8305714" cy="773113"/>
          </a:xfrm>
        </p:spPr>
        <p:txBody>
          <a:bodyPr/>
          <a:lstStyle/>
          <a:p>
            <a:pPr eaLnBrk="1" hangingPunct="1"/>
            <a:r>
              <a:rPr lang="tr-TR" dirty="0">
                <a:solidFill>
                  <a:schemeClr val="bg2">
                    <a:lumMod val="50000"/>
                  </a:schemeClr>
                </a:solidFill>
              </a:rPr>
              <a:t>Aggregate Planning</a:t>
            </a:r>
          </a:p>
        </p:txBody>
      </p:sp>
    </p:spTree>
  </p:cSld>
  <p:clrMapOvr>
    <a:masterClrMapping/>
  </p:clrMapOvr>
  <p:transition spd="med">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23" name="Object 3"/>
          <p:cNvGraphicFramePr>
            <a:graphicFrameLocks/>
          </p:cNvGraphicFramePr>
          <p:nvPr/>
        </p:nvGraphicFramePr>
        <p:xfrm>
          <a:off x="381000" y="1447800"/>
          <a:ext cx="8496300" cy="4949825"/>
        </p:xfrm>
        <a:graphic>
          <a:graphicData uri="http://schemas.openxmlformats.org/presentationml/2006/ole">
            <mc:AlternateContent xmlns:mc="http://schemas.openxmlformats.org/markup-compatibility/2006">
              <mc:Choice xmlns:v="urn:schemas-microsoft-com:vml" Requires="v">
                <p:oleObj spid="_x0000_s13317" name="Worksheet" r:id="rId4" imgW="8496300" imgH="4949825" progId="Excel.Sheet.8">
                  <p:embed/>
                </p:oleObj>
              </mc:Choice>
              <mc:Fallback>
                <p:oleObj name="Worksheet" r:id="rId4" imgW="8496300" imgH="4949825"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447800"/>
                        <a:ext cx="8496300" cy="494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26" name="Text Box 6"/>
          <p:cNvSpPr txBox="1">
            <a:spLocks noChangeArrowheads="1"/>
          </p:cNvSpPr>
          <p:nvPr/>
        </p:nvSpPr>
        <p:spPr bwMode="auto">
          <a:xfrm>
            <a:off x="533400" y="514350"/>
            <a:ext cx="8077200" cy="7620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a:latin typeface="Arial" charset="0"/>
              </a:rPr>
              <a:t>Below are the complete calculations for the remaining months in the six month planning horizon.</a:t>
            </a:r>
          </a:p>
        </p:txBody>
      </p:sp>
    </p:spTree>
    <p:extLst>
      <p:ext uri="{BB962C8B-B14F-4D97-AF65-F5344CB8AC3E}">
        <p14:creationId xmlns:p14="http://schemas.microsoft.com/office/powerpoint/2010/main" val="2206912210"/>
      </p:ext>
    </p:extLst>
  </p:cSld>
  <p:clrMapOvr>
    <a:masterClrMapping/>
  </p:clrMapOvr>
  <p:transition>
    <p:pull dir="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1" name="Object 3"/>
          <p:cNvGraphicFramePr>
            <a:graphicFrameLocks/>
          </p:cNvGraphicFramePr>
          <p:nvPr/>
        </p:nvGraphicFramePr>
        <p:xfrm>
          <a:off x="0" y="1123950"/>
          <a:ext cx="9144000" cy="5562600"/>
        </p:xfrm>
        <a:graphic>
          <a:graphicData uri="http://schemas.openxmlformats.org/presentationml/2006/ole">
            <mc:AlternateContent xmlns:mc="http://schemas.openxmlformats.org/markup-compatibility/2006">
              <mc:Choice xmlns:v="urn:schemas-microsoft-com:vml" Requires="v">
                <p:oleObj spid="_x0000_s14341" name="Worksheet" r:id="rId4" imgW="8877300" imgH="4584700" progId="Excel.Sheet.8">
                  <p:embed/>
                </p:oleObj>
              </mc:Choice>
              <mc:Fallback>
                <p:oleObj name="Worksheet" r:id="rId4" imgW="8877300" imgH="4584700"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123950"/>
                        <a:ext cx="91440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2774" name="Text Box 6"/>
          <p:cNvSpPr txBox="1">
            <a:spLocks noChangeArrowheads="1"/>
          </p:cNvSpPr>
          <p:nvPr/>
        </p:nvSpPr>
        <p:spPr bwMode="auto">
          <a:xfrm>
            <a:off x="266700" y="323850"/>
            <a:ext cx="8610600" cy="7620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a:latin typeface="Arial" charset="0"/>
              </a:rPr>
              <a:t>Below are the complete calculations for the remaining months in the six month planning horizon with the other costs included.</a:t>
            </a:r>
          </a:p>
        </p:txBody>
      </p:sp>
    </p:spTree>
    <p:extLst>
      <p:ext uri="{BB962C8B-B14F-4D97-AF65-F5344CB8AC3E}">
        <p14:creationId xmlns:p14="http://schemas.microsoft.com/office/powerpoint/2010/main" val="2561953597"/>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481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482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4822"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4823" name="Rectangle 7"/>
          <p:cNvSpPr>
            <a:spLocks noGrp="1" noChangeArrowheads="1"/>
          </p:cNvSpPr>
          <p:nvPr>
            <p:ph type="title"/>
          </p:nvPr>
        </p:nvSpPr>
        <p:spPr>
          <a:xfrm>
            <a:off x="179387" y="241300"/>
            <a:ext cx="8785225" cy="749300"/>
          </a:xfrm>
          <a:noFill/>
          <a:ln/>
        </p:spPr>
        <p:txBody>
          <a:bodyPr/>
          <a:lstStyle/>
          <a:p>
            <a:pPr eaLnBrk="0" hangingPunct="0"/>
            <a:r>
              <a:rPr lang="en-US" b="1" dirty="0"/>
              <a:t>Level Workforce Strategy (Surplus and Shortage Allowed)</a:t>
            </a:r>
          </a:p>
        </p:txBody>
      </p:sp>
      <p:sp>
        <p:nvSpPr>
          <p:cNvPr id="34825" name="Rectangle 9"/>
          <p:cNvSpPr>
            <a:spLocks noChangeArrowheads="1"/>
          </p:cNvSpPr>
          <p:nvPr/>
        </p:nvSpPr>
        <p:spPr bwMode="auto">
          <a:xfrm>
            <a:off x="8343900" y="6335713"/>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aphicFrame>
        <p:nvGraphicFramePr>
          <p:cNvPr id="34826" name="Object 10"/>
          <p:cNvGraphicFramePr>
            <a:graphicFrameLocks/>
          </p:cNvGraphicFramePr>
          <p:nvPr/>
        </p:nvGraphicFramePr>
        <p:xfrm>
          <a:off x="4648200" y="2286000"/>
          <a:ext cx="3952875" cy="4114800"/>
        </p:xfrm>
        <a:graphic>
          <a:graphicData uri="http://schemas.openxmlformats.org/presentationml/2006/ole">
            <mc:AlternateContent xmlns:mc="http://schemas.openxmlformats.org/markup-compatibility/2006">
              <mc:Choice xmlns:v="urn:schemas-microsoft-com:vml" Requires="v">
                <p:oleObj spid="_x0000_s15366" name="Worksheet" r:id="rId4" imgW="3952875" imgH="4114800" progId="Excel.Sheet.8">
                  <p:embed/>
                </p:oleObj>
              </mc:Choice>
              <mc:Fallback>
                <p:oleObj name="Worksheet" r:id="rId4" imgW="3952875" imgH="4114800"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2286000"/>
                        <a:ext cx="395287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827" name="Text Box 11"/>
          <p:cNvSpPr txBox="1">
            <a:spLocks noChangeArrowheads="1"/>
          </p:cNvSpPr>
          <p:nvPr/>
        </p:nvSpPr>
        <p:spPr bwMode="auto">
          <a:xfrm>
            <a:off x="228600" y="1600200"/>
            <a:ext cx="4267200" cy="10969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a:latin typeface="Arial" charset="0"/>
              </a:rPr>
              <a:t>Lets take the same problem as before but this time use the Level Workforce strategy.</a:t>
            </a:r>
          </a:p>
        </p:txBody>
      </p:sp>
      <p:sp>
        <p:nvSpPr>
          <p:cNvPr id="34828" name="Text Box 12"/>
          <p:cNvSpPr txBox="1">
            <a:spLocks noChangeArrowheads="1"/>
          </p:cNvSpPr>
          <p:nvPr/>
        </p:nvSpPr>
        <p:spPr bwMode="auto">
          <a:xfrm>
            <a:off x="304800" y="2971800"/>
            <a:ext cx="4191000" cy="7620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a:latin typeface="Arial" charset="0"/>
              </a:rPr>
              <a:t>This time we will seek to use a workforce level of 6 workers.</a:t>
            </a:r>
          </a:p>
        </p:txBody>
      </p:sp>
    </p:spTree>
    <p:extLst>
      <p:ext uri="{BB962C8B-B14F-4D97-AF65-F5344CB8AC3E}">
        <p14:creationId xmlns:p14="http://schemas.microsoft.com/office/powerpoint/2010/main" val="2157438143"/>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827"/>
                                        </p:tgtEl>
                                        <p:attrNameLst>
                                          <p:attrName>style.visibility</p:attrName>
                                        </p:attrNameLst>
                                      </p:cBhvr>
                                      <p:to>
                                        <p:strVal val="visible"/>
                                      </p:to>
                                    </p:set>
                                    <p:anim calcmode="lin" valueType="num">
                                      <p:cBhvr additive="base">
                                        <p:cTn id="7" dur="500" fill="hold"/>
                                        <p:tgtEl>
                                          <p:spTgt spid="34827"/>
                                        </p:tgtEl>
                                        <p:attrNameLst>
                                          <p:attrName>ppt_x</p:attrName>
                                        </p:attrNameLst>
                                      </p:cBhvr>
                                      <p:tavLst>
                                        <p:tav tm="0">
                                          <p:val>
                                            <p:strVal val="0-#ppt_w/2"/>
                                          </p:val>
                                        </p:tav>
                                        <p:tav tm="100000">
                                          <p:val>
                                            <p:strVal val="#ppt_x"/>
                                          </p:val>
                                        </p:tav>
                                      </p:tavLst>
                                    </p:anim>
                                    <p:anim calcmode="lin" valueType="num">
                                      <p:cBhvr additive="base">
                                        <p:cTn id="8" dur="500" fill="hold"/>
                                        <p:tgtEl>
                                          <p:spTgt spid="3482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828"/>
                                        </p:tgtEl>
                                        <p:attrNameLst>
                                          <p:attrName>style.visibility</p:attrName>
                                        </p:attrNameLst>
                                      </p:cBhvr>
                                      <p:to>
                                        <p:strVal val="visible"/>
                                      </p:to>
                                    </p:set>
                                    <p:anim calcmode="lin" valueType="num">
                                      <p:cBhvr additive="base">
                                        <p:cTn id="13" dur="500" fill="hold"/>
                                        <p:tgtEl>
                                          <p:spTgt spid="34828"/>
                                        </p:tgtEl>
                                        <p:attrNameLst>
                                          <p:attrName>ppt_x</p:attrName>
                                        </p:attrNameLst>
                                      </p:cBhvr>
                                      <p:tavLst>
                                        <p:tav tm="0">
                                          <p:val>
                                            <p:strVal val="0-#ppt_w/2"/>
                                          </p:val>
                                        </p:tav>
                                        <p:tav tm="100000">
                                          <p:val>
                                            <p:strVal val="#ppt_x"/>
                                          </p:val>
                                        </p:tav>
                                      </p:tavLst>
                                    </p:anim>
                                    <p:anim calcmode="lin" valueType="num">
                                      <p:cBhvr additive="base">
                                        <p:cTn id="14" dur="500" fill="hold"/>
                                        <p:tgtEl>
                                          <p:spTgt spid="348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7" grpId="0" animBg="1" autoUpdateAnimBg="0"/>
      <p:bldP spid="34828"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867" name="Object 3"/>
          <p:cNvGraphicFramePr>
            <a:graphicFrameLocks/>
          </p:cNvGraphicFramePr>
          <p:nvPr/>
        </p:nvGraphicFramePr>
        <p:xfrm>
          <a:off x="152400" y="1524000"/>
          <a:ext cx="8810625" cy="3016250"/>
        </p:xfrm>
        <a:graphic>
          <a:graphicData uri="http://schemas.openxmlformats.org/presentationml/2006/ole">
            <mc:AlternateContent xmlns:mc="http://schemas.openxmlformats.org/markup-compatibility/2006">
              <mc:Choice xmlns:v="urn:schemas-microsoft-com:vml" Requires="v">
                <p:oleObj spid="_x0000_s16389" name="Worksheet" r:id="rId4" imgW="4449960" imgH="1511280" progId="Excel.Sheet.8">
                  <p:embed/>
                </p:oleObj>
              </mc:Choice>
              <mc:Fallback>
                <p:oleObj name="Worksheet" r:id="rId4" imgW="4449960" imgH="1511280"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1524000"/>
                        <a:ext cx="8810625" cy="3016250"/>
                      </a:xfrm>
                      <a:prstGeom prst="rect">
                        <a:avLst/>
                      </a:prstGeom>
                      <a:solidFill>
                        <a:srgbClr val="FFD7A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70" name="Text Box 6"/>
          <p:cNvSpPr txBox="1">
            <a:spLocks noChangeArrowheads="1"/>
          </p:cNvSpPr>
          <p:nvPr/>
        </p:nvSpPr>
        <p:spPr bwMode="auto">
          <a:xfrm>
            <a:off x="533400" y="4972050"/>
            <a:ext cx="8077200" cy="94615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800">
                <a:latin typeface="Arial" charset="0"/>
              </a:rPr>
              <a:t>Note, if we recalculate this sheet with 7 workers we would have a surplus.</a:t>
            </a:r>
            <a:endParaRPr lang="en-US">
              <a:latin typeface="Arial" charset="0"/>
            </a:endParaRPr>
          </a:p>
        </p:txBody>
      </p:sp>
      <p:sp>
        <p:nvSpPr>
          <p:cNvPr id="36871" name="Text Box 7"/>
          <p:cNvSpPr txBox="1">
            <a:spLocks noChangeArrowheads="1"/>
          </p:cNvSpPr>
          <p:nvPr/>
        </p:nvSpPr>
        <p:spPr bwMode="auto">
          <a:xfrm>
            <a:off x="533400" y="571500"/>
            <a:ext cx="8077200" cy="82232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atin typeface="Arial" charset="0"/>
              </a:rPr>
              <a:t>Below are the complete calculations for the remaining months in the six month planning horizon.</a:t>
            </a:r>
          </a:p>
        </p:txBody>
      </p:sp>
    </p:spTree>
    <p:extLst>
      <p:ext uri="{BB962C8B-B14F-4D97-AF65-F5344CB8AC3E}">
        <p14:creationId xmlns:p14="http://schemas.microsoft.com/office/powerpoint/2010/main" val="1339745582"/>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870"/>
                                        </p:tgtEl>
                                        <p:attrNameLst>
                                          <p:attrName>style.visibility</p:attrName>
                                        </p:attrNameLst>
                                      </p:cBhvr>
                                      <p:to>
                                        <p:strVal val="visible"/>
                                      </p:to>
                                    </p:set>
                                    <p:anim calcmode="lin" valueType="num">
                                      <p:cBhvr additive="base">
                                        <p:cTn id="7" dur="500" fill="hold"/>
                                        <p:tgtEl>
                                          <p:spTgt spid="36870"/>
                                        </p:tgtEl>
                                        <p:attrNameLst>
                                          <p:attrName>ppt_x</p:attrName>
                                        </p:attrNameLst>
                                      </p:cBhvr>
                                      <p:tavLst>
                                        <p:tav tm="0">
                                          <p:val>
                                            <p:strVal val="0-#ppt_w/2"/>
                                          </p:val>
                                        </p:tav>
                                        <p:tav tm="100000">
                                          <p:val>
                                            <p:strVal val="#ppt_x"/>
                                          </p:val>
                                        </p:tav>
                                      </p:tavLst>
                                    </p:anim>
                                    <p:anim calcmode="lin" valueType="num">
                                      <p:cBhvr additive="base">
                                        <p:cTn id="8" dur="500" fill="hold"/>
                                        <p:tgtEl>
                                          <p:spTgt spid="3687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p:cNvSpPr>
          <p:nvPr/>
        </p:nvSpPr>
        <p:spPr bwMode="auto">
          <a:xfrm>
            <a:off x="8343900" y="6335713"/>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aphicFrame>
        <p:nvGraphicFramePr>
          <p:cNvPr id="38916" name="Object 4"/>
          <p:cNvGraphicFramePr>
            <a:graphicFrameLocks/>
          </p:cNvGraphicFramePr>
          <p:nvPr/>
        </p:nvGraphicFramePr>
        <p:xfrm>
          <a:off x="152400" y="1371600"/>
          <a:ext cx="8847138" cy="4618038"/>
        </p:xfrm>
        <a:graphic>
          <a:graphicData uri="http://schemas.openxmlformats.org/presentationml/2006/ole">
            <mc:AlternateContent xmlns:mc="http://schemas.openxmlformats.org/markup-compatibility/2006">
              <mc:Choice xmlns:v="urn:schemas-microsoft-com:vml" Requires="v">
                <p:oleObj spid="_x0000_s17413" name="Worksheet" r:id="rId4" imgW="5140800" imgH="2847600" progId="Excel.Sheet.8">
                  <p:embed/>
                </p:oleObj>
              </mc:Choice>
              <mc:Fallback>
                <p:oleObj name="Worksheet" r:id="rId4" imgW="5140800" imgH="2847600"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1371600"/>
                        <a:ext cx="8847138" cy="4618038"/>
                      </a:xfrm>
                      <a:prstGeom prst="rect">
                        <a:avLst/>
                      </a:prstGeom>
                      <a:solidFill>
                        <a:srgbClr val="FFD7A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8919" name="Text Box 7"/>
          <p:cNvSpPr txBox="1">
            <a:spLocks noChangeArrowheads="1"/>
          </p:cNvSpPr>
          <p:nvPr/>
        </p:nvSpPr>
        <p:spPr bwMode="auto">
          <a:xfrm>
            <a:off x="228600" y="381000"/>
            <a:ext cx="8686800" cy="82232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latin typeface="Arial" charset="0"/>
              </a:rPr>
              <a:t>Below are the complete calculations for the remaining months in the six month planning horizon with the other costs included.</a:t>
            </a:r>
          </a:p>
        </p:txBody>
      </p:sp>
      <p:sp>
        <p:nvSpPr>
          <p:cNvPr id="38920" name="Text Box 8"/>
          <p:cNvSpPr txBox="1">
            <a:spLocks noChangeArrowheads="1"/>
          </p:cNvSpPr>
          <p:nvPr/>
        </p:nvSpPr>
        <p:spPr bwMode="auto">
          <a:xfrm>
            <a:off x="8001000" y="4038600"/>
            <a:ext cx="1143000"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700">
                <a:latin typeface="Arial" charset="0"/>
              </a:rPr>
              <a:t>Labor</a:t>
            </a:r>
          </a:p>
          <a:p>
            <a:r>
              <a:rPr lang="en-US" sz="1700">
                <a:latin typeface="Arial" charset="0"/>
              </a:rPr>
              <a:t>Material</a:t>
            </a:r>
          </a:p>
          <a:p>
            <a:r>
              <a:rPr lang="en-US" sz="1700">
                <a:latin typeface="Arial" charset="0"/>
              </a:rPr>
              <a:t>Storage</a:t>
            </a:r>
          </a:p>
          <a:p>
            <a:r>
              <a:rPr lang="en-US" sz="1700">
                <a:latin typeface="Arial" charset="0"/>
              </a:rPr>
              <a:t>Stockout</a:t>
            </a:r>
          </a:p>
        </p:txBody>
      </p:sp>
      <p:sp>
        <p:nvSpPr>
          <p:cNvPr id="38921" name="Text Box 9"/>
          <p:cNvSpPr txBox="1">
            <a:spLocks noChangeArrowheads="1"/>
          </p:cNvSpPr>
          <p:nvPr/>
        </p:nvSpPr>
        <p:spPr bwMode="auto">
          <a:xfrm>
            <a:off x="419100" y="6096000"/>
            <a:ext cx="8305800" cy="39687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a:latin typeface="Arial" charset="0"/>
              </a:rPr>
              <a:t>Note, the total costs under this strategy are less than under Chase.</a:t>
            </a:r>
          </a:p>
        </p:txBody>
      </p:sp>
    </p:spTree>
    <p:extLst>
      <p:ext uri="{BB962C8B-B14F-4D97-AF65-F5344CB8AC3E}">
        <p14:creationId xmlns:p14="http://schemas.microsoft.com/office/powerpoint/2010/main" val="2687354484"/>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921"/>
                                        </p:tgtEl>
                                        <p:attrNameLst>
                                          <p:attrName>style.visibility</p:attrName>
                                        </p:attrNameLst>
                                      </p:cBhvr>
                                      <p:to>
                                        <p:strVal val="visible"/>
                                      </p:to>
                                    </p:set>
                                    <p:anim calcmode="lin" valueType="num">
                                      <p:cBhvr additive="base">
                                        <p:cTn id="7" dur="500" fill="hold"/>
                                        <p:tgtEl>
                                          <p:spTgt spid="38921"/>
                                        </p:tgtEl>
                                        <p:attrNameLst>
                                          <p:attrName>ppt_x</p:attrName>
                                        </p:attrNameLst>
                                      </p:cBhvr>
                                      <p:tavLst>
                                        <p:tav tm="0">
                                          <p:val>
                                            <p:strVal val="0-#ppt_w/2"/>
                                          </p:val>
                                        </p:tav>
                                        <p:tav tm="100000">
                                          <p:val>
                                            <p:strVal val="#ppt_x"/>
                                          </p:val>
                                        </p:tav>
                                      </p:tavLst>
                                    </p:anim>
                                    <p:anim calcmode="lin" valueType="num">
                                      <p:cBhvr additive="base">
                                        <p:cTn id="8" dur="500" fill="hold"/>
                                        <p:tgtEl>
                                          <p:spTgt spid="389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1"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34485" y="138714"/>
            <a:ext cx="7203137" cy="868362"/>
          </a:xfrm>
        </p:spPr>
        <p:txBody>
          <a:bodyPr/>
          <a:lstStyle/>
          <a:p>
            <a:r>
              <a:rPr lang="tr-TR" sz="3200" dirty="0"/>
              <a:t>Aggregate Planning</a:t>
            </a:r>
          </a:p>
        </p:txBody>
      </p:sp>
      <p:sp>
        <p:nvSpPr>
          <p:cNvPr id="45059" name="Rectangle 3"/>
          <p:cNvSpPr>
            <a:spLocks noGrp="1" noChangeArrowheads="1"/>
          </p:cNvSpPr>
          <p:nvPr>
            <p:ph type="body" idx="1"/>
          </p:nvPr>
        </p:nvSpPr>
        <p:spPr>
          <a:xfrm>
            <a:off x="407988" y="1090613"/>
            <a:ext cx="8397875" cy="4568782"/>
          </a:xfrm>
        </p:spPr>
        <p:txBody>
          <a:bodyPr/>
          <a:lstStyle/>
          <a:p>
            <a:pPr algn="just">
              <a:spcBef>
                <a:spcPts val="0"/>
              </a:spcBef>
              <a:spcAft>
                <a:spcPts val="0"/>
              </a:spcAft>
            </a:pPr>
            <a:r>
              <a:rPr lang="en-US" sz="1800" dirty="0">
                <a:latin typeface="Book Antiqua"/>
                <a:ea typeface="Times New Roman"/>
              </a:rPr>
              <a:t>Aggregate planning is an operational activity that does an aggregate plan for the production process, in advance of 2 to 18 months, to give an idea to management as to what quantity of materials and other resources are to be procured and when, so that the total cost of operations of the organization is kept to the minimum over that period</a:t>
            </a:r>
            <a:r>
              <a:rPr lang="en-US" sz="1800" dirty="0" smtClean="0">
                <a:latin typeface="Book Antiqua"/>
                <a:ea typeface="Times New Roman"/>
              </a:rPr>
              <a:t>.</a:t>
            </a:r>
            <a:endParaRPr lang="tr-TR" sz="1800" dirty="0" smtClean="0">
              <a:latin typeface="Book Antiqua"/>
              <a:ea typeface="Times New Roman"/>
            </a:endParaRPr>
          </a:p>
          <a:p>
            <a:pPr algn="just">
              <a:spcBef>
                <a:spcPts val="0"/>
              </a:spcBef>
              <a:spcAft>
                <a:spcPts val="0"/>
              </a:spcAft>
            </a:pPr>
            <a:endParaRPr lang="tr-TR" sz="1800" dirty="0">
              <a:latin typeface="Book Antiqua"/>
              <a:ea typeface="Times New Roman"/>
            </a:endParaRPr>
          </a:p>
          <a:p>
            <a:pPr algn="just">
              <a:spcBef>
                <a:spcPts val="0"/>
              </a:spcBef>
              <a:spcAft>
                <a:spcPts val="0"/>
              </a:spcAft>
            </a:pPr>
            <a:endParaRPr lang="en-US" sz="1800" dirty="0">
              <a:latin typeface="Book Antiqua"/>
              <a:ea typeface="Times New Roman"/>
            </a:endParaRPr>
          </a:p>
          <a:p>
            <a:pPr algn="just">
              <a:spcBef>
                <a:spcPts val="0"/>
              </a:spcBef>
              <a:spcAft>
                <a:spcPts val="0"/>
              </a:spcAft>
            </a:pPr>
            <a:r>
              <a:rPr lang="en-US" sz="1800" dirty="0">
                <a:latin typeface="Book Antiqua"/>
                <a:ea typeface="Times New Roman"/>
              </a:rPr>
              <a:t>The quantity of outsourcing, subcontracting of items, overtime of </a:t>
            </a:r>
            <a:r>
              <a:rPr lang="en-US" sz="1800" dirty="0" err="1">
                <a:latin typeface="Book Antiqua"/>
                <a:ea typeface="Times New Roman"/>
              </a:rPr>
              <a:t>labour</a:t>
            </a:r>
            <a:r>
              <a:rPr lang="en-US" sz="1800" dirty="0">
                <a:latin typeface="Book Antiqua"/>
                <a:ea typeface="Times New Roman"/>
              </a:rPr>
              <a:t>, numbers to be hired and fired in each period and the amount of inventory to be held in stock and to be backlogged for each period are decided. All of these activities are done within the framework of the company ethics, policies, and long term commitment to the society, community and the country of operation.</a:t>
            </a:r>
            <a:endParaRPr lang="tr-TR" sz="1800" dirty="0">
              <a:effectLst/>
              <a:latin typeface="Times New Roman"/>
              <a:ea typeface="Times New Roman"/>
            </a:endParaRPr>
          </a:p>
        </p:txBody>
      </p:sp>
    </p:spTree>
    <p:extLst>
      <p:ext uri="{BB962C8B-B14F-4D97-AF65-F5344CB8AC3E}">
        <p14:creationId xmlns:p14="http://schemas.microsoft.com/office/powerpoint/2010/main" val="909342554"/>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819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819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8198"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8199" name="Rectangle 7"/>
          <p:cNvSpPr>
            <a:spLocks noGrp="1" noChangeArrowheads="1"/>
          </p:cNvSpPr>
          <p:nvPr>
            <p:ph type="title"/>
          </p:nvPr>
        </p:nvSpPr>
        <p:spPr>
          <a:noFill/>
          <a:ln/>
        </p:spPr>
        <p:txBody>
          <a:bodyPr/>
          <a:lstStyle/>
          <a:p>
            <a:pPr eaLnBrk="0" hangingPunct="0"/>
            <a:r>
              <a:rPr lang="en-US" b="1"/>
              <a:t>Operations Planning Overview</a:t>
            </a:r>
          </a:p>
        </p:txBody>
      </p:sp>
      <p:sp>
        <p:nvSpPr>
          <p:cNvPr id="8200" name="Rectangle 8"/>
          <p:cNvSpPr>
            <a:spLocks noGrp="1" noChangeArrowheads="1"/>
          </p:cNvSpPr>
          <p:nvPr>
            <p:ph type="body" idx="1"/>
          </p:nvPr>
        </p:nvSpPr>
        <p:spPr>
          <a:xfrm>
            <a:off x="182880" y="1066800"/>
            <a:ext cx="8610600" cy="5181600"/>
          </a:xfrm>
          <a:noFill/>
          <a:ln/>
        </p:spPr>
        <p:txBody>
          <a:bodyPr/>
          <a:lstStyle/>
          <a:p>
            <a:pPr eaLnBrk="0" hangingPunct="0"/>
            <a:r>
              <a:rPr lang="en-US" sz="2800" dirty="0"/>
              <a:t>Long-range planning</a:t>
            </a:r>
          </a:p>
          <a:p>
            <a:pPr lvl="1" eaLnBrk="0" hangingPunct="0">
              <a:buSzPct val="75000"/>
            </a:pPr>
            <a:r>
              <a:rPr lang="en-US" sz="2400" dirty="0"/>
              <a:t>Greater than one year planning horizon</a:t>
            </a:r>
          </a:p>
          <a:p>
            <a:pPr lvl="1" eaLnBrk="0" hangingPunct="0">
              <a:buSzPct val="75000"/>
            </a:pPr>
            <a:r>
              <a:rPr lang="en-US" sz="2400" dirty="0"/>
              <a:t>Usually with yearly increments</a:t>
            </a:r>
            <a:br>
              <a:rPr lang="en-US" sz="2400" dirty="0"/>
            </a:br>
            <a:endParaRPr lang="en-US" sz="2400" dirty="0"/>
          </a:p>
          <a:p>
            <a:pPr eaLnBrk="0" hangingPunct="0"/>
            <a:r>
              <a:rPr lang="en-US" sz="2800" dirty="0"/>
              <a:t>Intermediate-range planning</a:t>
            </a:r>
          </a:p>
          <a:p>
            <a:pPr lvl="1" eaLnBrk="0" hangingPunct="0">
              <a:buSzPct val="75000"/>
            </a:pPr>
            <a:r>
              <a:rPr lang="en-US" sz="2400" dirty="0"/>
              <a:t>Six to eighteen months </a:t>
            </a:r>
          </a:p>
          <a:p>
            <a:pPr lvl="1" eaLnBrk="0" hangingPunct="0">
              <a:buSzPct val="75000"/>
            </a:pPr>
            <a:r>
              <a:rPr lang="en-US" sz="2400" dirty="0"/>
              <a:t>Usually with monthly or quarterly increments </a:t>
            </a:r>
            <a:br>
              <a:rPr lang="en-US" sz="2400" dirty="0"/>
            </a:br>
            <a:endParaRPr lang="en-US" sz="2400" dirty="0"/>
          </a:p>
          <a:p>
            <a:pPr eaLnBrk="0" hangingPunct="0"/>
            <a:r>
              <a:rPr lang="en-US" sz="2800" dirty="0"/>
              <a:t>Short-range planning</a:t>
            </a:r>
          </a:p>
          <a:p>
            <a:pPr lvl="1" eaLnBrk="0" hangingPunct="0">
              <a:buSzPct val="75000"/>
            </a:pPr>
            <a:r>
              <a:rPr lang="en-US" sz="2400" dirty="0"/>
              <a:t>One day to less than six months</a:t>
            </a:r>
          </a:p>
          <a:p>
            <a:pPr lvl="1" eaLnBrk="0" hangingPunct="0">
              <a:buSzPct val="75000"/>
            </a:pPr>
            <a:r>
              <a:rPr lang="en-US" sz="2400" dirty="0"/>
              <a:t>Usually with weekly increments </a:t>
            </a:r>
          </a:p>
        </p:txBody>
      </p:sp>
    </p:spTree>
    <p:extLst>
      <p:ext uri="{BB962C8B-B14F-4D97-AF65-F5344CB8AC3E}">
        <p14:creationId xmlns:p14="http://schemas.microsoft.com/office/powerpoint/2010/main" val="3793965516"/>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200">
                                            <p:txEl>
                                              <p:pRg st="0" end="0"/>
                                            </p:txEl>
                                          </p:spTgt>
                                        </p:tgtEl>
                                        <p:attrNameLst>
                                          <p:attrName>style.visibility</p:attrName>
                                        </p:attrNameLst>
                                      </p:cBhvr>
                                      <p:to>
                                        <p:strVal val="visible"/>
                                      </p:to>
                                    </p:set>
                                    <p:animEffect transition="in" filter="wipe(left)">
                                      <p:cBhvr>
                                        <p:cTn id="7" dur="500"/>
                                        <p:tgtEl>
                                          <p:spTgt spid="8200">
                                            <p:txEl>
                                              <p:pRg st="0" end="0"/>
                                            </p:txEl>
                                          </p:spTgt>
                                        </p:tgtEl>
                                      </p:cBhvr>
                                    </p:animEffect>
                                  </p:childTnLst>
                                  <p:subTnLst>
                                    <p:animClr clrSpc="rgb" dir="cw">
                                      <p:cBhvr override="childStyle">
                                        <p:cTn dur="1" fill="hold" display="0" masterRel="nextClick" afterEffect="1"/>
                                        <p:tgtEl>
                                          <p:spTgt spid="8200">
                                            <p:txEl>
                                              <p:pRg st="0" end="0"/>
                                            </p:txEl>
                                          </p:spTgt>
                                        </p:tgtEl>
                                        <p:attrNameLst>
                                          <p:attrName>ppt_c</p:attrName>
                                        </p:attrNameLst>
                                      </p:cBhvr>
                                      <p:to>
                                        <a:schemeClr val="accent2"/>
                                      </p:to>
                                    </p:animClr>
                                  </p:subTnLst>
                                </p:cTn>
                              </p:par>
                              <p:par>
                                <p:cTn id="8" presetID="22" presetClass="entr" presetSubtype="8" fill="hold" grpId="0" nodeType="withEffect">
                                  <p:stCondLst>
                                    <p:cond delay="0"/>
                                  </p:stCondLst>
                                  <p:childTnLst>
                                    <p:set>
                                      <p:cBhvr>
                                        <p:cTn id="9" dur="1" fill="hold">
                                          <p:stCondLst>
                                            <p:cond delay="0"/>
                                          </p:stCondLst>
                                        </p:cTn>
                                        <p:tgtEl>
                                          <p:spTgt spid="8200">
                                            <p:txEl>
                                              <p:pRg st="1" end="1"/>
                                            </p:txEl>
                                          </p:spTgt>
                                        </p:tgtEl>
                                        <p:attrNameLst>
                                          <p:attrName>style.visibility</p:attrName>
                                        </p:attrNameLst>
                                      </p:cBhvr>
                                      <p:to>
                                        <p:strVal val="visible"/>
                                      </p:to>
                                    </p:set>
                                    <p:animEffect transition="in" filter="wipe(left)">
                                      <p:cBhvr>
                                        <p:cTn id="10" dur="500"/>
                                        <p:tgtEl>
                                          <p:spTgt spid="8200">
                                            <p:txEl>
                                              <p:pRg st="1" end="1"/>
                                            </p:txEl>
                                          </p:spTgt>
                                        </p:tgtEl>
                                      </p:cBhvr>
                                    </p:animEffect>
                                  </p:childTnLst>
                                  <p:subTnLst>
                                    <p:animClr clrSpc="rgb" dir="cw">
                                      <p:cBhvr override="childStyle">
                                        <p:cTn dur="1" fill="hold" display="0" masterRel="nextClick" afterEffect="1"/>
                                        <p:tgtEl>
                                          <p:spTgt spid="8200">
                                            <p:txEl>
                                              <p:pRg st="1" end="1"/>
                                            </p:txEl>
                                          </p:spTgt>
                                        </p:tgtEl>
                                        <p:attrNameLst>
                                          <p:attrName>ppt_c</p:attrName>
                                        </p:attrNameLst>
                                      </p:cBhvr>
                                      <p:to>
                                        <a:schemeClr val="accent2"/>
                                      </p:to>
                                    </p:animClr>
                                  </p:subTnLst>
                                </p:cTn>
                              </p:par>
                              <p:par>
                                <p:cTn id="11" presetID="22" presetClass="entr" presetSubtype="8" fill="hold" grpId="0" nodeType="withEffect">
                                  <p:stCondLst>
                                    <p:cond delay="0"/>
                                  </p:stCondLst>
                                  <p:childTnLst>
                                    <p:set>
                                      <p:cBhvr>
                                        <p:cTn id="12" dur="1" fill="hold">
                                          <p:stCondLst>
                                            <p:cond delay="0"/>
                                          </p:stCondLst>
                                        </p:cTn>
                                        <p:tgtEl>
                                          <p:spTgt spid="8200">
                                            <p:txEl>
                                              <p:pRg st="2" end="2"/>
                                            </p:txEl>
                                          </p:spTgt>
                                        </p:tgtEl>
                                        <p:attrNameLst>
                                          <p:attrName>style.visibility</p:attrName>
                                        </p:attrNameLst>
                                      </p:cBhvr>
                                      <p:to>
                                        <p:strVal val="visible"/>
                                      </p:to>
                                    </p:set>
                                    <p:animEffect transition="in" filter="wipe(left)">
                                      <p:cBhvr>
                                        <p:cTn id="13" dur="500"/>
                                        <p:tgtEl>
                                          <p:spTgt spid="8200">
                                            <p:txEl>
                                              <p:pRg st="2" end="2"/>
                                            </p:txEl>
                                          </p:spTgt>
                                        </p:tgtEl>
                                      </p:cBhvr>
                                    </p:animEffect>
                                  </p:childTnLst>
                                  <p:subTnLst>
                                    <p:animClr clrSpc="rgb" dir="cw">
                                      <p:cBhvr override="childStyle">
                                        <p:cTn dur="1" fill="hold" display="0" masterRel="nextClick" afterEffect="1"/>
                                        <p:tgtEl>
                                          <p:spTgt spid="8200">
                                            <p:txEl>
                                              <p:pRg st="2" end="2"/>
                                            </p:txEl>
                                          </p:spTgt>
                                        </p:tgtEl>
                                        <p:attrNameLst>
                                          <p:attrName>ppt_c</p:attrName>
                                        </p:attrNameLst>
                                      </p:cBhvr>
                                      <p:to>
                                        <a:schemeClr val="accent2"/>
                                      </p:to>
                                    </p:animClr>
                                  </p:subTnLst>
                                </p:cTn>
                              </p:par>
                            </p:childTnLst>
                          </p:cTn>
                        </p:par>
                      </p:childTnLst>
                    </p:cTn>
                  </p:par>
                  <p:par>
                    <p:cTn id="14" fill="hold" nodeType="clickPar">
                      <p:stCondLst>
                        <p:cond delay="indefinite"/>
                      </p:stCondLst>
                      <p:childTnLst>
                        <p:par>
                          <p:cTn id="15" fill="hold" nodeType="withGroup">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8200">
                                            <p:txEl>
                                              <p:pRg st="3" end="3"/>
                                            </p:txEl>
                                          </p:spTgt>
                                        </p:tgtEl>
                                        <p:attrNameLst>
                                          <p:attrName>style.visibility</p:attrName>
                                        </p:attrNameLst>
                                      </p:cBhvr>
                                      <p:to>
                                        <p:strVal val="visible"/>
                                      </p:to>
                                    </p:set>
                                    <p:animEffect transition="in" filter="wipe(left)">
                                      <p:cBhvr>
                                        <p:cTn id="18" dur="500"/>
                                        <p:tgtEl>
                                          <p:spTgt spid="8200">
                                            <p:txEl>
                                              <p:pRg st="3" end="3"/>
                                            </p:txEl>
                                          </p:spTgt>
                                        </p:tgtEl>
                                      </p:cBhvr>
                                    </p:animEffect>
                                  </p:childTnLst>
                                  <p:subTnLst>
                                    <p:animClr clrSpc="rgb" dir="cw">
                                      <p:cBhvr override="childStyle">
                                        <p:cTn dur="1" fill="hold" display="0" masterRel="nextClick" afterEffect="1"/>
                                        <p:tgtEl>
                                          <p:spTgt spid="8200">
                                            <p:txEl>
                                              <p:pRg st="3" end="3"/>
                                            </p:txEl>
                                          </p:spTgt>
                                        </p:tgtEl>
                                        <p:attrNameLst>
                                          <p:attrName>ppt_c</p:attrName>
                                        </p:attrNameLst>
                                      </p:cBhvr>
                                      <p:to>
                                        <a:schemeClr val="accent2"/>
                                      </p:to>
                                    </p:animClr>
                                  </p:subTnLst>
                                </p:cTn>
                              </p:par>
                              <p:par>
                                <p:cTn id="19" presetID="22" presetClass="entr" presetSubtype="8" fill="hold" grpId="0" nodeType="withEffect">
                                  <p:stCondLst>
                                    <p:cond delay="0"/>
                                  </p:stCondLst>
                                  <p:childTnLst>
                                    <p:set>
                                      <p:cBhvr>
                                        <p:cTn id="20" dur="1" fill="hold">
                                          <p:stCondLst>
                                            <p:cond delay="0"/>
                                          </p:stCondLst>
                                        </p:cTn>
                                        <p:tgtEl>
                                          <p:spTgt spid="8200">
                                            <p:txEl>
                                              <p:pRg st="4" end="4"/>
                                            </p:txEl>
                                          </p:spTgt>
                                        </p:tgtEl>
                                        <p:attrNameLst>
                                          <p:attrName>style.visibility</p:attrName>
                                        </p:attrNameLst>
                                      </p:cBhvr>
                                      <p:to>
                                        <p:strVal val="visible"/>
                                      </p:to>
                                    </p:set>
                                    <p:animEffect transition="in" filter="wipe(left)">
                                      <p:cBhvr>
                                        <p:cTn id="21" dur="500"/>
                                        <p:tgtEl>
                                          <p:spTgt spid="8200">
                                            <p:txEl>
                                              <p:pRg st="4" end="4"/>
                                            </p:txEl>
                                          </p:spTgt>
                                        </p:tgtEl>
                                      </p:cBhvr>
                                    </p:animEffect>
                                  </p:childTnLst>
                                  <p:subTnLst>
                                    <p:animClr clrSpc="rgb" dir="cw">
                                      <p:cBhvr override="childStyle">
                                        <p:cTn dur="1" fill="hold" display="0" masterRel="nextClick" afterEffect="1"/>
                                        <p:tgtEl>
                                          <p:spTgt spid="8200">
                                            <p:txEl>
                                              <p:pRg st="4" end="4"/>
                                            </p:txEl>
                                          </p:spTgt>
                                        </p:tgtEl>
                                        <p:attrNameLst>
                                          <p:attrName>ppt_c</p:attrName>
                                        </p:attrNameLst>
                                      </p:cBhvr>
                                      <p:to>
                                        <a:schemeClr val="accent2"/>
                                      </p:to>
                                    </p:animClr>
                                  </p:subTnLst>
                                </p:cTn>
                              </p:par>
                              <p:par>
                                <p:cTn id="22" presetID="22" presetClass="entr" presetSubtype="8" fill="hold" grpId="0" nodeType="withEffect">
                                  <p:stCondLst>
                                    <p:cond delay="0"/>
                                  </p:stCondLst>
                                  <p:childTnLst>
                                    <p:set>
                                      <p:cBhvr>
                                        <p:cTn id="23" dur="1" fill="hold">
                                          <p:stCondLst>
                                            <p:cond delay="0"/>
                                          </p:stCondLst>
                                        </p:cTn>
                                        <p:tgtEl>
                                          <p:spTgt spid="8200">
                                            <p:txEl>
                                              <p:pRg st="5" end="5"/>
                                            </p:txEl>
                                          </p:spTgt>
                                        </p:tgtEl>
                                        <p:attrNameLst>
                                          <p:attrName>style.visibility</p:attrName>
                                        </p:attrNameLst>
                                      </p:cBhvr>
                                      <p:to>
                                        <p:strVal val="visible"/>
                                      </p:to>
                                    </p:set>
                                    <p:animEffect transition="in" filter="wipe(left)">
                                      <p:cBhvr>
                                        <p:cTn id="24" dur="500"/>
                                        <p:tgtEl>
                                          <p:spTgt spid="8200">
                                            <p:txEl>
                                              <p:pRg st="5" end="5"/>
                                            </p:txEl>
                                          </p:spTgt>
                                        </p:tgtEl>
                                      </p:cBhvr>
                                    </p:animEffect>
                                  </p:childTnLst>
                                  <p:subTnLst>
                                    <p:animClr clrSpc="rgb" dir="cw">
                                      <p:cBhvr override="childStyle">
                                        <p:cTn dur="1" fill="hold" display="0" masterRel="nextClick" afterEffect="1"/>
                                        <p:tgtEl>
                                          <p:spTgt spid="8200">
                                            <p:txEl>
                                              <p:pRg st="5" end="5"/>
                                            </p:txEl>
                                          </p:spTgt>
                                        </p:tgtEl>
                                        <p:attrNameLst>
                                          <p:attrName>ppt_c</p:attrName>
                                        </p:attrNameLst>
                                      </p:cBhvr>
                                      <p:to>
                                        <a:schemeClr val="accent2"/>
                                      </p:to>
                                    </p:animClr>
                                  </p:sub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8200">
                                            <p:txEl>
                                              <p:pRg st="6" end="6"/>
                                            </p:txEl>
                                          </p:spTgt>
                                        </p:tgtEl>
                                        <p:attrNameLst>
                                          <p:attrName>style.visibility</p:attrName>
                                        </p:attrNameLst>
                                      </p:cBhvr>
                                      <p:to>
                                        <p:strVal val="visible"/>
                                      </p:to>
                                    </p:set>
                                    <p:animEffect transition="in" filter="wipe(left)">
                                      <p:cBhvr>
                                        <p:cTn id="29" dur="500"/>
                                        <p:tgtEl>
                                          <p:spTgt spid="8200">
                                            <p:txEl>
                                              <p:pRg st="6" end="6"/>
                                            </p:txEl>
                                          </p:spTgt>
                                        </p:tgtEl>
                                      </p:cBhvr>
                                    </p:animEffect>
                                  </p:childTnLst>
                                  <p:subTnLst>
                                    <p:animClr clrSpc="rgb" dir="cw">
                                      <p:cBhvr override="childStyle">
                                        <p:cTn dur="1" fill="hold" display="0" masterRel="nextClick" afterEffect="1"/>
                                        <p:tgtEl>
                                          <p:spTgt spid="8200">
                                            <p:txEl>
                                              <p:pRg st="6" end="6"/>
                                            </p:txEl>
                                          </p:spTgt>
                                        </p:tgtEl>
                                        <p:attrNameLst>
                                          <p:attrName>ppt_c</p:attrName>
                                        </p:attrNameLst>
                                      </p:cBhvr>
                                      <p:to>
                                        <a:schemeClr val="accent2"/>
                                      </p:to>
                                    </p:animClr>
                                  </p:subTnLst>
                                </p:cTn>
                              </p:par>
                              <p:par>
                                <p:cTn id="30" presetID="22" presetClass="entr" presetSubtype="8" fill="hold" grpId="0" nodeType="withEffect">
                                  <p:stCondLst>
                                    <p:cond delay="0"/>
                                  </p:stCondLst>
                                  <p:childTnLst>
                                    <p:set>
                                      <p:cBhvr>
                                        <p:cTn id="31" dur="1" fill="hold">
                                          <p:stCondLst>
                                            <p:cond delay="0"/>
                                          </p:stCondLst>
                                        </p:cTn>
                                        <p:tgtEl>
                                          <p:spTgt spid="8200">
                                            <p:txEl>
                                              <p:pRg st="7" end="7"/>
                                            </p:txEl>
                                          </p:spTgt>
                                        </p:tgtEl>
                                        <p:attrNameLst>
                                          <p:attrName>style.visibility</p:attrName>
                                        </p:attrNameLst>
                                      </p:cBhvr>
                                      <p:to>
                                        <p:strVal val="visible"/>
                                      </p:to>
                                    </p:set>
                                    <p:animEffect transition="in" filter="wipe(left)">
                                      <p:cBhvr>
                                        <p:cTn id="32" dur="500"/>
                                        <p:tgtEl>
                                          <p:spTgt spid="8200">
                                            <p:txEl>
                                              <p:pRg st="7" end="7"/>
                                            </p:txEl>
                                          </p:spTgt>
                                        </p:tgtEl>
                                      </p:cBhvr>
                                    </p:animEffect>
                                  </p:childTnLst>
                                  <p:subTnLst>
                                    <p:animClr clrSpc="rgb" dir="cw">
                                      <p:cBhvr override="childStyle">
                                        <p:cTn dur="1" fill="hold" display="0" masterRel="nextClick" afterEffect="1"/>
                                        <p:tgtEl>
                                          <p:spTgt spid="8200">
                                            <p:txEl>
                                              <p:pRg st="7" end="7"/>
                                            </p:txEl>
                                          </p:spTgt>
                                        </p:tgtEl>
                                        <p:attrNameLst>
                                          <p:attrName>ppt_c</p:attrName>
                                        </p:attrNameLst>
                                      </p:cBhvr>
                                      <p:to>
                                        <a:schemeClr val="accent2"/>
                                      </p:to>
                                    </p:animClr>
                                  </p:subTnLst>
                                </p:cTn>
                              </p:par>
                              <p:par>
                                <p:cTn id="33" presetID="22" presetClass="entr" presetSubtype="8" fill="hold" grpId="0" nodeType="withEffect">
                                  <p:stCondLst>
                                    <p:cond delay="0"/>
                                  </p:stCondLst>
                                  <p:childTnLst>
                                    <p:set>
                                      <p:cBhvr>
                                        <p:cTn id="34" dur="1" fill="hold">
                                          <p:stCondLst>
                                            <p:cond delay="0"/>
                                          </p:stCondLst>
                                        </p:cTn>
                                        <p:tgtEl>
                                          <p:spTgt spid="8200">
                                            <p:txEl>
                                              <p:pRg st="8" end="8"/>
                                            </p:txEl>
                                          </p:spTgt>
                                        </p:tgtEl>
                                        <p:attrNameLst>
                                          <p:attrName>style.visibility</p:attrName>
                                        </p:attrNameLst>
                                      </p:cBhvr>
                                      <p:to>
                                        <p:strVal val="visible"/>
                                      </p:to>
                                    </p:set>
                                    <p:animEffect transition="in" filter="wipe(left)">
                                      <p:cBhvr>
                                        <p:cTn id="35" dur="500"/>
                                        <p:tgtEl>
                                          <p:spTgt spid="8200">
                                            <p:txEl>
                                              <p:pRg st="8" end="8"/>
                                            </p:txEl>
                                          </p:spTgt>
                                        </p:tgtEl>
                                      </p:cBhvr>
                                    </p:animEffect>
                                  </p:childTnLst>
                                  <p:subTnLst>
                                    <p:animClr clrSpc="rgb" dir="cw">
                                      <p:cBhvr override="childStyle">
                                        <p:cTn dur="1" fill="hold" display="0" masterRel="nextClick" afterEffect="1"/>
                                        <p:tgtEl>
                                          <p:spTgt spid="8200">
                                            <p:txEl>
                                              <p:pRg st="8" end="8"/>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00"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7" name="Rectangle 7"/>
          <p:cNvSpPr>
            <a:spLocks noChangeArrowheads="1"/>
          </p:cNvSpPr>
          <p:nvPr/>
        </p:nvSpPr>
        <p:spPr bwMode="auto">
          <a:xfrm>
            <a:off x="1233488" y="2968625"/>
            <a:ext cx="4291012" cy="490538"/>
          </a:xfrm>
          <a:prstGeom prst="rect">
            <a:avLst/>
          </a:prstGeom>
          <a:solidFill>
            <a:srgbClr val="FFD7A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Master Production Scheduling</a:t>
            </a:r>
          </a:p>
        </p:txBody>
      </p:sp>
      <p:sp>
        <p:nvSpPr>
          <p:cNvPr id="10248" name="Rectangle 8"/>
          <p:cNvSpPr>
            <a:spLocks noChangeArrowheads="1"/>
          </p:cNvSpPr>
          <p:nvPr/>
        </p:nvSpPr>
        <p:spPr bwMode="auto">
          <a:xfrm>
            <a:off x="1247775" y="3875088"/>
            <a:ext cx="4262438" cy="490537"/>
          </a:xfrm>
          <a:prstGeom prst="rect">
            <a:avLst/>
          </a:prstGeom>
          <a:solidFill>
            <a:srgbClr val="FFD7A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Material Requirements Planning</a:t>
            </a:r>
          </a:p>
        </p:txBody>
      </p:sp>
      <p:sp>
        <p:nvSpPr>
          <p:cNvPr id="10249" name="Rectangle 9"/>
          <p:cNvSpPr>
            <a:spLocks noChangeArrowheads="1"/>
          </p:cNvSpPr>
          <p:nvPr/>
        </p:nvSpPr>
        <p:spPr bwMode="auto">
          <a:xfrm>
            <a:off x="1247775" y="4783138"/>
            <a:ext cx="4262438" cy="490537"/>
          </a:xfrm>
          <a:prstGeom prst="rect">
            <a:avLst/>
          </a:prstGeom>
          <a:solidFill>
            <a:srgbClr val="FFD7AF"/>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Order Scheduling</a:t>
            </a:r>
          </a:p>
        </p:txBody>
      </p:sp>
      <p:sp>
        <p:nvSpPr>
          <p:cNvPr id="10250" name="Line 10"/>
          <p:cNvSpPr>
            <a:spLocks noChangeShapeType="1"/>
          </p:cNvSpPr>
          <p:nvPr/>
        </p:nvSpPr>
        <p:spPr bwMode="auto">
          <a:xfrm flipH="1">
            <a:off x="3352800" y="3505200"/>
            <a:ext cx="0" cy="30480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51" name="Line 11"/>
          <p:cNvSpPr>
            <a:spLocks noChangeShapeType="1"/>
          </p:cNvSpPr>
          <p:nvPr/>
        </p:nvSpPr>
        <p:spPr bwMode="auto">
          <a:xfrm>
            <a:off x="3352800" y="4394200"/>
            <a:ext cx="0" cy="38100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nvGrpSpPr>
          <p:cNvPr id="10255" name="Group 15"/>
          <p:cNvGrpSpPr>
            <a:grpSpLocks/>
          </p:cNvGrpSpPr>
          <p:nvPr/>
        </p:nvGrpSpPr>
        <p:grpSpPr bwMode="auto">
          <a:xfrm>
            <a:off x="5867400" y="4419600"/>
            <a:ext cx="2868613" cy="2035175"/>
            <a:chOff x="3704" y="2975"/>
            <a:chExt cx="1807" cy="1282"/>
          </a:xfrm>
        </p:grpSpPr>
        <p:sp>
          <p:nvSpPr>
            <p:cNvPr id="10252" name="Rectangle 12"/>
            <p:cNvSpPr>
              <a:spLocks noChangeArrowheads="1"/>
            </p:cNvSpPr>
            <p:nvPr/>
          </p:nvSpPr>
          <p:spPr bwMode="auto">
            <a:xfrm>
              <a:off x="3704" y="2975"/>
              <a:ext cx="1807" cy="511"/>
            </a:xfrm>
            <a:prstGeom prst="rect">
              <a:avLst/>
            </a:prstGeom>
            <a:solidFill>
              <a:srgbClr val="F8CE8B"/>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Weekly Workforce &amp;</a:t>
              </a:r>
            </a:p>
            <a:p>
              <a:pPr algn="ctr" eaLnBrk="0" hangingPunct="0"/>
              <a:r>
                <a:rPr lang="en-US"/>
                <a:t>Customer Scheduling</a:t>
              </a:r>
            </a:p>
          </p:txBody>
        </p:sp>
        <p:sp>
          <p:nvSpPr>
            <p:cNvPr id="10253" name="Rectangle 13"/>
            <p:cNvSpPr>
              <a:spLocks noChangeArrowheads="1"/>
            </p:cNvSpPr>
            <p:nvPr/>
          </p:nvSpPr>
          <p:spPr bwMode="auto">
            <a:xfrm>
              <a:off x="3704" y="3746"/>
              <a:ext cx="1807" cy="511"/>
            </a:xfrm>
            <a:prstGeom prst="rect">
              <a:avLst/>
            </a:prstGeom>
            <a:solidFill>
              <a:srgbClr val="F8CE8B"/>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Daily Workforce &amp;</a:t>
              </a:r>
            </a:p>
            <a:p>
              <a:pPr algn="ctr" eaLnBrk="0" hangingPunct="0"/>
              <a:r>
                <a:rPr lang="en-US"/>
                <a:t>Customer Scheduling</a:t>
              </a:r>
            </a:p>
          </p:txBody>
        </p:sp>
        <p:sp>
          <p:nvSpPr>
            <p:cNvPr id="10254" name="Line 14"/>
            <p:cNvSpPr>
              <a:spLocks noChangeShapeType="1"/>
            </p:cNvSpPr>
            <p:nvPr/>
          </p:nvSpPr>
          <p:spPr bwMode="auto">
            <a:xfrm flipH="1">
              <a:off x="4604" y="3499"/>
              <a:ext cx="8" cy="237"/>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
        <p:nvSpPr>
          <p:cNvPr id="10257" name="Line 17"/>
          <p:cNvSpPr>
            <a:spLocks noChangeShapeType="1"/>
          </p:cNvSpPr>
          <p:nvPr/>
        </p:nvSpPr>
        <p:spPr bwMode="auto">
          <a:xfrm>
            <a:off x="7315200" y="2743200"/>
            <a:ext cx="0" cy="160020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58" name="Line 18"/>
          <p:cNvSpPr>
            <a:spLocks noChangeShapeType="1"/>
          </p:cNvSpPr>
          <p:nvPr/>
        </p:nvSpPr>
        <p:spPr bwMode="auto">
          <a:xfrm>
            <a:off x="3397250" y="2757488"/>
            <a:ext cx="1588" cy="204787"/>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42" name="Rectangle 2"/>
          <p:cNvSpPr>
            <a:spLocks noChangeArrowheads="1"/>
          </p:cNvSpPr>
          <p:nvPr/>
        </p:nvSpPr>
        <p:spPr bwMode="auto">
          <a:xfrm>
            <a:off x="3060700" y="296863"/>
            <a:ext cx="4262438" cy="490537"/>
          </a:xfrm>
          <a:prstGeom prst="rect">
            <a:avLst/>
          </a:prstGeom>
          <a:solidFill>
            <a:srgbClr val="A6F695"/>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Strategic Planning</a:t>
            </a:r>
          </a:p>
        </p:txBody>
      </p:sp>
      <p:sp>
        <p:nvSpPr>
          <p:cNvPr id="10243" name="Rectangle 3"/>
          <p:cNvSpPr>
            <a:spLocks noChangeArrowheads="1"/>
          </p:cNvSpPr>
          <p:nvPr/>
        </p:nvSpPr>
        <p:spPr bwMode="auto">
          <a:xfrm>
            <a:off x="3060700" y="1112838"/>
            <a:ext cx="4262438" cy="490537"/>
          </a:xfrm>
          <a:prstGeom prst="rect">
            <a:avLst/>
          </a:prstGeom>
          <a:solidFill>
            <a:srgbClr val="A6F695"/>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Sales Planning</a:t>
            </a:r>
          </a:p>
        </p:txBody>
      </p:sp>
      <p:sp>
        <p:nvSpPr>
          <p:cNvPr id="10244" name="Rectangle 4"/>
          <p:cNvSpPr>
            <a:spLocks noChangeArrowheads="1"/>
          </p:cNvSpPr>
          <p:nvPr/>
        </p:nvSpPr>
        <p:spPr bwMode="auto">
          <a:xfrm>
            <a:off x="3060700" y="1995488"/>
            <a:ext cx="4262438" cy="490537"/>
          </a:xfrm>
          <a:prstGeom prst="rect">
            <a:avLst/>
          </a:prstGeom>
          <a:solidFill>
            <a:srgbClr val="A6F695"/>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ctr" eaLnBrk="0" hangingPunct="0"/>
            <a:r>
              <a:rPr lang="en-US"/>
              <a:t>Aggregate Planning</a:t>
            </a:r>
          </a:p>
        </p:txBody>
      </p:sp>
      <p:sp>
        <p:nvSpPr>
          <p:cNvPr id="10245" name="Line 5"/>
          <p:cNvSpPr>
            <a:spLocks noChangeShapeType="1"/>
          </p:cNvSpPr>
          <p:nvPr/>
        </p:nvSpPr>
        <p:spPr bwMode="auto">
          <a:xfrm>
            <a:off x="5191125" y="806450"/>
            <a:ext cx="0" cy="300038"/>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46" name="Line 6"/>
          <p:cNvSpPr>
            <a:spLocks noChangeShapeType="1"/>
          </p:cNvSpPr>
          <p:nvPr/>
        </p:nvSpPr>
        <p:spPr bwMode="auto">
          <a:xfrm flipH="1">
            <a:off x="5184775" y="1628775"/>
            <a:ext cx="12700" cy="361950"/>
          </a:xfrm>
          <a:prstGeom prst="line">
            <a:avLst/>
          </a:prstGeom>
          <a:noFill/>
          <a:ln w="12700">
            <a:solidFill>
              <a:schemeClr val="tx1"/>
            </a:solidFill>
            <a:round/>
            <a:headEnd type="none" w="sm" len="sm"/>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56" name="Line 16"/>
          <p:cNvSpPr>
            <a:spLocks noChangeShapeType="1"/>
          </p:cNvSpPr>
          <p:nvPr/>
        </p:nvSpPr>
        <p:spPr bwMode="auto">
          <a:xfrm>
            <a:off x="3403600" y="2754313"/>
            <a:ext cx="3929063"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59" name="Line 19"/>
          <p:cNvSpPr>
            <a:spLocks noChangeShapeType="1"/>
          </p:cNvSpPr>
          <p:nvPr/>
        </p:nvSpPr>
        <p:spPr bwMode="auto">
          <a:xfrm>
            <a:off x="5202238" y="2505075"/>
            <a:ext cx="1587" cy="24765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60" name="Rectangle 20"/>
          <p:cNvSpPr>
            <a:spLocks noChangeArrowheads="1"/>
          </p:cNvSpPr>
          <p:nvPr/>
        </p:nvSpPr>
        <p:spPr bwMode="auto">
          <a:xfrm>
            <a:off x="185738" y="711200"/>
            <a:ext cx="925512"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t>Long-</a:t>
            </a:r>
          </a:p>
          <a:p>
            <a:pPr eaLnBrk="0" hangingPunct="0"/>
            <a:r>
              <a:rPr lang="en-US"/>
              <a:t>range</a:t>
            </a:r>
          </a:p>
        </p:txBody>
      </p:sp>
      <p:grpSp>
        <p:nvGrpSpPr>
          <p:cNvPr id="10264" name="Group 24"/>
          <p:cNvGrpSpPr>
            <a:grpSpLocks/>
          </p:cNvGrpSpPr>
          <p:nvPr/>
        </p:nvGrpSpPr>
        <p:grpSpPr bwMode="auto">
          <a:xfrm>
            <a:off x="152400" y="304800"/>
            <a:ext cx="611188" cy="6248400"/>
            <a:chOff x="115" y="181"/>
            <a:chExt cx="385" cy="4049"/>
          </a:xfrm>
        </p:grpSpPr>
        <p:sp>
          <p:nvSpPr>
            <p:cNvPr id="10261" name="Line 21"/>
            <p:cNvSpPr>
              <a:spLocks noChangeShapeType="1"/>
            </p:cNvSpPr>
            <p:nvPr/>
          </p:nvSpPr>
          <p:spPr bwMode="auto">
            <a:xfrm>
              <a:off x="115" y="181"/>
              <a:ext cx="0" cy="4049"/>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62" name="Line 22"/>
            <p:cNvSpPr>
              <a:spLocks noChangeShapeType="1"/>
            </p:cNvSpPr>
            <p:nvPr/>
          </p:nvSpPr>
          <p:spPr bwMode="auto">
            <a:xfrm>
              <a:off x="137" y="1036"/>
              <a:ext cx="363"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63" name="Line 23"/>
            <p:cNvSpPr>
              <a:spLocks noChangeShapeType="1"/>
            </p:cNvSpPr>
            <p:nvPr/>
          </p:nvSpPr>
          <p:spPr bwMode="auto">
            <a:xfrm>
              <a:off x="132" y="2889"/>
              <a:ext cx="363" cy="0"/>
            </a:xfrm>
            <a:prstGeom prst="line">
              <a:avLst/>
            </a:prstGeom>
            <a:noFill/>
            <a:ln w="12700">
              <a:solidFill>
                <a:schemeClr val="tx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pSp>
      <p:sp>
        <p:nvSpPr>
          <p:cNvPr id="10265" name="Rectangle 25"/>
          <p:cNvSpPr>
            <a:spLocks noChangeArrowheads="1"/>
          </p:cNvSpPr>
          <p:nvPr/>
        </p:nvSpPr>
        <p:spPr bwMode="auto">
          <a:xfrm>
            <a:off x="185738" y="1868488"/>
            <a:ext cx="1819275"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t>Intermediate-</a:t>
            </a:r>
          </a:p>
          <a:p>
            <a:pPr eaLnBrk="0" hangingPunct="0"/>
            <a:r>
              <a:rPr lang="en-US"/>
              <a:t>range</a:t>
            </a:r>
          </a:p>
        </p:txBody>
      </p:sp>
      <p:sp>
        <p:nvSpPr>
          <p:cNvPr id="10266" name="Rectangle 26"/>
          <p:cNvSpPr>
            <a:spLocks noChangeArrowheads="1"/>
          </p:cNvSpPr>
          <p:nvPr/>
        </p:nvSpPr>
        <p:spPr bwMode="auto">
          <a:xfrm>
            <a:off x="185738" y="5492750"/>
            <a:ext cx="942975" cy="81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t>Short-</a:t>
            </a:r>
          </a:p>
          <a:p>
            <a:pPr eaLnBrk="0" hangingPunct="0"/>
            <a:r>
              <a:rPr lang="en-US"/>
              <a:t>range</a:t>
            </a:r>
          </a:p>
        </p:txBody>
      </p:sp>
      <p:sp>
        <p:nvSpPr>
          <p:cNvPr id="10267" name="Rectangle 27"/>
          <p:cNvSpPr>
            <a:spLocks noChangeArrowheads="1"/>
          </p:cNvSpPr>
          <p:nvPr/>
        </p:nvSpPr>
        <p:spPr bwMode="auto">
          <a:xfrm>
            <a:off x="1214438" y="2493963"/>
            <a:ext cx="19907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solidFill>
                  <a:schemeClr val="accent1"/>
                </a:solidFill>
              </a:rPr>
              <a:t>Manufacturing</a:t>
            </a:r>
          </a:p>
        </p:txBody>
      </p:sp>
      <p:sp>
        <p:nvSpPr>
          <p:cNvPr id="10268" name="Rectangle 28"/>
          <p:cNvSpPr>
            <a:spLocks noChangeArrowheads="1"/>
          </p:cNvSpPr>
          <p:nvPr/>
        </p:nvSpPr>
        <p:spPr bwMode="auto">
          <a:xfrm>
            <a:off x="7640638" y="2601913"/>
            <a:ext cx="121285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p>
            <a:pPr eaLnBrk="0" hangingPunct="0"/>
            <a:r>
              <a:rPr lang="en-US">
                <a:solidFill>
                  <a:schemeClr val="accent1"/>
                </a:solidFill>
              </a:rPr>
              <a:t>Services</a:t>
            </a:r>
          </a:p>
        </p:txBody>
      </p:sp>
      <p:sp>
        <p:nvSpPr>
          <p:cNvPr id="10269" name="Rectangle 29"/>
          <p:cNvSpPr>
            <a:spLocks noChangeArrowheads="1"/>
          </p:cNvSpPr>
          <p:nvPr/>
        </p:nvSpPr>
        <p:spPr bwMode="auto">
          <a:xfrm>
            <a:off x="3962400" y="6356350"/>
            <a:ext cx="1841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0270" name="Rectangle 30"/>
          <p:cNvSpPr>
            <a:spLocks noChangeArrowheads="1"/>
          </p:cNvSpPr>
          <p:nvPr/>
        </p:nvSpPr>
        <p:spPr bwMode="auto">
          <a:xfrm>
            <a:off x="7237413" y="6399213"/>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nchor="ctr"/>
          <a:lstStyle/>
          <a:p>
            <a:pPr algn="r" eaLnBrk="0" hangingPunct="0"/>
            <a:endParaRPr lang="tr-TR" sz="1000"/>
          </a:p>
        </p:txBody>
      </p:sp>
      <p:sp>
        <p:nvSpPr>
          <p:cNvPr id="10273" name="Rectangle 33"/>
          <p:cNvSpPr>
            <a:spLocks noChangeArrowheads="1"/>
          </p:cNvSpPr>
          <p:nvPr/>
        </p:nvSpPr>
        <p:spPr bwMode="auto">
          <a:xfrm>
            <a:off x="457200" y="323850"/>
            <a:ext cx="1323975" cy="376238"/>
          </a:xfrm>
          <a:prstGeom prst="rect">
            <a:avLst/>
          </a:prstGeom>
          <a:solidFill>
            <a:srgbClr val="A6F695"/>
          </a:solidFill>
          <a:ln w="12700">
            <a:solidFill>
              <a:schemeClr val="tx1"/>
            </a:solidFill>
            <a:miter lim="800000"/>
            <a:headEnd/>
            <a:tailEnd/>
          </a:ln>
          <a:effectLst>
            <a:outerShdw dist="107763" dir="2700000" algn="ctr" rotWithShape="0">
              <a:schemeClr val="bg2"/>
            </a:outerShdw>
          </a:effectLst>
        </p:spPr>
        <p:txBody>
          <a:bodyPr wrap="none" lIns="90488" tIns="44450" rIns="90488" bIns="44450">
            <a:spAutoFit/>
          </a:bodyPr>
          <a:lstStyle/>
          <a:p>
            <a:pPr eaLnBrk="0" hangingPunct="0"/>
            <a:r>
              <a:rPr lang="en-US" sz="1800"/>
              <a:t>Exhibit 12.1</a:t>
            </a:r>
          </a:p>
        </p:txBody>
      </p:sp>
    </p:spTree>
    <p:extLst>
      <p:ext uri="{BB962C8B-B14F-4D97-AF65-F5344CB8AC3E}">
        <p14:creationId xmlns:p14="http://schemas.microsoft.com/office/powerpoint/2010/main" val="799471188"/>
      </p:ext>
    </p:extLst>
  </p:cSld>
  <p:clrMapOvr>
    <a:masterClrMapping/>
  </p:clrMapOvr>
  <p:transition>
    <p:pull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3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4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42"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14343" name="Rectangle 7"/>
          <p:cNvSpPr>
            <a:spLocks noGrp="1" noChangeArrowheads="1"/>
          </p:cNvSpPr>
          <p:nvPr>
            <p:ph type="title"/>
          </p:nvPr>
        </p:nvSpPr>
        <p:spPr>
          <a:xfrm>
            <a:off x="179388" y="266700"/>
            <a:ext cx="8785225" cy="749300"/>
          </a:xfrm>
          <a:noFill/>
          <a:ln/>
        </p:spPr>
        <p:txBody>
          <a:bodyPr/>
          <a:lstStyle/>
          <a:p>
            <a:pPr eaLnBrk="0" hangingPunct="0"/>
            <a:r>
              <a:rPr lang="en-US" b="1"/>
              <a:t>Aggregate Planning</a:t>
            </a:r>
          </a:p>
        </p:txBody>
      </p:sp>
      <p:sp>
        <p:nvSpPr>
          <p:cNvPr id="14344" name="Rectangle 8"/>
          <p:cNvSpPr>
            <a:spLocks noGrp="1" noChangeArrowheads="1"/>
          </p:cNvSpPr>
          <p:nvPr>
            <p:ph type="body" idx="1"/>
          </p:nvPr>
        </p:nvSpPr>
        <p:spPr>
          <a:xfrm>
            <a:off x="266700" y="1295400"/>
            <a:ext cx="8610600" cy="4800600"/>
          </a:xfrm>
          <a:noFill/>
          <a:ln/>
        </p:spPr>
        <p:txBody>
          <a:bodyPr/>
          <a:lstStyle/>
          <a:p>
            <a:pPr eaLnBrk="0" hangingPunct="0"/>
            <a:r>
              <a:rPr lang="en-US"/>
              <a:t>Goal: Specify the optimal combination of</a:t>
            </a:r>
          </a:p>
          <a:p>
            <a:pPr lvl="1" eaLnBrk="0" hangingPunct="0">
              <a:buSzPct val="75000"/>
            </a:pPr>
            <a:r>
              <a:rPr lang="en-US"/>
              <a:t>production rate (units completed per unit of time)</a:t>
            </a:r>
          </a:p>
          <a:p>
            <a:pPr lvl="1" eaLnBrk="0" hangingPunct="0">
              <a:buSzPct val="75000"/>
            </a:pPr>
            <a:r>
              <a:rPr lang="en-US"/>
              <a:t>workforce level (number of workers)</a:t>
            </a:r>
          </a:p>
          <a:p>
            <a:pPr lvl="1" eaLnBrk="0" hangingPunct="0">
              <a:buSzPct val="75000"/>
            </a:pPr>
            <a:r>
              <a:rPr lang="en-US"/>
              <a:t>inventory on hand (inventory carried from previous period)</a:t>
            </a:r>
          </a:p>
          <a:p>
            <a:pPr eaLnBrk="0" hangingPunct="0"/>
            <a:r>
              <a:rPr lang="en-US"/>
              <a:t>Product group or broad category (Aggregation)</a:t>
            </a:r>
          </a:p>
          <a:p>
            <a:pPr eaLnBrk="0" hangingPunct="0"/>
            <a:r>
              <a:rPr lang="en-US"/>
              <a:t>Intermediate-range planning period: 6-18 months </a:t>
            </a:r>
          </a:p>
        </p:txBody>
      </p:sp>
    </p:spTree>
    <p:extLst>
      <p:ext uri="{BB962C8B-B14F-4D97-AF65-F5344CB8AC3E}">
        <p14:creationId xmlns:p14="http://schemas.microsoft.com/office/powerpoint/2010/main" val="2629114595"/>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44">
                                            <p:txEl>
                                              <p:pRg st="0" end="0"/>
                                            </p:txEl>
                                          </p:spTgt>
                                        </p:tgtEl>
                                        <p:attrNameLst>
                                          <p:attrName>style.visibility</p:attrName>
                                        </p:attrNameLst>
                                      </p:cBhvr>
                                      <p:to>
                                        <p:strVal val="visible"/>
                                      </p:to>
                                    </p:set>
                                    <p:animEffect transition="in" filter="wipe(left)">
                                      <p:cBhvr>
                                        <p:cTn id="7" dur="500"/>
                                        <p:tgtEl>
                                          <p:spTgt spid="14344">
                                            <p:txEl>
                                              <p:pRg st="0" end="0"/>
                                            </p:txEl>
                                          </p:spTgt>
                                        </p:tgtEl>
                                      </p:cBhvr>
                                    </p:animEffect>
                                  </p:childTnLst>
                                  <p:subTnLst>
                                    <p:animClr clrSpc="rgb" dir="cw">
                                      <p:cBhvr override="childStyle">
                                        <p:cTn dur="1" fill="hold" display="0" masterRel="nextClick" afterEffect="1"/>
                                        <p:tgtEl>
                                          <p:spTgt spid="14344">
                                            <p:txEl>
                                              <p:pRg st="0" end="0"/>
                                            </p:txEl>
                                          </p:spTgt>
                                        </p:tgtEl>
                                        <p:attrNameLst>
                                          <p:attrName>ppt_c</p:attrName>
                                        </p:attrNameLst>
                                      </p:cBhvr>
                                      <p:to>
                                        <a:schemeClr val="accent2"/>
                                      </p:to>
                                    </p:animClr>
                                  </p:subTnLst>
                                </p:cTn>
                              </p:par>
                              <p:par>
                                <p:cTn id="8" presetID="22" presetClass="entr" presetSubtype="8" fill="hold" grpId="0" nodeType="withEffect">
                                  <p:stCondLst>
                                    <p:cond delay="0"/>
                                  </p:stCondLst>
                                  <p:childTnLst>
                                    <p:set>
                                      <p:cBhvr>
                                        <p:cTn id="9" dur="1" fill="hold">
                                          <p:stCondLst>
                                            <p:cond delay="0"/>
                                          </p:stCondLst>
                                        </p:cTn>
                                        <p:tgtEl>
                                          <p:spTgt spid="14344">
                                            <p:txEl>
                                              <p:pRg st="1" end="1"/>
                                            </p:txEl>
                                          </p:spTgt>
                                        </p:tgtEl>
                                        <p:attrNameLst>
                                          <p:attrName>style.visibility</p:attrName>
                                        </p:attrNameLst>
                                      </p:cBhvr>
                                      <p:to>
                                        <p:strVal val="visible"/>
                                      </p:to>
                                    </p:set>
                                    <p:animEffect transition="in" filter="wipe(left)">
                                      <p:cBhvr>
                                        <p:cTn id="10" dur="500"/>
                                        <p:tgtEl>
                                          <p:spTgt spid="14344">
                                            <p:txEl>
                                              <p:pRg st="1" end="1"/>
                                            </p:txEl>
                                          </p:spTgt>
                                        </p:tgtEl>
                                      </p:cBhvr>
                                    </p:animEffect>
                                  </p:childTnLst>
                                  <p:subTnLst>
                                    <p:animClr clrSpc="rgb" dir="cw">
                                      <p:cBhvr override="childStyle">
                                        <p:cTn dur="1" fill="hold" display="0" masterRel="nextClick" afterEffect="1"/>
                                        <p:tgtEl>
                                          <p:spTgt spid="14344">
                                            <p:txEl>
                                              <p:pRg st="1" end="1"/>
                                            </p:txEl>
                                          </p:spTgt>
                                        </p:tgtEl>
                                        <p:attrNameLst>
                                          <p:attrName>ppt_c</p:attrName>
                                        </p:attrNameLst>
                                      </p:cBhvr>
                                      <p:to>
                                        <a:schemeClr val="accent2"/>
                                      </p:to>
                                    </p:animClr>
                                  </p:subTnLst>
                                </p:cTn>
                              </p:par>
                              <p:par>
                                <p:cTn id="11" presetID="22" presetClass="entr" presetSubtype="8" fill="hold" grpId="0" nodeType="withEffect">
                                  <p:stCondLst>
                                    <p:cond delay="0"/>
                                  </p:stCondLst>
                                  <p:childTnLst>
                                    <p:set>
                                      <p:cBhvr>
                                        <p:cTn id="12" dur="1" fill="hold">
                                          <p:stCondLst>
                                            <p:cond delay="0"/>
                                          </p:stCondLst>
                                        </p:cTn>
                                        <p:tgtEl>
                                          <p:spTgt spid="14344">
                                            <p:txEl>
                                              <p:pRg st="2" end="2"/>
                                            </p:txEl>
                                          </p:spTgt>
                                        </p:tgtEl>
                                        <p:attrNameLst>
                                          <p:attrName>style.visibility</p:attrName>
                                        </p:attrNameLst>
                                      </p:cBhvr>
                                      <p:to>
                                        <p:strVal val="visible"/>
                                      </p:to>
                                    </p:set>
                                    <p:animEffect transition="in" filter="wipe(left)">
                                      <p:cBhvr>
                                        <p:cTn id="13" dur="500"/>
                                        <p:tgtEl>
                                          <p:spTgt spid="14344">
                                            <p:txEl>
                                              <p:pRg st="2" end="2"/>
                                            </p:txEl>
                                          </p:spTgt>
                                        </p:tgtEl>
                                      </p:cBhvr>
                                    </p:animEffect>
                                  </p:childTnLst>
                                  <p:subTnLst>
                                    <p:animClr clrSpc="rgb" dir="cw">
                                      <p:cBhvr override="childStyle">
                                        <p:cTn dur="1" fill="hold" display="0" masterRel="nextClick" afterEffect="1"/>
                                        <p:tgtEl>
                                          <p:spTgt spid="14344">
                                            <p:txEl>
                                              <p:pRg st="2" end="2"/>
                                            </p:txEl>
                                          </p:spTgt>
                                        </p:tgtEl>
                                        <p:attrNameLst>
                                          <p:attrName>ppt_c</p:attrName>
                                        </p:attrNameLst>
                                      </p:cBhvr>
                                      <p:to>
                                        <a:schemeClr val="accent2"/>
                                      </p:to>
                                    </p:animClr>
                                  </p:subTnLst>
                                </p:cTn>
                              </p:par>
                              <p:par>
                                <p:cTn id="14" presetID="22" presetClass="entr" presetSubtype="8" fill="hold" grpId="0" nodeType="withEffect">
                                  <p:stCondLst>
                                    <p:cond delay="0"/>
                                  </p:stCondLst>
                                  <p:childTnLst>
                                    <p:set>
                                      <p:cBhvr>
                                        <p:cTn id="15" dur="1" fill="hold">
                                          <p:stCondLst>
                                            <p:cond delay="0"/>
                                          </p:stCondLst>
                                        </p:cTn>
                                        <p:tgtEl>
                                          <p:spTgt spid="14344">
                                            <p:txEl>
                                              <p:pRg st="3" end="3"/>
                                            </p:txEl>
                                          </p:spTgt>
                                        </p:tgtEl>
                                        <p:attrNameLst>
                                          <p:attrName>style.visibility</p:attrName>
                                        </p:attrNameLst>
                                      </p:cBhvr>
                                      <p:to>
                                        <p:strVal val="visible"/>
                                      </p:to>
                                    </p:set>
                                    <p:animEffect transition="in" filter="wipe(left)">
                                      <p:cBhvr>
                                        <p:cTn id="16" dur="500"/>
                                        <p:tgtEl>
                                          <p:spTgt spid="14344">
                                            <p:txEl>
                                              <p:pRg st="3" end="3"/>
                                            </p:txEl>
                                          </p:spTgt>
                                        </p:tgtEl>
                                      </p:cBhvr>
                                    </p:animEffect>
                                  </p:childTnLst>
                                  <p:subTnLst>
                                    <p:animClr clrSpc="rgb" dir="cw">
                                      <p:cBhvr override="childStyle">
                                        <p:cTn dur="1" fill="hold" display="0" masterRel="nextClick" afterEffect="1"/>
                                        <p:tgtEl>
                                          <p:spTgt spid="14344">
                                            <p:txEl>
                                              <p:pRg st="3" end="3"/>
                                            </p:txEl>
                                          </p:spTgt>
                                        </p:tgtEl>
                                        <p:attrNameLst>
                                          <p:attrName>ppt_c</p:attrName>
                                        </p:attrNameLst>
                                      </p:cBhvr>
                                      <p:to>
                                        <a:schemeClr val="accent2"/>
                                      </p:to>
                                    </p:animClr>
                                  </p:sub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4344">
                                            <p:txEl>
                                              <p:pRg st="4" end="4"/>
                                            </p:txEl>
                                          </p:spTgt>
                                        </p:tgtEl>
                                        <p:attrNameLst>
                                          <p:attrName>style.visibility</p:attrName>
                                        </p:attrNameLst>
                                      </p:cBhvr>
                                      <p:to>
                                        <p:strVal val="visible"/>
                                      </p:to>
                                    </p:set>
                                    <p:animEffect transition="in" filter="wipe(left)">
                                      <p:cBhvr>
                                        <p:cTn id="21" dur="500"/>
                                        <p:tgtEl>
                                          <p:spTgt spid="14344">
                                            <p:txEl>
                                              <p:pRg st="4" end="4"/>
                                            </p:txEl>
                                          </p:spTgt>
                                        </p:tgtEl>
                                      </p:cBhvr>
                                    </p:animEffect>
                                  </p:childTnLst>
                                  <p:subTnLst>
                                    <p:animClr clrSpc="rgb" dir="cw">
                                      <p:cBhvr override="childStyle">
                                        <p:cTn dur="1" fill="hold" display="0" masterRel="nextClick" afterEffect="1"/>
                                        <p:tgtEl>
                                          <p:spTgt spid="14344">
                                            <p:txEl>
                                              <p:pRg st="4" end="4"/>
                                            </p:txEl>
                                          </p:spTgt>
                                        </p:tgtEl>
                                        <p:attrNameLst>
                                          <p:attrName>ppt_c</p:attrName>
                                        </p:attrNameLst>
                                      </p:cBhvr>
                                      <p:to>
                                        <a:schemeClr val="accent2"/>
                                      </p:to>
                                    </p:animClr>
                                  </p:sub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4344">
                                            <p:txEl>
                                              <p:pRg st="5" end="5"/>
                                            </p:txEl>
                                          </p:spTgt>
                                        </p:tgtEl>
                                        <p:attrNameLst>
                                          <p:attrName>style.visibility</p:attrName>
                                        </p:attrNameLst>
                                      </p:cBhvr>
                                      <p:to>
                                        <p:strVal val="visible"/>
                                      </p:to>
                                    </p:set>
                                    <p:animEffect transition="in" filter="wipe(left)">
                                      <p:cBhvr>
                                        <p:cTn id="26" dur="500"/>
                                        <p:tgtEl>
                                          <p:spTgt spid="14344">
                                            <p:txEl>
                                              <p:pRg st="5" end="5"/>
                                            </p:txEl>
                                          </p:spTgt>
                                        </p:tgtEl>
                                      </p:cBhvr>
                                    </p:animEffect>
                                  </p:childTnLst>
                                  <p:subTnLst>
                                    <p:animClr clrSpc="rgb" dir="cw">
                                      <p:cBhvr override="childStyle">
                                        <p:cTn dur="1" fill="hold" display="0" masterRel="nextClick" afterEffect="1"/>
                                        <p:tgtEl>
                                          <p:spTgt spid="14344">
                                            <p:txEl>
                                              <p:pRg st="5" end="5"/>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483"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484"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486"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487" name="Rectangle 7"/>
          <p:cNvSpPr>
            <a:spLocks noGrp="1" noChangeArrowheads="1"/>
          </p:cNvSpPr>
          <p:nvPr>
            <p:ph type="title"/>
          </p:nvPr>
        </p:nvSpPr>
        <p:spPr>
          <a:xfrm>
            <a:off x="114300" y="177800"/>
            <a:ext cx="8785225" cy="749300"/>
          </a:xfrm>
          <a:noFill/>
          <a:ln/>
        </p:spPr>
        <p:txBody>
          <a:bodyPr/>
          <a:lstStyle/>
          <a:p>
            <a:pPr eaLnBrk="0" hangingPunct="0"/>
            <a:r>
              <a:rPr lang="en-US" b="1" dirty="0"/>
              <a:t>Balancing Aggregate Demand</a:t>
            </a:r>
            <a:br>
              <a:rPr lang="en-US" b="1" dirty="0"/>
            </a:br>
            <a:r>
              <a:rPr lang="en-US" b="1" dirty="0"/>
              <a:t>and Aggregate Production Capacity</a:t>
            </a:r>
          </a:p>
        </p:txBody>
      </p:sp>
      <p:sp>
        <p:nvSpPr>
          <p:cNvPr id="20537" name="Rectangle 57"/>
          <p:cNvSpPr>
            <a:spLocks noChangeArrowheads="1"/>
          </p:cNvSpPr>
          <p:nvPr/>
        </p:nvSpPr>
        <p:spPr bwMode="auto">
          <a:xfrm>
            <a:off x="3164681" y="1102995"/>
            <a:ext cx="5710238" cy="2454275"/>
          </a:xfrm>
          <a:prstGeom prst="rect">
            <a:avLst/>
          </a:prstGeom>
          <a:solidFill>
            <a:srgbClr val="FFFFFF"/>
          </a:solidFill>
          <a:ln w="0">
            <a:solidFill>
              <a:srgbClr val="000000"/>
            </a:solidFill>
            <a:miter lim="800000"/>
            <a:headEnd/>
            <a:tailEnd/>
          </a:ln>
        </p:spPr>
        <p:txBody>
          <a:bodyPr/>
          <a:lstStyle/>
          <a:p>
            <a:endParaRPr lang="tr-TR"/>
          </a:p>
        </p:txBody>
      </p:sp>
      <p:sp>
        <p:nvSpPr>
          <p:cNvPr id="20538" name="Rectangle 58"/>
          <p:cNvSpPr>
            <a:spLocks noChangeArrowheads="1"/>
          </p:cNvSpPr>
          <p:nvPr/>
        </p:nvSpPr>
        <p:spPr bwMode="auto">
          <a:xfrm>
            <a:off x="4410075" y="2770188"/>
            <a:ext cx="473075" cy="773112"/>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39" name="Rectangle 59"/>
          <p:cNvSpPr>
            <a:spLocks noChangeArrowheads="1"/>
          </p:cNvSpPr>
          <p:nvPr/>
        </p:nvSpPr>
        <p:spPr bwMode="auto">
          <a:xfrm>
            <a:off x="5119688" y="2598738"/>
            <a:ext cx="473075" cy="944562"/>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40" name="Rectangle 60"/>
          <p:cNvSpPr>
            <a:spLocks noChangeArrowheads="1"/>
          </p:cNvSpPr>
          <p:nvPr/>
        </p:nvSpPr>
        <p:spPr bwMode="auto">
          <a:xfrm>
            <a:off x="5829300" y="2339975"/>
            <a:ext cx="473075" cy="1203325"/>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41" name="Rectangle 61"/>
          <p:cNvSpPr>
            <a:spLocks noChangeArrowheads="1"/>
          </p:cNvSpPr>
          <p:nvPr/>
        </p:nvSpPr>
        <p:spPr bwMode="auto">
          <a:xfrm>
            <a:off x="6538913" y="1824038"/>
            <a:ext cx="473075" cy="1719262"/>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42" name="Rectangle 62"/>
          <p:cNvSpPr>
            <a:spLocks noChangeArrowheads="1"/>
          </p:cNvSpPr>
          <p:nvPr/>
        </p:nvSpPr>
        <p:spPr bwMode="auto">
          <a:xfrm>
            <a:off x="7250113" y="2168525"/>
            <a:ext cx="473075" cy="1374775"/>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43" name="Rectangle 63"/>
          <p:cNvSpPr>
            <a:spLocks noChangeArrowheads="1"/>
          </p:cNvSpPr>
          <p:nvPr/>
        </p:nvSpPr>
        <p:spPr bwMode="auto">
          <a:xfrm>
            <a:off x="7959725" y="2513013"/>
            <a:ext cx="473075" cy="1030287"/>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44" name="Line 64"/>
          <p:cNvSpPr>
            <a:spLocks noChangeShapeType="1"/>
          </p:cNvSpPr>
          <p:nvPr/>
        </p:nvSpPr>
        <p:spPr bwMode="auto">
          <a:xfrm flipV="1">
            <a:off x="4291013" y="1824038"/>
            <a:ext cx="1587" cy="171926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45" name="Line 65"/>
          <p:cNvSpPr>
            <a:spLocks noChangeShapeType="1"/>
          </p:cNvSpPr>
          <p:nvPr/>
        </p:nvSpPr>
        <p:spPr bwMode="auto">
          <a:xfrm>
            <a:off x="4248150" y="3543300"/>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46" name="Line 66"/>
          <p:cNvSpPr>
            <a:spLocks noChangeShapeType="1"/>
          </p:cNvSpPr>
          <p:nvPr/>
        </p:nvSpPr>
        <p:spPr bwMode="auto">
          <a:xfrm>
            <a:off x="4248150" y="3200400"/>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47" name="Line 67"/>
          <p:cNvSpPr>
            <a:spLocks noChangeShapeType="1"/>
          </p:cNvSpPr>
          <p:nvPr/>
        </p:nvSpPr>
        <p:spPr bwMode="auto">
          <a:xfrm>
            <a:off x="4248150" y="2855913"/>
            <a:ext cx="85725"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48" name="Line 68"/>
          <p:cNvSpPr>
            <a:spLocks noChangeShapeType="1"/>
          </p:cNvSpPr>
          <p:nvPr/>
        </p:nvSpPr>
        <p:spPr bwMode="auto">
          <a:xfrm>
            <a:off x="4248150" y="2511425"/>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49" name="Line 69"/>
          <p:cNvSpPr>
            <a:spLocks noChangeShapeType="1"/>
          </p:cNvSpPr>
          <p:nvPr/>
        </p:nvSpPr>
        <p:spPr bwMode="auto">
          <a:xfrm>
            <a:off x="4248150" y="2168525"/>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0" name="Line 70"/>
          <p:cNvSpPr>
            <a:spLocks noChangeShapeType="1"/>
          </p:cNvSpPr>
          <p:nvPr/>
        </p:nvSpPr>
        <p:spPr bwMode="auto">
          <a:xfrm>
            <a:off x="4248150" y="1824038"/>
            <a:ext cx="85725"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1" name="Line 71"/>
          <p:cNvSpPr>
            <a:spLocks noChangeShapeType="1"/>
          </p:cNvSpPr>
          <p:nvPr/>
        </p:nvSpPr>
        <p:spPr bwMode="auto">
          <a:xfrm>
            <a:off x="4291013" y="3543300"/>
            <a:ext cx="4259262"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2" name="Line 72"/>
          <p:cNvSpPr>
            <a:spLocks noChangeShapeType="1"/>
          </p:cNvSpPr>
          <p:nvPr/>
        </p:nvSpPr>
        <p:spPr bwMode="auto">
          <a:xfrm flipV="1">
            <a:off x="4291013" y="35099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3" name="Line 73"/>
          <p:cNvSpPr>
            <a:spLocks noChangeShapeType="1"/>
          </p:cNvSpPr>
          <p:nvPr/>
        </p:nvSpPr>
        <p:spPr bwMode="auto">
          <a:xfrm flipV="1">
            <a:off x="5000625" y="3509963"/>
            <a:ext cx="1588"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4" name="Line 74"/>
          <p:cNvSpPr>
            <a:spLocks noChangeShapeType="1"/>
          </p:cNvSpPr>
          <p:nvPr/>
        </p:nvSpPr>
        <p:spPr bwMode="auto">
          <a:xfrm flipV="1">
            <a:off x="5710238" y="35099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5" name="Line 75"/>
          <p:cNvSpPr>
            <a:spLocks noChangeShapeType="1"/>
          </p:cNvSpPr>
          <p:nvPr/>
        </p:nvSpPr>
        <p:spPr bwMode="auto">
          <a:xfrm flipV="1">
            <a:off x="6421438" y="35099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6" name="Line 76"/>
          <p:cNvSpPr>
            <a:spLocks noChangeShapeType="1"/>
          </p:cNvSpPr>
          <p:nvPr/>
        </p:nvSpPr>
        <p:spPr bwMode="auto">
          <a:xfrm flipV="1">
            <a:off x="7131050" y="3509963"/>
            <a:ext cx="1588"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7" name="Line 77"/>
          <p:cNvSpPr>
            <a:spLocks noChangeShapeType="1"/>
          </p:cNvSpPr>
          <p:nvPr/>
        </p:nvSpPr>
        <p:spPr bwMode="auto">
          <a:xfrm flipV="1">
            <a:off x="7840663" y="35099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58" name="Line 78"/>
          <p:cNvSpPr>
            <a:spLocks noChangeShapeType="1"/>
          </p:cNvSpPr>
          <p:nvPr/>
        </p:nvSpPr>
        <p:spPr bwMode="auto">
          <a:xfrm flipV="1">
            <a:off x="8550275" y="3509963"/>
            <a:ext cx="1588"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61" name="Rectangle 81"/>
          <p:cNvSpPr>
            <a:spLocks noChangeArrowheads="1"/>
          </p:cNvSpPr>
          <p:nvPr/>
        </p:nvSpPr>
        <p:spPr bwMode="auto">
          <a:xfrm>
            <a:off x="4083050" y="3448050"/>
            <a:ext cx="153988"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0</a:t>
            </a:r>
            <a:endParaRPr lang="en-US"/>
          </a:p>
        </p:txBody>
      </p:sp>
      <p:sp>
        <p:nvSpPr>
          <p:cNvPr id="20562" name="Rectangle 82"/>
          <p:cNvSpPr>
            <a:spLocks noChangeArrowheads="1"/>
          </p:cNvSpPr>
          <p:nvPr/>
        </p:nvSpPr>
        <p:spPr bwMode="auto">
          <a:xfrm>
            <a:off x="3783013" y="310356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2000</a:t>
            </a:r>
            <a:endParaRPr lang="en-US"/>
          </a:p>
        </p:txBody>
      </p:sp>
      <p:sp>
        <p:nvSpPr>
          <p:cNvPr id="20563" name="Rectangle 83"/>
          <p:cNvSpPr>
            <a:spLocks noChangeArrowheads="1"/>
          </p:cNvSpPr>
          <p:nvPr/>
        </p:nvSpPr>
        <p:spPr bwMode="auto">
          <a:xfrm>
            <a:off x="3783013" y="276066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4000</a:t>
            </a:r>
            <a:endParaRPr lang="en-US"/>
          </a:p>
        </p:txBody>
      </p:sp>
      <p:sp>
        <p:nvSpPr>
          <p:cNvPr id="20564" name="Rectangle 84"/>
          <p:cNvSpPr>
            <a:spLocks noChangeArrowheads="1"/>
          </p:cNvSpPr>
          <p:nvPr/>
        </p:nvSpPr>
        <p:spPr bwMode="auto">
          <a:xfrm>
            <a:off x="3783013" y="2416175"/>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6000</a:t>
            </a:r>
            <a:endParaRPr lang="en-US"/>
          </a:p>
        </p:txBody>
      </p:sp>
      <p:sp>
        <p:nvSpPr>
          <p:cNvPr id="20565" name="Rectangle 85"/>
          <p:cNvSpPr>
            <a:spLocks noChangeArrowheads="1"/>
          </p:cNvSpPr>
          <p:nvPr/>
        </p:nvSpPr>
        <p:spPr bwMode="auto">
          <a:xfrm>
            <a:off x="3783013" y="2071688"/>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8000</a:t>
            </a:r>
            <a:endParaRPr lang="en-US"/>
          </a:p>
        </p:txBody>
      </p:sp>
      <p:sp>
        <p:nvSpPr>
          <p:cNvPr id="20566" name="Rectangle 86"/>
          <p:cNvSpPr>
            <a:spLocks noChangeArrowheads="1"/>
          </p:cNvSpPr>
          <p:nvPr/>
        </p:nvSpPr>
        <p:spPr bwMode="auto">
          <a:xfrm>
            <a:off x="3684588" y="1728788"/>
            <a:ext cx="4984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10000</a:t>
            </a:r>
            <a:endParaRPr lang="en-US"/>
          </a:p>
        </p:txBody>
      </p:sp>
      <p:sp>
        <p:nvSpPr>
          <p:cNvPr id="20567" name="Rectangle 87"/>
          <p:cNvSpPr>
            <a:spLocks noChangeArrowheads="1"/>
          </p:cNvSpPr>
          <p:nvPr/>
        </p:nvSpPr>
        <p:spPr bwMode="auto">
          <a:xfrm>
            <a:off x="4489450" y="3640138"/>
            <a:ext cx="2984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Jan</a:t>
            </a:r>
            <a:endParaRPr lang="en-US"/>
          </a:p>
        </p:txBody>
      </p:sp>
      <p:sp>
        <p:nvSpPr>
          <p:cNvPr id="20568" name="Rectangle 88"/>
          <p:cNvSpPr>
            <a:spLocks noChangeArrowheads="1"/>
          </p:cNvSpPr>
          <p:nvPr/>
        </p:nvSpPr>
        <p:spPr bwMode="auto">
          <a:xfrm>
            <a:off x="5184775" y="3640138"/>
            <a:ext cx="3270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Feb</a:t>
            </a:r>
            <a:endParaRPr lang="en-US"/>
          </a:p>
        </p:txBody>
      </p:sp>
      <p:sp>
        <p:nvSpPr>
          <p:cNvPr id="20569" name="Rectangle 89"/>
          <p:cNvSpPr>
            <a:spLocks noChangeArrowheads="1"/>
          </p:cNvSpPr>
          <p:nvPr/>
        </p:nvSpPr>
        <p:spPr bwMode="auto">
          <a:xfrm>
            <a:off x="5902325" y="3640138"/>
            <a:ext cx="3556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Mar</a:t>
            </a:r>
            <a:endParaRPr lang="en-US"/>
          </a:p>
        </p:txBody>
      </p:sp>
      <p:sp>
        <p:nvSpPr>
          <p:cNvPr id="20570" name="Rectangle 90"/>
          <p:cNvSpPr>
            <a:spLocks noChangeArrowheads="1"/>
          </p:cNvSpPr>
          <p:nvPr/>
        </p:nvSpPr>
        <p:spPr bwMode="auto">
          <a:xfrm>
            <a:off x="6626225" y="3640138"/>
            <a:ext cx="334963"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Apr</a:t>
            </a:r>
            <a:endParaRPr lang="en-US"/>
          </a:p>
        </p:txBody>
      </p:sp>
      <p:sp>
        <p:nvSpPr>
          <p:cNvPr id="20571" name="Rectangle 91"/>
          <p:cNvSpPr>
            <a:spLocks noChangeArrowheads="1"/>
          </p:cNvSpPr>
          <p:nvPr/>
        </p:nvSpPr>
        <p:spPr bwMode="auto">
          <a:xfrm>
            <a:off x="7300913" y="3640138"/>
            <a:ext cx="3841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May</a:t>
            </a:r>
            <a:endParaRPr lang="en-US"/>
          </a:p>
        </p:txBody>
      </p:sp>
      <p:sp>
        <p:nvSpPr>
          <p:cNvPr id="20572" name="Rectangle 92"/>
          <p:cNvSpPr>
            <a:spLocks noChangeArrowheads="1"/>
          </p:cNvSpPr>
          <p:nvPr/>
        </p:nvSpPr>
        <p:spPr bwMode="auto">
          <a:xfrm>
            <a:off x="8047038" y="3640138"/>
            <a:ext cx="306387"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Jun</a:t>
            </a:r>
            <a:endParaRPr lang="en-US"/>
          </a:p>
        </p:txBody>
      </p:sp>
      <p:sp>
        <p:nvSpPr>
          <p:cNvPr id="20573" name="Rectangle 93"/>
          <p:cNvSpPr>
            <a:spLocks noChangeArrowheads="1"/>
          </p:cNvSpPr>
          <p:nvPr/>
        </p:nvSpPr>
        <p:spPr bwMode="auto">
          <a:xfrm>
            <a:off x="4445000" y="2524125"/>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4500</a:t>
            </a:r>
            <a:endParaRPr lang="en-US"/>
          </a:p>
        </p:txBody>
      </p:sp>
      <p:sp>
        <p:nvSpPr>
          <p:cNvPr id="20574" name="Rectangle 94"/>
          <p:cNvSpPr>
            <a:spLocks noChangeArrowheads="1"/>
          </p:cNvSpPr>
          <p:nvPr/>
        </p:nvSpPr>
        <p:spPr bwMode="auto">
          <a:xfrm>
            <a:off x="5156200" y="2351088"/>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5500</a:t>
            </a:r>
            <a:endParaRPr lang="en-US"/>
          </a:p>
        </p:txBody>
      </p:sp>
      <p:sp>
        <p:nvSpPr>
          <p:cNvPr id="20575" name="Rectangle 95"/>
          <p:cNvSpPr>
            <a:spLocks noChangeArrowheads="1"/>
          </p:cNvSpPr>
          <p:nvPr/>
        </p:nvSpPr>
        <p:spPr bwMode="auto">
          <a:xfrm>
            <a:off x="5865813" y="209391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7000</a:t>
            </a:r>
            <a:endParaRPr lang="en-US"/>
          </a:p>
        </p:txBody>
      </p:sp>
      <p:sp>
        <p:nvSpPr>
          <p:cNvPr id="20576" name="Rectangle 96"/>
          <p:cNvSpPr>
            <a:spLocks noChangeArrowheads="1"/>
          </p:cNvSpPr>
          <p:nvPr/>
        </p:nvSpPr>
        <p:spPr bwMode="auto">
          <a:xfrm>
            <a:off x="6527800" y="1577975"/>
            <a:ext cx="4984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10000</a:t>
            </a:r>
            <a:endParaRPr lang="en-US"/>
          </a:p>
        </p:txBody>
      </p:sp>
      <p:sp>
        <p:nvSpPr>
          <p:cNvPr id="20577" name="Rectangle 97"/>
          <p:cNvSpPr>
            <a:spLocks noChangeArrowheads="1"/>
          </p:cNvSpPr>
          <p:nvPr/>
        </p:nvSpPr>
        <p:spPr bwMode="auto">
          <a:xfrm>
            <a:off x="7286625" y="1920875"/>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8000</a:t>
            </a:r>
            <a:endParaRPr lang="en-US"/>
          </a:p>
        </p:txBody>
      </p:sp>
      <p:sp>
        <p:nvSpPr>
          <p:cNvPr id="20578" name="Rectangle 98"/>
          <p:cNvSpPr>
            <a:spLocks noChangeArrowheads="1"/>
          </p:cNvSpPr>
          <p:nvPr/>
        </p:nvSpPr>
        <p:spPr bwMode="auto">
          <a:xfrm>
            <a:off x="7996238" y="226536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6000</a:t>
            </a:r>
            <a:endParaRPr lang="en-US"/>
          </a:p>
        </p:txBody>
      </p:sp>
      <p:sp>
        <p:nvSpPr>
          <p:cNvPr id="20490" name="Rectangle 10"/>
          <p:cNvSpPr>
            <a:spLocks noChangeArrowheads="1"/>
          </p:cNvSpPr>
          <p:nvPr/>
        </p:nvSpPr>
        <p:spPr bwMode="auto">
          <a:xfrm>
            <a:off x="8343900" y="6335713"/>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0493" name="Rectangle 13"/>
          <p:cNvSpPr>
            <a:spLocks noChangeArrowheads="1"/>
          </p:cNvSpPr>
          <p:nvPr/>
        </p:nvSpPr>
        <p:spPr bwMode="auto">
          <a:xfrm>
            <a:off x="3164681" y="3818572"/>
            <a:ext cx="5710238" cy="2454275"/>
          </a:xfrm>
          <a:prstGeom prst="rect">
            <a:avLst/>
          </a:prstGeom>
          <a:solidFill>
            <a:srgbClr val="FFFFFF"/>
          </a:solidFill>
          <a:ln w="0">
            <a:solidFill>
              <a:srgbClr val="000000"/>
            </a:solidFill>
            <a:miter lim="800000"/>
            <a:headEnd/>
            <a:tailEnd/>
          </a:ln>
        </p:spPr>
        <p:txBody>
          <a:bodyPr/>
          <a:lstStyle/>
          <a:p>
            <a:endParaRPr lang="tr-TR"/>
          </a:p>
        </p:txBody>
      </p:sp>
      <p:sp>
        <p:nvSpPr>
          <p:cNvPr id="20494" name="Rectangle 14"/>
          <p:cNvSpPr>
            <a:spLocks noChangeArrowheads="1"/>
          </p:cNvSpPr>
          <p:nvPr/>
        </p:nvSpPr>
        <p:spPr bwMode="auto">
          <a:xfrm>
            <a:off x="4410075" y="5208588"/>
            <a:ext cx="473075" cy="773112"/>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495" name="Rectangle 15"/>
          <p:cNvSpPr>
            <a:spLocks noChangeArrowheads="1"/>
          </p:cNvSpPr>
          <p:nvPr/>
        </p:nvSpPr>
        <p:spPr bwMode="auto">
          <a:xfrm>
            <a:off x="5119688" y="5257800"/>
            <a:ext cx="473075" cy="723900"/>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496" name="Rectangle 16"/>
          <p:cNvSpPr>
            <a:spLocks noChangeArrowheads="1"/>
          </p:cNvSpPr>
          <p:nvPr/>
        </p:nvSpPr>
        <p:spPr bwMode="auto">
          <a:xfrm>
            <a:off x="5829300" y="4343400"/>
            <a:ext cx="473075" cy="1638300"/>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497" name="Rectangle 17"/>
          <p:cNvSpPr>
            <a:spLocks noChangeArrowheads="1"/>
          </p:cNvSpPr>
          <p:nvPr/>
        </p:nvSpPr>
        <p:spPr bwMode="auto">
          <a:xfrm>
            <a:off x="6538913" y="4495800"/>
            <a:ext cx="473075" cy="1485900"/>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498" name="Rectangle 18"/>
          <p:cNvSpPr>
            <a:spLocks noChangeArrowheads="1"/>
          </p:cNvSpPr>
          <p:nvPr/>
        </p:nvSpPr>
        <p:spPr bwMode="auto">
          <a:xfrm>
            <a:off x="7250113" y="5257800"/>
            <a:ext cx="473075" cy="723900"/>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499" name="Rectangle 19"/>
          <p:cNvSpPr>
            <a:spLocks noChangeArrowheads="1"/>
          </p:cNvSpPr>
          <p:nvPr/>
        </p:nvSpPr>
        <p:spPr bwMode="auto">
          <a:xfrm>
            <a:off x="7959725" y="4951413"/>
            <a:ext cx="473075" cy="1030287"/>
          </a:xfrm>
          <a:prstGeom prst="rect">
            <a:avLst/>
          </a:prstGeom>
          <a:blipFill dpi="0" rotWithShape="0">
            <a:blip r:embed="rId3"/>
            <a:srcRect/>
            <a:tile tx="0" ty="0" sx="100000" sy="100000" flip="none" algn="tl"/>
          </a:blipFill>
          <a:ln w="0">
            <a:solidFill>
              <a:srgbClr val="000000"/>
            </a:solidFill>
            <a:miter lim="800000"/>
            <a:headEnd/>
            <a:tailEnd/>
          </a:ln>
        </p:spPr>
        <p:txBody>
          <a:bodyPr/>
          <a:lstStyle/>
          <a:p>
            <a:endParaRPr lang="tr-TR"/>
          </a:p>
        </p:txBody>
      </p:sp>
      <p:sp>
        <p:nvSpPr>
          <p:cNvPr id="20500" name="Line 20"/>
          <p:cNvSpPr>
            <a:spLocks noChangeShapeType="1"/>
          </p:cNvSpPr>
          <p:nvPr/>
        </p:nvSpPr>
        <p:spPr bwMode="auto">
          <a:xfrm flipV="1">
            <a:off x="4291013" y="4262438"/>
            <a:ext cx="1587" cy="1719262"/>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1" name="Line 21"/>
          <p:cNvSpPr>
            <a:spLocks noChangeShapeType="1"/>
          </p:cNvSpPr>
          <p:nvPr/>
        </p:nvSpPr>
        <p:spPr bwMode="auto">
          <a:xfrm>
            <a:off x="4248150" y="5981700"/>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2" name="Line 22"/>
          <p:cNvSpPr>
            <a:spLocks noChangeShapeType="1"/>
          </p:cNvSpPr>
          <p:nvPr/>
        </p:nvSpPr>
        <p:spPr bwMode="auto">
          <a:xfrm>
            <a:off x="4248150" y="5638800"/>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3" name="Line 23"/>
          <p:cNvSpPr>
            <a:spLocks noChangeShapeType="1"/>
          </p:cNvSpPr>
          <p:nvPr/>
        </p:nvSpPr>
        <p:spPr bwMode="auto">
          <a:xfrm>
            <a:off x="4248150" y="5294313"/>
            <a:ext cx="85725"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4" name="Line 24"/>
          <p:cNvSpPr>
            <a:spLocks noChangeShapeType="1"/>
          </p:cNvSpPr>
          <p:nvPr/>
        </p:nvSpPr>
        <p:spPr bwMode="auto">
          <a:xfrm>
            <a:off x="4248150" y="4949825"/>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5" name="Line 25"/>
          <p:cNvSpPr>
            <a:spLocks noChangeShapeType="1"/>
          </p:cNvSpPr>
          <p:nvPr/>
        </p:nvSpPr>
        <p:spPr bwMode="auto">
          <a:xfrm>
            <a:off x="4248150" y="4606925"/>
            <a:ext cx="85725"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6" name="Line 26"/>
          <p:cNvSpPr>
            <a:spLocks noChangeShapeType="1"/>
          </p:cNvSpPr>
          <p:nvPr/>
        </p:nvSpPr>
        <p:spPr bwMode="auto">
          <a:xfrm>
            <a:off x="4248150" y="4262438"/>
            <a:ext cx="85725" cy="158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7" name="Line 27"/>
          <p:cNvSpPr>
            <a:spLocks noChangeShapeType="1"/>
          </p:cNvSpPr>
          <p:nvPr/>
        </p:nvSpPr>
        <p:spPr bwMode="auto">
          <a:xfrm>
            <a:off x="4291013" y="5981700"/>
            <a:ext cx="4259262" cy="1588"/>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8" name="Line 28"/>
          <p:cNvSpPr>
            <a:spLocks noChangeShapeType="1"/>
          </p:cNvSpPr>
          <p:nvPr/>
        </p:nvSpPr>
        <p:spPr bwMode="auto">
          <a:xfrm flipV="1">
            <a:off x="4291013" y="59483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09" name="Line 29"/>
          <p:cNvSpPr>
            <a:spLocks noChangeShapeType="1"/>
          </p:cNvSpPr>
          <p:nvPr/>
        </p:nvSpPr>
        <p:spPr bwMode="auto">
          <a:xfrm flipV="1">
            <a:off x="5000625" y="5948363"/>
            <a:ext cx="1588"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10" name="Line 30"/>
          <p:cNvSpPr>
            <a:spLocks noChangeShapeType="1"/>
          </p:cNvSpPr>
          <p:nvPr/>
        </p:nvSpPr>
        <p:spPr bwMode="auto">
          <a:xfrm flipV="1">
            <a:off x="5710238" y="59483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11" name="Line 31"/>
          <p:cNvSpPr>
            <a:spLocks noChangeShapeType="1"/>
          </p:cNvSpPr>
          <p:nvPr/>
        </p:nvSpPr>
        <p:spPr bwMode="auto">
          <a:xfrm flipV="1">
            <a:off x="6421438" y="59483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12" name="Line 32"/>
          <p:cNvSpPr>
            <a:spLocks noChangeShapeType="1"/>
          </p:cNvSpPr>
          <p:nvPr/>
        </p:nvSpPr>
        <p:spPr bwMode="auto">
          <a:xfrm flipV="1">
            <a:off x="7131050" y="5948363"/>
            <a:ext cx="1588"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13" name="Line 33"/>
          <p:cNvSpPr>
            <a:spLocks noChangeShapeType="1"/>
          </p:cNvSpPr>
          <p:nvPr/>
        </p:nvSpPr>
        <p:spPr bwMode="auto">
          <a:xfrm flipV="1">
            <a:off x="7840663" y="5948363"/>
            <a:ext cx="1587"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14" name="Line 34"/>
          <p:cNvSpPr>
            <a:spLocks noChangeShapeType="1"/>
          </p:cNvSpPr>
          <p:nvPr/>
        </p:nvSpPr>
        <p:spPr bwMode="auto">
          <a:xfrm flipV="1">
            <a:off x="8550275" y="5948363"/>
            <a:ext cx="1588" cy="66675"/>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20517" name="Rectangle 37"/>
          <p:cNvSpPr>
            <a:spLocks noChangeArrowheads="1"/>
          </p:cNvSpPr>
          <p:nvPr/>
        </p:nvSpPr>
        <p:spPr bwMode="auto">
          <a:xfrm>
            <a:off x="4083050" y="5886450"/>
            <a:ext cx="153988"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0</a:t>
            </a:r>
            <a:endParaRPr lang="en-US"/>
          </a:p>
        </p:txBody>
      </p:sp>
      <p:sp>
        <p:nvSpPr>
          <p:cNvPr id="20518" name="Rectangle 38"/>
          <p:cNvSpPr>
            <a:spLocks noChangeArrowheads="1"/>
          </p:cNvSpPr>
          <p:nvPr/>
        </p:nvSpPr>
        <p:spPr bwMode="auto">
          <a:xfrm>
            <a:off x="3783013" y="554196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2000</a:t>
            </a:r>
            <a:endParaRPr lang="en-US"/>
          </a:p>
        </p:txBody>
      </p:sp>
      <p:sp>
        <p:nvSpPr>
          <p:cNvPr id="20519" name="Rectangle 39"/>
          <p:cNvSpPr>
            <a:spLocks noChangeArrowheads="1"/>
          </p:cNvSpPr>
          <p:nvPr/>
        </p:nvSpPr>
        <p:spPr bwMode="auto">
          <a:xfrm>
            <a:off x="3783013" y="519906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4000</a:t>
            </a:r>
            <a:endParaRPr lang="en-US"/>
          </a:p>
        </p:txBody>
      </p:sp>
      <p:sp>
        <p:nvSpPr>
          <p:cNvPr id="20520" name="Rectangle 40"/>
          <p:cNvSpPr>
            <a:spLocks noChangeArrowheads="1"/>
          </p:cNvSpPr>
          <p:nvPr/>
        </p:nvSpPr>
        <p:spPr bwMode="auto">
          <a:xfrm>
            <a:off x="3783013" y="4854575"/>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6000</a:t>
            </a:r>
            <a:endParaRPr lang="en-US"/>
          </a:p>
        </p:txBody>
      </p:sp>
      <p:sp>
        <p:nvSpPr>
          <p:cNvPr id="20521" name="Rectangle 41"/>
          <p:cNvSpPr>
            <a:spLocks noChangeArrowheads="1"/>
          </p:cNvSpPr>
          <p:nvPr/>
        </p:nvSpPr>
        <p:spPr bwMode="auto">
          <a:xfrm>
            <a:off x="3783013" y="4510088"/>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8000</a:t>
            </a:r>
            <a:endParaRPr lang="en-US"/>
          </a:p>
        </p:txBody>
      </p:sp>
      <p:sp>
        <p:nvSpPr>
          <p:cNvPr id="20522" name="Rectangle 42"/>
          <p:cNvSpPr>
            <a:spLocks noChangeArrowheads="1"/>
          </p:cNvSpPr>
          <p:nvPr/>
        </p:nvSpPr>
        <p:spPr bwMode="auto">
          <a:xfrm>
            <a:off x="3684588" y="4167188"/>
            <a:ext cx="4984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10000</a:t>
            </a:r>
            <a:endParaRPr lang="en-US"/>
          </a:p>
        </p:txBody>
      </p:sp>
      <p:sp>
        <p:nvSpPr>
          <p:cNvPr id="20523" name="Rectangle 43"/>
          <p:cNvSpPr>
            <a:spLocks noChangeArrowheads="1"/>
          </p:cNvSpPr>
          <p:nvPr/>
        </p:nvSpPr>
        <p:spPr bwMode="auto">
          <a:xfrm>
            <a:off x="4489450" y="6078538"/>
            <a:ext cx="2984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Jan</a:t>
            </a:r>
            <a:endParaRPr lang="en-US"/>
          </a:p>
        </p:txBody>
      </p:sp>
      <p:sp>
        <p:nvSpPr>
          <p:cNvPr id="20524" name="Rectangle 44"/>
          <p:cNvSpPr>
            <a:spLocks noChangeArrowheads="1"/>
          </p:cNvSpPr>
          <p:nvPr/>
        </p:nvSpPr>
        <p:spPr bwMode="auto">
          <a:xfrm>
            <a:off x="5184775" y="6078538"/>
            <a:ext cx="32702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Feb</a:t>
            </a:r>
            <a:endParaRPr lang="en-US"/>
          </a:p>
        </p:txBody>
      </p:sp>
      <p:sp>
        <p:nvSpPr>
          <p:cNvPr id="20525" name="Rectangle 45"/>
          <p:cNvSpPr>
            <a:spLocks noChangeArrowheads="1"/>
          </p:cNvSpPr>
          <p:nvPr/>
        </p:nvSpPr>
        <p:spPr bwMode="auto">
          <a:xfrm>
            <a:off x="5902325" y="6078538"/>
            <a:ext cx="35560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Mar</a:t>
            </a:r>
            <a:endParaRPr lang="en-US"/>
          </a:p>
        </p:txBody>
      </p:sp>
      <p:sp>
        <p:nvSpPr>
          <p:cNvPr id="20526" name="Rectangle 46"/>
          <p:cNvSpPr>
            <a:spLocks noChangeArrowheads="1"/>
          </p:cNvSpPr>
          <p:nvPr/>
        </p:nvSpPr>
        <p:spPr bwMode="auto">
          <a:xfrm>
            <a:off x="6626225" y="6078538"/>
            <a:ext cx="334963"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Apr</a:t>
            </a:r>
            <a:endParaRPr lang="en-US"/>
          </a:p>
        </p:txBody>
      </p:sp>
      <p:sp>
        <p:nvSpPr>
          <p:cNvPr id="20527" name="Rectangle 47"/>
          <p:cNvSpPr>
            <a:spLocks noChangeArrowheads="1"/>
          </p:cNvSpPr>
          <p:nvPr/>
        </p:nvSpPr>
        <p:spPr bwMode="auto">
          <a:xfrm>
            <a:off x="7300913" y="6078538"/>
            <a:ext cx="384175"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May</a:t>
            </a:r>
            <a:endParaRPr lang="en-US"/>
          </a:p>
        </p:txBody>
      </p:sp>
      <p:sp>
        <p:nvSpPr>
          <p:cNvPr id="20528" name="Rectangle 48"/>
          <p:cNvSpPr>
            <a:spLocks noChangeArrowheads="1"/>
          </p:cNvSpPr>
          <p:nvPr/>
        </p:nvSpPr>
        <p:spPr bwMode="auto">
          <a:xfrm>
            <a:off x="8047038" y="6078538"/>
            <a:ext cx="306387"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Jun</a:t>
            </a:r>
            <a:endParaRPr lang="en-US"/>
          </a:p>
        </p:txBody>
      </p:sp>
      <p:sp>
        <p:nvSpPr>
          <p:cNvPr id="20529" name="Rectangle 49"/>
          <p:cNvSpPr>
            <a:spLocks noChangeArrowheads="1"/>
          </p:cNvSpPr>
          <p:nvPr/>
        </p:nvSpPr>
        <p:spPr bwMode="auto">
          <a:xfrm>
            <a:off x="4445000" y="4962525"/>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4500</a:t>
            </a:r>
            <a:endParaRPr lang="en-US"/>
          </a:p>
        </p:txBody>
      </p:sp>
      <p:sp>
        <p:nvSpPr>
          <p:cNvPr id="20530" name="Rectangle 50"/>
          <p:cNvSpPr>
            <a:spLocks noChangeArrowheads="1"/>
          </p:cNvSpPr>
          <p:nvPr/>
        </p:nvSpPr>
        <p:spPr bwMode="auto">
          <a:xfrm>
            <a:off x="5181600" y="4953000"/>
            <a:ext cx="304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4000</a:t>
            </a:r>
            <a:endParaRPr lang="en-US"/>
          </a:p>
        </p:txBody>
      </p:sp>
      <p:sp>
        <p:nvSpPr>
          <p:cNvPr id="20531" name="Rectangle 51"/>
          <p:cNvSpPr>
            <a:spLocks noChangeArrowheads="1"/>
          </p:cNvSpPr>
          <p:nvPr/>
        </p:nvSpPr>
        <p:spPr bwMode="auto">
          <a:xfrm>
            <a:off x="5943600" y="4114800"/>
            <a:ext cx="304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9000</a:t>
            </a:r>
            <a:endParaRPr lang="en-US"/>
          </a:p>
        </p:txBody>
      </p:sp>
      <p:sp>
        <p:nvSpPr>
          <p:cNvPr id="20532" name="Rectangle 52"/>
          <p:cNvSpPr>
            <a:spLocks noChangeArrowheads="1"/>
          </p:cNvSpPr>
          <p:nvPr/>
        </p:nvSpPr>
        <p:spPr bwMode="auto">
          <a:xfrm>
            <a:off x="6629400" y="4267200"/>
            <a:ext cx="304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8000</a:t>
            </a:r>
            <a:endParaRPr lang="en-US"/>
          </a:p>
        </p:txBody>
      </p:sp>
      <p:sp>
        <p:nvSpPr>
          <p:cNvPr id="20533" name="Rectangle 53"/>
          <p:cNvSpPr>
            <a:spLocks noChangeArrowheads="1"/>
          </p:cNvSpPr>
          <p:nvPr/>
        </p:nvSpPr>
        <p:spPr bwMode="auto">
          <a:xfrm>
            <a:off x="7315200" y="5029200"/>
            <a:ext cx="3048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4000</a:t>
            </a:r>
            <a:endParaRPr lang="en-US"/>
          </a:p>
        </p:txBody>
      </p:sp>
      <p:sp>
        <p:nvSpPr>
          <p:cNvPr id="20534" name="Rectangle 54"/>
          <p:cNvSpPr>
            <a:spLocks noChangeArrowheads="1"/>
          </p:cNvSpPr>
          <p:nvPr/>
        </p:nvSpPr>
        <p:spPr bwMode="auto">
          <a:xfrm>
            <a:off x="7996238" y="4703763"/>
            <a:ext cx="4127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6000</a:t>
            </a:r>
            <a:endParaRPr lang="en-US"/>
          </a:p>
        </p:txBody>
      </p:sp>
      <p:sp>
        <p:nvSpPr>
          <p:cNvPr id="20579" name="Text Box 99"/>
          <p:cNvSpPr txBox="1">
            <a:spLocks noChangeArrowheads="1"/>
          </p:cNvSpPr>
          <p:nvPr/>
        </p:nvSpPr>
        <p:spPr bwMode="auto">
          <a:xfrm>
            <a:off x="114300" y="1600200"/>
            <a:ext cx="2895600" cy="915988"/>
          </a:xfrm>
          <a:prstGeom prst="rect">
            <a:avLst/>
          </a:prstGeom>
          <a:solidFill>
            <a:srgbClr val="A6F695"/>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a:latin typeface="Arial" charset="0"/>
              </a:rPr>
              <a:t>Suppose the figure to the right represents forecast demand in units.</a:t>
            </a:r>
          </a:p>
        </p:txBody>
      </p:sp>
      <p:sp>
        <p:nvSpPr>
          <p:cNvPr id="20580" name="Text Box 100"/>
          <p:cNvSpPr txBox="1">
            <a:spLocks noChangeArrowheads="1"/>
          </p:cNvSpPr>
          <p:nvPr/>
        </p:nvSpPr>
        <p:spPr bwMode="auto">
          <a:xfrm>
            <a:off x="76200" y="2743200"/>
            <a:ext cx="2895600" cy="1190625"/>
          </a:xfrm>
          <a:prstGeom prst="rect">
            <a:avLst/>
          </a:prstGeom>
          <a:solidFill>
            <a:srgbClr val="A6F695"/>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a:latin typeface="Arial" charset="0"/>
              </a:rPr>
              <a:t>Now suppose this lower figure represents the aggregate capacity of the company to meet demand.</a:t>
            </a:r>
            <a:endParaRPr lang="en-US" sz="2000"/>
          </a:p>
        </p:txBody>
      </p:sp>
      <p:sp>
        <p:nvSpPr>
          <p:cNvPr id="20581" name="Text Box 101"/>
          <p:cNvSpPr txBox="1">
            <a:spLocks noChangeArrowheads="1"/>
          </p:cNvSpPr>
          <p:nvPr/>
        </p:nvSpPr>
        <p:spPr bwMode="auto">
          <a:xfrm>
            <a:off x="49848" y="4136040"/>
            <a:ext cx="2971800" cy="14652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dirty="0">
                <a:latin typeface="Arial" charset="0"/>
              </a:rPr>
              <a:t>What we want to do is balance out the production rate, workforce levels, and inventory to make these figures match up.</a:t>
            </a:r>
          </a:p>
        </p:txBody>
      </p:sp>
    </p:spTree>
    <p:extLst>
      <p:ext uri="{BB962C8B-B14F-4D97-AF65-F5344CB8AC3E}">
        <p14:creationId xmlns:p14="http://schemas.microsoft.com/office/powerpoint/2010/main" val="1055566750"/>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79"/>
                                        </p:tgtEl>
                                        <p:attrNameLst>
                                          <p:attrName>style.visibility</p:attrName>
                                        </p:attrNameLst>
                                      </p:cBhvr>
                                      <p:to>
                                        <p:strVal val="visible"/>
                                      </p:to>
                                    </p:set>
                                    <p:anim calcmode="lin" valueType="num">
                                      <p:cBhvr additive="base">
                                        <p:cTn id="7" dur="500" fill="hold"/>
                                        <p:tgtEl>
                                          <p:spTgt spid="20579"/>
                                        </p:tgtEl>
                                        <p:attrNameLst>
                                          <p:attrName>ppt_x</p:attrName>
                                        </p:attrNameLst>
                                      </p:cBhvr>
                                      <p:tavLst>
                                        <p:tav tm="0">
                                          <p:val>
                                            <p:strVal val="0-#ppt_w/2"/>
                                          </p:val>
                                        </p:tav>
                                        <p:tav tm="100000">
                                          <p:val>
                                            <p:strVal val="#ppt_x"/>
                                          </p:val>
                                        </p:tav>
                                      </p:tavLst>
                                    </p:anim>
                                    <p:anim calcmode="lin" valueType="num">
                                      <p:cBhvr additive="base">
                                        <p:cTn id="8" dur="500" fill="hold"/>
                                        <p:tgtEl>
                                          <p:spTgt spid="2057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80"/>
                                        </p:tgtEl>
                                        <p:attrNameLst>
                                          <p:attrName>style.visibility</p:attrName>
                                        </p:attrNameLst>
                                      </p:cBhvr>
                                      <p:to>
                                        <p:strVal val="visible"/>
                                      </p:to>
                                    </p:set>
                                    <p:anim calcmode="lin" valueType="num">
                                      <p:cBhvr additive="base">
                                        <p:cTn id="13" dur="500" fill="hold"/>
                                        <p:tgtEl>
                                          <p:spTgt spid="20580"/>
                                        </p:tgtEl>
                                        <p:attrNameLst>
                                          <p:attrName>ppt_x</p:attrName>
                                        </p:attrNameLst>
                                      </p:cBhvr>
                                      <p:tavLst>
                                        <p:tav tm="0">
                                          <p:val>
                                            <p:strVal val="0-#ppt_w/2"/>
                                          </p:val>
                                        </p:tav>
                                        <p:tav tm="100000">
                                          <p:val>
                                            <p:strVal val="#ppt_x"/>
                                          </p:val>
                                        </p:tav>
                                      </p:tavLst>
                                    </p:anim>
                                    <p:anim calcmode="lin" valueType="num">
                                      <p:cBhvr additive="base">
                                        <p:cTn id="14" dur="500" fill="hold"/>
                                        <p:tgtEl>
                                          <p:spTgt spid="2058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581"/>
                                        </p:tgtEl>
                                        <p:attrNameLst>
                                          <p:attrName>style.visibility</p:attrName>
                                        </p:attrNameLst>
                                      </p:cBhvr>
                                      <p:to>
                                        <p:strVal val="visible"/>
                                      </p:to>
                                    </p:set>
                                    <p:anim calcmode="lin" valueType="num">
                                      <p:cBhvr additive="base">
                                        <p:cTn id="19" dur="500" fill="hold"/>
                                        <p:tgtEl>
                                          <p:spTgt spid="20581"/>
                                        </p:tgtEl>
                                        <p:attrNameLst>
                                          <p:attrName>ppt_x</p:attrName>
                                        </p:attrNameLst>
                                      </p:cBhvr>
                                      <p:tavLst>
                                        <p:tav tm="0">
                                          <p:val>
                                            <p:strVal val="0-#ppt_w/2"/>
                                          </p:val>
                                        </p:tav>
                                        <p:tav tm="100000">
                                          <p:val>
                                            <p:strVal val="#ppt_x"/>
                                          </p:val>
                                        </p:tav>
                                      </p:tavLst>
                                    </p:anim>
                                    <p:anim calcmode="lin" valueType="num">
                                      <p:cBhvr additive="base">
                                        <p:cTn id="20" dur="500" fill="hold"/>
                                        <p:tgtEl>
                                          <p:spTgt spid="205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79" grpId="0" animBg="1" autoUpdateAnimBg="0"/>
      <p:bldP spid="20580" grpId="0" animBg="1" autoUpdateAnimBg="0"/>
      <p:bldP spid="20581"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4579"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4580"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4582"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4583" name="Rectangle 7"/>
          <p:cNvSpPr>
            <a:spLocks noGrp="1" noChangeArrowheads="1"/>
          </p:cNvSpPr>
          <p:nvPr>
            <p:ph type="title"/>
          </p:nvPr>
        </p:nvSpPr>
        <p:spPr>
          <a:xfrm>
            <a:off x="190500" y="207963"/>
            <a:ext cx="8785225" cy="749300"/>
          </a:xfrm>
          <a:noFill/>
          <a:ln/>
        </p:spPr>
        <p:txBody>
          <a:bodyPr/>
          <a:lstStyle/>
          <a:p>
            <a:pPr eaLnBrk="0" hangingPunct="0"/>
            <a:r>
              <a:rPr lang="en-US" b="1"/>
              <a:t>Aggregate Planning Examples: Unit Demand and Cost Data</a:t>
            </a:r>
            <a:endParaRPr lang="en-US" sz="2800" b="1" i="1"/>
          </a:p>
        </p:txBody>
      </p:sp>
      <p:sp>
        <p:nvSpPr>
          <p:cNvPr id="24584" name="Rectangle 8"/>
          <p:cNvSpPr>
            <a:spLocks noChangeArrowheads="1"/>
          </p:cNvSpPr>
          <p:nvPr/>
        </p:nvSpPr>
        <p:spPr bwMode="auto">
          <a:xfrm>
            <a:off x="304800" y="2838450"/>
            <a:ext cx="8164513" cy="2859757"/>
          </a:xfrm>
          <a:prstGeom prst="rect">
            <a:avLst/>
          </a:prstGeom>
          <a:solidFill>
            <a:srgbClr val="A6F695"/>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p>
            <a:pPr eaLnBrk="0" hangingPunct="0">
              <a:tabLst>
                <a:tab pos="571500" algn="l"/>
              </a:tabLst>
            </a:pPr>
            <a:r>
              <a:rPr lang="en-US" dirty="0"/>
              <a:t>Materials				$5/unit</a:t>
            </a:r>
          </a:p>
          <a:p>
            <a:pPr eaLnBrk="0" hangingPunct="0">
              <a:tabLst>
                <a:tab pos="571500" algn="l"/>
              </a:tabLst>
            </a:pPr>
            <a:r>
              <a:rPr lang="en-US" dirty="0"/>
              <a:t>Holding costs				$1/unit per mo.</a:t>
            </a:r>
          </a:p>
          <a:p>
            <a:pPr eaLnBrk="0" hangingPunct="0">
              <a:tabLst>
                <a:tab pos="571500" algn="l"/>
              </a:tabLst>
            </a:pPr>
            <a:r>
              <a:rPr lang="en-US" dirty="0"/>
              <a:t>Marginal cost of </a:t>
            </a:r>
            <a:r>
              <a:rPr lang="en-US" dirty="0" err="1"/>
              <a:t>stockout</a:t>
            </a:r>
            <a:r>
              <a:rPr lang="en-US" dirty="0"/>
              <a:t>		$1.25/unit per mo.</a:t>
            </a:r>
          </a:p>
          <a:p>
            <a:pPr eaLnBrk="0" hangingPunct="0">
              <a:tabLst>
                <a:tab pos="571500" algn="l"/>
              </a:tabLst>
            </a:pPr>
            <a:r>
              <a:rPr lang="en-US" dirty="0"/>
              <a:t>Hiring and training cost		$200/worker</a:t>
            </a:r>
          </a:p>
          <a:p>
            <a:pPr eaLnBrk="0" hangingPunct="0">
              <a:tabLst>
                <a:tab pos="571500" algn="l"/>
              </a:tabLst>
            </a:pPr>
            <a:r>
              <a:rPr lang="en-US" dirty="0"/>
              <a:t>Layoff costs				$250/worker</a:t>
            </a:r>
          </a:p>
          <a:p>
            <a:pPr eaLnBrk="0" hangingPunct="0">
              <a:tabLst>
                <a:tab pos="571500" algn="l"/>
              </a:tabLst>
            </a:pPr>
            <a:r>
              <a:rPr lang="en-US" dirty="0"/>
              <a:t>Labor hours required		</a:t>
            </a:r>
            <a:r>
              <a:rPr lang="tr-TR" dirty="0" smtClean="0"/>
              <a:t>0</a:t>
            </a:r>
            <a:r>
              <a:rPr lang="en-US" dirty="0" smtClean="0"/>
              <a:t>.15 </a:t>
            </a:r>
            <a:r>
              <a:rPr lang="en-US" dirty="0" err="1"/>
              <a:t>hrs</a:t>
            </a:r>
            <a:r>
              <a:rPr lang="en-US" dirty="0"/>
              <a:t>/unit</a:t>
            </a:r>
          </a:p>
          <a:p>
            <a:pPr eaLnBrk="0" hangingPunct="0">
              <a:tabLst>
                <a:tab pos="571500" algn="l"/>
              </a:tabLst>
            </a:pPr>
            <a:r>
              <a:rPr lang="en-US" dirty="0"/>
              <a:t>Straight time labor cost		$8/hour</a:t>
            </a:r>
          </a:p>
          <a:p>
            <a:pPr eaLnBrk="0" hangingPunct="0">
              <a:tabLst>
                <a:tab pos="571500" algn="l"/>
              </a:tabLst>
            </a:pPr>
            <a:r>
              <a:rPr lang="en-US" dirty="0"/>
              <a:t>Beginning inventory			250 units</a:t>
            </a:r>
          </a:p>
          <a:p>
            <a:pPr eaLnBrk="0" hangingPunct="0">
              <a:tabLst>
                <a:tab pos="571500" algn="l"/>
              </a:tabLst>
            </a:pPr>
            <a:r>
              <a:rPr lang="en-US" dirty="0"/>
              <a:t>Productive hours/worker/day		7.25</a:t>
            </a:r>
          </a:p>
          <a:p>
            <a:pPr eaLnBrk="0" hangingPunct="0">
              <a:tabLst>
                <a:tab pos="571500" algn="l"/>
              </a:tabLst>
            </a:pPr>
            <a:r>
              <a:rPr lang="en-US" dirty="0"/>
              <a:t>Paid straight </a:t>
            </a:r>
            <a:r>
              <a:rPr lang="en-US" dirty="0" err="1"/>
              <a:t>hrs</a:t>
            </a:r>
            <a:r>
              <a:rPr lang="en-US" dirty="0"/>
              <a:t>/day			8</a:t>
            </a:r>
          </a:p>
        </p:txBody>
      </p:sp>
      <p:sp>
        <p:nvSpPr>
          <p:cNvPr id="24585" name="Rectangle 9"/>
          <p:cNvSpPr>
            <a:spLocks noChangeArrowheads="1"/>
          </p:cNvSpPr>
          <p:nvPr/>
        </p:nvSpPr>
        <p:spPr bwMode="auto">
          <a:xfrm>
            <a:off x="8343900" y="6335713"/>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4586" name="Text Box 10"/>
          <p:cNvSpPr txBox="1">
            <a:spLocks noChangeArrowheads="1"/>
          </p:cNvSpPr>
          <p:nvPr/>
        </p:nvSpPr>
        <p:spPr bwMode="auto">
          <a:xfrm>
            <a:off x="190500" y="1371600"/>
            <a:ext cx="8763000" cy="427038"/>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dirty="0">
                <a:latin typeface="Arial" charset="0"/>
              </a:rPr>
              <a:t>Suppose we have the following unit demand and cost information:</a:t>
            </a:r>
          </a:p>
        </p:txBody>
      </p:sp>
      <p:sp>
        <p:nvSpPr>
          <p:cNvPr id="24587" name="Text Box 11"/>
          <p:cNvSpPr txBox="1">
            <a:spLocks noChangeArrowheads="1"/>
          </p:cNvSpPr>
          <p:nvPr/>
        </p:nvSpPr>
        <p:spPr bwMode="auto">
          <a:xfrm>
            <a:off x="304800" y="1905000"/>
            <a:ext cx="7162800" cy="854075"/>
          </a:xfrm>
          <a:prstGeom prst="rect">
            <a:avLst/>
          </a:prstGeom>
          <a:solidFill>
            <a:srgbClr val="A6F695"/>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dirty="0"/>
              <a:t>Demand/</a:t>
            </a:r>
            <a:r>
              <a:rPr lang="en-US" sz="2000" dirty="0" err="1"/>
              <a:t>mo</a:t>
            </a:r>
            <a:r>
              <a:rPr lang="en-US" sz="2000" dirty="0"/>
              <a:t>	Jan	Feb	Mar	Apr	May	Jun</a:t>
            </a:r>
          </a:p>
          <a:p>
            <a:pPr>
              <a:spcBef>
                <a:spcPct val="50000"/>
              </a:spcBef>
            </a:pPr>
            <a:r>
              <a:rPr lang="en-US" sz="2000" dirty="0"/>
              <a:t>		4500	5500	7000	10000	8000	6000</a:t>
            </a:r>
          </a:p>
        </p:txBody>
      </p:sp>
    </p:spTree>
    <p:extLst>
      <p:ext uri="{BB962C8B-B14F-4D97-AF65-F5344CB8AC3E}">
        <p14:creationId xmlns:p14="http://schemas.microsoft.com/office/powerpoint/2010/main" val="447882027"/>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86"/>
                                        </p:tgtEl>
                                        <p:attrNameLst>
                                          <p:attrName>style.visibility</p:attrName>
                                        </p:attrNameLst>
                                      </p:cBhvr>
                                      <p:to>
                                        <p:strVal val="visible"/>
                                      </p:to>
                                    </p:set>
                                    <p:anim calcmode="lin" valueType="num">
                                      <p:cBhvr additive="base">
                                        <p:cTn id="7" dur="500" fill="hold"/>
                                        <p:tgtEl>
                                          <p:spTgt spid="24586"/>
                                        </p:tgtEl>
                                        <p:attrNameLst>
                                          <p:attrName>ppt_x</p:attrName>
                                        </p:attrNameLst>
                                      </p:cBhvr>
                                      <p:tavLst>
                                        <p:tav tm="0">
                                          <p:val>
                                            <p:strVal val="0-#ppt_w/2"/>
                                          </p:val>
                                        </p:tav>
                                        <p:tav tm="100000">
                                          <p:val>
                                            <p:strVal val="#ppt_x"/>
                                          </p:val>
                                        </p:tav>
                                      </p:tavLst>
                                    </p:anim>
                                    <p:anim calcmode="lin" valueType="num">
                                      <p:cBhvr additive="base">
                                        <p:cTn id="8" dur="500" fill="hold"/>
                                        <p:tgtEl>
                                          <p:spTgt spid="2458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87"/>
                                        </p:tgtEl>
                                        <p:attrNameLst>
                                          <p:attrName>style.visibility</p:attrName>
                                        </p:attrNameLst>
                                      </p:cBhvr>
                                      <p:to>
                                        <p:strVal val="visible"/>
                                      </p:to>
                                    </p:set>
                                    <p:anim calcmode="lin" valueType="num">
                                      <p:cBhvr additive="base">
                                        <p:cTn id="13" dur="500" fill="hold"/>
                                        <p:tgtEl>
                                          <p:spTgt spid="24587"/>
                                        </p:tgtEl>
                                        <p:attrNameLst>
                                          <p:attrName>ppt_x</p:attrName>
                                        </p:attrNameLst>
                                      </p:cBhvr>
                                      <p:tavLst>
                                        <p:tav tm="0">
                                          <p:val>
                                            <p:strVal val="0-#ppt_w/2"/>
                                          </p:val>
                                        </p:tav>
                                        <p:tav tm="100000">
                                          <p:val>
                                            <p:strVal val="#ppt_x"/>
                                          </p:val>
                                        </p:tav>
                                      </p:tavLst>
                                    </p:anim>
                                    <p:anim calcmode="lin" valueType="num">
                                      <p:cBhvr additive="base">
                                        <p:cTn id="14" dur="500" fill="hold"/>
                                        <p:tgtEl>
                                          <p:spTgt spid="2458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584"/>
                                        </p:tgtEl>
                                        <p:attrNameLst>
                                          <p:attrName>style.visibility</p:attrName>
                                        </p:attrNameLst>
                                      </p:cBhvr>
                                      <p:to>
                                        <p:strVal val="visible"/>
                                      </p:to>
                                    </p:set>
                                    <p:anim calcmode="lin" valueType="num">
                                      <p:cBhvr additive="base">
                                        <p:cTn id="19" dur="500" fill="hold"/>
                                        <p:tgtEl>
                                          <p:spTgt spid="24584"/>
                                        </p:tgtEl>
                                        <p:attrNameLst>
                                          <p:attrName>ppt_x</p:attrName>
                                        </p:attrNameLst>
                                      </p:cBhvr>
                                      <p:tavLst>
                                        <p:tav tm="0">
                                          <p:val>
                                            <p:strVal val="0-#ppt_w/2"/>
                                          </p:val>
                                        </p:tav>
                                        <p:tav tm="100000">
                                          <p:val>
                                            <p:strVal val="#ppt_x"/>
                                          </p:val>
                                        </p:tav>
                                      </p:tavLst>
                                    </p:anim>
                                    <p:anim calcmode="lin" valueType="num">
                                      <p:cBhvr additive="base">
                                        <p:cTn id="20" dur="500" fill="hold"/>
                                        <p:tgtEl>
                                          <p:spTgt spid="245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4" grpId="0" animBg="1" autoUpdateAnimBg="0"/>
      <p:bldP spid="24586" grpId="0" animBg="1" autoUpdateAnimBg="0"/>
      <p:bldP spid="24587"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662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6628"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6630"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6631" name="Rectangle 7"/>
          <p:cNvSpPr>
            <a:spLocks noGrp="1" noChangeArrowheads="1"/>
          </p:cNvSpPr>
          <p:nvPr>
            <p:ph type="title"/>
          </p:nvPr>
        </p:nvSpPr>
        <p:spPr>
          <a:xfrm>
            <a:off x="103187" y="171450"/>
            <a:ext cx="8785225" cy="749300"/>
          </a:xfrm>
          <a:noFill/>
          <a:ln/>
        </p:spPr>
        <p:txBody>
          <a:bodyPr/>
          <a:lstStyle/>
          <a:p>
            <a:pPr eaLnBrk="0" hangingPunct="0"/>
            <a:r>
              <a:rPr lang="en-US" b="1" dirty="0"/>
              <a:t>Cut-and-Try Example: Determining Straight Labor Costs and Output</a:t>
            </a:r>
          </a:p>
        </p:txBody>
      </p:sp>
      <p:sp>
        <p:nvSpPr>
          <p:cNvPr id="26632" name="Rectangle 8"/>
          <p:cNvSpPr>
            <a:spLocks noChangeArrowheads="1"/>
          </p:cNvSpPr>
          <p:nvPr/>
        </p:nvSpPr>
        <p:spPr bwMode="auto">
          <a:xfrm>
            <a:off x="8343900" y="6335713"/>
            <a:ext cx="1841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graphicFrame>
        <p:nvGraphicFramePr>
          <p:cNvPr id="26633" name="Object 9"/>
          <p:cNvGraphicFramePr>
            <a:graphicFrameLocks/>
          </p:cNvGraphicFramePr>
          <p:nvPr/>
        </p:nvGraphicFramePr>
        <p:xfrm>
          <a:off x="304800" y="4572000"/>
          <a:ext cx="8572500" cy="1981200"/>
        </p:xfrm>
        <a:graphic>
          <a:graphicData uri="http://schemas.openxmlformats.org/presentationml/2006/ole">
            <mc:AlternateContent xmlns:mc="http://schemas.openxmlformats.org/markup-compatibility/2006">
              <mc:Choice xmlns:v="urn:schemas-microsoft-com:vml" Requires="v">
                <p:oleObj spid="_x0000_s11269" name="Worksheet" r:id="rId4" imgW="8572500" imgH="1630363" progId="Excel.Sheet.8">
                  <p:embed/>
                </p:oleObj>
              </mc:Choice>
              <mc:Fallback>
                <p:oleObj name="Worksheet" r:id="rId4" imgW="8572500" imgH="1630363"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4572000"/>
                        <a:ext cx="8572500" cy="198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634" name="Rectangle 10"/>
          <p:cNvSpPr>
            <a:spLocks noChangeArrowheads="1"/>
          </p:cNvSpPr>
          <p:nvPr/>
        </p:nvSpPr>
        <p:spPr bwMode="auto">
          <a:xfrm>
            <a:off x="304800" y="3352800"/>
            <a:ext cx="85344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US" sz="2800"/>
              <a:t>Productive hours/worker/day	7.25</a:t>
            </a:r>
          </a:p>
          <a:p>
            <a:pPr eaLnBrk="0" hangingPunct="0"/>
            <a:r>
              <a:rPr lang="en-US" sz="2800"/>
              <a:t>Paid straight hrs/day		8</a:t>
            </a:r>
          </a:p>
        </p:txBody>
      </p:sp>
      <p:sp>
        <p:nvSpPr>
          <p:cNvPr id="26636" name="Text Box 12"/>
          <p:cNvSpPr txBox="1">
            <a:spLocks noChangeArrowheads="1"/>
          </p:cNvSpPr>
          <p:nvPr/>
        </p:nvSpPr>
        <p:spPr bwMode="auto">
          <a:xfrm>
            <a:off x="228600" y="2590800"/>
            <a:ext cx="7162800" cy="854075"/>
          </a:xfrm>
          <a:prstGeom prst="rect">
            <a:avLst/>
          </a:prstGeom>
          <a:solidFill>
            <a:srgbClr val="A6F695"/>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000" dirty="0"/>
              <a:t>Demand/</a:t>
            </a:r>
            <a:r>
              <a:rPr lang="en-US" sz="2000" dirty="0" err="1"/>
              <a:t>mo</a:t>
            </a:r>
            <a:r>
              <a:rPr lang="en-US" sz="2000" dirty="0"/>
              <a:t>	Jan	Feb	Mar	Apr	May	Jun</a:t>
            </a:r>
          </a:p>
          <a:p>
            <a:pPr>
              <a:spcBef>
                <a:spcPct val="50000"/>
              </a:spcBef>
            </a:pPr>
            <a:r>
              <a:rPr lang="en-US" sz="2000" dirty="0"/>
              <a:t>		4500	5500	7000	10000	8000	6000</a:t>
            </a:r>
          </a:p>
        </p:txBody>
      </p:sp>
      <p:sp>
        <p:nvSpPr>
          <p:cNvPr id="26637" name="Text Box 13"/>
          <p:cNvSpPr txBox="1">
            <a:spLocks noChangeArrowheads="1"/>
          </p:cNvSpPr>
          <p:nvPr/>
        </p:nvSpPr>
        <p:spPr bwMode="auto">
          <a:xfrm>
            <a:off x="190500" y="1203325"/>
            <a:ext cx="8382000" cy="762000"/>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dirty="0">
                <a:latin typeface="Arial" charset="0"/>
              </a:rPr>
              <a:t>Given the demand and cost information below, what are the aggregate hours/worker/month, units/worker, and dollars/worker?</a:t>
            </a:r>
            <a:endParaRPr lang="en-US" dirty="0"/>
          </a:p>
        </p:txBody>
      </p:sp>
      <p:sp>
        <p:nvSpPr>
          <p:cNvPr id="26639" name="Text Box 15"/>
          <p:cNvSpPr txBox="1">
            <a:spLocks noChangeArrowheads="1"/>
          </p:cNvSpPr>
          <p:nvPr/>
        </p:nvSpPr>
        <p:spPr bwMode="auto">
          <a:xfrm>
            <a:off x="7391400" y="2438400"/>
            <a:ext cx="1219200" cy="4572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7.25x22</a:t>
            </a:r>
          </a:p>
        </p:txBody>
      </p:sp>
      <p:sp>
        <p:nvSpPr>
          <p:cNvPr id="26640" name="Line 16"/>
          <p:cNvSpPr>
            <a:spLocks noChangeShapeType="1"/>
          </p:cNvSpPr>
          <p:nvPr/>
        </p:nvSpPr>
        <p:spPr bwMode="auto">
          <a:xfrm flipH="1">
            <a:off x="3124200" y="2743200"/>
            <a:ext cx="4343400" cy="2667000"/>
          </a:xfrm>
          <a:prstGeom prst="line">
            <a:avLst/>
          </a:prstGeom>
          <a:noFill/>
          <a:ln w="38100">
            <a:solidFill>
              <a:schemeClr val="accent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6642" name="Text Box 18"/>
          <p:cNvSpPr txBox="1">
            <a:spLocks noChangeArrowheads="1"/>
          </p:cNvSpPr>
          <p:nvPr/>
        </p:nvSpPr>
        <p:spPr bwMode="auto">
          <a:xfrm>
            <a:off x="5861050" y="3703637"/>
            <a:ext cx="2482850" cy="78483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dirty="0" smtClean="0"/>
              <a:t>7.25x</a:t>
            </a:r>
            <a:r>
              <a:rPr lang="tr-TR" dirty="0" smtClean="0"/>
              <a:t>22 </a:t>
            </a:r>
            <a:r>
              <a:rPr lang="en-US" dirty="0" smtClean="0"/>
              <a:t>=</a:t>
            </a:r>
            <a:r>
              <a:rPr lang="tr-TR" dirty="0" smtClean="0"/>
              <a:t> 159.5</a:t>
            </a:r>
          </a:p>
          <a:p>
            <a:pPr>
              <a:spcBef>
                <a:spcPct val="50000"/>
              </a:spcBef>
            </a:pPr>
            <a:r>
              <a:rPr lang="tr-TR" dirty="0" smtClean="0"/>
              <a:t>159.5/0.15 = </a:t>
            </a:r>
            <a:r>
              <a:rPr lang="en-US" dirty="0" smtClean="0"/>
              <a:t>1063.33</a:t>
            </a:r>
            <a:endParaRPr lang="en-US" dirty="0"/>
          </a:p>
        </p:txBody>
      </p:sp>
      <p:sp>
        <p:nvSpPr>
          <p:cNvPr id="26643" name="Line 19"/>
          <p:cNvSpPr>
            <a:spLocks noChangeShapeType="1"/>
          </p:cNvSpPr>
          <p:nvPr/>
        </p:nvSpPr>
        <p:spPr bwMode="auto">
          <a:xfrm flipH="1">
            <a:off x="2971800" y="4343400"/>
            <a:ext cx="2819400" cy="1524000"/>
          </a:xfrm>
          <a:prstGeom prst="line">
            <a:avLst/>
          </a:prstGeom>
          <a:noFill/>
          <a:ln w="38100">
            <a:solidFill>
              <a:schemeClr val="accent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6644" name="Text Box 20"/>
          <p:cNvSpPr txBox="1">
            <a:spLocks noChangeArrowheads="1"/>
          </p:cNvSpPr>
          <p:nvPr/>
        </p:nvSpPr>
        <p:spPr bwMode="auto">
          <a:xfrm>
            <a:off x="0" y="4267200"/>
            <a:ext cx="2590800" cy="45720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t>22x8hrsx$8=$1408</a:t>
            </a:r>
          </a:p>
        </p:txBody>
      </p:sp>
      <p:sp>
        <p:nvSpPr>
          <p:cNvPr id="26645" name="Line 21"/>
          <p:cNvSpPr>
            <a:spLocks noChangeShapeType="1"/>
          </p:cNvSpPr>
          <p:nvPr/>
        </p:nvSpPr>
        <p:spPr bwMode="auto">
          <a:xfrm>
            <a:off x="1219200" y="4724400"/>
            <a:ext cx="990600" cy="1371600"/>
          </a:xfrm>
          <a:prstGeom prst="line">
            <a:avLst/>
          </a:prstGeom>
          <a:noFill/>
          <a:ln w="38100">
            <a:solidFill>
              <a:schemeClr val="accent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544442476"/>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639"/>
                                        </p:tgtEl>
                                        <p:attrNameLst>
                                          <p:attrName>style.visibility</p:attrName>
                                        </p:attrNameLst>
                                      </p:cBhvr>
                                      <p:to>
                                        <p:strVal val="visible"/>
                                      </p:to>
                                    </p:set>
                                    <p:anim calcmode="lin" valueType="num">
                                      <p:cBhvr additive="base">
                                        <p:cTn id="7" dur="500" fill="hold"/>
                                        <p:tgtEl>
                                          <p:spTgt spid="26639"/>
                                        </p:tgtEl>
                                        <p:attrNameLst>
                                          <p:attrName>ppt_x</p:attrName>
                                        </p:attrNameLst>
                                      </p:cBhvr>
                                      <p:tavLst>
                                        <p:tav tm="0">
                                          <p:val>
                                            <p:strVal val="0-#ppt_w/2"/>
                                          </p:val>
                                        </p:tav>
                                        <p:tav tm="100000">
                                          <p:val>
                                            <p:strVal val="#ppt_x"/>
                                          </p:val>
                                        </p:tav>
                                      </p:tavLst>
                                    </p:anim>
                                    <p:anim calcmode="lin" valueType="num">
                                      <p:cBhvr additive="base">
                                        <p:cTn id="8" dur="500" fill="hold"/>
                                        <p:tgtEl>
                                          <p:spTgt spid="2663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640"/>
                                        </p:tgtEl>
                                        <p:attrNameLst>
                                          <p:attrName>style.visibility</p:attrName>
                                        </p:attrNameLst>
                                      </p:cBhvr>
                                      <p:to>
                                        <p:strVal val="visible"/>
                                      </p:to>
                                    </p:set>
                                    <p:anim calcmode="lin" valueType="num">
                                      <p:cBhvr additive="base">
                                        <p:cTn id="13" dur="500" fill="hold"/>
                                        <p:tgtEl>
                                          <p:spTgt spid="26640"/>
                                        </p:tgtEl>
                                        <p:attrNameLst>
                                          <p:attrName>ppt_x</p:attrName>
                                        </p:attrNameLst>
                                      </p:cBhvr>
                                      <p:tavLst>
                                        <p:tav tm="0">
                                          <p:val>
                                            <p:strVal val="0-#ppt_w/2"/>
                                          </p:val>
                                        </p:tav>
                                        <p:tav tm="100000">
                                          <p:val>
                                            <p:strVal val="#ppt_x"/>
                                          </p:val>
                                        </p:tav>
                                      </p:tavLst>
                                    </p:anim>
                                    <p:anim calcmode="lin" valueType="num">
                                      <p:cBhvr additive="base">
                                        <p:cTn id="14" dur="500" fill="hold"/>
                                        <p:tgtEl>
                                          <p:spTgt spid="2664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642"/>
                                        </p:tgtEl>
                                        <p:attrNameLst>
                                          <p:attrName>style.visibility</p:attrName>
                                        </p:attrNameLst>
                                      </p:cBhvr>
                                      <p:to>
                                        <p:strVal val="visible"/>
                                      </p:to>
                                    </p:set>
                                    <p:anim calcmode="lin" valueType="num">
                                      <p:cBhvr additive="base">
                                        <p:cTn id="19" dur="500" fill="hold"/>
                                        <p:tgtEl>
                                          <p:spTgt spid="26642"/>
                                        </p:tgtEl>
                                        <p:attrNameLst>
                                          <p:attrName>ppt_x</p:attrName>
                                        </p:attrNameLst>
                                      </p:cBhvr>
                                      <p:tavLst>
                                        <p:tav tm="0">
                                          <p:val>
                                            <p:strVal val="0-#ppt_w/2"/>
                                          </p:val>
                                        </p:tav>
                                        <p:tav tm="100000">
                                          <p:val>
                                            <p:strVal val="#ppt_x"/>
                                          </p:val>
                                        </p:tav>
                                      </p:tavLst>
                                    </p:anim>
                                    <p:anim calcmode="lin" valueType="num">
                                      <p:cBhvr additive="base">
                                        <p:cTn id="20" dur="500" fill="hold"/>
                                        <p:tgtEl>
                                          <p:spTgt spid="2664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643"/>
                                        </p:tgtEl>
                                        <p:attrNameLst>
                                          <p:attrName>style.visibility</p:attrName>
                                        </p:attrNameLst>
                                      </p:cBhvr>
                                      <p:to>
                                        <p:strVal val="visible"/>
                                      </p:to>
                                    </p:set>
                                    <p:anim calcmode="lin" valueType="num">
                                      <p:cBhvr additive="base">
                                        <p:cTn id="25" dur="500" fill="hold"/>
                                        <p:tgtEl>
                                          <p:spTgt spid="26643"/>
                                        </p:tgtEl>
                                        <p:attrNameLst>
                                          <p:attrName>ppt_x</p:attrName>
                                        </p:attrNameLst>
                                      </p:cBhvr>
                                      <p:tavLst>
                                        <p:tav tm="0">
                                          <p:val>
                                            <p:strVal val="0-#ppt_w/2"/>
                                          </p:val>
                                        </p:tav>
                                        <p:tav tm="100000">
                                          <p:val>
                                            <p:strVal val="#ppt_x"/>
                                          </p:val>
                                        </p:tav>
                                      </p:tavLst>
                                    </p:anim>
                                    <p:anim calcmode="lin" valueType="num">
                                      <p:cBhvr additive="base">
                                        <p:cTn id="26" dur="500" fill="hold"/>
                                        <p:tgtEl>
                                          <p:spTgt spid="2664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6644"/>
                                        </p:tgtEl>
                                        <p:attrNameLst>
                                          <p:attrName>style.visibility</p:attrName>
                                        </p:attrNameLst>
                                      </p:cBhvr>
                                      <p:to>
                                        <p:strVal val="visible"/>
                                      </p:to>
                                    </p:set>
                                    <p:anim calcmode="lin" valueType="num">
                                      <p:cBhvr additive="base">
                                        <p:cTn id="31" dur="500" fill="hold"/>
                                        <p:tgtEl>
                                          <p:spTgt spid="26644"/>
                                        </p:tgtEl>
                                        <p:attrNameLst>
                                          <p:attrName>ppt_x</p:attrName>
                                        </p:attrNameLst>
                                      </p:cBhvr>
                                      <p:tavLst>
                                        <p:tav tm="0">
                                          <p:val>
                                            <p:strVal val="0-#ppt_w/2"/>
                                          </p:val>
                                        </p:tav>
                                        <p:tav tm="100000">
                                          <p:val>
                                            <p:strVal val="#ppt_x"/>
                                          </p:val>
                                        </p:tav>
                                      </p:tavLst>
                                    </p:anim>
                                    <p:anim calcmode="lin" valueType="num">
                                      <p:cBhvr additive="base">
                                        <p:cTn id="32" dur="500" fill="hold"/>
                                        <p:tgtEl>
                                          <p:spTgt spid="2664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6645"/>
                                        </p:tgtEl>
                                        <p:attrNameLst>
                                          <p:attrName>style.visibility</p:attrName>
                                        </p:attrNameLst>
                                      </p:cBhvr>
                                      <p:to>
                                        <p:strVal val="visible"/>
                                      </p:to>
                                    </p:set>
                                    <p:anim calcmode="lin" valueType="num">
                                      <p:cBhvr additive="base">
                                        <p:cTn id="37" dur="500" fill="hold"/>
                                        <p:tgtEl>
                                          <p:spTgt spid="26645"/>
                                        </p:tgtEl>
                                        <p:attrNameLst>
                                          <p:attrName>ppt_x</p:attrName>
                                        </p:attrNameLst>
                                      </p:cBhvr>
                                      <p:tavLst>
                                        <p:tav tm="0">
                                          <p:val>
                                            <p:strVal val="0-#ppt_w/2"/>
                                          </p:val>
                                        </p:tav>
                                        <p:tav tm="100000">
                                          <p:val>
                                            <p:strVal val="#ppt_x"/>
                                          </p:val>
                                        </p:tav>
                                      </p:tavLst>
                                    </p:anim>
                                    <p:anim calcmode="lin" valueType="num">
                                      <p:cBhvr additive="base">
                                        <p:cTn id="38" dur="500" fill="hold"/>
                                        <p:tgtEl>
                                          <p:spTgt spid="266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9" grpId="0" animBg="1" autoUpdateAnimBg="0"/>
      <p:bldP spid="26640" grpId="0" animBg="1"/>
      <p:bldP spid="26642" grpId="0" animBg="1" autoUpdateAnimBg="0"/>
      <p:bldP spid="26643" grpId="0" animBg="1"/>
      <p:bldP spid="26644" grpId="0" animBg="1" autoUpdateAnimBg="0"/>
      <p:bldP spid="2664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867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867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8678" name="Rectangle 6"/>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28679" name="Rectangle 7"/>
          <p:cNvSpPr>
            <a:spLocks noGrp="1" noChangeArrowheads="1"/>
          </p:cNvSpPr>
          <p:nvPr>
            <p:ph type="title"/>
          </p:nvPr>
        </p:nvSpPr>
        <p:spPr>
          <a:xfrm>
            <a:off x="179387" y="203200"/>
            <a:ext cx="8785225" cy="749300"/>
          </a:xfrm>
          <a:noFill/>
          <a:ln/>
        </p:spPr>
        <p:txBody>
          <a:bodyPr/>
          <a:lstStyle/>
          <a:p>
            <a:pPr eaLnBrk="0" hangingPunct="0"/>
            <a:r>
              <a:rPr lang="en-US" b="1" dirty="0"/>
              <a:t>Chase Strategy</a:t>
            </a:r>
            <a:br>
              <a:rPr lang="en-US" b="1" dirty="0"/>
            </a:br>
            <a:r>
              <a:rPr lang="en-US" b="1" dirty="0"/>
              <a:t>(Hiring &amp; Firing to meet demand)</a:t>
            </a:r>
          </a:p>
        </p:txBody>
      </p:sp>
      <p:graphicFrame>
        <p:nvGraphicFramePr>
          <p:cNvPr id="28681" name="Object 9"/>
          <p:cNvGraphicFramePr>
            <a:graphicFrameLocks/>
          </p:cNvGraphicFramePr>
          <p:nvPr/>
        </p:nvGraphicFramePr>
        <p:xfrm>
          <a:off x="228600" y="1600200"/>
          <a:ext cx="3001963" cy="4965700"/>
        </p:xfrm>
        <a:graphic>
          <a:graphicData uri="http://schemas.openxmlformats.org/presentationml/2006/ole">
            <mc:AlternateContent xmlns:mc="http://schemas.openxmlformats.org/markup-compatibility/2006">
              <mc:Choice xmlns:v="urn:schemas-microsoft-com:vml" Requires="v">
                <p:oleObj spid="_x0000_s12294" name="Worksheet" r:id="rId4" imgW="3001963" imgH="4965700" progId="Excel.Sheet.8">
                  <p:embed/>
                </p:oleObj>
              </mc:Choice>
              <mc:Fallback>
                <p:oleObj name="Worksheet" r:id="rId4" imgW="3001963" imgH="4965700" progId="Excel.Sheet.8">
                  <p:embed/>
                  <p:pic>
                    <p:nvPicPr>
                      <p:cNvPr id="0" name="Picture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8600" y="1600200"/>
                        <a:ext cx="3001963" cy="496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8682" name="Text Box 10"/>
          <p:cNvSpPr txBox="1">
            <a:spLocks noChangeArrowheads="1"/>
          </p:cNvSpPr>
          <p:nvPr/>
        </p:nvSpPr>
        <p:spPr bwMode="auto">
          <a:xfrm>
            <a:off x="3505200" y="1524000"/>
            <a:ext cx="5410200" cy="36671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1800">
                <a:latin typeface="Arial" charset="0"/>
              </a:rPr>
              <a:t>Lets assume our current workforce is 7 workers. </a:t>
            </a:r>
          </a:p>
        </p:txBody>
      </p:sp>
      <p:sp>
        <p:nvSpPr>
          <p:cNvPr id="28683" name="Text Box 11"/>
          <p:cNvSpPr txBox="1">
            <a:spLocks noChangeArrowheads="1"/>
          </p:cNvSpPr>
          <p:nvPr/>
        </p:nvSpPr>
        <p:spPr bwMode="auto">
          <a:xfrm>
            <a:off x="3429000" y="2133600"/>
            <a:ext cx="5486400" cy="762000"/>
          </a:xfrm>
          <a:prstGeom prst="rect">
            <a:avLst/>
          </a:prstGeom>
          <a:solidFill>
            <a:schemeClr val="accent1"/>
          </a:solidFill>
          <a:ln>
            <a:noFill/>
          </a:ln>
          <a:effectLst/>
          <a:extLst>
            <a:ext uri="{91240B29-F687-4F45-9708-019B960494DF}">
              <a14:hiddenLine xmlns:a14="http://schemas.microsoft.com/office/drawing/2010/main" w="9525">
                <a:solidFill>
                  <a:schemeClr val="accent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a:latin typeface="Arial" charset="0"/>
              </a:rPr>
              <a:t>First, calculate net requirements for production, or 4500-250=4250 units</a:t>
            </a:r>
          </a:p>
        </p:txBody>
      </p:sp>
      <p:sp>
        <p:nvSpPr>
          <p:cNvPr id="28684" name="Line 12"/>
          <p:cNvSpPr>
            <a:spLocks noChangeShapeType="1"/>
          </p:cNvSpPr>
          <p:nvPr/>
        </p:nvSpPr>
        <p:spPr bwMode="auto">
          <a:xfrm flipH="1">
            <a:off x="3124200" y="2895600"/>
            <a:ext cx="381000" cy="1828800"/>
          </a:xfrm>
          <a:prstGeom prst="line">
            <a:avLst/>
          </a:prstGeom>
          <a:noFill/>
          <a:ln w="28575">
            <a:solidFill>
              <a:schemeClr val="accent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8686" name="Text Box 14"/>
          <p:cNvSpPr txBox="1">
            <a:spLocks noChangeArrowheads="1"/>
          </p:cNvSpPr>
          <p:nvPr/>
        </p:nvSpPr>
        <p:spPr bwMode="auto">
          <a:xfrm>
            <a:off x="3733800" y="3200400"/>
            <a:ext cx="5181600" cy="1096963"/>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dirty="0">
                <a:latin typeface="Arial" charset="0"/>
              </a:rPr>
              <a:t>Then, calculate number of workers needed to produce the net requirements, or 4250/1063.33=3.997 or 4 workers</a:t>
            </a:r>
          </a:p>
        </p:txBody>
      </p:sp>
      <p:sp>
        <p:nvSpPr>
          <p:cNvPr id="28687" name="Line 15"/>
          <p:cNvSpPr>
            <a:spLocks noChangeShapeType="1"/>
          </p:cNvSpPr>
          <p:nvPr/>
        </p:nvSpPr>
        <p:spPr bwMode="auto">
          <a:xfrm flipH="1">
            <a:off x="3124200" y="4267200"/>
            <a:ext cx="685800" cy="838200"/>
          </a:xfrm>
          <a:prstGeom prst="line">
            <a:avLst/>
          </a:prstGeom>
          <a:noFill/>
          <a:ln w="28575">
            <a:solidFill>
              <a:schemeClr val="accent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28688" name="Text Box 16"/>
          <p:cNvSpPr txBox="1">
            <a:spLocks noChangeArrowheads="1"/>
          </p:cNvSpPr>
          <p:nvPr/>
        </p:nvSpPr>
        <p:spPr bwMode="auto">
          <a:xfrm>
            <a:off x="3733800" y="4800600"/>
            <a:ext cx="5029200" cy="143192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2200" dirty="0">
                <a:latin typeface="Arial" charset="0"/>
              </a:rPr>
              <a:t>Finally, determine the number of workers to hire/fire.  In this case we only need 4 workers, we have 7, so 3 can be fired.</a:t>
            </a:r>
          </a:p>
        </p:txBody>
      </p:sp>
      <p:sp>
        <p:nvSpPr>
          <p:cNvPr id="28689" name="Line 17"/>
          <p:cNvSpPr>
            <a:spLocks noChangeShapeType="1"/>
          </p:cNvSpPr>
          <p:nvPr/>
        </p:nvSpPr>
        <p:spPr bwMode="auto">
          <a:xfrm flipH="1">
            <a:off x="3124200" y="5943600"/>
            <a:ext cx="685800" cy="152400"/>
          </a:xfrm>
          <a:prstGeom prst="line">
            <a:avLst/>
          </a:prstGeom>
          <a:noFill/>
          <a:ln w="28575">
            <a:solidFill>
              <a:schemeClr val="accent1"/>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97650258"/>
      </p:ext>
    </p:extLst>
  </p:cSld>
  <p:clrMapOvr>
    <a:masterClrMapping/>
  </p:clrMapOvr>
  <p:transition>
    <p:pull dir="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682"/>
                                        </p:tgtEl>
                                        <p:attrNameLst>
                                          <p:attrName>style.visibility</p:attrName>
                                        </p:attrNameLst>
                                      </p:cBhvr>
                                      <p:to>
                                        <p:strVal val="visible"/>
                                      </p:to>
                                    </p:set>
                                    <p:anim calcmode="lin" valueType="num">
                                      <p:cBhvr additive="base">
                                        <p:cTn id="7" dur="500" fill="hold"/>
                                        <p:tgtEl>
                                          <p:spTgt spid="28682"/>
                                        </p:tgtEl>
                                        <p:attrNameLst>
                                          <p:attrName>ppt_x</p:attrName>
                                        </p:attrNameLst>
                                      </p:cBhvr>
                                      <p:tavLst>
                                        <p:tav tm="0">
                                          <p:val>
                                            <p:strVal val="0-#ppt_w/2"/>
                                          </p:val>
                                        </p:tav>
                                        <p:tav tm="100000">
                                          <p:val>
                                            <p:strVal val="#ppt_x"/>
                                          </p:val>
                                        </p:tav>
                                      </p:tavLst>
                                    </p:anim>
                                    <p:anim calcmode="lin" valueType="num">
                                      <p:cBhvr additive="base">
                                        <p:cTn id="8" dur="500" fill="hold"/>
                                        <p:tgtEl>
                                          <p:spTgt spid="2868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683"/>
                                        </p:tgtEl>
                                        <p:attrNameLst>
                                          <p:attrName>style.visibility</p:attrName>
                                        </p:attrNameLst>
                                      </p:cBhvr>
                                      <p:to>
                                        <p:strVal val="visible"/>
                                      </p:to>
                                    </p:set>
                                    <p:anim calcmode="lin" valueType="num">
                                      <p:cBhvr additive="base">
                                        <p:cTn id="13" dur="500" fill="hold"/>
                                        <p:tgtEl>
                                          <p:spTgt spid="28683"/>
                                        </p:tgtEl>
                                        <p:attrNameLst>
                                          <p:attrName>ppt_x</p:attrName>
                                        </p:attrNameLst>
                                      </p:cBhvr>
                                      <p:tavLst>
                                        <p:tav tm="0">
                                          <p:val>
                                            <p:strVal val="0-#ppt_w/2"/>
                                          </p:val>
                                        </p:tav>
                                        <p:tav tm="100000">
                                          <p:val>
                                            <p:strVal val="#ppt_x"/>
                                          </p:val>
                                        </p:tav>
                                      </p:tavLst>
                                    </p:anim>
                                    <p:anim calcmode="lin" valueType="num">
                                      <p:cBhvr additive="base">
                                        <p:cTn id="14" dur="500" fill="hold"/>
                                        <p:tgtEl>
                                          <p:spTgt spid="2868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684"/>
                                        </p:tgtEl>
                                        <p:attrNameLst>
                                          <p:attrName>style.visibility</p:attrName>
                                        </p:attrNameLst>
                                      </p:cBhvr>
                                      <p:to>
                                        <p:strVal val="visible"/>
                                      </p:to>
                                    </p:set>
                                    <p:anim calcmode="lin" valueType="num">
                                      <p:cBhvr additive="base">
                                        <p:cTn id="19" dur="500" fill="hold"/>
                                        <p:tgtEl>
                                          <p:spTgt spid="28684"/>
                                        </p:tgtEl>
                                        <p:attrNameLst>
                                          <p:attrName>ppt_x</p:attrName>
                                        </p:attrNameLst>
                                      </p:cBhvr>
                                      <p:tavLst>
                                        <p:tav tm="0">
                                          <p:val>
                                            <p:strVal val="0-#ppt_w/2"/>
                                          </p:val>
                                        </p:tav>
                                        <p:tav tm="100000">
                                          <p:val>
                                            <p:strVal val="#ppt_x"/>
                                          </p:val>
                                        </p:tav>
                                      </p:tavLst>
                                    </p:anim>
                                    <p:anim calcmode="lin" valueType="num">
                                      <p:cBhvr additive="base">
                                        <p:cTn id="20" dur="500" fill="hold"/>
                                        <p:tgtEl>
                                          <p:spTgt spid="2868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686"/>
                                        </p:tgtEl>
                                        <p:attrNameLst>
                                          <p:attrName>style.visibility</p:attrName>
                                        </p:attrNameLst>
                                      </p:cBhvr>
                                      <p:to>
                                        <p:strVal val="visible"/>
                                      </p:to>
                                    </p:set>
                                    <p:anim calcmode="lin" valueType="num">
                                      <p:cBhvr additive="base">
                                        <p:cTn id="25" dur="500" fill="hold"/>
                                        <p:tgtEl>
                                          <p:spTgt spid="28686"/>
                                        </p:tgtEl>
                                        <p:attrNameLst>
                                          <p:attrName>ppt_x</p:attrName>
                                        </p:attrNameLst>
                                      </p:cBhvr>
                                      <p:tavLst>
                                        <p:tav tm="0">
                                          <p:val>
                                            <p:strVal val="0-#ppt_w/2"/>
                                          </p:val>
                                        </p:tav>
                                        <p:tav tm="100000">
                                          <p:val>
                                            <p:strVal val="#ppt_x"/>
                                          </p:val>
                                        </p:tav>
                                      </p:tavLst>
                                    </p:anim>
                                    <p:anim calcmode="lin" valueType="num">
                                      <p:cBhvr additive="base">
                                        <p:cTn id="26" dur="500" fill="hold"/>
                                        <p:tgtEl>
                                          <p:spTgt spid="2868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687"/>
                                        </p:tgtEl>
                                        <p:attrNameLst>
                                          <p:attrName>style.visibility</p:attrName>
                                        </p:attrNameLst>
                                      </p:cBhvr>
                                      <p:to>
                                        <p:strVal val="visible"/>
                                      </p:to>
                                    </p:set>
                                    <p:anim calcmode="lin" valueType="num">
                                      <p:cBhvr additive="base">
                                        <p:cTn id="31" dur="500" fill="hold"/>
                                        <p:tgtEl>
                                          <p:spTgt spid="28687"/>
                                        </p:tgtEl>
                                        <p:attrNameLst>
                                          <p:attrName>ppt_x</p:attrName>
                                        </p:attrNameLst>
                                      </p:cBhvr>
                                      <p:tavLst>
                                        <p:tav tm="0">
                                          <p:val>
                                            <p:strVal val="0-#ppt_w/2"/>
                                          </p:val>
                                        </p:tav>
                                        <p:tav tm="100000">
                                          <p:val>
                                            <p:strVal val="#ppt_x"/>
                                          </p:val>
                                        </p:tav>
                                      </p:tavLst>
                                    </p:anim>
                                    <p:anim calcmode="lin" valueType="num">
                                      <p:cBhvr additive="base">
                                        <p:cTn id="32" dur="500" fill="hold"/>
                                        <p:tgtEl>
                                          <p:spTgt spid="2868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688"/>
                                        </p:tgtEl>
                                        <p:attrNameLst>
                                          <p:attrName>style.visibility</p:attrName>
                                        </p:attrNameLst>
                                      </p:cBhvr>
                                      <p:to>
                                        <p:strVal val="visible"/>
                                      </p:to>
                                    </p:set>
                                    <p:anim calcmode="lin" valueType="num">
                                      <p:cBhvr additive="base">
                                        <p:cTn id="37" dur="500" fill="hold"/>
                                        <p:tgtEl>
                                          <p:spTgt spid="28688"/>
                                        </p:tgtEl>
                                        <p:attrNameLst>
                                          <p:attrName>ppt_x</p:attrName>
                                        </p:attrNameLst>
                                      </p:cBhvr>
                                      <p:tavLst>
                                        <p:tav tm="0">
                                          <p:val>
                                            <p:strVal val="0-#ppt_w/2"/>
                                          </p:val>
                                        </p:tav>
                                        <p:tav tm="100000">
                                          <p:val>
                                            <p:strVal val="#ppt_x"/>
                                          </p:val>
                                        </p:tav>
                                      </p:tavLst>
                                    </p:anim>
                                    <p:anim calcmode="lin" valueType="num">
                                      <p:cBhvr additive="base">
                                        <p:cTn id="38" dur="500" fill="hold"/>
                                        <p:tgtEl>
                                          <p:spTgt spid="2868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689"/>
                                        </p:tgtEl>
                                        <p:attrNameLst>
                                          <p:attrName>style.visibility</p:attrName>
                                        </p:attrNameLst>
                                      </p:cBhvr>
                                      <p:to>
                                        <p:strVal val="visible"/>
                                      </p:to>
                                    </p:set>
                                    <p:anim calcmode="lin" valueType="num">
                                      <p:cBhvr additive="base">
                                        <p:cTn id="43" dur="500" fill="hold"/>
                                        <p:tgtEl>
                                          <p:spTgt spid="28689"/>
                                        </p:tgtEl>
                                        <p:attrNameLst>
                                          <p:attrName>ppt_x</p:attrName>
                                        </p:attrNameLst>
                                      </p:cBhvr>
                                      <p:tavLst>
                                        <p:tav tm="0">
                                          <p:val>
                                            <p:strVal val="0-#ppt_w/2"/>
                                          </p:val>
                                        </p:tav>
                                        <p:tav tm="100000">
                                          <p:val>
                                            <p:strVal val="#ppt_x"/>
                                          </p:val>
                                        </p:tav>
                                      </p:tavLst>
                                    </p:anim>
                                    <p:anim calcmode="lin" valueType="num">
                                      <p:cBhvr additive="base">
                                        <p:cTn id="44" dur="500" fill="hold"/>
                                        <p:tgtEl>
                                          <p:spTgt spid="2868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2" grpId="0" animBg="1" autoUpdateAnimBg="0"/>
      <p:bldP spid="28683" grpId="0" animBg="1" autoUpdateAnimBg="0"/>
      <p:bldP spid="28684" grpId="0" animBg="1"/>
      <p:bldP spid="28686" grpId="0" animBg="1" autoUpdateAnimBg="0"/>
      <p:bldP spid="28687" grpId="0" animBg="1"/>
      <p:bldP spid="28688" grpId="0" animBg="1" autoUpdateAnimBg="0"/>
      <p:bldP spid="28689"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AKE-OFF DISPLAYTYPE" val="0"/>
</p:tagLst>
</file>

<file path=ppt/theme/theme1.xml><?xml version="1.0" encoding="utf-8"?>
<a:theme xmlns:a="http://schemas.openxmlformats.org/drawingml/2006/main" name="1_Standarddesign">
  <a:themeElements>
    <a:clrScheme name="1_Standarddesign 1">
      <a:dk1>
        <a:srgbClr val="000000"/>
      </a:dk1>
      <a:lt1>
        <a:srgbClr val="FFFFFF"/>
      </a:lt1>
      <a:dk2>
        <a:srgbClr val="494949"/>
      </a:dk2>
      <a:lt2>
        <a:srgbClr val="3E7EA6"/>
      </a:lt2>
      <a:accent1>
        <a:srgbClr val="6E6E6E"/>
      </a:accent1>
      <a:accent2>
        <a:srgbClr val="9B9B9B"/>
      </a:accent2>
      <a:accent3>
        <a:srgbClr val="FFFFFF"/>
      </a:accent3>
      <a:accent4>
        <a:srgbClr val="000000"/>
      </a:accent4>
      <a:accent5>
        <a:srgbClr val="BABABA"/>
      </a:accent5>
      <a:accent6>
        <a:srgbClr val="8C8C8C"/>
      </a:accent6>
      <a:hlink>
        <a:srgbClr val="C1C1C1"/>
      </a:hlink>
      <a:folHlink>
        <a:srgbClr val="E6E6E6"/>
      </a:folHlink>
    </a:clrScheme>
    <a:fontScheme name="1_Standarddesign">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lnDef>
  </a:objectDefaults>
  <a:extraClrSchemeLst>
    <a:extraClrScheme>
      <a:clrScheme name="1_Standarddesign 1">
        <a:dk1>
          <a:srgbClr val="000000"/>
        </a:dk1>
        <a:lt1>
          <a:srgbClr val="FFFFFF"/>
        </a:lt1>
        <a:dk2>
          <a:srgbClr val="494949"/>
        </a:dk2>
        <a:lt2>
          <a:srgbClr val="3E7EA6"/>
        </a:lt2>
        <a:accent1>
          <a:srgbClr val="6E6E6E"/>
        </a:accent1>
        <a:accent2>
          <a:srgbClr val="9B9B9B"/>
        </a:accent2>
        <a:accent3>
          <a:srgbClr val="FFFFFF"/>
        </a:accent3>
        <a:accent4>
          <a:srgbClr val="000000"/>
        </a:accent4>
        <a:accent5>
          <a:srgbClr val="BABABA"/>
        </a:accent5>
        <a:accent6>
          <a:srgbClr val="8C8C8C"/>
        </a:accent6>
        <a:hlink>
          <a:srgbClr val="C1C1C1"/>
        </a:hlink>
        <a:folHlink>
          <a:srgbClr val="E6E6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491</TotalTime>
  <Words>643</Words>
  <Application>Microsoft Office PowerPoint</Application>
  <PresentationFormat>Ekran Gösterisi (4:3)</PresentationFormat>
  <Paragraphs>151</Paragraphs>
  <Slides>14</Slides>
  <Notes>14</Notes>
  <HiddenSlides>0</HiddenSlides>
  <MMClips>0</MMClips>
  <ScaleCrop>false</ScaleCrop>
  <HeadingPairs>
    <vt:vector size="8" baseType="variant">
      <vt:variant>
        <vt:lpstr>Kullanılan Yazı Tipleri</vt:lpstr>
      </vt:variant>
      <vt:variant>
        <vt:i4>4</vt:i4>
      </vt:variant>
      <vt:variant>
        <vt:lpstr>Tema</vt:lpstr>
      </vt:variant>
      <vt:variant>
        <vt:i4>1</vt:i4>
      </vt:variant>
      <vt:variant>
        <vt:lpstr>Eklenmiş OLE Hizmet Programları</vt:lpstr>
      </vt:variant>
      <vt:variant>
        <vt:i4>1</vt:i4>
      </vt:variant>
      <vt:variant>
        <vt:lpstr>Slayt Başlıkları</vt:lpstr>
      </vt:variant>
      <vt:variant>
        <vt:i4>14</vt:i4>
      </vt:variant>
    </vt:vector>
  </HeadingPairs>
  <TitlesOfParts>
    <vt:vector size="20" baseType="lpstr">
      <vt:lpstr>Arial</vt:lpstr>
      <vt:lpstr>Book Antiqua</vt:lpstr>
      <vt:lpstr>Times New Roman</vt:lpstr>
      <vt:lpstr>Wingdings</vt:lpstr>
      <vt:lpstr>1_Standarddesign</vt:lpstr>
      <vt:lpstr>Worksheet</vt:lpstr>
      <vt:lpstr>FE 422 FOOD PRODUCTION MANAGEMENT</vt:lpstr>
      <vt:lpstr>Aggregate Planning</vt:lpstr>
      <vt:lpstr>Operations Planning Overview</vt:lpstr>
      <vt:lpstr>PowerPoint Sunusu</vt:lpstr>
      <vt:lpstr>Aggregate Planning</vt:lpstr>
      <vt:lpstr>Balancing Aggregate Demand and Aggregate Production Capacity</vt:lpstr>
      <vt:lpstr>Aggregate Planning Examples: Unit Demand and Cost Data</vt:lpstr>
      <vt:lpstr>Cut-and-Try Example: Determining Straight Labor Costs and Output</vt:lpstr>
      <vt:lpstr>Chase Strategy (Hiring &amp; Firing to meet demand)</vt:lpstr>
      <vt:lpstr>PowerPoint Sunusu</vt:lpstr>
      <vt:lpstr>PowerPoint Sunusu</vt:lpstr>
      <vt:lpstr>Level Workforce Strategy (Surplus and Shortage Allowed)</vt:lpstr>
      <vt:lpstr>PowerPoint Sunusu</vt:lpstr>
      <vt:lpstr>PowerPoint Sunusu</vt:lpstr>
    </vt:vector>
  </TitlesOfParts>
  <Company>PresentationPoint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 Silver</dc:title>
  <dc:creator>PresentationPoint</dc:creator>
  <cp:lastModifiedBy>Asus</cp:lastModifiedBy>
  <cp:revision>549</cp:revision>
  <cp:lastPrinted>2005-03-15T07:48:11Z</cp:lastPrinted>
  <dcterms:created xsi:type="dcterms:W3CDTF">2004-11-16T16:03:16Z</dcterms:created>
  <dcterms:modified xsi:type="dcterms:W3CDTF">2026-04-28T08:38:07Z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PPL_Language">
    <vt:i4>1031</vt:i4>
  </property>
</Properties>
</file>