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B9A6E8-0A05-4737-9ABD-819FE3C1ECE5}" type="datetimeFigureOut">
              <a:rPr lang="tr-TR" smtClean="0"/>
              <a:pPr/>
              <a:t>19.2.2026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129D22-3AB5-410F-B205-747B25E2552A}"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8912A971-8F85-4F19-95FC-3336D23473AA}" type="datetime1">
              <a:rPr lang="tr-TR" smtClean="0"/>
              <a:pPr/>
              <a:t>19.2.2026</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32AFFAEB-E350-429F-95B2-429586C32A94}"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435F4E4-B748-400A-883C-BCC810A56D80}" type="datetime1">
              <a:rPr lang="tr-TR" smtClean="0"/>
              <a:pPr/>
              <a:t>19.2.2026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2AFFAEB-E350-429F-95B2-429586C32A9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E5E5CDD-E31C-4C40-8565-25D54B0867A4}" type="datetime1">
              <a:rPr lang="tr-TR" smtClean="0"/>
              <a:pPr/>
              <a:t>19.2.2026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2AFFAEB-E350-429F-95B2-429586C32A9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494698ED-68D2-4141-BB30-DD911D4F56EE}" type="datetime1">
              <a:rPr lang="tr-TR" smtClean="0"/>
              <a:pPr/>
              <a:t>19.2.2026</a:t>
            </a:fld>
            <a:endParaRPr lang="tr-TR"/>
          </a:p>
        </p:txBody>
      </p:sp>
      <p:sp>
        <p:nvSpPr>
          <p:cNvPr id="9" name="8 Slayt Numarası Yer Tutucusu"/>
          <p:cNvSpPr>
            <a:spLocks noGrp="1"/>
          </p:cNvSpPr>
          <p:nvPr>
            <p:ph type="sldNum" sz="quarter" idx="15"/>
          </p:nvPr>
        </p:nvSpPr>
        <p:spPr/>
        <p:txBody>
          <a:bodyPr rtlCol="0"/>
          <a:lstStyle/>
          <a:p>
            <a:fld id="{32AFFAEB-E350-429F-95B2-429586C32A94}"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51D53DEE-2068-49B1-ACEE-F2235A6184C4}" type="datetime1">
              <a:rPr lang="tr-TR" smtClean="0"/>
              <a:pPr/>
              <a:t>19.2.2026</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32AFFAEB-E350-429F-95B2-429586C32A94}"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B3E9DA11-15C5-449D-A040-1CE51F3C5ED8}" type="datetime1">
              <a:rPr lang="tr-TR" smtClean="0"/>
              <a:pPr/>
              <a:t>19.2.2026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2AFFAEB-E350-429F-95B2-429586C32A94}"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3078332-6C15-47CB-92FC-F00544F0B390}" type="datetime1">
              <a:rPr lang="tr-TR" smtClean="0"/>
              <a:pPr/>
              <a:t>19.2.2026</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2AFFAEB-E350-429F-95B2-429586C32A94}"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16B35BCD-B0E2-47B1-AC85-1CA24D46DA85}" type="datetime1">
              <a:rPr lang="tr-TR" smtClean="0"/>
              <a:pPr/>
              <a:t>19.2.2026</a:t>
            </a:fld>
            <a:endParaRPr lang="tr-TR"/>
          </a:p>
        </p:txBody>
      </p:sp>
      <p:sp>
        <p:nvSpPr>
          <p:cNvPr id="7" name="6 Slayt Numarası Yer Tutucusu"/>
          <p:cNvSpPr>
            <a:spLocks noGrp="1"/>
          </p:cNvSpPr>
          <p:nvPr>
            <p:ph type="sldNum" sz="quarter" idx="11"/>
          </p:nvPr>
        </p:nvSpPr>
        <p:spPr/>
        <p:txBody>
          <a:bodyPr rtlCol="0"/>
          <a:lstStyle/>
          <a:p>
            <a:fld id="{32AFFAEB-E350-429F-95B2-429586C32A94}"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8E300F5-CB88-46DC-868E-400FFB8EFD19}" type="datetime1">
              <a:rPr lang="tr-TR" smtClean="0"/>
              <a:pPr/>
              <a:t>19.2.2026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2AFFAEB-E350-429F-95B2-429586C32A9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E7DBAEAC-3BC4-4A0A-ACFA-28E31B0F3D49}" type="datetime1">
              <a:rPr lang="tr-TR" smtClean="0"/>
              <a:pPr/>
              <a:t>19.2.2026</a:t>
            </a:fld>
            <a:endParaRPr lang="tr-TR"/>
          </a:p>
        </p:txBody>
      </p:sp>
      <p:sp>
        <p:nvSpPr>
          <p:cNvPr id="22" name="21 Slayt Numarası Yer Tutucusu"/>
          <p:cNvSpPr>
            <a:spLocks noGrp="1"/>
          </p:cNvSpPr>
          <p:nvPr>
            <p:ph type="sldNum" sz="quarter" idx="15"/>
          </p:nvPr>
        </p:nvSpPr>
        <p:spPr/>
        <p:txBody>
          <a:bodyPr rtlCol="0"/>
          <a:lstStyle/>
          <a:p>
            <a:fld id="{32AFFAEB-E350-429F-95B2-429586C32A94}"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8EA7980B-95DF-4B09-8D5B-711731600BBC}" type="datetime1">
              <a:rPr lang="tr-TR" smtClean="0"/>
              <a:pPr/>
              <a:t>19.2.2026</a:t>
            </a:fld>
            <a:endParaRPr lang="tr-TR"/>
          </a:p>
        </p:txBody>
      </p:sp>
      <p:sp>
        <p:nvSpPr>
          <p:cNvPr id="18" name="17 Slayt Numarası Yer Tutucusu"/>
          <p:cNvSpPr>
            <a:spLocks noGrp="1"/>
          </p:cNvSpPr>
          <p:nvPr>
            <p:ph type="sldNum" sz="quarter" idx="11"/>
          </p:nvPr>
        </p:nvSpPr>
        <p:spPr/>
        <p:txBody>
          <a:bodyPr rtlCol="0"/>
          <a:lstStyle/>
          <a:p>
            <a:fld id="{32AFFAEB-E350-429F-95B2-429586C32A94}"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76F613D-2F15-439C-8983-BC0BFFFE3BDF}" type="datetime1">
              <a:rPr lang="tr-TR" smtClean="0"/>
              <a:pPr/>
              <a:t>19.2.2026</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2AFFAEB-E350-429F-95B2-429586C32A9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357422" y="1571612"/>
            <a:ext cx="6172200" cy="1894362"/>
          </a:xfrm>
        </p:spPr>
        <p:txBody>
          <a:bodyPr/>
          <a:lstStyle/>
          <a:p>
            <a:r>
              <a:rPr lang="tr-TR" dirty="0" smtClean="0">
                <a:solidFill>
                  <a:srgbClr val="FF0000"/>
                </a:solidFill>
              </a:rPr>
              <a:t>FE 517 </a:t>
            </a:r>
            <a:br>
              <a:rPr lang="tr-TR" dirty="0" smtClean="0">
                <a:solidFill>
                  <a:srgbClr val="FF0000"/>
                </a:solidFill>
              </a:rPr>
            </a:br>
            <a:r>
              <a:rPr lang="tr-TR" dirty="0" err="1" smtClean="0">
                <a:solidFill>
                  <a:srgbClr val="FF0000"/>
                </a:solidFill>
              </a:rPr>
              <a:t>Edible</a:t>
            </a:r>
            <a:r>
              <a:rPr lang="tr-TR" dirty="0" smtClean="0">
                <a:solidFill>
                  <a:srgbClr val="FF0000"/>
                </a:solidFill>
              </a:rPr>
              <a:t> </a:t>
            </a:r>
            <a:r>
              <a:rPr lang="tr-TR" dirty="0" err="1" smtClean="0">
                <a:solidFill>
                  <a:srgbClr val="FF0000"/>
                </a:solidFill>
              </a:rPr>
              <a:t>films</a:t>
            </a:r>
            <a:r>
              <a:rPr lang="tr-TR" dirty="0" smtClean="0">
                <a:solidFill>
                  <a:srgbClr val="FF0000"/>
                </a:solidFill>
              </a:rPr>
              <a:t> </a:t>
            </a:r>
            <a:r>
              <a:rPr lang="tr-TR" dirty="0" err="1" smtClean="0">
                <a:solidFill>
                  <a:srgbClr val="FF0000"/>
                </a:solidFill>
              </a:rPr>
              <a:t>and</a:t>
            </a:r>
            <a:r>
              <a:rPr lang="tr-TR" dirty="0" smtClean="0">
                <a:solidFill>
                  <a:srgbClr val="FF0000"/>
                </a:solidFill>
              </a:rPr>
              <a:t> </a:t>
            </a:r>
            <a:r>
              <a:rPr lang="tr-TR" dirty="0" err="1" smtClean="0">
                <a:solidFill>
                  <a:srgbClr val="FF0000"/>
                </a:solidFill>
              </a:rPr>
              <a:t>coatings</a:t>
            </a:r>
            <a:endParaRPr lang="tr-TR" dirty="0">
              <a:solidFill>
                <a:srgbClr val="FF0000"/>
              </a:solidFill>
            </a:endParaRPr>
          </a:p>
        </p:txBody>
      </p:sp>
      <p:sp>
        <p:nvSpPr>
          <p:cNvPr id="3" name="2 Alt Başlık"/>
          <p:cNvSpPr>
            <a:spLocks noGrp="1"/>
          </p:cNvSpPr>
          <p:nvPr>
            <p:ph type="subTitle" idx="1"/>
          </p:nvPr>
        </p:nvSpPr>
        <p:spPr>
          <a:xfrm>
            <a:off x="2428860" y="3786190"/>
            <a:ext cx="6172200" cy="1371600"/>
          </a:xfrm>
        </p:spPr>
        <p:txBody>
          <a:bodyPr/>
          <a:lstStyle/>
          <a:p>
            <a:r>
              <a:rPr lang="tr-TR" dirty="0" smtClean="0">
                <a:solidFill>
                  <a:srgbClr val="FF0000"/>
                </a:solidFill>
              </a:rPr>
              <a:t>Dr. Burcu GÖKKAYA ERDEM</a:t>
            </a:r>
            <a:endParaRPr lang="tr-TR" dirty="0">
              <a:solidFill>
                <a:srgbClr val="FF0000"/>
              </a:solidFill>
            </a:endParaRPr>
          </a:p>
        </p:txBody>
      </p:sp>
      <p:sp>
        <p:nvSpPr>
          <p:cNvPr id="4" name="3 Slayt Numarası Yer Tutucusu"/>
          <p:cNvSpPr>
            <a:spLocks noGrp="1"/>
          </p:cNvSpPr>
          <p:nvPr>
            <p:ph type="sldNum" sz="quarter" idx="12"/>
          </p:nvPr>
        </p:nvSpPr>
        <p:spPr/>
        <p:txBody>
          <a:bodyPr/>
          <a:lstStyle/>
          <a:p>
            <a:fld id="{32AFFAEB-E350-429F-95B2-429586C32A94}"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Main Functions of Food Packaging</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pPr algn="just"/>
            <a:r>
              <a:rPr lang="en-US" b="1" dirty="0" smtClean="0"/>
              <a:t>- Convenience: Package innovation affect by some convenience features. For example, accessibility, easy-handling, </a:t>
            </a:r>
            <a:r>
              <a:rPr lang="en-US" b="1" dirty="0" err="1" smtClean="0"/>
              <a:t>resealability</a:t>
            </a:r>
            <a:r>
              <a:rPr lang="en-US" b="1" dirty="0" smtClean="0"/>
              <a:t> or </a:t>
            </a:r>
            <a:r>
              <a:rPr lang="en-US" b="1" dirty="0" err="1" smtClean="0"/>
              <a:t>microwavability</a:t>
            </a:r>
            <a:r>
              <a:rPr lang="en-US" b="1" dirty="0" smtClean="0"/>
              <a:t> are some of them. </a:t>
            </a:r>
            <a:r>
              <a:rPr lang="en-US" dirty="0" smtClean="0"/>
              <a:t>Consequently, packaging greatly plays an important role to minimize necessary effort not only prepare but also serve the food products. Development in food packaging has facilitated the advances of modern retail formats that offer to consumers the convenience of 1‐stop shopping and the accessibility of food from around the world. These mentioned convenience features certainly add value and competitive advantages to food products but may also affect the amount and type of packaging waste requiring disposal.</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solidFill>
                  <a:srgbClr val="FF0000"/>
                </a:solidFill>
              </a:rPr>
              <a:t/>
            </a:r>
            <a:br>
              <a:rPr lang="tr-TR" b="1" dirty="0" smtClean="0">
                <a:solidFill>
                  <a:srgbClr val="FF0000"/>
                </a:solidFill>
              </a:rPr>
            </a:br>
            <a:r>
              <a:rPr lang="en-US" b="1" dirty="0" smtClean="0">
                <a:solidFill>
                  <a:srgbClr val="FF0000"/>
                </a:solidFill>
              </a:rPr>
              <a:t>The Importance of Biodegradable Packaging</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pPr algn="just"/>
            <a:r>
              <a:rPr lang="en-US" dirty="0" smtClean="0"/>
              <a:t>Packing materials mainly are separated into two groups which are </a:t>
            </a:r>
            <a:r>
              <a:rPr lang="en-US" dirty="0" err="1" smtClean="0"/>
              <a:t>nondegradable</a:t>
            </a:r>
            <a:r>
              <a:rPr lang="en-US" dirty="0" smtClean="0"/>
              <a:t> (synthetic) and biodegradable (edible). Synthetic </a:t>
            </a:r>
            <a:r>
              <a:rPr lang="en-US" dirty="0" err="1" smtClean="0"/>
              <a:t>packings</a:t>
            </a:r>
            <a:r>
              <a:rPr lang="en-US" dirty="0" smtClean="0"/>
              <a:t> are usually petrochemical- based plastic materials such as polyesters or polyamides. These materials have been used for long years, due to their availability in large quantities at low cost and having desirable packaging functional characteristics such as high mechanical also barrier properties to oxygen and aroma compounds. On the contrary, they lead to environmental pollution and migration problems, which cause serious ecological problems. Hence, it is recommended that the usage of these type of packing should be reduced concerning waste disposal (</a:t>
            </a:r>
            <a:r>
              <a:rPr lang="en-US" dirty="0" err="1" smtClean="0">
                <a:hlinkClick r:id="" tooltip="Tharanathan, 2001 #403"/>
              </a:rPr>
              <a:t>Tharanathan</a:t>
            </a:r>
            <a:r>
              <a:rPr lang="en-US" dirty="0" smtClean="0">
                <a:hlinkClick r:id="" tooltip="Tharanathan, 2001 #403"/>
              </a:rPr>
              <a:t> and </a:t>
            </a:r>
            <a:r>
              <a:rPr lang="en-US" dirty="0" err="1" smtClean="0">
                <a:hlinkClick r:id="" tooltip="Tharanathan, 2001 #403"/>
              </a:rPr>
              <a:t>Saroja</a:t>
            </a:r>
            <a:r>
              <a:rPr lang="en-US" dirty="0" smtClean="0">
                <a:hlinkClick r:id="" tooltip="Tharanathan, 2001 #403"/>
              </a:rPr>
              <a:t>, 2001</a:t>
            </a:r>
            <a:r>
              <a:rPr lang="en-US" dirty="0" smtClean="0"/>
              <a:t>). </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b="1" dirty="0" smtClean="0">
                <a:solidFill>
                  <a:srgbClr val="FF0000"/>
                </a:solidFill>
              </a:rPr>
              <a:t>The Importance of Biodegradable Packaging</a:t>
            </a:r>
            <a:endParaRPr lang="tr-TR" dirty="0">
              <a:solidFill>
                <a:srgbClr val="FF0000"/>
              </a:solidFill>
            </a:endParaRPr>
          </a:p>
        </p:txBody>
      </p:sp>
      <p:sp>
        <p:nvSpPr>
          <p:cNvPr id="3" name="2 İçerik Yer Tutucusu"/>
          <p:cNvSpPr>
            <a:spLocks noGrp="1"/>
          </p:cNvSpPr>
          <p:nvPr>
            <p:ph sz="quarter" idx="1"/>
          </p:nvPr>
        </p:nvSpPr>
        <p:spPr/>
        <p:txBody>
          <a:bodyPr>
            <a:normAutofit fontScale="85000" lnSpcReduction="20000"/>
          </a:bodyPr>
          <a:lstStyle/>
          <a:p>
            <a:pPr algn="just"/>
            <a:r>
              <a:rPr lang="en-US" dirty="0" smtClean="0"/>
              <a:t>For a few years, there is a paradigm shift </a:t>
            </a:r>
            <a:r>
              <a:rPr lang="en-US" dirty="0" err="1" smtClean="0"/>
              <a:t>arised</a:t>
            </a:r>
            <a:r>
              <a:rPr lang="en-US" dirty="0" smtClean="0"/>
              <a:t> by the increasing environmental awareness by all to look for biodegradable coating and film processes, that are edible and thereof totally compatible with nature. It is a serious fact that, being biodegradable is a requirement for ensuring to keep the balance of nature. Therefore, the biodegradable concept consists of eco-friendly attributes and the raw materials for production are derived from waste and/or by-products of different food industries such as agricultural, marine, soy, cheese, etc. Briefly, edible packaging capitalizes on totally natural resource conservation with an underpinning on eco-friendly and safe atmosphere. An additional advantage of biodegradable packaging materials is that on biodegradation or disintegration and composting they may act as fertilizer and soil conditioner, facilitating higher yield of the crops. In conclusion, </a:t>
            </a:r>
            <a:r>
              <a:rPr lang="en-US" dirty="0" err="1" smtClean="0"/>
              <a:t>biopackaging</a:t>
            </a:r>
            <a:r>
              <a:rPr lang="en-US" dirty="0" smtClean="0"/>
              <a:t> is both human and nature need for obtaining healthier tomorrows and value-added products</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dirty="0" smtClean="0">
                <a:solidFill>
                  <a:srgbClr val="FF0000"/>
                </a:solidFill>
              </a:rPr>
              <a:t>Edible Films and Coatings: Definition, Historical Background And Requirements</a:t>
            </a:r>
            <a:endParaRPr lang="tr-TR" dirty="0">
              <a:solidFill>
                <a:srgbClr val="FF0000"/>
              </a:solidFill>
            </a:endParaRPr>
          </a:p>
        </p:txBody>
      </p:sp>
      <p:sp>
        <p:nvSpPr>
          <p:cNvPr id="3" name="2 İçerik Yer Tutucusu"/>
          <p:cNvSpPr>
            <a:spLocks noGrp="1"/>
          </p:cNvSpPr>
          <p:nvPr>
            <p:ph sz="quarter" idx="1"/>
          </p:nvPr>
        </p:nvSpPr>
        <p:spPr/>
        <p:txBody>
          <a:bodyPr>
            <a:normAutofit fontScale="92500"/>
          </a:bodyPr>
          <a:lstStyle/>
          <a:p>
            <a:pPr algn="just"/>
            <a:r>
              <a:rPr lang="en-US" b="1" dirty="0" smtClean="0"/>
              <a:t>Edible film and coating is a primary package produced from natural raw components. </a:t>
            </a:r>
            <a:r>
              <a:rPr lang="en-US" dirty="0" smtClean="0"/>
              <a:t>These biodegradable packaging materials can be applied on food either firstly formed into a film and wrapped the product or they directly applied as a thin layer on the product. Improved oxygen and moisture barrier, enhanced mechanical attributes, protection against microorganisms and extend shelf life of the different types of foods are some of the functions of the </a:t>
            </a:r>
            <a:r>
              <a:rPr lang="en-US" dirty="0" err="1" smtClean="0"/>
              <a:t>biobased</a:t>
            </a:r>
            <a:r>
              <a:rPr lang="en-US" dirty="0" smtClean="0"/>
              <a:t> edible films and coatings (</a:t>
            </a:r>
            <a:r>
              <a:rPr lang="en-US" dirty="0" err="1" smtClean="0">
                <a:hlinkClick r:id="" tooltip="Krochta, 2002 #404"/>
              </a:rPr>
              <a:t>Krochta</a:t>
            </a:r>
            <a:r>
              <a:rPr lang="en-US" dirty="0" smtClean="0">
                <a:hlinkClick r:id="" tooltip="Krochta, 2002 #404"/>
              </a:rPr>
              <a:t>, 2002</a:t>
            </a:r>
            <a:r>
              <a:rPr lang="en-US" dirty="0" smtClean="0"/>
              <a:t>). They also ensure a brighter and smoother appearance to food products</a:t>
            </a:r>
            <a:r>
              <a:rPr lang="tr-TR" dirty="0" smtClean="0"/>
              <a:t> </a:t>
            </a:r>
            <a:r>
              <a:rPr lang="en-US" dirty="0" smtClean="0"/>
              <a:t>therefore better sensorial properties are observed. </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dirty="0" smtClean="0">
                <a:solidFill>
                  <a:srgbClr val="FF0000"/>
                </a:solidFill>
              </a:rPr>
              <a:t>Edible Films and Coatings: Definition, Historical Background And Requirements</a:t>
            </a:r>
            <a:endParaRPr lang="tr-TR" dirty="0">
              <a:solidFill>
                <a:srgbClr val="FF0000"/>
              </a:solidFill>
            </a:endParaRPr>
          </a:p>
        </p:txBody>
      </p:sp>
      <p:sp>
        <p:nvSpPr>
          <p:cNvPr id="3" name="2 İçerik Yer Tutucusu"/>
          <p:cNvSpPr>
            <a:spLocks noGrp="1"/>
          </p:cNvSpPr>
          <p:nvPr>
            <p:ph sz="quarter" idx="1"/>
          </p:nvPr>
        </p:nvSpPr>
        <p:spPr/>
        <p:txBody>
          <a:bodyPr>
            <a:normAutofit fontScale="92500"/>
          </a:bodyPr>
          <a:lstStyle/>
          <a:p>
            <a:pPr algn="just"/>
            <a:r>
              <a:rPr lang="en-US" dirty="0" smtClean="0"/>
              <a:t>Besides, they are good carriers of antimicrobials, antioxidants, sweeteners, flavors and color materials. Actually, food preservation is one of the particular considerations for edible films and coatings due to their good ability to improve global food quality (</a:t>
            </a:r>
            <a:r>
              <a:rPr lang="en-US" dirty="0" err="1" smtClean="0">
                <a:hlinkClick r:id="" tooltip="Chillo, 2008 #405"/>
              </a:rPr>
              <a:t>Chillo</a:t>
            </a:r>
            <a:r>
              <a:rPr lang="en-US" dirty="0" smtClean="0">
                <a:hlinkClick r:id="" tooltip="Chillo, 2008 #405"/>
              </a:rPr>
              <a:t> et al., 2008</a:t>
            </a:r>
            <a:r>
              <a:rPr lang="en-US" dirty="0" smtClean="0"/>
              <a:t>). Indeed, biodegradable coatings and/or healthy-to-eat films were utilized from ancient times during food manufacturing to preserve them, thereof this approach is not a latest packaging method (</a:t>
            </a:r>
            <a:r>
              <a:rPr lang="en-US" dirty="0" smtClean="0">
                <a:hlinkClick r:id="" tooltip="Hassan, 2018 #382"/>
              </a:rPr>
              <a:t>Hassan et al., 2018</a:t>
            </a:r>
            <a:r>
              <a:rPr lang="en-US" dirty="0" smtClean="0"/>
              <a:t>). </a:t>
            </a:r>
            <a:r>
              <a:rPr lang="en-US" b="1" dirty="0" smtClean="0"/>
              <a:t>For example, citrus fruits has been coated with a lipid type material (wax) to delay the product dehydration since 12th century in China </a:t>
            </a:r>
            <a:r>
              <a:rPr lang="en-US" dirty="0" smtClean="0"/>
              <a:t>(</a:t>
            </a:r>
            <a:r>
              <a:rPr lang="en-US" dirty="0" err="1" smtClean="0">
                <a:hlinkClick r:id="" tooltip="Guilbert, 1986 #406"/>
              </a:rPr>
              <a:t>Guilbert</a:t>
            </a:r>
            <a:r>
              <a:rPr lang="en-US" dirty="0" smtClean="0">
                <a:hlinkClick r:id="" tooltip="Guilbert, 1986 #406"/>
              </a:rPr>
              <a:t>, 1986</a:t>
            </a:r>
            <a:r>
              <a:rPr lang="en-US" dirty="0" smtClean="0"/>
              <a:t>). </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dirty="0" smtClean="0">
                <a:solidFill>
                  <a:srgbClr val="FF0000"/>
                </a:solidFill>
              </a:rPr>
              <a:t>Edible Films and Coatings: Definition, Historical Background And Requirements</a:t>
            </a:r>
            <a:endParaRPr lang="tr-TR" dirty="0">
              <a:solidFill>
                <a:srgbClr val="FF0000"/>
              </a:solidFill>
            </a:endParaRPr>
          </a:p>
        </p:txBody>
      </p:sp>
      <p:sp>
        <p:nvSpPr>
          <p:cNvPr id="3" name="2 İçerik Yer Tutucusu"/>
          <p:cNvSpPr>
            <a:spLocks noGrp="1"/>
          </p:cNvSpPr>
          <p:nvPr>
            <p:ph sz="quarter" idx="1"/>
          </p:nvPr>
        </p:nvSpPr>
        <p:spPr>
          <a:xfrm>
            <a:off x="457200" y="1428736"/>
            <a:ext cx="7901014" cy="5045216"/>
          </a:xfrm>
        </p:spPr>
        <p:txBody>
          <a:bodyPr>
            <a:normAutofit fontScale="77500" lnSpcReduction="20000"/>
          </a:bodyPr>
          <a:lstStyle/>
          <a:p>
            <a:pPr algn="just"/>
            <a:r>
              <a:rPr lang="en-US" dirty="0" smtClean="0"/>
              <a:t>Another example for old applications is coating to cut meat with fat to prevent them from the shrinkage that has been the usual practice in the 16th century. In the 20th century, gelatin-coating began to suggest to meat and some other food types. Later in the last century, the preservation of meat and other foodstuffs by coating them with gelatin films was suggested. A traditional Asian edible film, Yuba (that produced from boiled soy milk skin), was used to protection of foodstuffs since the 15th century (</a:t>
            </a:r>
            <a:r>
              <a:rPr lang="en-US" dirty="0" err="1" smtClean="0">
                <a:hlinkClick r:id="" tooltip="Gennadios, 1993 #134"/>
              </a:rPr>
              <a:t>Gennadios</a:t>
            </a:r>
            <a:r>
              <a:rPr lang="en-US" dirty="0" smtClean="0">
                <a:hlinkClick r:id="" tooltip="Gennadios, 1993 #134"/>
              </a:rPr>
              <a:t> et al., 1993</a:t>
            </a:r>
            <a:r>
              <a:rPr lang="en-US" dirty="0" smtClean="0"/>
              <a:t>). In the nineteenth century, some snack foods such as nut, almond or hazelnut were coated with sucrose to prevent them from oxidative and </a:t>
            </a:r>
            <a:r>
              <a:rPr lang="en-US" dirty="0" err="1" smtClean="0"/>
              <a:t>rancidative</a:t>
            </a:r>
            <a:r>
              <a:rPr lang="en-US" dirty="0" smtClean="0"/>
              <a:t> spoilage during their storage periods. The years of the 1930s were the beginning for more important application approach of edible film and coating as being emulsion that made of oil in water to improve the food brightness, to preserve from fungicides, to maintain better ripening control and to retard moisture loss for treated fruits. Numerous studies exist in terms of fabrication, application and assessment of biodegradable films and coatings in literature, especially their numbers are increased over the last 60 years (</a:t>
            </a:r>
            <a:r>
              <a:rPr lang="en-US" dirty="0" err="1" smtClean="0">
                <a:hlinkClick r:id="" tooltip="Debeaufort, 1998 #42"/>
              </a:rPr>
              <a:t>Debeaufort</a:t>
            </a:r>
            <a:r>
              <a:rPr lang="en-US" dirty="0" smtClean="0">
                <a:hlinkClick r:id="" tooltip="Debeaufort, 1998 #42"/>
              </a:rPr>
              <a:t> et al., 1998</a:t>
            </a:r>
            <a:r>
              <a:rPr lang="en-US" dirty="0" smtClean="0"/>
              <a:t>). </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FF0000"/>
                </a:solidFill>
              </a:rPr>
              <a:t>Briefly</a:t>
            </a:r>
            <a:r>
              <a:rPr lang="tr-TR" dirty="0" smtClean="0">
                <a:solidFill>
                  <a:srgbClr val="FF0000"/>
                </a:solidFill>
              </a:rPr>
              <a:t>..</a:t>
            </a:r>
            <a:endParaRPr lang="tr-TR" dirty="0">
              <a:solidFill>
                <a:srgbClr val="FF0000"/>
              </a:solidFill>
            </a:endParaRPr>
          </a:p>
        </p:txBody>
      </p:sp>
      <p:sp>
        <p:nvSpPr>
          <p:cNvPr id="3" name="2 İçerik Yer Tutucusu"/>
          <p:cNvSpPr>
            <a:spLocks noGrp="1"/>
          </p:cNvSpPr>
          <p:nvPr>
            <p:ph sz="quarter" idx="1"/>
          </p:nvPr>
        </p:nvSpPr>
        <p:spPr>
          <a:xfrm>
            <a:off x="457200" y="1600200"/>
            <a:ext cx="8043890" cy="4972072"/>
          </a:xfrm>
        </p:spPr>
        <p:txBody>
          <a:bodyPr/>
          <a:lstStyle/>
          <a:p>
            <a:pPr algn="just">
              <a:buNone/>
            </a:pPr>
            <a:r>
              <a:rPr lang="en-US" dirty="0" smtClean="0"/>
              <a:t>All in all, biodegradable films and coatings have to include some requirements due to they are both a packaging material and a food component, and they are summarized as below: </a:t>
            </a:r>
            <a:endParaRPr lang="tr-TR" dirty="0" smtClean="0"/>
          </a:p>
          <a:p>
            <a:r>
              <a:rPr lang="en-US" dirty="0" smtClean="0"/>
              <a:t>• Having good sensorial properties,</a:t>
            </a:r>
            <a:endParaRPr lang="tr-TR" dirty="0" smtClean="0"/>
          </a:p>
          <a:p>
            <a:r>
              <a:rPr lang="en-US" dirty="0" smtClean="0"/>
              <a:t>• Having high barrier and mechanical properties,</a:t>
            </a:r>
            <a:endParaRPr lang="tr-TR" dirty="0" smtClean="0"/>
          </a:p>
          <a:p>
            <a:r>
              <a:rPr lang="en-US" dirty="0" smtClean="0"/>
              <a:t>• Being non-toxic and safe for human health,</a:t>
            </a:r>
            <a:endParaRPr lang="tr-TR" dirty="0" smtClean="0"/>
          </a:p>
          <a:p>
            <a:r>
              <a:rPr lang="en-US" dirty="0" smtClean="0"/>
              <a:t>• Having easy application technology,</a:t>
            </a:r>
            <a:endParaRPr lang="tr-TR" dirty="0" smtClean="0"/>
          </a:p>
          <a:p>
            <a:r>
              <a:rPr lang="en-US" dirty="0" smtClean="0"/>
              <a:t>• Being biodegradable,</a:t>
            </a:r>
            <a:endParaRPr lang="tr-TR" dirty="0" smtClean="0"/>
          </a:p>
          <a:p>
            <a:r>
              <a:rPr lang="en-US" dirty="0" smtClean="0"/>
              <a:t>• Being cost-effective of raw materials and processes.</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en-US" dirty="0" smtClean="0">
                <a:solidFill>
                  <a:srgbClr val="FF0000"/>
                </a:solidFill>
              </a:rPr>
              <a:t>Schematic representation of production of films and coatings (</a:t>
            </a:r>
            <a:r>
              <a:rPr lang="en-US" dirty="0" err="1" smtClean="0">
                <a:solidFill>
                  <a:srgbClr val="FF0000"/>
                </a:solidFill>
                <a:hlinkClick r:id="" tooltip="Otoni, 2017 #388"/>
              </a:rPr>
              <a:t>Otoni</a:t>
            </a:r>
            <a:r>
              <a:rPr lang="en-US" dirty="0" smtClean="0">
                <a:solidFill>
                  <a:srgbClr val="FF0000"/>
                </a:solidFill>
                <a:hlinkClick r:id="" tooltip="Otoni, 2017 #388"/>
              </a:rPr>
              <a:t> et al., 2017</a:t>
            </a:r>
            <a:r>
              <a:rPr lang="en-US" dirty="0" smtClean="0">
                <a:solidFill>
                  <a:srgbClr val="FF0000"/>
                </a:solidFill>
              </a:rPr>
              <a:t>)</a:t>
            </a:r>
            <a:endParaRPr lang="tr-TR" dirty="0">
              <a:solidFill>
                <a:srgbClr val="FF0000"/>
              </a:solidFill>
            </a:endParaRPr>
          </a:p>
        </p:txBody>
      </p:sp>
      <p:sp>
        <p:nvSpPr>
          <p:cNvPr id="4" name="3 Slayt Numarası Yer Tutucusu"/>
          <p:cNvSpPr>
            <a:spLocks noGrp="1"/>
          </p:cNvSpPr>
          <p:nvPr>
            <p:ph type="sldNum" sz="quarter" idx="15"/>
          </p:nvPr>
        </p:nvSpPr>
        <p:spPr/>
        <p:txBody>
          <a:bodyPr/>
          <a:lstStyle/>
          <a:p>
            <a:fld id="{32AFFAEB-E350-429F-95B2-429586C32A94}" type="slidenum">
              <a:rPr lang="tr-TR" smtClean="0"/>
              <a:pPr/>
              <a:t>17</a:t>
            </a:fld>
            <a:endParaRPr lang="tr-TR"/>
          </a:p>
        </p:txBody>
      </p:sp>
      <p:pic>
        <p:nvPicPr>
          <p:cNvPr id="5" name="4 İçerik Yer Tutucusu" descr="Recent Advances on Edible Films Based on Fruits and Vegetables—A Review -  Otoni - 2017 - Comprehensive Reviews in Food Science and Food Safety -  Wiley Online Library"/>
          <p:cNvPicPr>
            <a:picLocks noGrp="1"/>
          </p:cNvPicPr>
          <p:nvPr>
            <p:ph sz="quarter" idx="1"/>
          </p:nvPr>
        </p:nvPicPr>
        <p:blipFill>
          <a:blip r:embed="rId2" cstate="print"/>
          <a:srcRect/>
          <a:stretch>
            <a:fillRect/>
          </a:stretch>
        </p:blipFill>
        <p:spPr bwMode="auto">
          <a:xfrm>
            <a:off x="642910" y="1600200"/>
            <a:ext cx="7429552" cy="49006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Functional Properties of Edible Films and Coatings</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pPr algn="just"/>
            <a:r>
              <a:rPr lang="en-US" dirty="0" smtClean="0"/>
              <a:t>Edible films and coatings have similar functions as those of conventional packaging, including as barriers against water vapor, gases, and flavor compounds and improving structural integrity and mechanical-handling properties of foods. Although edible films and coatings are not meant to entirely replace conventional packaging, the efficiency of food protection can be enhanced by combining primary edible packaging and secondary non-edible packaging (</a:t>
            </a:r>
            <a:r>
              <a:rPr lang="en-US" dirty="0" err="1" smtClean="0">
                <a:hlinkClick r:id="" tooltip="Debeaufort, 1998 #42"/>
              </a:rPr>
              <a:t>Debeaufort</a:t>
            </a:r>
            <a:r>
              <a:rPr lang="en-US" dirty="0" smtClean="0">
                <a:hlinkClick r:id="" tooltip="Debeaufort, 1998 #42"/>
              </a:rPr>
              <a:t> et al., 1998</a:t>
            </a:r>
            <a:r>
              <a:rPr lang="en-US" dirty="0" smtClean="0"/>
              <a:t>). In most cases, the water barrier efficiency of films is desirable to retard the surface dehydration of fresh (meat, fruits, and vegetables) or frozen products. The water absorption inducing the loss of crispness in dried cakes, for example, could be delayed by coatings. </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Functional Properties of Edible Films and Coatings</a:t>
            </a:r>
            <a:endParaRPr lang="tr-TR" dirty="0">
              <a:solidFill>
                <a:srgbClr val="FF0000"/>
              </a:solidFill>
            </a:endParaRPr>
          </a:p>
        </p:txBody>
      </p:sp>
      <p:sp>
        <p:nvSpPr>
          <p:cNvPr id="3" name="2 İçerik Yer Tutucusu"/>
          <p:cNvSpPr>
            <a:spLocks noGrp="1"/>
          </p:cNvSpPr>
          <p:nvPr>
            <p:ph sz="quarter" idx="1"/>
          </p:nvPr>
        </p:nvSpPr>
        <p:spPr>
          <a:xfrm>
            <a:off x="457200" y="1600200"/>
            <a:ext cx="7686700" cy="4900634"/>
          </a:xfrm>
        </p:spPr>
        <p:txBody>
          <a:bodyPr>
            <a:normAutofit fontScale="85000" lnSpcReduction="20000"/>
          </a:bodyPr>
          <a:lstStyle/>
          <a:p>
            <a:pPr algn="just"/>
            <a:r>
              <a:rPr lang="en-US" dirty="0" smtClean="0"/>
              <a:t>The control of gas exchanges, particularly of oxygen, allows better control of the ripening of fruits or significantly reduce the oxidation of oxygen-sensitive foods and the rancidity of polyunsaturated fats, for example. Organic vapor transfers have to be diminished in the aim to retain aroma compounds in the product during storage or to prevent solvent penetration in foods, which can involve toxicity or off-flavors. The penetration of oil during frying and of sucrose or sodium chloride during osmotic dehydration can be limited by an edible film. One of the more interesting applications of edible films and coatings is their use inside a composite food to control mass transfers between the different compartments of the product, for example in order to reduce water migration in a pie from cream part to dough part. The effect of light and the effect of UV light that involves oxidation reactions in foods could be reduced. In the latter case, the efficiency of the film to prevent the light effect can be improved by the addition of pigments or light absorbers. </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19</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FF0000"/>
                </a:solidFill>
              </a:rPr>
              <a:t>Content</a:t>
            </a:r>
            <a:endParaRPr lang="tr-TR" dirty="0">
              <a:solidFill>
                <a:srgbClr val="FF0000"/>
              </a:solidFill>
            </a:endParaRPr>
          </a:p>
        </p:txBody>
      </p:sp>
      <p:sp>
        <p:nvSpPr>
          <p:cNvPr id="3" name="2 İçerik Yer Tutucusu"/>
          <p:cNvSpPr>
            <a:spLocks noGrp="1"/>
          </p:cNvSpPr>
          <p:nvPr>
            <p:ph sz="quarter" idx="1"/>
          </p:nvPr>
        </p:nvSpPr>
        <p:spPr/>
        <p:txBody>
          <a:bodyPr/>
          <a:lstStyle/>
          <a:p>
            <a:pPr algn="just"/>
            <a:r>
              <a:rPr lang="en-US" b="1" dirty="0" smtClean="0"/>
              <a:t>Food Packaging: Historical Background</a:t>
            </a:r>
            <a:endParaRPr lang="tr-TR" b="1" dirty="0" smtClean="0"/>
          </a:p>
          <a:p>
            <a:pPr algn="just"/>
            <a:r>
              <a:rPr lang="en-US" dirty="0" smtClean="0"/>
              <a:t>The Main Functions of Food Packaging</a:t>
            </a:r>
            <a:endParaRPr lang="tr-TR" dirty="0" smtClean="0"/>
          </a:p>
          <a:p>
            <a:pPr algn="just"/>
            <a:r>
              <a:rPr lang="en-US" b="1" dirty="0" smtClean="0"/>
              <a:t>The Importance of Biodegradable Packaging</a:t>
            </a:r>
            <a:endParaRPr lang="tr-TR" b="1" dirty="0" smtClean="0"/>
          </a:p>
          <a:p>
            <a:pPr algn="just"/>
            <a:r>
              <a:rPr lang="en-US" dirty="0" smtClean="0"/>
              <a:t>Edible Films and Coatings: Definition, Historical Background And Requirements</a:t>
            </a:r>
            <a:endParaRPr lang="tr-TR" b="1" dirty="0" smtClean="0"/>
          </a:p>
          <a:p>
            <a:endParaRPr lang="tr-TR" dirty="0" smtClean="0"/>
          </a:p>
          <a:p>
            <a:endParaRPr lang="tr-TR" b="1"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Functional Properties of Edible Films and Coatings</a:t>
            </a:r>
            <a:endParaRPr lang="tr-TR" dirty="0">
              <a:solidFill>
                <a:srgbClr val="FF0000"/>
              </a:solidFill>
            </a:endParaRPr>
          </a:p>
        </p:txBody>
      </p:sp>
      <p:sp>
        <p:nvSpPr>
          <p:cNvPr id="3" name="2 İçerik Yer Tutucusu"/>
          <p:cNvSpPr>
            <a:spLocks noGrp="1"/>
          </p:cNvSpPr>
          <p:nvPr>
            <p:ph sz="quarter" idx="1"/>
          </p:nvPr>
        </p:nvSpPr>
        <p:spPr>
          <a:xfrm>
            <a:off x="457200" y="1600200"/>
            <a:ext cx="7686700" cy="4757758"/>
          </a:xfrm>
        </p:spPr>
        <p:txBody>
          <a:bodyPr>
            <a:normAutofit fontScale="92500" lnSpcReduction="20000"/>
          </a:bodyPr>
          <a:lstStyle/>
          <a:p>
            <a:pPr algn="just"/>
            <a:r>
              <a:rPr lang="en-US" dirty="0" smtClean="0"/>
              <a:t>Edible </a:t>
            </a:r>
            <a:r>
              <a:rPr lang="en-US" dirty="0" err="1" smtClean="0"/>
              <a:t>packagings</a:t>
            </a:r>
            <a:r>
              <a:rPr lang="en-US" dirty="0" smtClean="0"/>
              <a:t> can improve the mechanical properties of food to facilitate handling and carriage. The sensorial characteristics such as color, shininess and transparency of the coated food product can be improved because of the edible films or coatings own bright characteristic. Edible films and coatings enable to protect or separate small pieces or food portions for individual consumption, or to isolate pre-dosed quantities of food additives or ingredients with the aim of facilitating the formulation and the preparation of food in industrial plants. Functional efficiency strongly depends on the nature of components and film composition and structure. The choice of film forming substance and/or active additive is a function of the objective, of the nature of the food product and of the application method. </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20</a:t>
            </a:fld>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ctr"/>
            <a:endParaRPr lang="tr-TR" dirty="0" smtClean="0"/>
          </a:p>
          <a:p>
            <a:pPr algn="ctr"/>
            <a:endParaRPr lang="tr-TR" dirty="0" smtClean="0"/>
          </a:p>
          <a:p>
            <a:pPr algn="ctr"/>
            <a:r>
              <a:rPr lang="tr-TR" dirty="0" smtClean="0"/>
              <a:t>THANK YOU</a:t>
            </a:r>
          </a:p>
          <a:p>
            <a:endParaRPr lang="tr-TR" dirty="0" smtClean="0"/>
          </a:p>
          <a:p>
            <a:pPr algn="just"/>
            <a:endParaRPr lang="tr-TR" dirty="0" smtClean="0"/>
          </a:p>
          <a:p>
            <a:pPr algn="just"/>
            <a:r>
              <a:rPr lang="en-US" dirty="0" smtClean="0"/>
              <a:t>Prepare a 2-3-4 page assignment/report related to this presentation.</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21</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r>
              <a:rPr lang="tr-TR" b="1" dirty="0" smtClean="0"/>
              <a:t/>
            </a:r>
            <a:br>
              <a:rPr lang="tr-TR" b="1" dirty="0" smtClean="0"/>
            </a:br>
            <a:r>
              <a:rPr lang="en-US" b="1" dirty="0" smtClean="0">
                <a:solidFill>
                  <a:srgbClr val="FF0000"/>
                </a:solidFill>
              </a:rPr>
              <a:t>Food Packaging: Historical Background</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pPr algn="just"/>
            <a:r>
              <a:rPr lang="en-US" b="1" dirty="0" smtClean="0"/>
              <a:t>Packaging should provide successful protection against not only chemical but also physical challenges, thereby that means it has a crucial role for protecting both the safety and the quality of the food products. </a:t>
            </a:r>
            <a:r>
              <a:rPr lang="en-US" dirty="0" smtClean="0"/>
              <a:t>Packaging for food is part of human history and it has been developed more and more over thousands of years. During the early years of humanity, people just ate what they could find or hunt in their close surroundings. When humans started to stay in a sheltered area rather than a nomadic lifestyle, a need for containers to store the food increased. During the 18th century, some natural materials such as </a:t>
            </a:r>
            <a:r>
              <a:rPr lang="en-US" b="1" dirty="0" smtClean="0"/>
              <a:t>leaves, shells and woods </a:t>
            </a:r>
            <a:r>
              <a:rPr lang="en-US" dirty="0" smtClean="0"/>
              <a:t>had been used for holding the food, in that years no sophistication in packaging materials were exist.</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3</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b="1" dirty="0" smtClean="0">
                <a:solidFill>
                  <a:srgbClr val="FF0000"/>
                </a:solidFill>
              </a:rPr>
              <a:t>Food Packaging: Historical Background</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20000"/>
          </a:bodyPr>
          <a:lstStyle/>
          <a:p>
            <a:pPr algn="just"/>
            <a:r>
              <a:rPr lang="en-US" dirty="0" smtClean="0"/>
              <a:t>The Industrial Revolution brought the development of new manufacturing processes and new materials. One of the initially manufactured packaging materials was a </a:t>
            </a:r>
            <a:r>
              <a:rPr lang="en-US" b="1" dirty="0" smtClean="0"/>
              <a:t>metal</a:t>
            </a:r>
            <a:r>
              <a:rPr lang="en-US" dirty="0" smtClean="0"/>
              <a:t> can for snuff, because the metal can had ensured effective flavor and moisture preservation of the packed product. Later, they were used for the operation of canning that was discovered by an inventor (Nicolas </a:t>
            </a:r>
            <a:r>
              <a:rPr lang="en-US" dirty="0" err="1" smtClean="0"/>
              <a:t>Appert</a:t>
            </a:r>
            <a:r>
              <a:rPr lang="en-US" dirty="0" smtClean="0"/>
              <a:t>) when he found a way to increase the shelf life of the food for the army of French Emperor Napoleon Bonaparte(</a:t>
            </a:r>
            <a:r>
              <a:rPr lang="en-US" dirty="0" err="1" smtClean="0">
                <a:hlinkClick r:id="" tooltip="Risch, 2009 #397"/>
              </a:rPr>
              <a:t>Risch</a:t>
            </a:r>
            <a:r>
              <a:rPr lang="en-US" dirty="0" smtClean="0">
                <a:hlinkClick r:id="" tooltip="Risch, 2009 #397"/>
              </a:rPr>
              <a:t>, 2009</a:t>
            </a:r>
            <a:r>
              <a:rPr lang="en-US" dirty="0" smtClean="0"/>
              <a:t>). Nicholas </a:t>
            </a:r>
            <a:r>
              <a:rPr lang="en-US" dirty="0" err="1" smtClean="0"/>
              <a:t>Appert</a:t>
            </a:r>
            <a:r>
              <a:rPr lang="en-US" dirty="0" smtClean="0"/>
              <a:t> used </a:t>
            </a:r>
            <a:r>
              <a:rPr lang="en-US" b="1" dirty="0" smtClean="0"/>
              <a:t>glass bottles </a:t>
            </a:r>
            <a:r>
              <a:rPr lang="en-US" dirty="0" smtClean="0"/>
              <a:t>with corks secured with a wire as a lid to contain food while heating. However, fragility was an important problem for glass bottles but was not for metal cans. Metal can usage makes the heating process much more easier and extended shelf life was provided.</a:t>
            </a:r>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b="1" dirty="0" smtClean="0">
                <a:solidFill>
                  <a:srgbClr val="FF0000"/>
                </a:solidFill>
              </a:rPr>
              <a:t>Food Packaging: Historical Background</a:t>
            </a:r>
            <a:endParaRPr lang="tr-TR" dirty="0">
              <a:solidFill>
                <a:srgbClr val="FF0000"/>
              </a:solidFill>
            </a:endParaRPr>
          </a:p>
        </p:txBody>
      </p:sp>
      <p:sp>
        <p:nvSpPr>
          <p:cNvPr id="3" name="2 İçerik Yer Tutucusu"/>
          <p:cNvSpPr>
            <a:spLocks noGrp="1"/>
          </p:cNvSpPr>
          <p:nvPr>
            <p:ph sz="quarter" idx="1"/>
          </p:nvPr>
        </p:nvSpPr>
        <p:spPr>
          <a:xfrm>
            <a:off x="457200" y="1285860"/>
            <a:ext cx="7758138" cy="5188092"/>
          </a:xfrm>
        </p:spPr>
        <p:txBody>
          <a:bodyPr>
            <a:normAutofit fontScale="77500" lnSpcReduction="20000"/>
          </a:bodyPr>
          <a:lstStyle/>
          <a:p>
            <a:pPr algn="just"/>
            <a:r>
              <a:rPr lang="en-US" dirty="0" smtClean="0"/>
              <a:t>The first usage of the </a:t>
            </a:r>
            <a:r>
              <a:rPr lang="en-US" b="1" dirty="0" smtClean="0"/>
              <a:t>paperboard</a:t>
            </a:r>
            <a:r>
              <a:rPr lang="en-US" dirty="0" smtClean="0"/>
              <a:t> was to manufacture folding cartons at the beginning of the 1800s. In the 1850s, corrugated boxes were produced which were widely used in the present time as a shipping container to hold some smaller packages. Actually, in the 1800s </a:t>
            </a:r>
            <a:r>
              <a:rPr lang="en-US" b="1" dirty="0" smtClean="0"/>
              <a:t>plastics</a:t>
            </a:r>
            <a:r>
              <a:rPr lang="en-US" dirty="0" smtClean="0"/>
              <a:t> such as vinyl chloride and cellulose nitrate were even discovered but not used actively until the 20th century. Their first uses were during World War II with commercialization for food packaging occurring after the war. Protection of</a:t>
            </a:r>
            <a:r>
              <a:rPr lang="tr-TR" dirty="0" smtClean="0"/>
              <a:t> </a:t>
            </a:r>
            <a:r>
              <a:rPr lang="en-US" dirty="0" smtClean="0"/>
              <a:t>food and food quality began to attack more attention after World War II. All packaging materials, including plastic, that developed during the war application</a:t>
            </a:r>
            <a:r>
              <a:rPr lang="tr-TR" dirty="0" smtClean="0"/>
              <a:t> </a:t>
            </a:r>
            <a:r>
              <a:rPr lang="en-US" dirty="0" smtClean="0"/>
              <a:t>found a place in the food packaging industry after the war. </a:t>
            </a:r>
            <a:r>
              <a:rPr lang="en-US" b="1" dirty="0" smtClean="0"/>
              <a:t>Polyethylene</a:t>
            </a:r>
            <a:r>
              <a:rPr lang="en-US" dirty="0" smtClean="0"/>
              <a:t> has several types that in use today such as low-density (LDPE) and high-density (HDPE). The first developed type was LDPE in the 1900s by Imperial Chemical Industries. </a:t>
            </a:r>
            <a:r>
              <a:rPr lang="en-US" b="1" dirty="0" smtClean="0"/>
              <a:t>All these packaging materials lead to chemical migration at a different rate in accordance with the characteristics they have into food products </a:t>
            </a:r>
            <a:r>
              <a:rPr lang="en-US" dirty="0" smtClean="0"/>
              <a:t>(</a:t>
            </a:r>
            <a:r>
              <a:rPr lang="en-US" dirty="0" err="1" smtClean="0">
                <a:hlinkClick r:id="" tooltip="Öksüztepe, 2015 #398"/>
              </a:rPr>
              <a:t>Öksüztepe</a:t>
            </a:r>
            <a:r>
              <a:rPr lang="en-US" dirty="0" smtClean="0">
                <a:hlinkClick r:id="" tooltip="Öksüztepe, 2015 #398"/>
              </a:rPr>
              <a:t> and </a:t>
            </a:r>
            <a:r>
              <a:rPr lang="en-US" dirty="0" err="1" smtClean="0">
                <a:hlinkClick r:id="" tooltip="Öksüztepe, 2015 #398"/>
              </a:rPr>
              <a:t>Beyazgül</a:t>
            </a:r>
            <a:r>
              <a:rPr lang="en-US" dirty="0" smtClean="0">
                <a:hlinkClick r:id="" tooltip="Öksüztepe, 2015 #398"/>
              </a:rPr>
              <a:t>, 2015</a:t>
            </a:r>
            <a:r>
              <a:rPr lang="en-US" dirty="0" smtClean="0"/>
              <a:t>). As a result of migration, the substances which are harmful to human health migrate from packaging material into food and due to that situation packaging material should be safe as the food product (</a:t>
            </a:r>
            <a:r>
              <a:rPr lang="en-US" dirty="0" err="1" smtClean="0">
                <a:hlinkClick r:id="" tooltip="Altuntaş, 2014 #399"/>
              </a:rPr>
              <a:t>Altuntaş</a:t>
            </a:r>
            <a:r>
              <a:rPr lang="en-US" dirty="0" smtClean="0">
                <a:hlinkClick r:id="" tooltip="Altuntaş, 2014 #399"/>
              </a:rPr>
              <a:t>, 2014</a:t>
            </a:r>
            <a:r>
              <a:rPr lang="en-US" dirty="0" smtClean="0"/>
              <a:t>).</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Main Functions of Food Packaging</a:t>
            </a:r>
            <a:endParaRPr lang="tr-TR" dirty="0">
              <a:solidFill>
                <a:srgbClr val="FF0000"/>
              </a:solidFill>
            </a:endParaRPr>
          </a:p>
        </p:txBody>
      </p:sp>
      <p:sp>
        <p:nvSpPr>
          <p:cNvPr id="3" name="2 İçerik Yer Tutucusu"/>
          <p:cNvSpPr>
            <a:spLocks noGrp="1"/>
          </p:cNvSpPr>
          <p:nvPr>
            <p:ph sz="quarter" idx="1"/>
          </p:nvPr>
        </p:nvSpPr>
        <p:spPr/>
        <p:txBody>
          <a:bodyPr>
            <a:normAutofit lnSpcReduction="10000"/>
          </a:bodyPr>
          <a:lstStyle/>
          <a:p>
            <a:pPr algn="just"/>
            <a:r>
              <a:rPr lang="en-US" b="1" dirty="0" smtClean="0"/>
              <a:t>The principal roles of food packaging can be summarized as protecting the food from environmental influences and damage, containing the food product, and providing information about ingredient and nutritional information to consumers </a:t>
            </a:r>
            <a:r>
              <a:rPr lang="en-US" dirty="0" smtClean="0"/>
              <a:t>(</a:t>
            </a:r>
            <a:r>
              <a:rPr lang="en-US" dirty="0" smtClean="0">
                <a:hlinkClick r:id="" tooltip="Coles, 2003 #400"/>
              </a:rPr>
              <a:t>Coles et al., 2003</a:t>
            </a:r>
            <a:r>
              <a:rPr lang="en-US" dirty="0" smtClean="0"/>
              <a:t>).</a:t>
            </a:r>
            <a:r>
              <a:rPr lang="en-US" b="1" dirty="0" smtClean="0"/>
              <a:t> Also, traceability and convenience are other functions of increasing importance. </a:t>
            </a:r>
            <a:r>
              <a:rPr lang="en-US" dirty="0" smtClean="0"/>
              <a:t>Actually, the summarized target of food packaging is to contain food in a cost‐effective manner that satisfies both industry requirements and consumer desires, provides food safety, and minimizes environmental impact.</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Main Functions of Food Packaging</a:t>
            </a:r>
            <a:endParaRPr lang="tr-TR" dirty="0">
              <a:solidFill>
                <a:srgbClr val="FF0000"/>
              </a:solidFill>
            </a:endParaRPr>
          </a:p>
        </p:txBody>
      </p:sp>
      <p:sp>
        <p:nvSpPr>
          <p:cNvPr id="3" name="2 İçerik Yer Tutucusu"/>
          <p:cNvSpPr>
            <a:spLocks noGrp="1"/>
          </p:cNvSpPr>
          <p:nvPr>
            <p:ph sz="quarter" idx="1"/>
          </p:nvPr>
        </p:nvSpPr>
        <p:spPr/>
        <p:txBody>
          <a:bodyPr>
            <a:normAutofit fontScale="77500" lnSpcReduction="20000"/>
          </a:bodyPr>
          <a:lstStyle/>
          <a:p>
            <a:pPr algn="just"/>
            <a:r>
              <a:rPr lang="en-US" b="1" dirty="0" smtClean="0"/>
              <a:t>- Protection/preservation</a:t>
            </a:r>
            <a:r>
              <a:rPr lang="en-US" dirty="0" smtClean="0"/>
              <a:t>: Packaging can retard or resist food spoilage, retain the beneficial effects of processing, extend shelf‐life, and maintain the product quality and safety of food. </a:t>
            </a:r>
            <a:r>
              <a:rPr lang="en-US" b="1" dirty="0" smtClean="0"/>
              <a:t>To make them happen, the food product is protected from three main types of external influences as chemical, biological, and physical by packaging. </a:t>
            </a:r>
            <a:r>
              <a:rPr lang="tr-TR" b="1" dirty="0" smtClean="0"/>
              <a:t>*</a:t>
            </a:r>
            <a:r>
              <a:rPr lang="en-US" dirty="0" smtClean="0"/>
              <a:t>Chemical preservation hinders or decreases compositional changes triggered by environmental effects such as exposure to gases (e.g. oxygen), moisture migration, or light (e.g. UV). Many different packaging materials exist to provide a chemical barrier to food products. </a:t>
            </a:r>
            <a:r>
              <a:rPr lang="tr-TR" b="1" dirty="0" smtClean="0"/>
              <a:t>*</a:t>
            </a:r>
            <a:r>
              <a:rPr lang="en-US" dirty="0" smtClean="0"/>
              <a:t>As for biological protection, it provides a barrier to microorganisms (e.g. pathogens), insects and rodent, thereby preventing disease and deterioration. Additionally, these biological barriers maintain suitable conditions to control senescence. The functions of this kind of barriers can be summarized as to prevent access to product, to prevent transmission of odor and try to maintain the ideal internal environment of the package. </a:t>
            </a:r>
            <a:r>
              <a:rPr lang="tr-TR" b="1" dirty="0" smtClean="0"/>
              <a:t>*</a:t>
            </a:r>
            <a:r>
              <a:rPr lang="en-US" dirty="0" smtClean="0"/>
              <a:t>Physical protection keep safe the food from mechanical hazards (e.g. vibration encountered during distribution).</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Main Functions of Food Packaging</a:t>
            </a:r>
            <a:endParaRPr lang="tr-TR" dirty="0">
              <a:solidFill>
                <a:srgbClr val="FF0000"/>
              </a:solidFill>
            </a:endParaRPr>
          </a:p>
        </p:txBody>
      </p:sp>
      <p:sp>
        <p:nvSpPr>
          <p:cNvPr id="3" name="2 İçerik Yer Tutucusu"/>
          <p:cNvSpPr>
            <a:spLocks noGrp="1"/>
          </p:cNvSpPr>
          <p:nvPr>
            <p:ph sz="quarter" idx="1"/>
          </p:nvPr>
        </p:nvSpPr>
        <p:spPr/>
        <p:txBody>
          <a:bodyPr>
            <a:normAutofit fontScale="85000" lnSpcReduction="20000"/>
          </a:bodyPr>
          <a:lstStyle/>
          <a:p>
            <a:pPr algn="just"/>
            <a:r>
              <a:rPr lang="en-US" dirty="0" smtClean="0"/>
              <a:t>- </a:t>
            </a:r>
            <a:r>
              <a:rPr lang="en-US" b="1" dirty="0" smtClean="0"/>
              <a:t>Containment and waste reduction: </a:t>
            </a:r>
            <a:r>
              <a:rPr lang="en-US" dirty="0" smtClean="0"/>
              <a:t>It is an undeniable fact that, food packaging has a great effect on food waste control during its supply chain. Because unsuitable or inadequate preservation during the food storage and/or transportation period may be promoted of the waste amount. Appropriate packaging prolongs food products usability by extending their shelf life, thereby reduces the total solid waste.</a:t>
            </a:r>
            <a:endParaRPr lang="tr-TR" dirty="0" smtClean="0"/>
          </a:p>
          <a:p>
            <a:pPr algn="just"/>
            <a:r>
              <a:rPr lang="en-US" dirty="0" smtClean="0"/>
              <a:t>- </a:t>
            </a:r>
            <a:r>
              <a:rPr lang="en-US" b="1" dirty="0" smtClean="0"/>
              <a:t>Marketing and information: </a:t>
            </a:r>
            <a:r>
              <a:rPr lang="en-US" dirty="0" smtClean="0"/>
              <a:t>The package is the first influencer agent for the product to be sold and before purchase it is the only thing that the consumer can be experienced. Briefly, the package which designed as both innovative and informative may boost the food product sales in even a competitive environment. For instance, it is crucial that a label contains some necessary knowledge about the product being sold such as identification of the food, its nutritional value, weight explanations and the information about the manufacturer.</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solidFill>
                  <a:srgbClr val="FF0000"/>
                </a:solidFill>
              </a:rPr>
              <a:t>The Main Functions of Food Packaging</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pPr algn="just"/>
            <a:r>
              <a:rPr lang="en-US" dirty="0" smtClean="0"/>
              <a:t>- </a:t>
            </a:r>
            <a:r>
              <a:rPr lang="en-US" b="1" dirty="0" smtClean="0"/>
              <a:t>Traceability:</a:t>
            </a:r>
            <a:r>
              <a:rPr lang="en-US" dirty="0" smtClean="0"/>
              <a:t> The definition of traceability is "the ability for following the movement of a product through its fabrication, processing and distribution stages” (</a:t>
            </a:r>
            <a:r>
              <a:rPr lang="en-US" dirty="0" smtClean="0">
                <a:hlinkClick r:id="" tooltip="Marsh, 2007 #401"/>
              </a:rPr>
              <a:t>Marsh and </a:t>
            </a:r>
            <a:r>
              <a:rPr lang="en-US" dirty="0" err="1" smtClean="0">
                <a:hlinkClick r:id="" tooltip="Marsh, 2007 #401"/>
              </a:rPr>
              <a:t>Bugusu</a:t>
            </a:r>
            <a:r>
              <a:rPr lang="en-US" dirty="0" smtClean="0">
                <a:hlinkClick r:id="" tooltip="Marsh, 2007 #401"/>
              </a:rPr>
              <a:t>, 2007</a:t>
            </a:r>
            <a:r>
              <a:rPr lang="en-US" dirty="0" smtClean="0"/>
              <a:t>). Actually, 3 main objectives exist for traceability as </a:t>
            </a:r>
            <a:r>
              <a:rPr lang="tr-TR" dirty="0" smtClean="0"/>
              <a:t>*</a:t>
            </a:r>
            <a:r>
              <a:rPr lang="en-US" dirty="0" smtClean="0"/>
              <a:t>firstly improvement of supply management, </a:t>
            </a:r>
            <a:r>
              <a:rPr lang="tr-TR" dirty="0" smtClean="0"/>
              <a:t>*</a:t>
            </a:r>
            <a:r>
              <a:rPr lang="en-US" dirty="0" smtClean="0"/>
              <a:t>secondly facilitation of trace‐back for food safety and quality, thirdly </a:t>
            </a:r>
            <a:r>
              <a:rPr lang="tr-TR" dirty="0" smtClean="0"/>
              <a:t>*</a:t>
            </a:r>
            <a:r>
              <a:rPr lang="en-US" dirty="0" smtClean="0"/>
              <a:t>differentiation &amp; marketing the food which has subtle or undetectable quality attributes (</a:t>
            </a:r>
            <a:r>
              <a:rPr lang="en-US" dirty="0" smtClean="0">
                <a:hlinkClick r:id="" tooltip="Golan, 2004 #402"/>
              </a:rPr>
              <a:t>Golan et al., 2004</a:t>
            </a:r>
            <a:r>
              <a:rPr lang="en-US" dirty="0" smtClean="0"/>
              <a:t>). The companies of manufacturing identify unique codes to their food package labels and these codes are used for tracking their products throughout the all distribution process. Various formats can be used for codes such as printed barcodes and they may read manually or by a machine.</a:t>
            </a:r>
            <a:endParaRPr lang="tr-TR" dirty="0" smtClean="0"/>
          </a:p>
          <a:p>
            <a:endParaRPr lang="tr-TR" dirty="0"/>
          </a:p>
        </p:txBody>
      </p:sp>
      <p:sp>
        <p:nvSpPr>
          <p:cNvPr id="4" name="3 Slayt Numarası Yer Tutucusu"/>
          <p:cNvSpPr>
            <a:spLocks noGrp="1"/>
          </p:cNvSpPr>
          <p:nvPr>
            <p:ph type="sldNum" sz="quarter" idx="15"/>
          </p:nvPr>
        </p:nvSpPr>
        <p:spPr/>
        <p:txBody>
          <a:bodyPr/>
          <a:lstStyle/>
          <a:p>
            <a:fld id="{32AFFAEB-E350-429F-95B2-429586C32A94}" type="slidenum">
              <a:rPr lang="tr-TR" smtClean="0"/>
              <a:pPr/>
              <a:t>9</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125</TotalTime>
  <Words>2611</Words>
  <Application>Microsoft Office PowerPoint</Application>
  <PresentationFormat>Ekran Gösterisi (4:3)</PresentationFormat>
  <Paragraphs>77</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Cumba</vt:lpstr>
      <vt:lpstr>FE 517  Edible films and coatings</vt:lpstr>
      <vt:lpstr>Content</vt:lpstr>
      <vt:lpstr>   Food Packaging: Historical Background</vt:lpstr>
      <vt:lpstr>Food Packaging: Historical Background</vt:lpstr>
      <vt:lpstr>Food Packaging: Historical Background</vt:lpstr>
      <vt:lpstr>The Main Functions of Food Packaging</vt:lpstr>
      <vt:lpstr>The Main Functions of Food Packaging</vt:lpstr>
      <vt:lpstr>The Main Functions of Food Packaging</vt:lpstr>
      <vt:lpstr>The Main Functions of Food Packaging</vt:lpstr>
      <vt:lpstr>The Main Functions of Food Packaging</vt:lpstr>
      <vt:lpstr>  The Importance of Biodegradable Packaging</vt:lpstr>
      <vt:lpstr>The Importance of Biodegradable Packaging</vt:lpstr>
      <vt:lpstr>Edible Films and Coatings: Definition, Historical Background And Requirements</vt:lpstr>
      <vt:lpstr>Edible Films and Coatings: Definition, Historical Background And Requirements</vt:lpstr>
      <vt:lpstr>Edible Films and Coatings: Definition, Historical Background And Requirements</vt:lpstr>
      <vt:lpstr>Briefly..</vt:lpstr>
      <vt:lpstr>Schematic representation of production of films and coatings (Otoni et al., 2017)</vt:lpstr>
      <vt:lpstr>The Functional Properties of Edible Films and Coatings</vt:lpstr>
      <vt:lpstr>The Functional Properties of Edible Films and Coatings</vt:lpstr>
      <vt:lpstr>The Functional Properties of Edible Films and Coatings</vt:lpstr>
      <vt:lpstr>Slayt 21</vt:lpstr>
    </vt:vector>
  </TitlesOfParts>
  <Company>C@NgO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 517  Edible films and coatings</dc:title>
  <dc:creator>burcu1</dc:creator>
  <cp:lastModifiedBy>burcu1</cp:lastModifiedBy>
  <cp:revision>4</cp:revision>
  <dcterms:created xsi:type="dcterms:W3CDTF">2026-02-04T14:29:20Z</dcterms:created>
  <dcterms:modified xsi:type="dcterms:W3CDTF">2026-02-19T09:59:05Z</dcterms:modified>
</cp:coreProperties>
</file>