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5"/>
  </p:notesMasterIdLst>
  <p:handoutMasterIdLst>
    <p:handoutMasterId r:id="rId16"/>
  </p:handoutMasterIdLst>
  <p:sldIdLst>
    <p:sldId id="594" r:id="rId2"/>
    <p:sldId id="597" r:id="rId3"/>
    <p:sldId id="596" r:id="rId4"/>
    <p:sldId id="606" r:id="rId5"/>
    <p:sldId id="607" r:id="rId6"/>
    <p:sldId id="608" r:id="rId7"/>
    <p:sldId id="609" r:id="rId8"/>
    <p:sldId id="610" r:id="rId9"/>
    <p:sldId id="615" r:id="rId10"/>
    <p:sldId id="613" r:id="rId11"/>
    <p:sldId id="614" r:id="rId12"/>
    <p:sldId id="611" r:id="rId13"/>
    <p:sldId id="612" r:id="rId14"/>
  </p:sldIdLst>
  <p:sldSz cx="9144000" cy="6858000" type="screen4x3"/>
  <p:notesSz cx="6699250" cy="9836150"/>
  <p:custDataLst>
    <p:tags r:id="rId17"/>
  </p:custDataLst>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3705">
          <p15:clr>
            <a:srgbClr val="A4A3A4"/>
          </p15:clr>
        </p15:guide>
        <p15:guide id="2" orient="horz" pos="1185">
          <p15:clr>
            <a:srgbClr val="A4A3A4"/>
          </p15:clr>
        </p15:guide>
        <p15:guide id="3" pos="254">
          <p15:clr>
            <a:srgbClr val="A4A3A4"/>
          </p15:clr>
        </p15:guide>
        <p15:guide id="4" pos="2892">
          <p15:clr>
            <a:srgbClr val="A4A3A4"/>
          </p15:clr>
        </p15:guide>
        <p15:guide id="5" pos="55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7F7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13" autoAdjust="0"/>
    <p:restoredTop sz="94600" autoAdjust="0"/>
  </p:normalViewPr>
  <p:slideViewPr>
    <p:cSldViewPr snapToGrid="0">
      <p:cViewPr varScale="1">
        <p:scale>
          <a:sx n="69" d="100"/>
          <a:sy n="69" d="100"/>
        </p:scale>
        <p:origin x="-1404" y="-102"/>
      </p:cViewPr>
      <p:guideLst>
        <p:guide orient="horz" pos="3705"/>
        <p:guide orient="horz" pos="1185"/>
        <p:guide pos="254"/>
        <p:guide pos="2892"/>
        <p:guide pos="5547"/>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2878138" cy="52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defTabSz="889000" eaLnBrk="1" hangingPunct="1">
              <a:defRPr sz="1200" smtClean="0"/>
            </a:lvl1pPr>
          </a:lstStyle>
          <a:p>
            <a:pPr>
              <a:defRPr/>
            </a:pPr>
            <a:endParaRPr lang="en-GB"/>
          </a:p>
        </p:txBody>
      </p:sp>
      <p:sp>
        <p:nvSpPr>
          <p:cNvPr id="559107" name="Rectangle 3"/>
          <p:cNvSpPr>
            <a:spLocks noGrp="1" noChangeArrowheads="1"/>
          </p:cNvSpPr>
          <p:nvPr>
            <p:ph type="dt" sz="quarter" idx="1"/>
          </p:nvPr>
        </p:nvSpPr>
        <p:spPr bwMode="auto">
          <a:xfrm>
            <a:off x="3762375" y="0"/>
            <a:ext cx="2952750" cy="52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algn="r" defTabSz="889000" eaLnBrk="1" hangingPunct="1">
              <a:defRPr sz="1200" smtClean="0"/>
            </a:lvl1pPr>
          </a:lstStyle>
          <a:p>
            <a:pPr>
              <a:defRPr/>
            </a:pPr>
            <a:endParaRPr lang="en-GB"/>
          </a:p>
        </p:txBody>
      </p:sp>
      <p:sp>
        <p:nvSpPr>
          <p:cNvPr id="559108" name="Rectangle 4"/>
          <p:cNvSpPr>
            <a:spLocks noGrp="1" noChangeArrowheads="1"/>
          </p:cNvSpPr>
          <p:nvPr>
            <p:ph type="ftr" sz="quarter" idx="2"/>
          </p:nvPr>
        </p:nvSpPr>
        <p:spPr bwMode="auto">
          <a:xfrm>
            <a:off x="0" y="9323388"/>
            <a:ext cx="2878138" cy="522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defTabSz="889000" eaLnBrk="1" hangingPunct="1">
              <a:defRPr sz="1200" smtClean="0"/>
            </a:lvl1pPr>
          </a:lstStyle>
          <a:p>
            <a:pPr>
              <a:defRPr/>
            </a:pPr>
            <a:endParaRPr lang="en-GB"/>
          </a:p>
        </p:txBody>
      </p:sp>
      <p:sp>
        <p:nvSpPr>
          <p:cNvPr id="559109" name="Rectangle 5"/>
          <p:cNvSpPr>
            <a:spLocks noGrp="1" noChangeArrowheads="1"/>
          </p:cNvSpPr>
          <p:nvPr>
            <p:ph type="sldNum" sz="quarter" idx="3"/>
          </p:nvPr>
        </p:nvSpPr>
        <p:spPr bwMode="auto">
          <a:xfrm>
            <a:off x="3762375" y="9323388"/>
            <a:ext cx="2952750" cy="522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algn="r" defTabSz="889000" eaLnBrk="1" hangingPunct="1">
              <a:defRPr sz="1200" smtClean="0"/>
            </a:lvl1pPr>
          </a:lstStyle>
          <a:p>
            <a:pPr>
              <a:defRPr/>
            </a:pPr>
            <a:fld id="{206DEF44-3CB7-4BD4-AB13-B88F444669A9}" type="slidenum">
              <a:rPr lang="en-GB"/>
              <a:pPr>
                <a:defRPr/>
              </a:pPr>
              <a:t>‹#›</a:t>
            </a:fld>
            <a:endParaRPr lang="en-GB"/>
          </a:p>
        </p:txBody>
      </p:sp>
    </p:spTree>
    <p:extLst>
      <p:ext uri="{BB962C8B-B14F-4D97-AF65-F5344CB8AC3E}">
        <p14:creationId xmlns:p14="http://schemas.microsoft.com/office/powerpoint/2010/main" xmlns="" val="1000303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0195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defTabSz="942975" eaLnBrk="1" hangingPunct="1">
              <a:defRPr sz="1300" smtClean="0"/>
            </a:lvl1pPr>
          </a:lstStyle>
          <a:p>
            <a:pPr>
              <a:defRPr/>
            </a:pPr>
            <a:endParaRPr lang="en-GB"/>
          </a:p>
        </p:txBody>
      </p:sp>
      <p:sp>
        <p:nvSpPr>
          <p:cNvPr id="6147" name="Rectangle 3"/>
          <p:cNvSpPr>
            <a:spLocks noGrp="1" noChangeArrowheads="1"/>
          </p:cNvSpPr>
          <p:nvPr>
            <p:ph type="dt" idx="1"/>
          </p:nvPr>
        </p:nvSpPr>
        <p:spPr bwMode="auto">
          <a:xfrm>
            <a:off x="3797300" y="0"/>
            <a:ext cx="290195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algn="r" defTabSz="942975" eaLnBrk="1" hangingPunct="1">
              <a:defRPr sz="1300" smtClean="0"/>
            </a:lvl1pPr>
          </a:lstStyle>
          <a:p>
            <a:pPr>
              <a:defRPr/>
            </a:pPr>
            <a:endParaRPr lang="en-GB"/>
          </a:p>
        </p:txBody>
      </p:sp>
      <p:sp>
        <p:nvSpPr>
          <p:cNvPr id="14340" name="Rectangle 4"/>
          <p:cNvSpPr>
            <a:spLocks noGrp="1" noRot="1" noChangeAspect="1" noChangeArrowheads="1" noTextEdit="1"/>
          </p:cNvSpPr>
          <p:nvPr>
            <p:ph type="sldImg" idx="2"/>
          </p:nvPr>
        </p:nvSpPr>
        <p:spPr bwMode="auto">
          <a:xfrm>
            <a:off x="890588" y="738188"/>
            <a:ext cx="4919662" cy="36893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893763" y="4672013"/>
            <a:ext cx="4911725" cy="442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p>
            <a:pPr lvl="0"/>
            <a:r>
              <a:rPr lang="en-GB" noProof="0" smtClean="0"/>
              <a:t>Klicken Sie, um die Formate des Vorlagentextes zu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6150" name="Rectangle 6"/>
          <p:cNvSpPr>
            <a:spLocks noGrp="1" noChangeArrowheads="1"/>
          </p:cNvSpPr>
          <p:nvPr>
            <p:ph type="ftr" sz="quarter" idx="4"/>
          </p:nvPr>
        </p:nvSpPr>
        <p:spPr bwMode="auto">
          <a:xfrm>
            <a:off x="0" y="9345613"/>
            <a:ext cx="2901950" cy="490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defTabSz="942975" eaLnBrk="1" hangingPunct="1">
              <a:defRPr sz="1300" smtClean="0"/>
            </a:lvl1pPr>
          </a:lstStyle>
          <a:p>
            <a:pPr>
              <a:defRPr/>
            </a:pPr>
            <a:endParaRPr lang="en-GB"/>
          </a:p>
        </p:txBody>
      </p:sp>
      <p:sp>
        <p:nvSpPr>
          <p:cNvPr id="6151" name="Rectangle 7"/>
          <p:cNvSpPr>
            <a:spLocks noGrp="1" noChangeArrowheads="1"/>
          </p:cNvSpPr>
          <p:nvPr>
            <p:ph type="sldNum" sz="quarter" idx="5"/>
          </p:nvPr>
        </p:nvSpPr>
        <p:spPr bwMode="auto">
          <a:xfrm>
            <a:off x="3797300" y="9345613"/>
            <a:ext cx="2901950" cy="490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algn="r" defTabSz="942975" eaLnBrk="1" hangingPunct="1">
              <a:defRPr sz="1300" smtClean="0"/>
            </a:lvl1pPr>
          </a:lstStyle>
          <a:p>
            <a:pPr>
              <a:defRPr/>
            </a:pPr>
            <a:fld id="{1419FE08-F6DF-4833-96A2-3D07AB487E94}" type="slidenum">
              <a:rPr lang="en-GB"/>
              <a:pPr>
                <a:defRPr/>
              </a:pPr>
              <a:t>‹#›</a:t>
            </a:fld>
            <a:endParaRPr lang="en-GB"/>
          </a:p>
        </p:txBody>
      </p:sp>
    </p:spTree>
    <p:extLst>
      <p:ext uri="{BB962C8B-B14F-4D97-AF65-F5344CB8AC3E}">
        <p14:creationId xmlns:p14="http://schemas.microsoft.com/office/powerpoint/2010/main" xmlns="" val="248043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F588091D-DFEF-4BB0-8BF7-0801DE6F0DA1}" type="slidenum">
              <a:rPr lang="en-GB"/>
              <a:pPr/>
              <a:t>1</a:t>
            </a:fld>
            <a:endParaRPr lang="en-GB" dirty="0"/>
          </a:p>
        </p:txBody>
      </p:sp>
      <p:sp>
        <p:nvSpPr>
          <p:cNvPr id="15363" name="Rectangle 2"/>
          <p:cNvSpPr>
            <a:spLocks noGrp="1" noChangeArrowheads="1"/>
          </p:cNvSpPr>
          <p:nvPr>
            <p:ph type="body" idx="1"/>
          </p:nvPr>
        </p:nvSpPr>
        <p:spPr>
          <a:xfrm>
            <a:off x="242888" y="5253038"/>
            <a:ext cx="6283325" cy="4051300"/>
          </a:xfrm>
          <a:noFill/>
        </p:spPr>
        <p:txBody>
          <a:bodyPr lIns="89384" tIns="44694" rIns="89384" bIns="44694"/>
          <a:lstStyle/>
          <a:p>
            <a:pPr eaLnBrk="1" hangingPunct="1"/>
            <a:endParaRPr lang="en-GB" dirty="0" smtClean="0"/>
          </a:p>
        </p:txBody>
      </p:sp>
      <p:sp>
        <p:nvSpPr>
          <p:cNvPr id="15364" name="Rectangle 3"/>
          <p:cNvSpPr>
            <a:spLocks noGrp="1" noRot="1" noChangeAspect="1" noChangeArrowheads="1" noTextEdit="1"/>
          </p:cNvSpPr>
          <p:nvPr>
            <p:ph type="sldImg"/>
          </p:nvPr>
        </p:nvSpPr>
        <p:spPr>
          <a:xfrm>
            <a:off x="1588" y="0"/>
            <a:ext cx="6696075" cy="5022850"/>
          </a:xfrm>
          <a:ln/>
        </p:spPr>
      </p:sp>
    </p:spTree>
    <p:extLst>
      <p:ext uri="{BB962C8B-B14F-4D97-AF65-F5344CB8AC3E}">
        <p14:creationId xmlns:p14="http://schemas.microsoft.com/office/powerpoint/2010/main" xmlns="" val="169982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C3B0463-D6E3-4E84-80CC-2EF833DD505C}" type="slidenum">
              <a:rPr lang="en-GB"/>
              <a:pPr/>
              <a:t>2</a:t>
            </a:fld>
            <a:endParaRPr lang="en-GB"/>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xmlns="" val="271476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C3B0463-D6E3-4E84-80CC-2EF833DD505C}" type="slidenum">
              <a:rPr lang="en-GB"/>
              <a:pPr/>
              <a:t>3</a:t>
            </a:fld>
            <a:endParaRPr lang="en-GB"/>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xmlns="" val="237371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C3B0463-D6E3-4E84-80CC-2EF833DD505C}" type="slidenum">
              <a:rPr lang="en-GB"/>
              <a:pPr/>
              <a:t>4</a:t>
            </a:fld>
            <a:endParaRPr lang="en-GB"/>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xmlns="" val="1098056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C3B0463-D6E3-4E84-80CC-2EF833DD505C}" type="slidenum">
              <a:rPr lang="en-GB"/>
              <a:pPr/>
              <a:t>5</a:t>
            </a:fld>
            <a:endParaRPr lang="en-GB"/>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xmlns="" val="3746383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C3B0463-D6E3-4E84-80CC-2EF833DD505C}" type="slidenum">
              <a:rPr lang="en-GB"/>
              <a:pPr/>
              <a:t>6</a:t>
            </a:fld>
            <a:endParaRPr lang="en-GB"/>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xmlns="" val="68295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C3B0463-D6E3-4E84-80CC-2EF833DD505C}" type="slidenum">
              <a:rPr lang="en-GB"/>
              <a:pPr/>
              <a:t>7</a:t>
            </a:fld>
            <a:endParaRPr lang="en-GB"/>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xmlns="" val="2429103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4" name="Picture 2" descr="Hintergrund"/>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3" descr="Himmel2"/>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3765550"/>
            <a:ext cx="9144000"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1" descr="schatten"/>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0" y="3765550"/>
            <a:ext cx="914400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5204" name="Rectangle 4"/>
          <p:cNvSpPr>
            <a:spLocks noGrp="1" noChangeArrowheads="1"/>
          </p:cNvSpPr>
          <p:nvPr>
            <p:ph type="ctrTitle" sz="quarter" hasCustomPrompt="1"/>
          </p:nvPr>
        </p:nvSpPr>
        <p:spPr>
          <a:xfrm>
            <a:off x="727074" y="1260475"/>
            <a:ext cx="7638449" cy="1143000"/>
          </a:xfrm>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0" rIns="91440" anchor="b"/>
          <a:lstStyle>
            <a:lvl1pPr>
              <a:defRPr sz="2800">
                <a:solidFill>
                  <a:schemeClr val="bg2">
                    <a:lumMod val="75000"/>
                  </a:schemeClr>
                </a:solidFill>
              </a:defRPr>
            </a:lvl1pPr>
          </a:lstStyle>
          <a:p>
            <a:pPr lvl="0"/>
            <a:r>
              <a:rPr lang="tr-TR" noProof="0" dirty="0" smtClean="0"/>
              <a:t>FE 422 FOOD PRODUCTION MANAGEMENT</a:t>
            </a:r>
            <a:endParaRPr lang="de-DE" noProof="0" dirty="0" smtClean="0"/>
          </a:p>
        </p:txBody>
      </p:sp>
      <p:sp>
        <p:nvSpPr>
          <p:cNvPr id="1075205" name="Rectangle 5"/>
          <p:cNvSpPr>
            <a:spLocks noGrp="1" noChangeArrowheads="1"/>
          </p:cNvSpPr>
          <p:nvPr>
            <p:ph type="subTitle" sz="quarter" idx="1"/>
          </p:nvPr>
        </p:nvSpPr>
        <p:spPr>
          <a:xfrm>
            <a:off x="727075" y="2571750"/>
            <a:ext cx="6764338" cy="773113"/>
          </a:xfrm>
        </p:spPr>
        <p:txBody>
          <a:bodyPr lIns="91440" rIns="91440"/>
          <a:lstStyle>
            <a:lvl1pPr marL="0" indent="0">
              <a:buFont typeface="Wingdings" pitchFamily="2" charset="2"/>
              <a:buNone/>
              <a:defRPr sz="2200" b="1"/>
            </a:lvl1pPr>
          </a:lstStyle>
          <a:p>
            <a:pPr lvl="0"/>
            <a:r>
              <a:rPr lang="en-US" noProof="0" smtClean="0"/>
              <a:t>Click to edit Master text styles</a:t>
            </a:r>
          </a:p>
        </p:txBody>
      </p:sp>
      <p:sp>
        <p:nvSpPr>
          <p:cNvPr id="3" name="Metin kutusu 2"/>
          <p:cNvSpPr txBox="1"/>
          <p:nvPr userDrawn="1"/>
        </p:nvSpPr>
        <p:spPr>
          <a:xfrm>
            <a:off x="5597610" y="6153665"/>
            <a:ext cx="3126259" cy="369332"/>
          </a:xfrm>
          <a:prstGeom prst="rect">
            <a:avLst/>
          </a:prstGeom>
          <a:noFill/>
        </p:spPr>
        <p:txBody>
          <a:bodyPr wrap="square" rtlCol="0">
            <a:spAutoFit/>
          </a:bodyPr>
          <a:lstStyle/>
          <a:p>
            <a:r>
              <a:rPr lang="tr-TR" b="1" dirty="0" smtClean="0">
                <a:solidFill>
                  <a:schemeClr val="tx1">
                    <a:lumMod val="75000"/>
                    <a:lumOff val="25000"/>
                  </a:schemeClr>
                </a:solidFill>
              </a:rPr>
              <a:t>Dr.</a:t>
            </a:r>
            <a:r>
              <a:rPr lang="tr-TR" b="1" baseline="0" dirty="0" smtClean="0">
                <a:solidFill>
                  <a:schemeClr val="tx1">
                    <a:lumMod val="75000"/>
                    <a:lumOff val="25000"/>
                  </a:schemeClr>
                </a:solidFill>
              </a:rPr>
              <a:t> Ali Coşkun </a:t>
            </a:r>
            <a:r>
              <a:rPr lang="tr-TR" b="1" baseline="0" dirty="0" smtClean="0">
                <a:solidFill>
                  <a:schemeClr val="bg1">
                    <a:lumMod val="50000"/>
                  </a:schemeClr>
                </a:solidFill>
              </a:rPr>
              <a:t>DALGIÇ</a:t>
            </a:r>
            <a:endParaRPr lang="tr-TR" b="1" dirty="0">
              <a:solidFill>
                <a:schemeClr val="bg1">
                  <a:lumMod val="50000"/>
                </a:schemeClr>
              </a:solidFill>
            </a:endParaRPr>
          </a:p>
        </p:txBody>
      </p:sp>
    </p:spTree>
    <p:extLst>
      <p:ext uri="{BB962C8B-B14F-4D97-AF65-F5344CB8AC3E}">
        <p14:creationId xmlns:p14="http://schemas.microsoft.com/office/powerpoint/2010/main" xmlns="" val="3602593697"/>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ftr" sz="quarter" idx="10"/>
          </p:nvPr>
        </p:nvSpPr>
        <p:spPr>
          <a:ln/>
        </p:spPr>
        <p:txBody>
          <a:bodyPr/>
          <a:lstStyle>
            <a:lvl1pPr>
              <a:defRPr/>
            </a:lvl1pPr>
          </a:lstStyle>
          <a:p>
            <a:pPr>
              <a:defRPr/>
            </a:pPr>
            <a:r>
              <a:rPr lang="de-DE" smtClean="0"/>
              <a:t>Page </a:t>
            </a:r>
            <a:fld id="{30C24003-50D2-4135-BE95-C037A2CC91EC}" type="slidenum">
              <a:rPr lang="de-DE" sz="1400" b="1" smtClean="0"/>
              <a:pPr>
                <a:defRPr/>
              </a:pPr>
              <a:t>‹#›</a:t>
            </a:fld>
            <a:endParaRPr lang="de-DE" sz="1400" b="1"/>
          </a:p>
        </p:txBody>
      </p:sp>
    </p:spTree>
    <p:extLst>
      <p:ext uri="{BB962C8B-B14F-4D97-AF65-F5344CB8AC3E}">
        <p14:creationId xmlns:p14="http://schemas.microsoft.com/office/powerpoint/2010/main" xmlns="" val="2344851495"/>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05600" y="230188"/>
            <a:ext cx="2100263" cy="5659437"/>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03225" y="230188"/>
            <a:ext cx="6149975" cy="56594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ftr" sz="quarter" idx="10"/>
          </p:nvPr>
        </p:nvSpPr>
        <p:spPr>
          <a:ln/>
        </p:spPr>
        <p:txBody>
          <a:bodyPr/>
          <a:lstStyle>
            <a:lvl1pPr>
              <a:defRPr/>
            </a:lvl1pPr>
          </a:lstStyle>
          <a:p>
            <a:pPr>
              <a:defRPr/>
            </a:pPr>
            <a:r>
              <a:rPr lang="de-DE" smtClean="0"/>
              <a:t>Page </a:t>
            </a:r>
            <a:fld id="{6408A7D6-ED1D-4B03-BD81-74633E5A3B9A}" type="slidenum">
              <a:rPr lang="de-DE" sz="1400" b="1" smtClean="0"/>
              <a:pPr>
                <a:defRPr/>
              </a:pPr>
              <a:t>‹#›</a:t>
            </a:fld>
            <a:endParaRPr lang="de-DE" sz="1400" b="1"/>
          </a:p>
        </p:txBody>
      </p:sp>
    </p:spTree>
    <p:extLst>
      <p:ext uri="{BB962C8B-B14F-4D97-AF65-F5344CB8AC3E}">
        <p14:creationId xmlns:p14="http://schemas.microsoft.com/office/powerpoint/2010/main" xmlns="" val="1972339403"/>
      </p:ext>
    </p:ext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ikdörtgen 4"/>
          <p:cNvSpPr/>
          <p:nvPr userDrawn="1"/>
        </p:nvSpPr>
        <p:spPr bwMode="auto">
          <a:xfrm>
            <a:off x="-12358" y="6363730"/>
            <a:ext cx="9156358" cy="518984"/>
          </a:xfrm>
          <a:prstGeom prst="rect">
            <a:avLst/>
          </a:prstGeom>
          <a:gradFill flip="none" rotWithShape="1">
            <a:gsLst>
              <a:gs pos="0">
                <a:schemeClr val="accent1"/>
              </a:gs>
              <a:gs pos="54000">
                <a:schemeClr val="accent1">
                  <a:tint val="44500"/>
                  <a:satMod val="160000"/>
                </a:schemeClr>
              </a:gs>
              <a:gs pos="100000">
                <a:schemeClr val="accent1">
                  <a:tint val="23500"/>
                  <a:satMod val="160000"/>
                </a:schemeClr>
              </a:gs>
            </a:gsLst>
            <a:lin ang="10800000" scaled="1"/>
            <a:tileRect/>
          </a:gra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3" name="Dikdörtgen 2"/>
          <p:cNvSpPr/>
          <p:nvPr userDrawn="1"/>
        </p:nvSpPr>
        <p:spPr bwMode="auto">
          <a:xfrm>
            <a:off x="6104238" y="308919"/>
            <a:ext cx="2953265" cy="568411"/>
          </a:xfrm>
          <a:prstGeom prst="rect">
            <a:avLst/>
          </a:prstGeom>
          <a:solidFill>
            <a:schemeClr val="bg1"/>
          </a:solidFill>
          <a:ln w="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4" name="Metin kutusu 3"/>
          <p:cNvSpPr txBox="1"/>
          <p:nvPr userDrawn="1"/>
        </p:nvSpPr>
        <p:spPr>
          <a:xfrm>
            <a:off x="111210" y="6469333"/>
            <a:ext cx="3842951" cy="307777"/>
          </a:xfrm>
          <a:prstGeom prst="rect">
            <a:avLst/>
          </a:prstGeom>
          <a:noFill/>
        </p:spPr>
        <p:txBody>
          <a:bodyPr wrap="square" rtlCol="0">
            <a:spAutoFit/>
          </a:bodyPr>
          <a:lstStyle/>
          <a:p>
            <a:r>
              <a:rPr lang="tr-TR" sz="1400" dirty="0" smtClean="0">
                <a:solidFill>
                  <a:schemeClr val="tx2">
                    <a:lumMod val="50000"/>
                  </a:schemeClr>
                </a:solidFill>
                <a:latin typeface="Book Antiqua" pitchFamily="18" charset="0"/>
              </a:rPr>
              <a:t>Dr.</a:t>
            </a:r>
            <a:r>
              <a:rPr lang="tr-TR" sz="1400" baseline="0" dirty="0" smtClean="0">
                <a:solidFill>
                  <a:schemeClr val="tx2">
                    <a:lumMod val="50000"/>
                  </a:schemeClr>
                </a:solidFill>
                <a:latin typeface="Book Antiqua" pitchFamily="18" charset="0"/>
              </a:rPr>
              <a:t> Ali Coşkun </a:t>
            </a:r>
            <a:r>
              <a:rPr lang="tr-TR" sz="1400" baseline="0" dirty="0" smtClean="0">
                <a:solidFill>
                  <a:schemeClr val="accent1">
                    <a:lumMod val="75000"/>
                  </a:schemeClr>
                </a:solidFill>
                <a:latin typeface="Book Antiqua" pitchFamily="18" charset="0"/>
              </a:rPr>
              <a:t>DALGIÇ</a:t>
            </a:r>
            <a:endParaRPr lang="tr-TR" sz="1400" dirty="0">
              <a:solidFill>
                <a:schemeClr val="accent1">
                  <a:lumMod val="75000"/>
                </a:schemeClr>
              </a:solidFill>
              <a:latin typeface="Book Antiqua" pitchFamily="18" charset="0"/>
            </a:endParaRPr>
          </a:p>
        </p:txBody>
      </p:sp>
    </p:spTree>
    <p:extLst>
      <p:ext uri="{BB962C8B-B14F-4D97-AF65-F5344CB8AC3E}">
        <p14:creationId xmlns:p14="http://schemas.microsoft.com/office/powerpoint/2010/main" xmlns="" val="1190750251"/>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ftr" sz="quarter" idx="10"/>
          </p:nvPr>
        </p:nvSpPr>
        <p:spPr>
          <a:ln/>
        </p:spPr>
        <p:txBody>
          <a:bodyPr/>
          <a:lstStyle>
            <a:lvl1pPr>
              <a:defRPr/>
            </a:lvl1pPr>
          </a:lstStyle>
          <a:p>
            <a:pPr>
              <a:defRPr/>
            </a:pPr>
            <a:r>
              <a:rPr lang="de-DE" smtClean="0"/>
              <a:t>Page </a:t>
            </a:r>
            <a:fld id="{309985EE-30AE-4C86-9EB2-3A2F05F14641}" type="slidenum">
              <a:rPr lang="de-DE" sz="1400" b="1" smtClean="0"/>
              <a:pPr>
                <a:defRPr/>
              </a:pPr>
              <a:t>‹#›</a:t>
            </a:fld>
            <a:endParaRPr lang="de-DE" sz="1400" b="1"/>
          </a:p>
        </p:txBody>
      </p:sp>
      <p:sp>
        <p:nvSpPr>
          <p:cNvPr id="5" name="Dikdörtgen 4"/>
          <p:cNvSpPr/>
          <p:nvPr userDrawn="1"/>
        </p:nvSpPr>
        <p:spPr bwMode="auto">
          <a:xfrm>
            <a:off x="-12358" y="6363730"/>
            <a:ext cx="9156357" cy="518984"/>
          </a:xfrm>
          <a:prstGeom prst="rect">
            <a:avLst/>
          </a:prstGeom>
          <a:gradFill flip="none" rotWithShape="1">
            <a:gsLst>
              <a:gs pos="0">
                <a:schemeClr val="accent1"/>
              </a:gs>
              <a:gs pos="54000">
                <a:schemeClr val="accent1">
                  <a:tint val="44500"/>
                  <a:satMod val="160000"/>
                </a:schemeClr>
              </a:gs>
              <a:gs pos="100000">
                <a:schemeClr val="accent1">
                  <a:tint val="23500"/>
                  <a:satMod val="160000"/>
                </a:schemeClr>
              </a:gs>
            </a:gsLst>
            <a:lin ang="10800000" scaled="1"/>
            <a:tileRect/>
          </a:gra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6" name="Rectangle 4"/>
          <p:cNvSpPr txBox="1">
            <a:spLocks noChangeArrowheads="1"/>
          </p:cNvSpPr>
          <p:nvPr userDrawn="1"/>
        </p:nvSpPr>
        <p:spPr bwMode="auto">
          <a:xfrm>
            <a:off x="7990703" y="6499397"/>
            <a:ext cx="1066800" cy="24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l" rtl="0" eaLnBrk="1" fontAlgn="base" hangingPunct="1">
              <a:spcBef>
                <a:spcPct val="0"/>
              </a:spcBef>
              <a:spcAft>
                <a:spcPct val="0"/>
              </a:spcAft>
              <a:defRPr sz="1200" kern="1200">
                <a:solidFill>
                  <a:schemeClr val="bg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e-DE" smtClean="0"/>
              <a:t>Page </a:t>
            </a:r>
            <a:fld id="{1ADFA165-9C67-4158-9394-CC0F4045EA5E}" type="slidenum">
              <a:rPr lang="de-DE" sz="1400" b="1" smtClean="0"/>
              <a:pPr>
                <a:defRPr/>
              </a:pPr>
              <a:t>‹#›</a:t>
            </a:fld>
            <a:endParaRPr lang="de-DE" sz="1400" b="1"/>
          </a:p>
        </p:txBody>
      </p:sp>
      <p:sp>
        <p:nvSpPr>
          <p:cNvPr id="7" name="Metin kutusu 6"/>
          <p:cNvSpPr txBox="1"/>
          <p:nvPr userDrawn="1"/>
        </p:nvSpPr>
        <p:spPr>
          <a:xfrm>
            <a:off x="111210" y="6469333"/>
            <a:ext cx="3842951" cy="307777"/>
          </a:xfrm>
          <a:prstGeom prst="rect">
            <a:avLst/>
          </a:prstGeom>
          <a:noFill/>
        </p:spPr>
        <p:txBody>
          <a:bodyPr wrap="square" rtlCol="0">
            <a:spAutoFit/>
          </a:bodyPr>
          <a:lstStyle/>
          <a:p>
            <a:r>
              <a:rPr lang="tr-TR" sz="1400" dirty="0" smtClean="0">
                <a:solidFill>
                  <a:schemeClr val="tx2">
                    <a:lumMod val="50000"/>
                  </a:schemeClr>
                </a:solidFill>
                <a:latin typeface="Book Antiqua" pitchFamily="18" charset="0"/>
              </a:rPr>
              <a:t>Dr.</a:t>
            </a:r>
            <a:r>
              <a:rPr lang="tr-TR" sz="1400" baseline="0" dirty="0" smtClean="0">
                <a:solidFill>
                  <a:schemeClr val="tx2">
                    <a:lumMod val="50000"/>
                  </a:schemeClr>
                </a:solidFill>
                <a:latin typeface="Book Antiqua" pitchFamily="18" charset="0"/>
              </a:rPr>
              <a:t> Ali Coşkun </a:t>
            </a:r>
            <a:r>
              <a:rPr lang="tr-TR" sz="1400" baseline="0" dirty="0" smtClean="0">
                <a:solidFill>
                  <a:schemeClr val="accent1">
                    <a:lumMod val="75000"/>
                  </a:schemeClr>
                </a:solidFill>
                <a:latin typeface="Book Antiqua" pitchFamily="18" charset="0"/>
              </a:rPr>
              <a:t>DALGIÇ</a:t>
            </a:r>
            <a:endParaRPr lang="tr-TR" sz="1400" dirty="0">
              <a:solidFill>
                <a:schemeClr val="accent1">
                  <a:lumMod val="75000"/>
                </a:schemeClr>
              </a:solidFill>
              <a:latin typeface="Book Antiqua" pitchFamily="18" charset="0"/>
            </a:endParaRPr>
          </a:p>
        </p:txBody>
      </p:sp>
      <p:sp>
        <p:nvSpPr>
          <p:cNvPr id="8" name="Dikdörtgen 7"/>
          <p:cNvSpPr/>
          <p:nvPr userDrawn="1"/>
        </p:nvSpPr>
        <p:spPr bwMode="auto">
          <a:xfrm>
            <a:off x="6474941" y="308919"/>
            <a:ext cx="2582562" cy="568411"/>
          </a:xfrm>
          <a:prstGeom prst="rect">
            <a:avLst/>
          </a:prstGeom>
          <a:solidFill>
            <a:schemeClr val="bg1"/>
          </a:solidFill>
          <a:ln w="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1118147716"/>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ftr" sz="quarter" idx="10"/>
          </p:nvPr>
        </p:nvSpPr>
        <p:spPr>
          <a:ln/>
        </p:spPr>
        <p:txBody>
          <a:bodyPr/>
          <a:lstStyle>
            <a:lvl1pPr>
              <a:defRPr/>
            </a:lvl1pPr>
          </a:lstStyle>
          <a:p>
            <a:pPr>
              <a:defRPr/>
            </a:pPr>
            <a:r>
              <a:rPr lang="de-DE" smtClean="0"/>
              <a:t>Page </a:t>
            </a:r>
            <a:fld id="{9E514C3D-6A99-467A-8690-F0D01E0E9B2B}" type="slidenum">
              <a:rPr lang="de-DE" sz="1400" b="1" smtClean="0"/>
              <a:pPr>
                <a:defRPr/>
              </a:pPr>
              <a:t>‹#›</a:t>
            </a:fld>
            <a:endParaRPr lang="de-DE" sz="1400" b="1"/>
          </a:p>
        </p:txBody>
      </p:sp>
    </p:spTree>
    <p:extLst>
      <p:ext uri="{BB962C8B-B14F-4D97-AF65-F5344CB8AC3E}">
        <p14:creationId xmlns:p14="http://schemas.microsoft.com/office/powerpoint/2010/main" xmlns="" val="2113906574"/>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07988" y="1090613"/>
            <a:ext cx="4122737"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83125" y="1090613"/>
            <a:ext cx="4122738"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ftr" sz="quarter" idx="10"/>
          </p:nvPr>
        </p:nvSpPr>
        <p:spPr>
          <a:ln/>
        </p:spPr>
        <p:txBody>
          <a:bodyPr/>
          <a:lstStyle>
            <a:lvl1pPr>
              <a:defRPr/>
            </a:lvl1pPr>
          </a:lstStyle>
          <a:p>
            <a:pPr>
              <a:defRPr/>
            </a:pPr>
            <a:r>
              <a:rPr lang="de-DE" smtClean="0"/>
              <a:t>Page </a:t>
            </a:r>
            <a:fld id="{3D8F67A3-13B5-4C0B-BCF2-7246DB97DD8D}" type="slidenum">
              <a:rPr lang="de-DE" sz="1400" b="1" smtClean="0"/>
              <a:pPr>
                <a:defRPr/>
              </a:pPr>
              <a:t>‹#›</a:t>
            </a:fld>
            <a:endParaRPr lang="de-DE" sz="1400" b="1"/>
          </a:p>
        </p:txBody>
      </p:sp>
    </p:spTree>
    <p:extLst>
      <p:ext uri="{BB962C8B-B14F-4D97-AF65-F5344CB8AC3E}">
        <p14:creationId xmlns:p14="http://schemas.microsoft.com/office/powerpoint/2010/main" xmlns="" val="2322561932"/>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ftr" sz="quarter" idx="10"/>
          </p:nvPr>
        </p:nvSpPr>
        <p:spPr>
          <a:ln/>
        </p:spPr>
        <p:txBody>
          <a:bodyPr/>
          <a:lstStyle>
            <a:lvl1pPr>
              <a:defRPr/>
            </a:lvl1pPr>
          </a:lstStyle>
          <a:p>
            <a:pPr>
              <a:defRPr/>
            </a:pPr>
            <a:r>
              <a:rPr lang="de-DE" smtClean="0"/>
              <a:t>Page </a:t>
            </a:r>
            <a:fld id="{F96DCE11-A5EE-405D-9438-C07C29119BED}" type="slidenum">
              <a:rPr lang="de-DE" sz="1400" b="1" smtClean="0"/>
              <a:pPr>
                <a:defRPr/>
              </a:pPr>
              <a:t>‹#›</a:t>
            </a:fld>
            <a:endParaRPr lang="de-DE" sz="1400" b="1"/>
          </a:p>
        </p:txBody>
      </p:sp>
    </p:spTree>
    <p:extLst>
      <p:ext uri="{BB962C8B-B14F-4D97-AF65-F5344CB8AC3E}">
        <p14:creationId xmlns:p14="http://schemas.microsoft.com/office/powerpoint/2010/main" xmlns="" val="3858664412"/>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ftr" sz="quarter" idx="10"/>
          </p:nvPr>
        </p:nvSpPr>
        <p:spPr>
          <a:ln/>
        </p:spPr>
        <p:txBody>
          <a:bodyPr/>
          <a:lstStyle>
            <a:lvl1pPr>
              <a:defRPr/>
            </a:lvl1pPr>
          </a:lstStyle>
          <a:p>
            <a:pPr>
              <a:defRPr/>
            </a:pPr>
            <a:r>
              <a:rPr lang="de-DE" smtClean="0"/>
              <a:t>Page </a:t>
            </a:r>
            <a:fld id="{77DD5E13-A634-464F-A787-F3F057FC2E74}" type="slidenum">
              <a:rPr lang="de-DE" sz="1400" b="1" smtClean="0"/>
              <a:pPr>
                <a:defRPr/>
              </a:pPr>
              <a:t>‹#›</a:t>
            </a:fld>
            <a:endParaRPr lang="de-DE" sz="1400" b="1"/>
          </a:p>
        </p:txBody>
      </p:sp>
    </p:spTree>
    <p:extLst>
      <p:ext uri="{BB962C8B-B14F-4D97-AF65-F5344CB8AC3E}">
        <p14:creationId xmlns:p14="http://schemas.microsoft.com/office/powerpoint/2010/main" xmlns="" val="2819879979"/>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ftr" sz="quarter" idx="10"/>
          </p:nvPr>
        </p:nvSpPr>
        <p:spPr>
          <a:ln/>
        </p:spPr>
        <p:txBody>
          <a:bodyPr/>
          <a:lstStyle>
            <a:lvl1pPr>
              <a:defRPr/>
            </a:lvl1pPr>
          </a:lstStyle>
          <a:p>
            <a:pPr>
              <a:defRPr/>
            </a:pPr>
            <a:r>
              <a:rPr lang="de-DE" smtClean="0"/>
              <a:t>Page </a:t>
            </a:r>
            <a:fld id="{65B5BAB8-A582-42B4-B546-AD835BC827C8}" type="slidenum">
              <a:rPr lang="de-DE" sz="1400" b="1" smtClean="0"/>
              <a:pPr>
                <a:defRPr/>
              </a:pPr>
              <a:t>‹#›</a:t>
            </a:fld>
            <a:endParaRPr lang="de-DE" sz="1400" b="1"/>
          </a:p>
        </p:txBody>
      </p:sp>
    </p:spTree>
    <p:extLst>
      <p:ext uri="{BB962C8B-B14F-4D97-AF65-F5344CB8AC3E}">
        <p14:creationId xmlns:p14="http://schemas.microsoft.com/office/powerpoint/2010/main" xmlns="" val="2509223530"/>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ftr" sz="quarter" idx="10"/>
          </p:nvPr>
        </p:nvSpPr>
        <p:spPr>
          <a:ln/>
        </p:spPr>
        <p:txBody>
          <a:bodyPr/>
          <a:lstStyle>
            <a:lvl1pPr>
              <a:defRPr/>
            </a:lvl1pPr>
          </a:lstStyle>
          <a:p>
            <a:pPr>
              <a:defRPr/>
            </a:pPr>
            <a:r>
              <a:rPr lang="de-DE" smtClean="0"/>
              <a:t>Page </a:t>
            </a:r>
            <a:fld id="{EDD5B3E5-D591-4AB8-8C4F-5431215DCD31}" type="slidenum">
              <a:rPr lang="de-DE" sz="1400" b="1" smtClean="0"/>
              <a:pPr>
                <a:defRPr/>
              </a:pPr>
              <a:t>‹#›</a:t>
            </a:fld>
            <a:endParaRPr lang="de-DE" sz="1400" b="1"/>
          </a:p>
        </p:txBody>
      </p:sp>
    </p:spTree>
    <p:extLst>
      <p:ext uri="{BB962C8B-B14F-4D97-AF65-F5344CB8AC3E}">
        <p14:creationId xmlns:p14="http://schemas.microsoft.com/office/powerpoint/2010/main" xmlns="" val="3757471524"/>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1003300"/>
            <a:ext cx="9144000" cy="5346700"/>
          </a:xfrm>
          <a:prstGeom prst="rect">
            <a:avLst/>
          </a:prstGeom>
          <a:solidFill>
            <a:schemeClr val="fo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tr-TR"/>
          </a:p>
        </p:txBody>
      </p:sp>
      <p:pic>
        <p:nvPicPr>
          <p:cNvPr id="1027" name="Picture 5" descr="Hintergrund"/>
          <p:cNvPicPr>
            <a:picLocks noChangeAspect="1" noChangeArrowheads="1"/>
          </p:cNvPicPr>
          <p:nvPr userDrawn="1"/>
        </p:nvPicPr>
        <p:blipFill>
          <a:blip r:embed="rId13">
            <a:extLst>
              <a:ext uri="{28A0092B-C50C-407E-A947-70E740481C1C}">
                <a14:useLocalDpi xmlns:a14="http://schemas.microsoft.com/office/drawing/2010/main" xmlns="" val="0"/>
              </a:ext>
            </a:extLst>
          </a:blip>
          <a:srcRect b="92570"/>
          <a:stretch>
            <a:fillRect/>
          </a:stretch>
        </p:blipFill>
        <p:spPr bwMode="auto">
          <a:xfrm>
            <a:off x="0" y="6362700"/>
            <a:ext cx="9144000"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03225" y="230188"/>
            <a:ext cx="5945188" cy="60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p>
            <a:pPr lvl="0"/>
            <a:r>
              <a:rPr lang="en-US" smtClean="0"/>
              <a:t>Click to edit Master title style</a:t>
            </a:r>
            <a:endParaRPr lang="de-DE" smtClean="0"/>
          </a:p>
        </p:txBody>
      </p:sp>
      <p:sp>
        <p:nvSpPr>
          <p:cNvPr id="1029" name="Rectangle 3"/>
          <p:cNvSpPr>
            <a:spLocks noGrp="1" noChangeArrowheads="1"/>
          </p:cNvSpPr>
          <p:nvPr>
            <p:ph type="body" idx="1"/>
          </p:nvPr>
        </p:nvSpPr>
        <p:spPr bwMode="auto">
          <a:xfrm>
            <a:off x="407988" y="1090613"/>
            <a:ext cx="8397875" cy="4799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4180" name="Rectangle 4"/>
          <p:cNvSpPr>
            <a:spLocks noGrp="1" noChangeArrowheads="1"/>
          </p:cNvSpPr>
          <p:nvPr>
            <p:ph type="ftr" sz="quarter" idx="3"/>
          </p:nvPr>
        </p:nvSpPr>
        <p:spPr bwMode="auto">
          <a:xfrm>
            <a:off x="8045450" y="6464300"/>
            <a:ext cx="1066800" cy="24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solidFill>
                  <a:schemeClr val="bg1"/>
                </a:solidFill>
              </a:defRPr>
            </a:lvl1pPr>
          </a:lstStyle>
          <a:p>
            <a:pPr>
              <a:defRPr/>
            </a:pPr>
            <a:r>
              <a:rPr lang="de-DE" smtClean="0"/>
              <a:t>Page </a:t>
            </a:r>
            <a:fld id="{FBC52C85-5543-453C-B562-1E1BC43517B8}" type="slidenum">
              <a:rPr lang="de-DE" sz="1400" b="1" smtClean="0"/>
              <a:pPr>
                <a:defRPr/>
              </a:pPr>
              <a:t>‹#›</a:t>
            </a:fld>
            <a:endParaRPr lang="de-DE" sz="1400" b="1"/>
          </a:p>
        </p:txBody>
      </p:sp>
      <p:pic>
        <p:nvPicPr>
          <p:cNvPr id="1031" name="Picture 6" descr="schatten"/>
          <p:cNvPicPr>
            <a:picLocks noChangeAspect="1" noChangeArrowheads="1"/>
          </p:cNvPicPr>
          <p:nvPr userDrawn="1"/>
        </p:nvPicPr>
        <p:blipFill>
          <a:blip r:embed="rId14">
            <a:lum bright="36000"/>
            <a:extLst>
              <a:ext uri="{28A0092B-C50C-407E-A947-70E740481C1C}">
                <a14:useLocalDpi xmlns:a14="http://schemas.microsoft.com/office/drawing/2010/main" xmlns="" val="0"/>
              </a:ext>
            </a:extLst>
          </a:blip>
          <a:srcRect/>
          <a:stretch>
            <a:fillRect/>
          </a:stretch>
        </p:blipFill>
        <p:spPr bwMode="auto">
          <a:xfrm>
            <a:off x="0" y="6243638"/>
            <a:ext cx="914400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Rectangle 12"/>
          <p:cNvSpPr>
            <a:spLocks noChangeArrowheads="1"/>
          </p:cNvSpPr>
          <p:nvPr/>
        </p:nvSpPr>
        <p:spPr bwMode="auto">
          <a:xfrm>
            <a:off x="1876425" y="6464300"/>
            <a:ext cx="5376863" cy="24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r>
              <a:rPr lang="de-DE" sz="1200"/>
              <a:t>Here comes your footer</a:t>
            </a:r>
          </a:p>
        </p:txBody>
      </p:sp>
      <p:pic>
        <p:nvPicPr>
          <p:cNvPr id="1033" name="Picture 18" descr="PP small"/>
          <p:cNvPicPr>
            <a:picLocks noChangeAspect="1" noChangeArrowheads="1"/>
          </p:cNvPicPr>
          <p:nvPr userDrawn="1"/>
        </p:nvPicPr>
        <p:blipFill>
          <a:blip r:embed="rId15">
            <a:extLst>
              <a:ext uri="{28A0092B-C50C-407E-A947-70E740481C1C}">
                <a14:useLocalDpi xmlns:a14="http://schemas.microsoft.com/office/drawing/2010/main" xmlns="" val="0"/>
              </a:ext>
            </a:extLst>
          </a:blip>
          <a:srcRect b="34532"/>
          <a:stretch>
            <a:fillRect/>
          </a:stretch>
        </p:blipFill>
        <p:spPr bwMode="auto">
          <a:xfrm>
            <a:off x="6604000" y="381000"/>
            <a:ext cx="2266950" cy="28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19" descr="PP small"/>
          <p:cNvPicPr>
            <a:picLocks noChangeAspect="1" noChangeArrowheads="1"/>
          </p:cNvPicPr>
          <p:nvPr userDrawn="1"/>
        </p:nvPicPr>
        <p:blipFill>
          <a:blip r:embed="rId15">
            <a:extLst>
              <a:ext uri="{28A0092B-C50C-407E-A947-70E740481C1C}">
                <a14:useLocalDpi xmlns:a14="http://schemas.microsoft.com/office/drawing/2010/main" xmlns="" val="0"/>
              </a:ext>
            </a:extLst>
          </a:blip>
          <a:srcRect b="34532"/>
          <a:stretch>
            <a:fillRect/>
          </a:stretch>
        </p:blipFill>
        <p:spPr bwMode="auto">
          <a:xfrm>
            <a:off x="152400" y="6459538"/>
            <a:ext cx="2419350"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81" r:id="rId2"/>
    <p:sldLayoutId id="2147483676" r:id="rId3"/>
    <p:sldLayoutId id="2147483677" r:id="rId4"/>
    <p:sldLayoutId id="2147483678" r:id="rId5"/>
    <p:sldLayoutId id="2147483679" r:id="rId6"/>
    <p:sldLayoutId id="2147483680" r:id="rId7"/>
    <p:sldLayoutId id="2147483682" r:id="rId8"/>
    <p:sldLayoutId id="2147483683" r:id="rId9"/>
    <p:sldLayoutId id="2147483684" r:id="rId10"/>
    <p:sldLayoutId id="2147483685" r:id="rId11"/>
  </p:sldLayoutIdLst>
  <p:transition spd="med">
    <p:wipe dir="r"/>
  </p:transition>
  <p:hf sldNum="0" hdr="0" dt="0"/>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a:solidFill>
            <a:schemeClr val="tx1"/>
          </a:solidFill>
          <a:latin typeface="+mn-lt"/>
        </a:defRPr>
      </a:lvl2pPr>
      <a:lvl3pPr marL="561975" indent="-179388" algn="l" rtl="0" eaLnBrk="0" fontAlgn="base" hangingPunct="0">
        <a:spcBef>
          <a:spcPct val="20000"/>
        </a:spcBef>
        <a:spcAft>
          <a:spcPct val="0"/>
        </a:spcAft>
        <a:buClr>
          <a:schemeClr val="accent1"/>
        </a:buClr>
        <a:buChar char="-"/>
        <a:defRPr>
          <a:solidFill>
            <a:schemeClr val="tx1"/>
          </a:solidFill>
          <a:latin typeface="+mn-lt"/>
        </a:defRPr>
      </a:lvl3pPr>
      <a:lvl4pPr marL="752475" indent="-188913" algn="l" rtl="0" eaLnBrk="0" fontAlgn="base" hangingPunct="0">
        <a:spcBef>
          <a:spcPct val="20000"/>
        </a:spcBef>
        <a:spcAft>
          <a:spcPct val="0"/>
        </a:spcAft>
        <a:buClr>
          <a:schemeClr val="accent1"/>
        </a:buClr>
        <a:buChar char="-"/>
        <a:defRPr>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itchFamily="2" charset="2"/>
        <a:buChar char="§"/>
        <a:defRPr>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resentationpoint.de/"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www.presentationpoint.de/"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hyperlink" Target="http://www.presentationpoint.d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http://www.presentationpoint.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pt-vorlagen.d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resentationpoint.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presentationpoint.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presentationpoint.d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www.presentationpoint.d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hyperlink" Target="http://www.presentationpoint.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presentationpoint.de/"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7075" y="1260475"/>
            <a:ext cx="8033866" cy="1143000"/>
          </a:xfrm>
        </p:spPr>
        <p:txBody>
          <a:bodyPr/>
          <a:lstStyle/>
          <a:p>
            <a:pPr eaLnBrk="1" hangingPunct="1"/>
            <a:r>
              <a:rPr lang="tr-TR" dirty="0" smtClean="0">
                <a:solidFill>
                  <a:schemeClr val="bg2">
                    <a:lumMod val="50000"/>
                  </a:schemeClr>
                </a:solidFill>
              </a:rPr>
              <a:t>FE 322 FOOD PRODUCTION MANAGEMENT</a:t>
            </a:r>
            <a:endParaRPr lang="de-DE" dirty="0" smtClean="0">
              <a:solidFill>
                <a:schemeClr val="bg2">
                  <a:lumMod val="50000"/>
                </a:schemeClr>
              </a:solidFill>
            </a:endParaRPr>
          </a:p>
        </p:txBody>
      </p:sp>
      <p:sp>
        <p:nvSpPr>
          <p:cNvPr id="3075" name="Rectangle 3"/>
          <p:cNvSpPr>
            <a:spLocks noGrp="1" noChangeArrowheads="1"/>
          </p:cNvSpPr>
          <p:nvPr>
            <p:ph type="subTitle" idx="1"/>
          </p:nvPr>
        </p:nvSpPr>
        <p:spPr/>
        <p:txBody>
          <a:bodyPr/>
          <a:lstStyle/>
          <a:p>
            <a:pPr eaLnBrk="1" hangingPunct="1"/>
            <a:r>
              <a:rPr lang="tr-TR" dirty="0" smtClean="0">
                <a:solidFill>
                  <a:schemeClr val="bg2">
                    <a:lumMod val="50000"/>
                  </a:schemeClr>
                </a:solidFill>
              </a:rPr>
              <a:t>1. INTRODUCTION TO MANAGEMENT SYSTEMS</a:t>
            </a:r>
            <a:endParaRPr lang="de-DE" dirty="0" smtClean="0">
              <a:solidFill>
                <a:schemeClr val="bg2">
                  <a:lumMod val="50000"/>
                </a:schemeClr>
              </a:solidFill>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1111" t="25337" r="35800" b="13683"/>
          <a:stretch/>
        </p:blipFill>
        <p:spPr bwMode="auto">
          <a:xfrm>
            <a:off x="2051221" y="1458098"/>
            <a:ext cx="6907428" cy="4460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 Box 23">
            <a:hlinkClick r:id="rId3"/>
          </p:cNvPr>
          <p:cNvSpPr txBox="1">
            <a:spLocks noChangeArrowheads="1"/>
          </p:cNvSpPr>
          <p:nvPr/>
        </p:nvSpPr>
        <p:spPr bwMode="auto">
          <a:xfrm>
            <a:off x="284205" y="366674"/>
            <a:ext cx="867444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smtClean="0">
                <a:latin typeface="Book Antiqua" pitchFamily="18" charset="0"/>
              </a:rPr>
              <a:t>EFQM ( European Foundation for Quality Management)</a:t>
            </a:r>
            <a:endParaRPr lang="de-DE" sz="2000" b="1" dirty="0">
              <a:solidFill>
                <a:schemeClr val="bg2">
                  <a:lumMod val="50000"/>
                </a:schemeClr>
              </a:solidFill>
              <a:latin typeface="Book Antiqua" pitchFamily="18"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9536" t="20438" r="57453" b="20355"/>
          <a:stretch/>
        </p:blipFill>
        <p:spPr bwMode="auto">
          <a:xfrm>
            <a:off x="135924" y="1458097"/>
            <a:ext cx="1692876" cy="4460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5534119"/>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441" t="12669" r="34186" b="27534"/>
          <a:stretch/>
        </p:blipFill>
        <p:spPr bwMode="auto">
          <a:xfrm>
            <a:off x="902043" y="1309815"/>
            <a:ext cx="6944498" cy="43742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 Box 23">
            <a:hlinkClick r:id="rId3"/>
          </p:cNvPr>
          <p:cNvSpPr txBox="1">
            <a:spLocks noChangeArrowheads="1"/>
          </p:cNvSpPr>
          <p:nvPr/>
        </p:nvSpPr>
        <p:spPr bwMode="auto">
          <a:xfrm>
            <a:off x="284205" y="366674"/>
            <a:ext cx="867444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smtClean="0">
                <a:latin typeface="Book Antiqua" pitchFamily="18" charset="0"/>
              </a:rPr>
              <a:t>EFQM ( European Foundation for Quality Management)</a:t>
            </a:r>
            <a:endParaRPr lang="de-DE" sz="2000" b="1" dirty="0">
              <a:solidFill>
                <a:schemeClr val="bg2">
                  <a:lumMod val="50000"/>
                </a:schemeClr>
              </a:solidFill>
              <a:latin typeface="Book Antiqua" pitchFamily="18" charset="0"/>
            </a:endParaRPr>
          </a:p>
        </p:txBody>
      </p:sp>
    </p:spTree>
    <p:extLst>
      <p:ext uri="{BB962C8B-B14F-4D97-AF65-F5344CB8AC3E}">
        <p14:creationId xmlns:p14="http://schemas.microsoft.com/office/powerpoint/2010/main" xmlns="" val="984260140"/>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84205" y="1078803"/>
            <a:ext cx="3608173" cy="5016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en-US" sz="1600" dirty="0">
                <a:latin typeface="Book Antiqua" pitchFamily="18" charset="0"/>
              </a:rPr>
              <a:t>ISO 9000:2000 is in fact families of standards developed to assist organizations implement and operate effective quality management systems (QMS). ISO 9000:2000 consisted of quality systems that focused on documenting all quality assurance and improvement processes in a company (ISO, 1999).  Although the ISO 9000:2000 was originally developed for the manufacturing sector, it had been applied to many service organizations and was gaining some acceptance in the food industry.</a:t>
            </a:r>
            <a:endParaRPr lang="tr-TR" sz="1600" dirty="0">
              <a:latin typeface="Book Antiqua" pitchFamily="18" charset="0"/>
            </a:endParaRPr>
          </a:p>
          <a:p>
            <a:pPr algn="just"/>
            <a:r>
              <a:rPr lang="en-US" sz="1600" dirty="0">
                <a:latin typeface="Book Antiqua" pitchFamily="18" charset="0"/>
              </a:rPr>
              <a:t> </a:t>
            </a:r>
            <a:endParaRPr lang="tr-TR" sz="1600" dirty="0">
              <a:latin typeface="Book Antiqua" pitchFamily="18" charset="0"/>
            </a:endParaRPr>
          </a:p>
          <a:p>
            <a:pPr algn="just"/>
            <a:r>
              <a:rPr lang="en-US" sz="1600" dirty="0">
                <a:latin typeface="Book Antiqua" pitchFamily="18" charset="0"/>
              </a:rPr>
              <a:t>The ISO 9000:2000 standard describes a basic set of 8 elements by which quality management system can be developed and implemented. </a:t>
            </a:r>
            <a:endParaRPr lang="tr-TR" sz="1600" dirty="0">
              <a:solidFill>
                <a:schemeClr val="bg2">
                  <a:lumMod val="50000"/>
                </a:schemeClr>
              </a:solidFill>
              <a:latin typeface="Book Antiqua" pitchFamily="18" charset="0"/>
            </a:endParaRPr>
          </a:p>
        </p:txBody>
      </p:sp>
      <p:sp>
        <p:nvSpPr>
          <p:cNvPr id="3" name="Text Box 23">
            <a:hlinkClick r:id="rId2"/>
          </p:cNvPr>
          <p:cNvSpPr txBox="1">
            <a:spLocks noChangeArrowheads="1"/>
          </p:cNvSpPr>
          <p:nvPr/>
        </p:nvSpPr>
        <p:spPr bwMode="auto">
          <a:xfrm>
            <a:off x="284205" y="366674"/>
            <a:ext cx="867444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smtClean="0">
                <a:latin typeface="Book Antiqua" pitchFamily="18" charset="0"/>
              </a:rPr>
              <a:t>ISO 9000-QUAL</a:t>
            </a:r>
            <a:r>
              <a:rPr lang="tr-TR" sz="2000" b="1" dirty="0" smtClean="0">
                <a:latin typeface="Book Antiqua" pitchFamily="18" charset="0"/>
              </a:rPr>
              <a:t>I</a:t>
            </a:r>
            <a:r>
              <a:rPr lang="en-US" sz="2000" b="1" dirty="0" smtClean="0">
                <a:latin typeface="Book Antiqua" pitchFamily="18" charset="0"/>
              </a:rPr>
              <a:t>TY MANAGEMENT SYSTEM STANDARD</a:t>
            </a:r>
            <a:endParaRPr lang="de-DE" sz="2000" b="1" dirty="0">
              <a:solidFill>
                <a:schemeClr val="bg2">
                  <a:lumMod val="50000"/>
                </a:schemeClr>
              </a:solidFill>
              <a:latin typeface="Book Antiqua"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02902" y="1277851"/>
            <a:ext cx="5023226" cy="4319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8686797"/>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84204" y="1298683"/>
            <a:ext cx="3435179" cy="4278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en-US" sz="1600" dirty="0">
                <a:latin typeface="Book Antiqua" pitchFamily="18" charset="0"/>
              </a:rPr>
              <a:t>ISO 22000-2005 FSMS aims to harmonize the requirements for food safety management in food and food related business (ISO, 2005). ISO 22000-2005 FSMS assists the food manufacturers in the use of HACCP principles. Main elements in ISO 22000:2005 FSMS are compatible with ISO 9000:2000 QMS. Both models consist of 5 major elements.  </a:t>
            </a:r>
            <a:endParaRPr lang="tr-TR" sz="1600" dirty="0">
              <a:latin typeface="Book Antiqua" pitchFamily="18" charset="0"/>
            </a:endParaRPr>
          </a:p>
          <a:p>
            <a:pPr algn="just"/>
            <a:r>
              <a:rPr lang="en-US" sz="1600" dirty="0">
                <a:latin typeface="Book Antiqua" pitchFamily="18" charset="0"/>
              </a:rPr>
              <a:t>The ISO 9000:2000 standard describes a basic set of 8 elements by which quality management system can be developed and implemented. </a:t>
            </a:r>
            <a:endParaRPr lang="tr-TR" sz="1600" dirty="0" smtClean="0">
              <a:latin typeface="Book Antiqua" pitchFamily="18" charset="0"/>
            </a:endParaRPr>
          </a:p>
          <a:p>
            <a:pPr algn="just"/>
            <a:endParaRPr lang="tr-TR" sz="1600" dirty="0">
              <a:solidFill>
                <a:schemeClr val="bg2">
                  <a:lumMod val="50000"/>
                </a:schemeClr>
              </a:solidFill>
              <a:latin typeface="Book Antiqua" pitchFamily="18" charset="0"/>
            </a:endParaRPr>
          </a:p>
        </p:txBody>
      </p:sp>
      <p:sp>
        <p:nvSpPr>
          <p:cNvPr id="3" name="Text Box 23">
            <a:hlinkClick r:id="rId2"/>
          </p:cNvPr>
          <p:cNvSpPr txBox="1">
            <a:spLocks noChangeArrowheads="1"/>
          </p:cNvSpPr>
          <p:nvPr/>
        </p:nvSpPr>
        <p:spPr bwMode="auto">
          <a:xfrm>
            <a:off x="284205" y="366674"/>
            <a:ext cx="867444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smtClean="0">
                <a:latin typeface="Book Antiqua" pitchFamily="18" charset="0"/>
              </a:rPr>
              <a:t>ISO 22000-FOOD SAFETY MANAGEMENT SYSTEM STANDARD</a:t>
            </a:r>
            <a:endParaRPr lang="de-DE" sz="2000" b="1" dirty="0">
              <a:solidFill>
                <a:schemeClr val="bg2">
                  <a:lumMod val="50000"/>
                </a:schemeClr>
              </a:solidFill>
              <a:latin typeface="Book Antiqua"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72742" y="1298683"/>
            <a:ext cx="4461831" cy="4337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0875250"/>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ltbilgi Yer Tutucusu 1"/>
          <p:cNvSpPr>
            <a:spLocks noGrp="1"/>
          </p:cNvSpPr>
          <p:nvPr>
            <p:ph type="ftr" sz="quarter" idx="4294967295"/>
          </p:nvPr>
        </p:nvSpPr>
        <p:spPr>
          <a:xfrm>
            <a:off x="8077200" y="6437613"/>
            <a:ext cx="1066800" cy="24765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dirty="0">
                <a:solidFill>
                  <a:schemeClr val="bg1"/>
                </a:solidFill>
                <a:latin typeface="Book Antiqua" pitchFamily="18" charset="0"/>
              </a:rPr>
              <a:t>Page </a:t>
            </a:r>
            <a:fld id="{540818C1-7D17-427A-A8C5-98AE2D12139F}" type="slidenum">
              <a:rPr lang="de-DE" sz="1400" b="1">
                <a:solidFill>
                  <a:schemeClr val="bg1"/>
                </a:solidFill>
                <a:latin typeface="Book Antiqua" pitchFamily="18" charset="0"/>
              </a:rPr>
              <a:pPr/>
              <a:t>2</a:t>
            </a:fld>
            <a:endParaRPr lang="de-DE" sz="1400" b="1" dirty="0">
              <a:solidFill>
                <a:schemeClr val="bg1"/>
              </a:solidFill>
              <a:latin typeface="Book Antiqua" pitchFamily="18" charset="0"/>
            </a:endParaRPr>
          </a:p>
        </p:txBody>
      </p:sp>
      <p:grpSp>
        <p:nvGrpSpPr>
          <p:cNvPr id="2" name="Grup 1"/>
          <p:cNvGrpSpPr/>
          <p:nvPr/>
        </p:nvGrpSpPr>
        <p:grpSpPr>
          <a:xfrm>
            <a:off x="503477" y="2061882"/>
            <a:ext cx="8035839" cy="4022725"/>
            <a:chOff x="369926" y="1606550"/>
            <a:chExt cx="8035839" cy="4022725"/>
          </a:xfrm>
        </p:grpSpPr>
        <p:sp>
          <p:nvSpPr>
            <p:cNvPr id="13322" name="Rectangle 26">
              <a:hlinkClick r:id="rId3"/>
            </p:cNvPr>
            <p:cNvSpPr>
              <a:spLocks noChangeArrowheads="1"/>
            </p:cNvSpPr>
            <p:nvPr/>
          </p:nvSpPr>
          <p:spPr bwMode="auto">
            <a:xfrm>
              <a:off x="4533900" y="5100638"/>
              <a:ext cx="2066925"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atin typeface="Book Antiqua" pitchFamily="18" charset="0"/>
              </a:endParaRPr>
            </a:p>
          </p:txBody>
        </p:sp>
        <p:sp>
          <p:nvSpPr>
            <p:cNvPr id="13" name="Rectangle 3"/>
            <p:cNvSpPr>
              <a:spLocks noChangeArrowheads="1"/>
            </p:cNvSpPr>
            <p:nvPr/>
          </p:nvSpPr>
          <p:spPr bwMode="auto">
            <a:xfrm>
              <a:off x="3092109" y="5268582"/>
              <a:ext cx="2591473" cy="3606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14" name="Line 4"/>
            <p:cNvSpPr>
              <a:spLocks noChangeShapeType="1"/>
            </p:cNvSpPr>
            <p:nvPr/>
          </p:nvSpPr>
          <p:spPr bwMode="auto">
            <a:xfrm>
              <a:off x="7183908" y="2688628"/>
              <a:ext cx="0" cy="113969"/>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15" name="Line 5"/>
            <p:cNvSpPr>
              <a:spLocks noChangeShapeType="1"/>
            </p:cNvSpPr>
            <p:nvPr/>
          </p:nvSpPr>
          <p:spPr bwMode="auto">
            <a:xfrm>
              <a:off x="1466756" y="2692386"/>
              <a:ext cx="0" cy="112716"/>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16" name="Line 6"/>
            <p:cNvSpPr>
              <a:spLocks noChangeShapeType="1"/>
            </p:cNvSpPr>
            <p:nvPr/>
          </p:nvSpPr>
          <p:spPr bwMode="auto">
            <a:xfrm>
              <a:off x="4366534" y="3774464"/>
              <a:ext cx="0" cy="310596"/>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17" name="Rectangle 9"/>
            <p:cNvSpPr>
              <a:spLocks noChangeArrowheads="1"/>
            </p:cNvSpPr>
            <p:nvPr/>
          </p:nvSpPr>
          <p:spPr bwMode="auto">
            <a:xfrm>
              <a:off x="3165989" y="1606550"/>
              <a:ext cx="2443713" cy="350673"/>
            </a:xfrm>
            <a:prstGeom prst="rect">
              <a:avLst/>
            </a:prstGeom>
            <a:solidFill>
              <a:schemeClr val="bg2">
                <a:lumMod val="60000"/>
                <a:lumOff val="40000"/>
              </a:schemeClr>
            </a:solidFill>
            <a:ln w="12700">
              <a:solidFill>
                <a:srgbClr val="000000"/>
              </a:solidFill>
              <a:miter lim="800000"/>
              <a:headEnd/>
              <a:tailEnd/>
            </a:ln>
            <a:effectLst/>
          </p:spPr>
          <p:txBody>
            <a:bodyPr wrap="none" lIns="90488" tIns="44450" rIns="90488" bIns="4445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Book Antiqua" pitchFamily="18" charset="0"/>
                </a:rPr>
                <a:t>Marketplace</a:t>
              </a:r>
            </a:p>
          </p:txBody>
        </p:sp>
        <p:sp>
          <p:nvSpPr>
            <p:cNvPr id="18" name="Rectangle 10"/>
            <p:cNvSpPr>
              <a:spLocks noChangeArrowheads="1"/>
            </p:cNvSpPr>
            <p:nvPr/>
          </p:nvSpPr>
          <p:spPr bwMode="auto">
            <a:xfrm>
              <a:off x="3165989" y="2207704"/>
              <a:ext cx="2443713" cy="350673"/>
            </a:xfrm>
            <a:prstGeom prst="rect">
              <a:avLst/>
            </a:prstGeom>
            <a:solidFill>
              <a:schemeClr val="bg2">
                <a:lumMod val="60000"/>
                <a:lumOff val="40000"/>
              </a:schemeClr>
            </a:solidFill>
            <a:ln w="12700">
              <a:solidFill>
                <a:srgbClr val="000000"/>
              </a:solidFill>
              <a:miter lim="800000"/>
              <a:headEnd/>
              <a:tailEnd/>
            </a:ln>
            <a:effectLst/>
          </p:spPr>
          <p:txBody>
            <a:bodyPr wrap="none" lIns="90488" tIns="44450" rIns="90488" bIns="4445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ysClr val="windowText" lastClr="000000"/>
                  </a:solidFill>
                  <a:effectLst/>
                  <a:uLnTx/>
                  <a:uFillTx/>
                  <a:latin typeface="Book Antiqua" pitchFamily="18" charset="0"/>
                </a:rPr>
                <a:t>Corporate Strategy</a:t>
              </a:r>
            </a:p>
          </p:txBody>
        </p:sp>
        <p:sp>
          <p:nvSpPr>
            <p:cNvPr id="19" name="Rectangle 11"/>
            <p:cNvSpPr>
              <a:spLocks noChangeArrowheads="1"/>
            </p:cNvSpPr>
            <p:nvPr/>
          </p:nvSpPr>
          <p:spPr bwMode="auto">
            <a:xfrm>
              <a:off x="3165989" y="2808859"/>
              <a:ext cx="2443713" cy="350673"/>
            </a:xfrm>
            <a:prstGeom prst="rect">
              <a:avLst/>
            </a:prstGeom>
            <a:solidFill>
              <a:schemeClr val="bg1"/>
            </a:solidFill>
            <a:ln w="12700">
              <a:solidFill>
                <a:srgbClr val="000000"/>
              </a:solidFill>
              <a:miter lim="800000"/>
              <a:headEnd/>
              <a:tailEnd/>
            </a:ln>
            <a:effectLst/>
          </p:spPr>
          <p:txBody>
            <a:bodyPr wrap="none" lIns="90488" tIns="44450" rIns="90488" bIns="4445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Book Antiqua" pitchFamily="18" charset="0"/>
                </a:rPr>
                <a:t>Operations Strategy</a:t>
              </a:r>
            </a:p>
          </p:txBody>
        </p:sp>
        <p:sp>
          <p:nvSpPr>
            <p:cNvPr id="20" name="Rectangle 12"/>
            <p:cNvSpPr>
              <a:spLocks noChangeArrowheads="1"/>
            </p:cNvSpPr>
            <p:nvPr/>
          </p:nvSpPr>
          <p:spPr bwMode="auto">
            <a:xfrm>
              <a:off x="3165989" y="3410013"/>
              <a:ext cx="2443713" cy="350673"/>
            </a:xfrm>
            <a:prstGeom prst="rect">
              <a:avLst/>
            </a:prstGeom>
            <a:solidFill>
              <a:schemeClr val="bg1"/>
            </a:solidFill>
            <a:ln w="12700">
              <a:solidFill>
                <a:srgbClr val="000000"/>
              </a:solidFill>
              <a:miter lim="800000"/>
              <a:headEnd/>
              <a:tailEnd/>
            </a:ln>
            <a:effectLst/>
          </p:spPr>
          <p:txBody>
            <a:bodyPr wrap="none" lIns="90488" tIns="44450" rIns="90488" bIns="4445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Book Antiqua" pitchFamily="18" charset="0"/>
                </a:rPr>
                <a:t>Operations management</a:t>
              </a:r>
            </a:p>
          </p:txBody>
        </p:sp>
        <p:sp>
          <p:nvSpPr>
            <p:cNvPr id="21" name="Rectangle 13"/>
            <p:cNvSpPr>
              <a:spLocks noChangeArrowheads="1"/>
            </p:cNvSpPr>
            <p:nvPr/>
          </p:nvSpPr>
          <p:spPr bwMode="auto">
            <a:xfrm>
              <a:off x="5962052" y="2808859"/>
              <a:ext cx="2443713" cy="350673"/>
            </a:xfrm>
            <a:prstGeom prst="rect">
              <a:avLst/>
            </a:prstGeom>
            <a:solidFill>
              <a:schemeClr val="bg2">
                <a:lumMod val="60000"/>
                <a:lumOff val="40000"/>
              </a:schemeClr>
            </a:solidFill>
            <a:ln w="12700">
              <a:solidFill>
                <a:srgbClr val="000000"/>
              </a:solidFill>
              <a:miter lim="800000"/>
              <a:headEnd/>
              <a:tailEnd/>
            </a:ln>
            <a:effectLst/>
          </p:spPr>
          <p:txBody>
            <a:bodyPr wrap="none" lIns="90488" tIns="44450" rIns="90488" bIns="4445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ysClr val="windowText" lastClr="000000"/>
                  </a:solidFill>
                  <a:effectLst/>
                  <a:uLnTx/>
                  <a:uFillTx/>
                  <a:latin typeface="Book Antiqua" pitchFamily="18" charset="0"/>
                </a:rPr>
                <a:t>Marketing Strategy</a:t>
              </a:r>
            </a:p>
          </p:txBody>
        </p:sp>
        <p:sp>
          <p:nvSpPr>
            <p:cNvPr id="22" name="Rectangle 14"/>
            <p:cNvSpPr>
              <a:spLocks noChangeArrowheads="1"/>
            </p:cNvSpPr>
            <p:nvPr/>
          </p:nvSpPr>
          <p:spPr bwMode="auto">
            <a:xfrm>
              <a:off x="369926" y="2808859"/>
              <a:ext cx="2443713" cy="350673"/>
            </a:xfrm>
            <a:prstGeom prst="rect">
              <a:avLst/>
            </a:prstGeom>
            <a:solidFill>
              <a:schemeClr val="bg2">
                <a:lumMod val="60000"/>
                <a:lumOff val="40000"/>
              </a:schemeClr>
            </a:solidFill>
            <a:ln w="12700">
              <a:solidFill>
                <a:srgbClr val="000000"/>
              </a:solidFill>
              <a:miter lim="800000"/>
              <a:headEnd/>
              <a:tailEnd/>
            </a:ln>
            <a:effectLst/>
          </p:spPr>
          <p:txBody>
            <a:bodyPr wrap="none" lIns="90488" tIns="44450" rIns="90488" bIns="4445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ysClr val="windowText" lastClr="000000"/>
                  </a:solidFill>
                  <a:effectLst/>
                  <a:uLnTx/>
                  <a:uFillTx/>
                  <a:latin typeface="Book Antiqua" pitchFamily="18" charset="0"/>
                </a:rPr>
                <a:t>Finance Strategy</a:t>
              </a:r>
            </a:p>
          </p:txBody>
        </p:sp>
        <p:sp>
          <p:nvSpPr>
            <p:cNvPr id="23" name="Line 15"/>
            <p:cNvSpPr>
              <a:spLocks noChangeShapeType="1"/>
            </p:cNvSpPr>
            <p:nvPr/>
          </p:nvSpPr>
          <p:spPr bwMode="auto">
            <a:xfrm>
              <a:off x="4366534" y="2572155"/>
              <a:ext cx="0" cy="22668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24" name="Line 16"/>
            <p:cNvSpPr>
              <a:spLocks noChangeShapeType="1"/>
            </p:cNvSpPr>
            <p:nvPr/>
          </p:nvSpPr>
          <p:spPr bwMode="auto">
            <a:xfrm>
              <a:off x="4366534" y="3173309"/>
              <a:ext cx="0" cy="23044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25" name="Line 17"/>
            <p:cNvSpPr>
              <a:spLocks noChangeShapeType="1"/>
            </p:cNvSpPr>
            <p:nvPr/>
          </p:nvSpPr>
          <p:spPr bwMode="auto">
            <a:xfrm>
              <a:off x="2332001" y="4107603"/>
              <a:ext cx="0" cy="128997"/>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26" name="Line 18"/>
            <p:cNvSpPr>
              <a:spLocks noChangeShapeType="1"/>
            </p:cNvSpPr>
            <p:nvPr/>
          </p:nvSpPr>
          <p:spPr bwMode="auto">
            <a:xfrm>
              <a:off x="3667519" y="4112613"/>
              <a:ext cx="0" cy="128997"/>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27" name="Line 19"/>
            <p:cNvSpPr>
              <a:spLocks noChangeShapeType="1"/>
            </p:cNvSpPr>
            <p:nvPr/>
          </p:nvSpPr>
          <p:spPr bwMode="auto">
            <a:xfrm>
              <a:off x="5031452" y="4112613"/>
              <a:ext cx="0" cy="128997"/>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28" name="Line 20"/>
            <p:cNvSpPr>
              <a:spLocks noChangeShapeType="1"/>
            </p:cNvSpPr>
            <p:nvPr/>
          </p:nvSpPr>
          <p:spPr bwMode="auto">
            <a:xfrm>
              <a:off x="6371232" y="4112613"/>
              <a:ext cx="0" cy="128997"/>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29" name="Rectangle 21"/>
            <p:cNvSpPr>
              <a:spLocks noChangeArrowheads="1"/>
            </p:cNvSpPr>
            <p:nvPr/>
          </p:nvSpPr>
          <p:spPr bwMode="auto">
            <a:xfrm>
              <a:off x="1804897" y="4236601"/>
              <a:ext cx="1064152" cy="289306"/>
            </a:xfrm>
            <a:prstGeom prst="rect">
              <a:avLst/>
            </a:prstGeom>
            <a:solidFill>
              <a:schemeClr val="bg1"/>
            </a:solidFill>
            <a:ln w="12700">
              <a:solidFill>
                <a:srgbClr val="000000"/>
              </a:solidFill>
              <a:miter lim="800000"/>
              <a:headEnd/>
              <a:tailEnd/>
            </a:ln>
            <a:effectLst/>
          </p:spPr>
          <p:txBody>
            <a:bodyPr wrap="none" lIns="90488" tIns="44450" rIns="90488" bIns="4445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ysClr val="windowText" lastClr="000000"/>
                  </a:solidFill>
                  <a:effectLst/>
                  <a:uLnTx/>
                  <a:uFillTx/>
                  <a:latin typeface="Book Antiqua" pitchFamily="18" charset="0"/>
                </a:rPr>
                <a:t>People</a:t>
              </a:r>
            </a:p>
          </p:txBody>
        </p:sp>
        <p:sp>
          <p:nvSpPr>
            <p:cNvPr id="30" name="Rectangle 22"/>
            <p:cNvSpPr>
              <a:spLocks noChangeArrowheads="1"/>
            </p:cNvSpPr>
            <p:nvPr/>
          </p:nvSpPr>
          <p:spPr bwMode="auto">
            <a:xfrm>
              <a:off x="3163147" y="4236601"/>
              <a:ext cx="1064152" cy="289306"/>
            </a:xfrm>
            <a:prstGeom prst="rect">
              <a:avLst/>
            </a:prstGeom>
            <a:solidFill>
              <a:schemeClr val="bg1"/>
            </a:solidFill>
            <a:ln w="12700">
              <a:solidFill>
                <a:srgbClr val="000000"/>
              </a:solidFill>
              <a:miter lim="800000"/>
              <a:headEnd/>
              <a:tailEnd/>
            </a:ln>
            <a:effectLst/>
          </p:spPr>
          <p:txBody>
            <a:bodyPr wrap="none" lIns="90488" tIns="44450" rIns="90488" bIns="4445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Book Antiqua" pitchFamily="18" charset="0"/>
                </a:rPr>
                <a:t>Plants</a:t>
              </a:r>
            </a:p>
          </p:txBody>
        </p:sp>
        <p:sp>
          <p:nvSpPr>
            <p:cNvPr id="31" name="Rectangle 23"/>
            <p:cNvSpPr>
              <a:spLocks noChangeArrowheads="1"/>
            </p:cNvSpPr>
            <p:nvPr/>
          </p:nvSpPr>
          <p:spPr bwMode="auto">
            <a:xfrm>
              <a:off x="4521397" y="4236601"/>
              <a:ext cx="1007322" cy="289306"/>
            </a:xfrm>
            <a:prstGeom prst="rect">
              <a:avLst/>
            </a:prstGeom>
            <a:solidFill>
              <a:schemeClr val="bg1"/>
            </a:solidFill>
            <a:ln w="12700">
              <a:solidFill>
                <a:srgbClr val="000000"/>
              </a:solidFill>
              <a:miter lim="800000"/>
              <a:headEnd/>
              <a:tailEnd/>
            </a:ln>
            <a:effectLst/>
          </p:spPr>
          <p:txBody>
            <a:bodyPr wrap="none" lIns="90488" tIns="44450" rIns="90488" bIns="4445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ysClr val="windowText" lastClr="000000"/>
                  </a:solidFill>
                  <a:effectLst/>
                  <a:uLnTx/>
                  <a:uFillTx/>
                  <a:latin typeface="Book Antiqua" pitchFamily="18" charset="0"/>
                </a:rPr>
                <a:t>Parts</a:t>
              </a:r>
            </a:p>
          </p:txBody>
        </p:sp>
        <p:sp>
          <p:nvSpPr>
            <p:cNvPr id="32" name="Rectangle 24"/>
            <p:cNvSpPr>
              <a:spLocks noChangeArrowheads="1"/>
            </p:cNvSpPr>
            <p:nvPr/>
          </p:nvSpPr>
          <p:spPr bwMode="auto">
            <a:xfrm>
              <a:off x="5822817" y="4236601"/>
              <a:ext cx="1064152" cy="289306"/>
            </a:xfrm>
            <a:prstGeom prst="rect">
              <a:avLst/>
            </a:prstGeom>
            <a:solidFill>
              <a:schemeClr val="bg1"/>
            </a:solidFill>
            <a:ln w="12700">
              <a:solidFill>
                <a:srgbClr val="000000"/>
              </a:solidFill>
              <a:miter lim="800000"/>
              <a:headEnd/>
              <a:tailEnd/>
            </a:ln>
            <a:effectLst/>
          </p:spPr>
          <p:txBody>
            <a:bodyPr wrap="none" lIns="90488" tIns="44450" rIns="90488" bIns="4445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ysClr val="windowText" lastClr="000000"/>
                  </a:solidFill>
                  <a:effectLst/>
                  <a:uLnTx/>
                  <a:uFillTx/>
                  <a:latin typeface="Book Antiqua" pitchFamily="18" charset="0"/>
                </a:rPr>
                <a:t>Processes</a:t>
              </a:r>
            </a:p>
          </p:txBody>
        </p:sp>
        <p:sp>
          <p:nvSpPr>
            <p:cNvPr id="33" name="Rectangle 25"/>
            <p:cNvSpPr>
              <a:spLocks noChangeArrowheads="1"/>
            </p:cNvSpPr>
            <p:nvPr/>
          </p:nvSpPr>
          <p:spPr bwMode="auto">
            <a:xfrm>
              <a:off x="2937246" y="4785154"/>
              <a:ext cx="2818795" cy="289306"/>
            </a:xfrm>
            <a:prstGeom prst="rect">
              <a:avLst/>
            </a:prstGeom>
            <a:solidFill>
              <a:schemeClr val="bg1"/>
            </a:solidFill>
            <a:ln w="12700">
              <a:solidFill>
                <a:srgbClr val="000000"/>
              </a:solidFill>
              <a:miter lim="800000"/>
              <a:headEnd/>
              <a:tailEnd/>
            </a:ln>
            <a:effectLst/>
          </p:spPr>
          <p:txBody>
            <a:bodyPr wrap="none" lIns="90488" tIns="44450" rIns="90488" bIns="4445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Book Antiqua" pitchFamily="18" charset="0"/>
                </a:rPr>
                <a:t>Planning &amp; control systems</a:t>
              </a:r>
            </a:p>
          </p:txBody>
        </p:sp>
        <p:sp>
          <p:nvSpPr>
            <p:cNvPr id="34" name="Line 26"/>
            <p:cNvSpPr>
              <a:spLocks noChangeShapeType="1"/>
            </p:cNvSpPr>
            <p:nvPr/>
          </p:nvSpPr>
          <p:spPr bwMode="auto">
            <a:xfrm flipV="1">
              <a:off x="3667519" y="4540935"/>
              <a:ext cx="7103" cy="244219"/>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35" name="Line 27"/>
            <p:cNvSpPr>
              <a:spLocks noChangeShapeType="1"/>
            </p:cNvSpPr>
            <p:nvPr/>
          </p:nvSpPr>
          <p:spPr bwMode="auto">
            <a:xfrm flipV="1">
              <a:off x="5031452" y="4534673"/>
              <a:ext cx="7103" cy="245471"/>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36" name="Line 28"/>
            <p:cNvSpPr>
              <a:spLocks noChangeShapeType="1"/>
            </p:cNvSpPr>
            <p:nvPr/>
          </p:nvSpPr>
          <p:spPr bwMode="auto">
            <a:xfrm flipH="1" flipV="1">
              <a:off x="2388832" y="4530916"/>
              <a:ext cx="544152" cy="42080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37" name="Line 29"/>
            <p:cNvSpPr>
              <a:spLocks noChangeShapeType="1"/>
            </p:cNvSpPr>
            <p:nvPr/>
          </p:nvSpPr>
          <p:spPr bwMode="auto">
            <a:xfrm flipV="1">
              <a:off x="5773090" y="4540935"/>
              <a:ext cx="333879" cy="39951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38" name="Line 30"/>
            <p:cNvSpPr>
              <a:spLocks noChangeShapeType="1"/>
            </p:cNvSpPr>
            <p:nvPr/>
          </p:nvSpPr>
          <p:spPr bwMode="auto">
            <a:xfrm>
              <a:off x="2330580" y="4107603"/>
              <a:ext cx="402786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39" name="Rectangle 31"/>
            <p:cNvSpPr>
              <a:spLocks noChangeArrowheads="1"/>
            </p:cNvSpPr>
            <p:nvPr/>
          </p:nvSpPr>
          <p:spPr bwMode="auto">
            <a:xfrm>
              <a:off x="1704023" y="3997392"/>
              <a:ext cx="5268191" cy="1381402"/>
            </a:xfrm>
            <a:prstGeom prst="rect">
              <a:avLst/>
            </a:prstGeom>
            <a:noFill/>
            <a:ln w="12700">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40" name="Rectangle 32"/>
            <p:cNvSpPr>
              <a:spLocks noChangeArrowheads="1"/>
            </p:cNvSpPr>
            <p:nvPr/>
          </p:nvSpPr>
          <p:spPr bwMode="auto">
            <a:xfrm>
              <a:off x="3327956" y="5244787"/>
              <a:ext cx="1768114" cy="335989"/>
            </a:xfrm>
            <a:prstGeom prst="rect">
              <a:avLst/>
            </a:prstGeom>
            <a:solidFill>
              <a:schemeClr val="bg2">
                <a:lumMod val="20000"/>
                <a:lumOff val="80000"/>
              </a:schemeClr>
            </a:solidFill>
            <a:ln w="12700">
              <a:solidFill>
                <a:srgbClr val="FDE3BA"/>
              </a:solidFill>
              <a:miter lim="800000"/>
              <a:headEnd/>
              <a:tailEnd/>
            </a:ln>
            <a:effectLst/>
          </p:spPr>
          <p:txBody>
            <a:bodyPr wrap="none" lIns="90488" tIns="44450" rIns="90488"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smtClean="0">
                  <a:ln>
                    <a:noFill/>
                  </a:ln>
                  <a:solidFill>
                    <a:sysClr val="windowText" lastClr="000000"/>
                  </a:solidFill>
                  <a:effectLst/>
                  <a:uLnTx/>
                  <a:uFillTx/>
                  <a:latin typeface="Book Antiqua" pitchFamily="18" charset="0"/>
                </a:rPr>
                <a:t>Production System</a:t>
              </a:r>
            </a:p>
          </p:txBody>
        </p:sp>
        <p:sp>
          <p:nvSpPr>
            <p:cNvPr id="41" name="Line 33"/>
            <p:cNvSpPr>
              <a:spLocks noChangeShapeType="1"/>
            </p:cNvSpPr>
            <p:nvPr/>
          </p:nvSpPr>
          <p:spPr bwMode="auto">
            <a:xfrm>
              <a:off x="4366534" y="1971000"/>
              <a:ext cx="0" cy="22668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42" name="Line 34"/>
            <p:cNvSpPr>
              <a:spLocks noChangeShapeType="1"/>
            </p:cNvSpPr>
            <p:nvPr/>
          </p:nvSpPr>
          <p:spPr bwMode="auto">
            <a:xfrm>
              <a:off x="1468177" y="2683618"/>
              <a:ext cx="5710049"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smtClean="0">
                <a:ln>
                  <a:noFill/>
                </a:ln>
                <a:solidFill>
                  <a:sysClr val="windowText" lastClr="000000"/>
                </a:solidFill>
                <a:effectLst/>
                <a:uLnTx/>
                <a:uFillTx/>
                <a:latin typeface="Book Antiqua" pitchFamily="18" charset="0"/>
              </a:endParaRPr>
            </a:p>
          </p:txBody>
        </p:sp>
        <p:sp>
          <p:nvSpPr>
            <p:cNvPr id="43" name="Rectangle 35"/>
            <p:cNvSpPr>
              <a:spLocks noChangeArrowheads="1"/>
            </p:cNvSpPr>
            <p:nvPr/>
          </p:nvSpPr>
          <p:spPr bwMode="auto">
            <a:xfrm>
              <a:off x="388396" y="4086312"/>
              <a:ext cx="1074013" cy="828432"/>
            </a:xfrm>
            <a:prstGeom prst="rect">
              <a:avLst/>
            </a:prstGeom>
            <a:solidFill>
              <a:schemeClr val="accent3">
                <a:lumMod val="95000"/>
              </a:schemeClr>
            </a:solidFill>
            <a:ln>
              <a:noFill/>
            </a:ln>
            <a:effectLst/>
          </p:spPr>
          <p:txBody>
            <a:bodyPr wrap="none" lIns="90488" tIns="44450" rIns="90488"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ysClr val="windowText" lastClr="000000"/>
                  </a:solidFill>
                  <a:effectLst/>
                  <a:uLnTx/>
                  <a:uFillTx/>
                  <a:latin typeface="Book Antiqua" pitchFamily="18" charset="0"/>
                </a:rPr>
                <a:t>Inputs: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smtClean="0">
                  <a:ln>
                    <a:noFill/>
                  </a:ln>
                  <a:solidFill>
                    <a:sysClr val="windowText" lastClr="000000"/>
                  </a:solidFill>
                  <a:effectLst/>
                  <a:uLnTx/>
                  <a:uFillTx/>
                  <a:latin typeface="Book Antiqua" pitchFamily="18" charset="0"/>
                </a:rPr>
                <a:t>Materials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smtClean="0">
                  <a:ln>
                    <a:noFill/>
                  </a:ln>
                  <a:solidFill>
                    <a:sysClr val="windowText" lastClr="000000"/>
                  </a:solidFill>
                  <a:effectLst/>
                  <a:uLnTx/>
                  <a:uFillTx/>
                  <a:latin typeface="Book Antiqua" pitchFamily="18" charset="0"/>
                </a:rPr>
                <a:t>Customers</a:t>
              </a:r>
            </a:p>
          </p:txBody>
        </p:sp>
        <p:sp>
          <p:nvSpPr>
            <p:cNvPr id="44" name="Rectangle 36"/>
            <p:cNvSpPr>
              <a:spLocks noChangeArrowheads="1"/>
            </p:cNvSpPr>
            <p:nvPr/>
          </p:nvSpPr>
          <p:spPr bwMode="auto">
            <a:xfrm>
              <a:off x="7125657" y="4086312"/>
              <a:ext cx="992260" cy="828432"/>
            </a:xfrm>
            <a:prstGeom prst="rect">
              <a:avLst/>
            </a:prstGeom>
            <a:solidFill>
              <a:schemeClr val="accent3">
                <a:lumMod val="95000"/>
              </a:schemeClr>
            </a:solidFill>
            <a:ln>
              <a:noFill/>
            </a:ln>
            <a:effectLst/>
          </p:spPr>
          <p:txBody>
            <a:bodyPr wrap="none" lIns="90488" tIns="44450" rIns="90488"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Book Antiqua" pitchFamily="18" charset="0"/>
                </a:rPr>
                <a:t>Outputs: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smtClean="0">
                  <a:ln>
                    <a:noFill/>
                  </a:ln>
                  <a:solidFill>
                    <a:sysClr val="windowText" lastClr="000000"/>
                  </a:solidFill>
                  <a:effectLst/>
                  <a:uLnTx/>
                  <a:uFillTx/>
                  <a:latin typeface="Book Antiqua" pitchFamily="18" charset="0"/>
                </a:rPr>
                <a:t>Products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smtClean="0">
                  <a:ln>
                    <a:noFill/>
                  </a:ln>
                  <a:solidFill>
                    <a:sysClr val="windowText" lastClr="000000"/>
                  </a:solidFill>
                  <a:effectLst/>
                  <a:uLnTx/>
                  <a:uFillTx/>
                  <a:latin typeface="Book Antiqua" pitchFamily="18" charset="0"/>
                </a:rPr>
                <a:t>Services</a:t>
              </a:r>
            </a:p>
          </p:txBody>
        </p:sp>
      </p:grpSp>
      <p:sp>
        <p:nvSpPr>
          <p:cNvPr id="45" name="İçerik Yer Tutucusu 2"/>
          <p:cNvSpPr txBox="1">
            <a:spLocks/>
          </p:cNvSpPr>
          <p:nvPr/>
        </p:nvSpPr>
        <p:spPr>
          <a:xfrm>
            <a:off x="407988" y="1090613"/>
            <a:ext cx="8397875" cy="837041"/>
          </a:xfrm>
          <a:prstGeom prst="rect">
            <a:avLst/>
          </a:prstGeom>
        </p:spPr>
        <p:txBody>
          <a:bodyPr/>
          <a:lstStyle>
            <a:lvl1pPr marL="190500" indent="-1905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a:solidFill>
                  <a:schemeClr val="tx1"/>
                </a:solidFill>
                <a:latin typeface="+mn-lt"/>
              </a:defRPr>
            </a:lvl2pPr>
            <a:lvl3pPr marL="561975" indent="-179388" algn="l" rtl="0" eaLnBrk="0" fontAlgn="base" hangingPunct="0">
              <a:spcBef>
                <a:spcPct val="20000"/>
              </a:spcBef>
              <a:spcAft>
                <a:spcPct val="0"/>
              </a:spcAft>
              <a:buClr>
                <a:schemeClr val="accent1"/>
              </a:buClr>
              <a:buChar char="-"/>
              <a:defRPr>
                <a:solidFill>
                  <a:schemeClr val="tx1"/>
                </a:solidFill>
                <a:latin typeface="+mn-lt"/>
              </a:defRPr>
            </a:lvl3pPr>
            <a:lvl4pPr marL="752475" indent="-188913" algn="l" rtl="0" eaLnBrk="0" fontAlgn="base" hangingPunct="0">
              <a:spcBef>
                <a:spcPct val="20000"/>
              </a:spcBef>
              <a:spcAft>
                <a:spcPct val="0"/>
              </a:spcAft>
              <a:buClr>
                <a:schemeClr val="accent1"/>
              </a:buClr>
              <a:buChar char="-"/>
              <a:defRPr>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itchFamily="2" charset="2"/>
              <a:buChar char="§"/>
              <a:defRPr>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a:solidFill>
                  <a:schemeClr val="tx1"/>
                </a:solidFill>
                <a:latin typeface="+mn-lt"/>
              </a:defRPr>
            </a:lvl9pPr>
          </a:lstStyle>
          <a:p>
            <a:r>
              <a:rPr lang="en-US" sz="1600" b="1" dirty="0" smtClean="0"/>
              <a:t>Operations management </a:t>
            </a:r>
            <a:r>
              <a:rPr lang="en-US" sz="1600" dirty="0" smtClean="0"/>
              <a:t>may be defined as the </a:t>
            </a:r>
            <a:r>
              <a:rPr lang="en-US" sz="1600" b="1" i="1" dirty="0" smtClean="0">
                <a:solidFill>
                  <a:schemeClr val="accent1"/>
                </a:solidFill>
              </a:rPr>
              <a:t>planning</a:t>
            </a:r>
            <a:r>
              <a:rPr lang="en-US" sz="1600" dirty="0" smtClean="0"/>
              <a:t>, </a:t>
            </a:r>
            <a:r>
              <a:rPr lang="en-US" sz="1600" b="1" i="1" dirty="0" smtClean="0">
                <a:solidFill>
                  <a:schemeClr val="accent1"/>
                </a:solidFill>
              </a:rPr>
              <a:t>organizing, staffing, directing</a:t>
            </a:r>
            <a:r>
              <a:rPr lang="en-US" sz="1600" dirty="0" smtClean="0"/>
              <a:t>, and </a:t>
            </a:r>
            <a:r>
              <a:rPr lang="en-US" sz="1600" b="1" i="1" dirty="0" smtClean="0">
                <a:solidFill>
                  <a:schemeClr val="accent1"/>
                </a:solidFill>
              </a:rPr>
              <a:t>controlling</a:t>
            </a:r>
            <a:r>
              <a:rPr lang="en-US" sz="1600" dirty="0" smtClean="0"/>
              <a:t> the </a:t>
            </a:r>
            <a:r>
              <a:rPr lang="en-US" sz="1600" i="1" dirty="0" smtClean="0"/>
              <a:t>production system </a:t>
            </a:r>
            <a:r>
              <a:rPr lang="en-US" sz="1600" dirty="0" smtClean="0"/>
              <a:t>that creates the firm’s primary </a:t>
            </a:r>
            <a:r>
              <a:rPr lang="en-US" sz="1600" i="1" dirty="0" smtClean="0"/>
              <a:t>products</a:t>
            </a:r>
            <a:r>
              <a:rPr lang="en-US" sz="1600" dirty="0" smtClean="0"/>
              <a:t> and</a:t>
            </a:r>
            <a:r>
              <a:rPr lang="en-US" sz="1600" i="1" dirty="0" smtClean="0"/>
              <a:t>  services</a:t>
            </a:r>
            <a:r>
              <a:rPr lang="en-US" sz="1600" dirty="0" smtClean="0"/>
              <a:t> </a:t>
            </a:r>
            <a:r>
              <a:rPr lang="en-US" sz="1600" dirty="0" smtClean="0">
                <a:solidFill>
                  <a:schemeClr val="accent1"/>
                </a:solidFill>
              </a:rPr>
              <a:t>....</a:t>
            </a:r>
          </a:p>
          <a:p>
            <a:pPr marL="0" indent="0">
              <a:buFont typeface="Wingdings" pitchFamily="2" charset="2"/>
              <a:buNone/>
            </a:pPr>
            <a:endParaRPr lang="tr-TR" dirty="0"/>
          </a:p>
        </p:txBody>
      </p:sp>
      <p:sp>
        <p:nvSpPr>
          <p:cNvPr id="3" name="Dikdörtgen 2"/>
          <p:cNvSpPr/>
          <p:nvPr/>
        </p:nvSpPr>
        <p:spPr>
          <a:xfrm>
            <a:off x="521946" y="436091"/>
            <a:ext cx="5966497" cy="369332"/>
          </a:xfrm>
          <a:prstGeom prst="rect">
            <a:avLst/>
          </a:prstGeom>
        </p:spPr>
        <p:txBody>
          <a:bodyPr wrap="square">
            <a:spAutoFit/>
          </a:bodyPr>
          <a:lstStyle/>
          <a:p>
            <a:pPr eaLnBrk="1" hangingPunct="1"/>
            <a:r>
              <a:rPr lang="tr-TR" b="1" dirty="0">
                <a:solidFill>
                  <a:schemeClr val="bg2">
                    <a:lumMod val="50000"/>
                  </a:schemeClr>
                </a:solidFill>
                <a:latin typeface="Book Antiqua" pitchFamily="18" charset="0"/>
              </a:rPr>
              <a:t>INTRODUCTION TO MANAGEMENT SYSTEMS</a:t>
            </a:r>
            <a:endParaRPr lang="de-DE" b="1" dirty="0">
              <a:solidFill>
                <a:schemeClr val="bg2">
                  <a:lumMod val="50000"/>
                </a:schemeClr>
              </a:solidFill>
              <a:latin typeface="Book Antiqua" pitchFamily="18" charset="0"/>
            </a:endParaRPr>
          </a:p>
        </p:txBody>
      </p:sp>
    </p:spTree>
    <p:extLst>
      <p:ext uri="{BB962C8B-B14F-4D97-AF65-F5344CB8AC3E}">
        <p14:creationId xmlns:p14="http://schemas.microsoft.com/office/powerpoint/2010/main" xmlns="" val="3006228671"/>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ltbilgi Yer Tutucusu 1"/>
          <p:cNvSpPr>
            <a:spLocks noGrp="1"/>
          </p:cNvSpPr>
          <p:nvPr>
            <p:ph type="ftr" sz="quarter" idx="4294967295"/>
          </p:nvPr>
        </p:nvSpPr>
        <p:spPr>
          <a:xfrm>
            <a:off x="8077200" y="6437613"/>
            <a:ext cx="1066800" cy="24765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dirty="0">
                <a:solidFill>
                  <a:schemeClr val="bg1"/>
                </a:solidFill>
                <a:latin typeface="Book Antiqua" pitchFamily="18" charset="0"/>
              </a:rPr>
              <a:t>Page </a:t>
            </a:r>
            <a:fld id="{540818C1-7D17-427A-A8C5-98AE2D12139F}" type="slidenum">
              <a:rPr lang="de-DE" sz="1400" b="1">
                <a:solidFill>
                  <a:schemeClr val="bg1"/>
                </a:solidFill>
                <a:latin typeface="Book Antiqua" pitchFamily="18" charset="0"/>
              </a:rPr>
              <a:pPr/>
              <a:t>3</a:t>
            </a:fld>
            <a:endParaRPr lang="de-DE" sz="1400" b="1" dirty="0">
              <a:solidFill>
                <a:schemeClr val="bg1"/>
              </a:solidFill>
              <a:latin typeface="Book Antiqua" pitchFamily="18" charset="0"/>
            </a:endParaRPr>
          </a:p>
        </p:txBody>
      </p:sp>
      <p:sp>
        <p:nvSpPr>
          <p:cNvPr id="13319" name="Text Box 23">
            <a:hlinkClick r:id="rId3"/>
          </p:cNvPr>
          <p:cNvSpPr txBox="1">
            <a:spLocks noChangeArrowheads="1"/>
          </p:cNvSpPr>
          <p:nvPr/>
        </p:nvSpPr>
        <p:spPr bwMode="auto">
          <a:xfrm>
            <a:off x="576262" y="366674"/>
            <a:ext cx="605931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b="1" dirty="0" smtClean="0">
                <a:solidFill>
                  <a:schemeClr val="bg2">
                    <a:lumMod val="50000"/>
                  </a:schemeClr>
                </a:solidFill>
                <a:latin typeface="Book Antiqua" pitchFamily="18" charset="0"/>
              </a:rPr>
              <a:t>TQM - TOTAL QUALITY MANAGEMENT</a:t>
            </a:r>
            <a:endParaRPr lang="de-DE" sz="2000" b="1" dirty="0">
              <a:solidFill>
                <a:schemeClr val="bg2">
                  <a:lumMod val="50000"/>
                </a:schemeClr>
              </a:solidFill>
              <a:latin typeface="Book Antiqua" pitchFamily="18" charset="0"/>
            </a:endParaRPr>
          </a:p>
        </p:txBody>
      </p:sp>
      <p:sp>
        <p:nvSpPr>
          <p:cNvPr id="45" name="İçerik Yer Tutucusu 2"/>
          <p:cNvSpPr txBox="1">
            <a:spLocks/>
          </p:cNvSpPr>
          <p:nvPr/>
        </p:nvSpPr>
        <p:spPr>
          <a:xfrm>
            <a:off x="407987" y="1090613"/>
            <a:ext cx="8451807" cy="2554630"/>
          </a:xfrm>
          <a:prstGeom prst="rect">
            <a:avLst/>
          </a:prstGeom>
        </p:spPr>
        <p:txBody>
          <a:bodyPr/>
          <a:lstStyle>
            <a:lvl1pPr marL="190500" indent="-1905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a:solidFill>
                  <a:schemeClr val="tx1"/>
                </a:solidFill>
                <a:latin typeface="+mn-lt"/>
              </a:defRPr>
            </a:lvl2pPr>
            <a:lvl3pPr marL="561975" indent="-179388" algn="l" rtl="0" eaLnBrk="0" fontAlgn="base" hangingPunct="0">
              <a:spcBef>
                <a:spcPct val="20000"/>
              </a:spcBef>
              <a:spcAft>
                <a:spcPct val="0"/>
              </a:spcAft>
              <a:buClr>
                <a:schemeClr val="accent1"/>
              </a:buClr>
              <a:buChar char="-"/>
              <a:defRPr>
                <a:solidFill>
                  <a:schemeClr val="tx1"/>
                </a:solidFill>
                <a:latin typeface="+mn-lt"/>
              </a:defRPr>
            </a:lvl3pPr>
            <a:lvl4pPr marL="752475" indent="-188913" algn="l" rtl="0" eaLnBrk="0" fontAlgn="base" hangingPunct="0">
              <a:spcBef>
                <a:spcPct val="20000"/>
              </a:spcBef>
              <a:spcAft>
                <a:spcPct val="0"/>
              </a:spcAft>
              <a:buClr>
                <a:schemeClr val="accent1"/>
              </a:buClr>
              <a:buChar char="-"/>
              <a:defRPr>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itchFamily="2" charset="2"/>
              <a:buChar char="§"/>
              <a:defRPr>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a:solidFill>
                  <a:schemeClr val="tx1"/>
                </a:solidFill>
                <a:latin typeface="+mn-lt"/>
              </a:defRPr>
            </a:lvl9pPr>
          </a:lstStyle>
          <a:p>
            <a:pPr algn="just"/>
            <a:r>
              <a:rPr lang="en-US" sz="1600" dirty="0">
                <a:latin typeface="Book Antiqua" pitchFamily="18" charset="0"/>
              </a:rPr>
              <a:t>The basic principles for the Total Quality Management (TQM) philosophy of doing business are to satisfy the customer, satisfy the supplier, and continuously improve the business processes. Organizations depend on their customers and therefore should understand current and future customer needs, should met customer requirements and strive to exceed customer expectations. Nearly every organized activity can be looked upon as a process. This process is supported by on organization consisting of people and their relations, resources and tools. Continuous improvement is an integral part of a total quality management system. Common tool to achieve to continuous improvement could be the plan-do-check-act (PDCA) cycle, often called the Deming Wheel, which conveys the sequential and continual of the continuous improvement process.</a:t>
            </a:r>
            <a:endParaRPr lang="tr-TR" sz="1600" dirty="0">
              <a:latin typeface="Book Antiqua" pitchFamily="18" charset="0"/>
            </a:endParaRPr>
          </a:p>
          <a:p>
            <a:pPr marL="0" indent="0" algn="just">
              <a:buFont typeface="Wingdings" pitchFamily="2" charset="2"/>
              <a:buNone/>
            </a:pPr>
            <a:endParaRPr lang="tr-TR" dirty="0">
              <a:latin typeface="Book Antiqua"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97211" y="3690259"/>
            <a:ext cx="4780607" cy="2418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427186"/>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ltbilgi Yer Tutucusu 1"/>
          <p:cNvSpPr>
            <a:spLocks noGrp="1"/>
          </p:cNvSpPr>
          <p:nvPr>
            <p:ph type="ftr" sz="quarter" idx="4294967295"/>
          </p:nvPr>
        </p:nvSpPr>
        <p:spPr>
          <a:xfrm>
            <a:off x="8077200" y="6437613"/>
            <a:ext cx="1066800" cy="24765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dirty="0">
                <a:solidFill>
                  <a:schemeClr val="bg1"/>
                </a:solidFill>
                <a:latin typeface="Book Antiqua" pitchFamily="18" charset="0"/>
              </a:rPr>
              <a:t>Page </a:t>
            </a:r>
            <a:fld id="{540818C1-7D17-427A-A8C5-98AE2D12139F}" type="slidenum">
              <a:rPr lang="de-DE" sz="1400" b="1">
                <a:solidFill>
                  <a:schemeClr val="bg1"/>
                </a:solidFill>
                <a:latin typeface="Book Antiqua" pitchFamily="18" charset="0"/>
              </a:rPr>
              <a:pPr/>
              <a:t>4</a:t>
            </a:fld>
            <a:endParaRPr lang="de-DE" sz="1400" b="1" dirty="0">
              <a:solidFill>
                <a:schemeClr val="bg1"/>
              </a:solidFill>
              <a:latin typeface="Book Antiqua" pitchFamily="18" charset="0"/>
            </a:endParaRPr>
          </a:p>
        </p:txBody>
      </p:sp>
      <p:sp>
        <p:nvSpPr>
          <p:cNvPr id="13319" name="Text Box 23">
            <a:hlinkClick r:id="rId3"/>
          </p:cNvPr>
          <p:cNvSpPr txBox="1">
            <a:spLocks noChangeArrowheads="1"/>
          </p:cNvSpPr>
          <p:nvPr/>
        </p:nvSpPr>
        <p:spPr bwMode="auto">
          <a:xfrm>
            <a:off x="284205" y="366674"/>
            <a:ext cx="605931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b="1" dirty="0" smtClean="0">
                <a:solidFill>
                  <a:schemeClr val="bg2">
                    <a:lumMod val="50000"/>
                  </a:schemeClr>
                </a:solidFill>
                <a:latin typeface="Book Antiqua" pitchFamily="18" charset="0"/>
              </a:rPr>
              <a:t>TQM - TOTAL QUALITY MANAGEMENT</a:t>
            </a:r>
            <a:endParaRPr lang="de-DE" sz="2000" b="1" dirty="0">
              <a:solidFill>
                <a:schemeClr val="bg2">
                  <a:lumMod val="50000"/>
                </a:schemeClr>
              </a:solidFill>
              <a:latin typeface="Book Antiqua" pitchFamily="18" charset="0"/>
            </a:endParaRPr>
          </a:p>
        </p:txBody>
      </p:sp>
      <p:sp>
        <p:nvSpPr>
          <p:cNvPr id="6" name="Text Box 5"/>
          <p:cNvSpPr txBox="1">
            <a:spLocks noChangeArrowheads="1"/>
          </p:cNvSpPr>
          <p:nvPr/>
        </p:nvSpPr>
        <p:spPr bwMode="auto">
          <a:xfrm>
            <a:off x="284205" y="1137208"/>
            <a:ext cx="594360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tr-TR" b="1" i="1" dirty="0" err="1">
                <a:solidFill>
                  <a:srgbClr val="003366"/>
                </a:solidFill>
                <a:latin typeface="Book Antiqua" pitchFamily="18" charset="0"/>
              </a:rPr>
              <a:t>Customer</a:t>
            </a:r>
            <a:r>
              <a:rPr lang="tr-TR" b="1" i="1" dirty="0">
                <a:solidFill>
                  <a:srgbClr val="003366"/>
                </a:solidFill>
                <a:latin typeface="Book Antiqua" pitchFamily="18" charset="0"/>
              </a:rPr>
              <a:t> </a:t>
            </a:r>
            <a:r>
              <a:rPr lang="tr-TR" b="1" i="1" dirty="0" err="1" smtClean="0">
                <a:solidFill>
                  <a:srgbClr val="003366"/>
                </a:solidFill>
                <a:latin typeface="Book Antiqua" pitchFamily="18" charset="0"/>
              </a:rPr>
              <a:t>focus</a:t>
            </a:r>
            <a:endParaRPr lang="tr-TR" dirty="0">
              <a:solidFill>
                <a:srgbClr val="003366"/>
              </a:solidFill>
              <a:latin typeface="Book Antiqua" pitchFamily="18" charset="0"/>
            </a:endParaRPr>
          </a:p>
          <a:p>
            <a:r>
              <a:rPr lang="tr-TR" dirty="0" err="1">
                <a:solidFill>
                  <a:srgbClr val="003366"/>
                </a:solidFill>
                <a:latin typeface="Book Antiqua" pitchFamily="18" charset="0"/>
              </a:rPr>
              <a:t>Organizations</a:t>
            </a:r>
            <a:r>
              <a:rPr lang="tr-TR" dirty="0">
                <a:solidFill>
                  <a:srgbClr val="003366"/>
                </a:solidFill>
                <a:latin typeface="Book Antiqua" pitchFamily="18" charset="0"/>
              </a:rPr>
              <a:t> </a:t>
            </a:r>
            <a:r>
              <a:rPr lang="tr-TR" dirty="0" err="1">
                <a:solidFill>
                  <a:srgbClr val="003366"/>
                </a:solidFill>
                <a:latin typeface="Book Antiqua" pitchFamily="18" charset="0"/>
              </a:rPr>
              <a:t>depend</a:t>
            </a:r>
            <a:r>
              <a:rPr lang="tr-TR" dirty="0">
                <a:solidFill>
                  <a:srgbClr val="003366"/>
                </a:solidFill>
                <a:latin typeface="Book Antiqua" pitchFamily="18" charset="0"/>
              </a:rPr>
              <a:t> on </a:t>
            </a:r>
            <a:r>
              <a:rPr lang="tr-TR" dirty="0" err="1">
                <a:solidFill>
                  <a:srgbClr val="003366"/>
                </a:solidFill>
                <a:latin typeface="Book Antiqua" pitchFamily="18" charset="0"/>
              </a:rPr>
              <a:t>their</a:t>
            </a:r>
            <a:r>
              <a:rPr lang="tr-TR" dirty="0">
                <a:solidFill>
                  <a:srgbClr val="003366"/>
                </a:solidFill>
                <a:latin typeface="Book Antiqua" pitchFamily="18" charset="0"/>
              </a:rPr>
              <a:t> </a:t>
            </a:r>
            <a:r>
              <a:rPr lang="tr-TR" dirty="0" err="1">
                <a:solidFill>
                  <a:srgbClr val="003366"/>
                </a:solidFill>
                <a:latin typeface="Book Antiqua" pitchFamily="18" charset="0"/>
              </a:rPr>
              <a:t>customers</a:t>
            </a:r>
            <a:r>
              <a:rPr lang="tr-TR" dirty="0">
                <a:solidFill>
                  <a:srgbClr val="003366"/>
                </a:solidFill>
                <a:latin typeface="Book Antiqua" pitchFamily="18" charset="0"/>
              </a:rPr>
              <a:t> </a:t>
            </a:r>
            <a:r>
              <a:rPr lang="tr-TR" dirty="0" err="1">
                <a:solidFill>
                  <a:srgbClr val="003366"/>
                </a:solidFill>
                <a:latin typeface="Book Antiqua" pitchFamily="18" charset="0"/>
              </a:rPr>
              <a:t>and</a:t>
            </a:r>
            <a:r>
              <a:rPr lang="tr-TR" dirty="0">
                <a:solidFill>
                  <a:srgbClr val="003366"/>
                </a:solidFill>
                <a:latin typeface="Book Antiqua" pitchFamily="18" charset="0"/>
              </a:rPr>
              <a:t> </a:t>
            </a:r>
            <a:r>
              <a:rPr lang="tr-TR" dirty="0" err="1">
                <a:solidFill>
                  <a:srgbClr val="003366"/>
                </a:solidFill>
                <a:latin typeface="Book Antiqua" pitchFamily="18" charset="0"/>
              </a:rPr>
              <a:t>therefore</a:t>
            </a:r>
            <a:r>
              <a:rPr lang="tr-TR" dirty="0">
                <a:solidFill>
                  <a:srgbClr val="003366"/>
                </a:solidFill>
                <a:latin typeface="Book Antiqua" pitchFamily="18" charset="0"/>
              </a:rPr>
              <a:t> </a:t>
            </a:r>
            <a:r>
              <a:rPr lang="tr-TR" dirty="0" err="1">
                <a:solidFill>
                  <a:srgbClr val="003366"/>
                </a:solidFill>
                <a:latin typeface="Book Antiqua" pitchFamily="18" charset="0"/>
              </a:rPr>
              <a:t>should</a:t>
            </a:r>
            <a:r>
              <a:rPr lang="tr-TR" dirty="0">
                <a:solidFill>
                  <a:srgbClr val="003366"/>
                </a:solidFill>
                <a:latin typeface="Book Antiqua" pitchFamily="18" charset="0"/>
              </a:rPr>
              <a:t> </a:t>
            </a:r>
            <a:r>
              <a:rPr lang="tr-TR" dirty="0" err="1">
                <a:solidFill>
                  <a:srgbClr val="003366"/>
                </a:solidFill>
                <a:latin typeface="Book Antiqua" pitchFamily="18" charset="0"/>
              </a:rPr>
              <a:t>understand</a:t>
            </a:r>
            <a:r>
              <a:rPr lang="tr-TR" dirty="0">
                <a:solidFill>
                  <a:srgbClr val="003366"/>
                </a:solidFill>
                <a:latin typeface="Book Antiqua" pitchFamily="18" charset="0"/>
              </a:rPr>
              <a:t> </a:t>
            </a:r>
            <a:r>
              <a:rPr lang="tr-TR" dirty="0" err="1">
                <a:solidFill>
                  <a:srgbClr val="003366"/>
                </a:solidFill>
                <a:latin typeface="Book Antiqua" pitchFamily="18" charset="0"/>
              </a:rPr>
              <a:t>current</a:t>
            </a:r>
            <a:r>
              <a:rPr lang="tr-TR" dirty="0">
                <a:solidFill>
                  <a:srgbClr val="003366"/>
                </a:solidFill>
                <a:latin typeface="Book Antiqua" pitchFamily="18" charset="0"/>
              </a:rPr>
              <a:t> </a:t>
            </a:r>
            <a:r>
              <a:rPr lang="tr-TR" dirty="0" err="1">
                <a:solidFill>
                  <a:srgbClr val="003366"/>
                </a:solidFill>
                <a:latin typeface="Book Antiqua" pitchFamily="18" charset="0"/>
              </a:rPr>
              <a:t>and</a:t>
            </a:r>
            <a:r>
              <a:rPr lang="tr-TR" dirty="0">
                <a:solidFill>
                  <a:srgbClr val="003366"/>
                </a:solidFill>
                <a:latin typeface="Book Antiqua" pitchFamily="18" charset="0"/>
              </a:rPr>
              <a:t> </a:t>
            </a:r>
            <a:r>
              <a:rPr lang="tr-TR" dirty="0" err="1">
                <a:solidFill>
                  <a:srgbClr val="003366"/>
                </a:solidFill>
                <a:latin typeface="Book Antiqua" pitchFamily="18" charset="0"/>
              </a:rPr>
              <a:t>future</a:t>
            </a:r>
            <a:r>
              <a:rPr lang="tr-TR" dirty="0">
                <a:solidFill>
                  <a:srgbClr val="003366"/>
                </a:solidFill>
                <a:latin typeface="Book Antiqua" pitchFamily="18" charset="0"/>
              </a:rPr>
              <a:t> </a:t>
            </a:r>
            <a:r>
              <a:rPr lang="tr-TR" dirty="0" err="1">
                <a:solidFill>
                  <a:srgbClr val="003366"/>
                </a:solidFill>
                <a:latin typeface="Book Antiqua" pitchFamily="18" charset="0"/>
              </a:rPr>
              <a:t>customer</a:t>
            </a:r>
            <a:r>
              <a:rPr lang="tr-TR" dirty="0">
                <a:solidFill>
                  <a:srgbClr val="003366"/>
                </a:solidFill>
                <a:latin typeface="Book Antiqua" pitchFamily="18" charset="0"/>
              </a:rPr>
              <a:t> </a:t>
            </a:r>
            <a:r>
              <a:rPr lang="tr-TR" dirty="0" err="1">
                <a:solidFill>
                  <a:srgbClr val="003366"/>
                </a:solidFill>
                <a:latin typeface="Book Antiqua" pitchFamily="18" charset="0"/>
              </a:rPr>
              <a:t>needs</a:t>
            </a:r>
            <a:r>
              <a:rPr lang="tr-TR" dirty="0">
                <a:solidFill>
                  <a:srgbClr val="003366"/>
                </a:solidFill>
                <a:latin typeface="Book Antiqua" pitchFamily="18" charset="0"/>
              </a:rPr>
              <a:t>, </a:t>
            </a:r>
            <a:r>
              <a:rPr lang="tr-TR" dirty="0" err="1">
                <a:solidFill>
                  <a:srgbClr val="003366"/>
                </a:solidFill>
                <a:latin typeface="Book Antiqua" pitchFamily="18" charset="0"/>
              </a:rPr>
              <a:t>meet</a:t>
            </a:r>
            <a:r>
              <a:rPr lang="tr-TR" dirty="0">
                <a:solidFill>
                  <a:srgbClr val="003366"/>
                </a:solidFill>
                <a:latin typeface="Book Antiqua" pitchFamily="18" charset="0"/>
              </a:rPr>
              <a:t> </a:t>
            </a:r>
            <a:r>
              <a:rPr lang="tr-TR" dirty="0" err="1">
                <a:solidFill>
                  <a:srgbClr val="003366"/>
                </a:solidFill>
                <a:latin typeface="Book Antiqua" pitchFamily="18" charset="0"/>
              </a:rPr>
              <a:t>customer</a:t>
            </a:r>
            <a:r>
              <a:rPr lang="tr-TR" dirty="0">
                <a:solidFill>
                  <a:srgbClr val="003366"/>
                </a:solidFill>
                <a:latin typeface="Book Antiqua" pitchFamily="18" charset="0"/>
              </a:rPr>
              <a:t> </a:t>
            </a:r>
            <a:r>
              <a:rPr lang="tr-TR" dirty="0" err="1">
                <a:solidFill>
                  <a:srgbClr val="003366"/>
                </a:solidFill>
                <a:latin typeface="Book Antiqua" pitchFamily="18" charset="0"/>
              </a:rPr>
              <a:t>requirements</a:t>
            </a:r>
            <a:r>
              <a:rPr lang="tr-TR" dirty="0">
                <a:solidFill>
                  <a:srgbClr val="003366"/>
                </a:solidFill>
                <a:latin typeface="Book Antiqua" pitchFamily="18" charset="0"/>
              </a:rPr>
              <a:t> </a:t>
            </a:r>
            <a:r>
              <a:rPr lang="tr-TR" dirty="0" err="1">
                <a:solidFill>
                  <a:srgbClr val="003366"/>
                </a:solidFill>
                <a:latin typeface="Book Antiqua" pitchFamily="18" charset="0"/>
              </a:rPr>
              <a:t>and</a:t>
            </a:r>
            <a:r>
              <a:rPr lang="tr-TR" dirty="0">
                <a:solidFill>
                  <a:srgbClr val="003366"/>
                </a:solidFill>
                <a:latin typeface="Book Antiqua" pitchFamily="18" charset="0"/>
              </a:rPr>
              <a:t> </a:t>
            </a:r>
            <a:r>
              <a:rPr lang="tr-TR" dirty="0" err="1">
                <a:solidFill>
                  <a:srgbClr val="003366"/>
                </a:solidFill>
                <a:latin typeface="Book Antiqua" pitchFamily="18" charset="0"/>
              </a:rPr>
              <a:t>strive</a:t>
            </a:r>
            <a:r>
              <a:rPr lang="tr-TR" dirty="0">
                <a:solidFill>
                  <a:srgbClr val="003366"/>
                </a:solidFill>
                <a:latin typeface="Book Antiqua" pitchFamily="18" charset="0"/>
              </a:rPr>
              <a:t> </a:t>
            </a:r>
            <a:r>
              <a:rPr lang="tr-TR" dirty="0" err="1">
                <a:solidFill>
                  <a:srgbClr val="003366"/>
                </a:solidFill>
                <a:latin typeface="Book Antiqua" pitchFamily="18" charset="0"/>
              </a:rPr>
              <a:t>to</a:t>
            </a:r>
            <a:r>
              <a:rPr lang="tr-TR" dirty="0">
                <a:solidFill>
                  <a:srgbClr val="003366"/>
                </a:solidFill>
                <a:latin typeface="Book Antiqua" pitchFamily="18" charset="0"/>
              </a:rPr>
              <a:t> </a:t>
            </a:r>
            <a:r>
              <a:rPr lang="tr-TR" dirty="0" err="1">
                <a:solidFill>
                  <a:srgbClr val="003366"/>
                </a:solidFill>
                <a:latin typeface="Book Antiqua" pitchFamily="18" charset="0"/>
              </a:rPr>
              <a:t>exceed</a:t>
            </a:r>
            <a:r>
              <a:rPr lang="tr-TR" dirty="0">
                <a:solidFill>
                  <a:srgbClr val="003366"/>
                </a:solidFill>
                <a:latin typeface="Book Antiqua" pitchFamily="18" charset="0"/>
              </a:rPr>
              <a:t> </a:t>
            </a:r>
            <a:r>
              <a:rPr lang="tr-TR" dirty="0" err="1">
                <a:solidFill>
                  <a:srgbClr val="003366"/>
                </a:solidFill>
                <a:latin typeface="Book Antiqua" pitchFamily="18" charset="0"/>
              </a:rPr>
              <a:t>customer</a:t>
            </a:r>
            <a:r>
              <a:rPr lang="tr-TR" dirty="0">
                <a:solidFill>
                  <a:srgbClr val="003366"/>
                </a:solidFill>
                <a:latin typeface="Book Antiqua" pitchFamily="18" charset="0"/>
              </a:rPr>
              <a:t> </a:t>
            </a:r>
            <a:r>
              <a:rPr lang="tr-TR" dirty="0" err="1">
                <a:solidFill>
                  <a:srgbClr val="003366"/>
                </a:solidFill>
                <a:latin typeface="Book Antiqua" pitchFamily="18" charset="0"/>
              </a:rPr>
              <a:t>expectations</a:t>
            </a:r>
            <a:r>
              <a:rPr lang="tr-TR" dirty="0">
                <a:solidFill>
                  <a:srgbClr val="003366"/>
                </a:solidFill>
                <a:latin typeface="Book Antiqua" pitchFamily="18" charset="0"/>
              </a:rPr>
              <a:t>.</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35577" y="1137209"/>
            <a:ext cx="2381680" cy="1459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284205" y="2805371"/>
            <a:ext cx="6240163"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tr-TR" b="1" i="1" dirty="0" err="1">
                <a:solidFill>
                  <a:srgbClr val="003366"/>
                </a:solidFill>
                <a:latin typeface="Book Antiqua" pitchFamily="18" charset="0"/>
              </a:rPr>
              <a:t>Leadership</a:t>
            </a:r>
            <a:endParaRPr lang="tr-TR" dirty="0">
              <a:solidFill>
                <a:srgbClr val="003366"/>
              </a:solidFill>
              <a:latin typeface="Book Antiqua" pitchFamily="18" charset="0"/>
            </a:endParaRPr>
          </a:p>
          <a:p>
            <a:r>
              <a:rPr lang="tr-TR" dirty="0" err="1">
                <a:solidFill>
                  <a:srgbClr val="003366"/>
                </a:solidFill>
                <a:latin typeface="Book Antiqua" pitchFamily="18" charset="0"/>
              </a:rPr>
              <a:t>Leaders</a:t>
            </a:r>
            <a:r>
              <a:rPr lang="tr-TR" dirty="0">
                <a:solidFill>
                  <a:srgbClr val="003366"/>
                </a:solidFill>
                <a:latin typeface="Book Antiqua" pitchFamily="18" charset="0"/>
              </a:rPr>
              <a:t> </a:t>
            </a:r>
            <a:r>
              <a:rPr lang="tr-TR" dirty="0" err="1">
                <a:solidFill>
                  <a:srgbClr val="003366"/>
                </a:solidFill>
                <a:latin typeface="Book Antiqua" pitchFamily="18" charset="0"/>
              </a:rPr>
              <a:t>establish</a:t>
            </a:r>
            <a:r>
              <a:rPr lang="tr-TR" dirty="0">
                <a:solidFill>
                  <a:srgbClr val="003366"/>
                </a:solidFill>
                <a:latin typeface="Book Antiqua" pitchFamily="18" charset="0"/>
              </a:rPr>
              <a:t> </a:t>
            </a:r>
            <a:r>
              <a:rPr lang="tr-TR" dirty="0" err="1">
                <a:solidFill>
                  <a:srgbClr val="003366"/>
                </a:solidFill>
                <a:latin typeface="Book Antiqua" pitchFamily="18" charset="0"/>
              </a:rPr>
              <a:t>unity</a:t>
            </a:r>
            <a:r>
              <a:rPr lang="tr-TR" dirty="0">
                <a:solidFill>
                  <a:srgbClr val="003366"/>
                </a:solidFill>
                <a:latin typeface="Book Antiqua" pitchFamily="18" charset="0"/>
              </a:rPr>
              <a:t> of </a:t>
            </a:r>
            <a:r>
              <a:rPr lang="tr-TR" dirty="0" err="1">
                <a:solidFill>
                  <a:srgbClr val="003366"/>
                </a:solidFill>
                <a:latin typeface="Book Antiqua" pitchFamily="18" charset="0"/>
              </a:rPr>
              <a:t>purpose</a:t>
            </a:r>
            <a:r>
              <a:rPr lang="tr-TR" dirty="0">
                <a:solidFill>
                  <a:srgbClr val="003366"/>
                </a:solidFill>
                <a:latin typeface="Book Antiqua" pitchFamily="18" charset="0"/>
              </a:rPr>
              <a:t> </a:t>
            </a:r>
            <a:r>
              <a:rPr lang="tr-TR" dirty="0" err="1">
                <a:solidFill>
                  <a:srgbClr val="003366"/>
                </a:solidFill>
                <a:latin typeface="Book Antiqua" pitchFamily="18" charset="0"/>
              </a:rPr>
              <a:t>and</a:t>
            </a:r>
            <a:r>
              <a:rPr lang="tr-TR" dirty="0">
                <a:solidFill>
                  <a:srgbClr val="003366"/>
                </a:solidFill>
                <a:latin typeface="Book Antiqua" pitchFamily="18" charset="0"/>
              </a:rPr>
              <a:t> </a:t>
            </a:r>
            <a:r>
              <a:rPr lang="tr-TR" dirty="0" err="1">
                <a:solidFill>
                  <a:srgbClr val="003366"/>
                </a:solidFill>
                <a:latin typeface="Book Antiqua" pitchFamily="18" charset="0"/>
              </a:rPr>
              <a:t>direction</a:t>
            </a:r>
            <a:r>
              <a:rPr lang="tr-TR" dirty="0">
                <a:solidFill>
                  <a:srgbClr val="003366"/>
                </a:solidFill>
                <a:latin typeface="Book Antiqua" pitchFamily="18" charset="0"/>
              </a:rPr>
              <a:t> </a:t>
            </a:r>
            <a:r>
              <a:rPr lang="tr-TR" dirty="0" err="1">
                <a:solidFill>
                  <a:srgbClr val="003366"/>
                </a:solidFill>
                <a:latin typeface="Book Antiqua" pitchFamily="18" charset="0"/>
              </a:rPr>
              <a:t>for</a:t>
            </a:r>
            <a:r>
              <a:rPr lang="tr-TR" dirty="0">
                <a:solidFill>
                  <a:srgbClr val="003366"/>
                </a:solidFill>
                <a:latin typeface="Book Antiqua" pitchFamily="18" charset="0"/>
              </a:rPr>
              <a:t> </a:t>
            </a:r>
            <a:r>
              <a:rPr lang="tr-TR" dirty="0" err="1">
                <a:solidFill>
                  <a:srgbClr val="003366"/>
                </a:solidFill>
                <a:latin typeface="Book Antiqua" pitchFamily="18" charset="0"/>
              </a:rPr>
              <a:t>the</a:t>
            </a:r>
            <a:r>
              <a:rPr lang="tr-TR" dirty="0">
                <a:solidFill>
                  <a:srgbClr val="003366"/>
                </a:solidFill>
                <a:latin typeface="Book Antiqua" pitchFamily="18" charset="0"/>
              </a:rPr>
              <a:t> </a:t>
            </a:r>
            <a:r>
              <a:rPr lang="tr-TR" dirty="0" err="1">
                <a:solidFill>
                  <a:srgbClr val="003366"/>
                </a:solidFill>
                <a:latin typeface="Book Antiqua" pitchFamily="18" charset="0"/>
              </a:rPr>
              <a:t>organization</a:t>
            </a:r>
            <a:r>
              <a:rPr lang="tr-TR" dirty="0">
                <a:solidFill>
                  <a:srgbClr val="003366"/>
                </a:solidFill>
                <a:latin typeface="Book Antiqua" pitchFamily="18" charset="0"/>
              </a:rPr>
              <a:t>. </a:t>
            </a:r>
            <a:r>
              <a:rPr lang="tr-TR" dirty="0" err="1">
                <a:solidFill>
                  <a:srgbClr val="003366"/>
                </a:solidFill>
                <a:latin typeface="Book Antiqua" pitchFamily="18" charset="0"/>
              </a:rPr>
              <a:t>They</a:t>
            </a:r>
            <a:r>
              <a:rPr lang="tr-TR" dirty="0">
                <a:solidFill>
                  <a:srgbClr val="003366"/>
                </a:solidFill>
                <a:latin typeface="Book Antiqua" pitchFamily="18" charset="0"/>
              </a:rPr>
              <a:t> </a:t>
            </a:r>
            <a:r>
              <a:rPr lang="tr-TR" dirty="0" err="1">
                <a:solidFill>
                  <a:srgbClr val="003366"/>
                </a:solidFill>
                <a:latin typeface="Book Antiqua" pitchFamily="18" charset="0"/>
              </a:rPr>
              <a:t>should</a:t>
            </a:r>
            <a:r>
              <a:rPr lang="tr-TR" dirty="0">
                <a:solidFill>
                  <a:srgbClr val="003366"/>
                </a:solidFill>
                <a:latin typeface="Book Antiqua" pitchFamily="18" charset="0"/>
              </a:rPr>
              <a:t> </a:t>
            </a:r>
            <a:r>
              <a:rPr lang="tr-TR" dirty="0" err="1">
                <a:solidFill>
                  <a:srgbClr val="003366"/>
                </a:solidFill>
                <a:latin typeface="Book Antiqua" pitchFamily="18" charset="0"/>
              </a:rPr>
              <a:t>create</a:t>
            </a:r>
            <a:r>
              <a:rPr lang="tr-TR" dirty="0">
                <a:solidFill>
                  <a:srgbClr val="003366"/>
                </a:solidFill>
                <a:latin typeface="Book Antiqua" pitchFamily="18" charset="0"/>
              </a:rPr>
              <a:t> </a:t>
            </a:r>
            <a:r>
              <a:rPr lang="tr-TR" dirty="0" err="1">
                <a:solidFill>
                  <a:srgbClr val="003366"/>
                </a:solidFill>
                <a:latin typeface="Book Antiqua" pitchFamily="18" charset="0"/>
              </a:rPr>
              <a:t>and</a:t>
            </a:r>
            <a:r>
              <a:rPr lang="tr-TR" dirty="0">
                <a:solidFill>
                  <a:srgbClr val="003366"/>
                </a:solidFill>
                <a:latin typeface="Book Antiqua" pitchFamily="18" charset="0"/>
              </a:rPr>
              <a:t> </a:t>
            </a:r>
            <a:r>
              <a:rPr lang="tr-TR" dirty="0" err="1">
                <a:solidFill>
                  <a:srgbClr val="003366"/>
                </a:solidFill>
                <a:latin typeface="Book Antiqua" pitchFamily="18" charset="0"/>
              </a:rPr>
              <a:t>maintain</a:t>
            </a:r>
            <a:r>
              <a:rPr lang="tr-TR" dirty="0">
                <a:solidFill>
                  <a:srgbClr val="003366"/>
                </a:solidFill>
                <a:latin typeface="Book Antiqua" pitchFamily="18" charset="0"/>
              </a:rPr>
              <a:t> </a:t>
            </a:r>
            <a:r>
              <a:rPr lang="tr-TR" dirty="0" err="1">
                <a:solidFill>
                  <a:srgbClr val="003366"/>
                </a:solidFill>
                <a:latin typeface="Book Antiqua" pitchFamily="18" charset="0"/>
              </a:rPr>
              <a:t>the</a:t>
            </a:r>
            <a:r>
              <a:rPr lang="tr-TR" dirty="0">
                <a:solidFill>
                  <a:srgbClr val="003366"/>
                </a:solidFill>
                <a:latin typeface="Book Antiqua" pitchFamily="18" charset="0"/>
              </a:rPr>
              <a:t> </a:t>
            </a:r>
            <a:r>
              <a:rPr lang="tr-TR" dirty="0" err="1">
                <a:solidFill>
                  <a:srgbClr val="003366"/>
                </a:solidFill>
                <a:latin typeface="Book Antiqua" pitchFamily="18" charset="0"/>
              </a:rPr>
              <a:t>internal</a:t>
            </a:r>
            <a:r>
              <a:rPr lang="tr-TR" dirty="0">
                <a:solidFill>
                  <a:srgbClr val="003366"/>
                </a:solidFill>
                <a:latin typeface="Book Antiqua" pitchFamily="18" charset="0"/>
              </a:rPr>
              <a:t> </a:t>
            </a:r>
            <a:r>
              <a:rPr lang="tr-TR" dirty="0" err="1">
                <a:solidFill>
                  <a:srgbClr val="003366"/>
                </a:solidFill>
                <a:latin typeface="Book Antiqua" pitchFamily="18" charset="0"/>
              </a:rPr>
              <a:t>environment</a:t>
            </a:r>
            <a:r>
              <a:rPr lang="tr-TR" dirty="0">
                <a:solidFill>
                  <a:srgbClr val="003366"/>
                </a:solidFill>
                <a:latin typeface="Book Antiqua" pitchFamily="18" charset="0"/>
              </a:rPr>
              <a:t> in </a:t>
            </a:r>
            <a:r>
              <a:rPr lang="tr-TR" dirty="0" err="1">
                <a:solidFill>
                  <a:srgbClr val="003366"/>
                </a:solidFill>
                <a:latin typeface="Book Antiqua" pitchFamily="18" charset="0"/>
              </a:rPr>
              <a:t>which</a:t>
            </a:r>
            <a:r>
              <a:rPr lang="tr-TR" dirty="0">
                <a:solidFill>
                  <a:srgbClr val="003366"/>
                </a:solidFill>
                <a:latin typeface="Book Antiqua" pitchFamily="18" charset="0"/>
              </a:rPr>
              <a:t> </a:t>
            </a:r>
            <a:r>
              <a:rPr lang="tr-TR" dirty="0" err="1">
                <a:solidFill>
                  <a:srgbClr val="003366"/>
                </a:solidFill>
                <a:latin typeface="Book Antiqua" pitchFamily="18" charset="0"/>
              </a:rPr>
              <a:t>people</a:t>
            </a:r>
            <a:r>
              <a:rPr lang="tr-TR" dirty="0">
                <a:solidFill>
                  <a:srgbClr val="003366"/>
                </a:solidFill>
                <a:latin typeface="Book Antiqua" pitchFamily="18" charset="0"/>
              </a:rPr>
              <a:t> can </a:t>
            </a:r>
            <a:r>
              <a:rPr lang="tr-TR" dirty="0" err="1">
                <a:solidFill>
                  <a:srgbClr val="003366"/>
                </a:solidFill>
                <a:latin typeface="Book Antiqua" pitchFamily="18" charset="0"/>
              </a:rPr>
              <a:t>become</a:t>
            </a:r>
            <a:r>
              <a:rPr lang="tr-TR" dirty="0">
                <a:solidFill>
                  <a:srgbClr val="003366"/>
                </a:solidFill>
                <a:latin typeface="Book Antiqua" pitchFamily="18" charset="0"/>
              </a:rPr>
              <a:t> </a:t>
            </a:r>
            <a:r>
              <a:rPr lang="tr-TR" dirty="0" err="1">
                <a:solidFill>
                  <a:srgbClr val="003366"/>
                </a:solidFill>
                <a:latin typeface="Book Antiqua" pitchFamily="18" charset="0"/>
              </a:rPr>
              <a:t>fully</a:t>
            </a:r>
            <a:r>
              <a:rPr lang="tr-TR" dirty="0">
                <a:solidFill>
                  <a:srgbClr val="003366"/>
                </a:solidFill>
                <a:latin typeface="Book Antiqua" pitchFamily="18" charset="0"/>
              </a:rPr>
              <a:t> </a:t>
            </a:r>
            <a:r>
              <a:rPr lang="tr-TR" dirty="0" err="1">
                <a:solidFill>
                  <a:srgbClr val="003366"/>
                </a:solidFill>
                <a:latin typeface="Book Antiqua" pitchFamily="18" charset="0"/>
              </a:rPr>
              <a:t>involved</a:t>
            </a:r>
            <a:r>
              <a:rPr lang="tr-TR" dirty="0">
                <a:solidFill>
                  <a:srgbClr val="003366"/>
                </a:solidFill>
                <a:latin typeface="Book Antiqua" pitchFamily="18" charset="0"/>
              </a:rPr>
              <a:t> in </a:t>
            </a:r>
            <a:r>
              <a:rPr lang="tr-TR" dirty="0" err="1">
                <a:solidFill>
                  <a:srgbClr val="003366"/>
                </a:solidFill>
                <a:latin typeface="Book Antiqua" pitchFamily="18" charset="0"/>
              </a:rPr>
              <a:t>achieving</a:t>
            </a:r>
            <a:r>
              <a:rPr lang="tr-TR" dirty="0">
                <a:solidFill>
                  <a:srgbClr val="003366"/>
                </a:solidFill>
                <a:latin typeface="Book Antiqua" pitchFamily="18" charset="0"/>
              </a:rPr>
              <a:t> </a:t>
            </a:r>
            <a:r>
              <a:rPr lang="tr-TR" dirty="0" err="1">
                <a:solidFill>
                  <a:srgbClr val="003366"/>
                </a:solidFill>
                <a:latin typeface="Book Antiqua" pitchFamily="18" charset="0"/>
              </a:rPr>
              <a:t>the</a:t>
            </a:r>
            <a:r>
              <a:rPr lang="tr-TR" dirty="0">
                <a:solidFill>
                  <a:srgbClr val="003366"/>
                </a:solidFill>
                <a:latin typeface="Book Antiqua" pitchFamily="18" charset="0"/>
              </a:rPr>
              <a:t> </a:t>
            </a:r>
            <a:r>
              <a:rPr lang="tr-TR" dirty="0" err="1">
                <a:solidFill>
                  <a:srgbClr val="003366"/>
                </a:solidFill>
                <a:latin typeface="Book Antiqua" pitchFamily="18" charset="0"/>
              </a:rPr>
              <a:t>organization’s</a:t>
            </a:r>
            <a:r>
              <a:rPr lang="tr-TR" dirty="0">
                <a:solidFill>
                  <a:srgbClr val="003366"/>
                </a:solidFill>
                <a:latin typeface="Book Antiqua" pitchFamily="18" charset="0"/>
              </a:rPr>
              <a:t> </a:t>
            </a:r>
            <a:r>
              <a:rPr lang="tr-TR" dirty="0" err="1">
                <a:solidFill>
                  <a:srgbClr val="003366"/>
                </a:solidFill>
                <a:latin typeface="Book Antiqua" pitchFamily="18" charset="0"/>
              </a:rPr>
              <a:t>objectives</a:t>
            </a:r>
            <a:r>
              <a:rPr lang="tr-TR" dirty="0">
                <a:solidFill>
                  <a:srgbClr val="003366"/>
                </a:solidFill>
                <a:latin typeface="Book Antiqua" pitchFamily="18" charset="0"/>
              </a:rPr>
              <a:t>.</a:t>
            </a:r>
          </a:p>
        </p:txBody>
      </p:sp>
      <p:pic>
        <p:nvPicPr>
          <p:cNvPr id="9" name="Picture 4" descr="teamwork1"/>
          <p:cNvPicPr>
            <a:picLocks noChangeAspect="1" noChangeArrowheads="1"/>
          </p:cNvPicPr>
          <p:nvPr/>
        </p:nvPicPr>
        <p:blipFill>
          <a:blip r:embed="rId5">
            <a:extLst>
              <a:ext uri="{28A0092B-C50C-407E-A947-70E740481C1C}">
                <a14:useLocalDpi xmlns:a14="http://schemas.microsoft.com/office/drawing/2010/main" xmlns="" val="0"/>
              </a:ext>
            </a:extLst>
          </a:blip>
          <a:srcRect l="33014" t="17496" r="31548" b="50987"/>
          <a:stretch>
            <a:fillRect/>
          </a:stretch>
        </p:blipFill>
        <p:spPr bwMode="auto">
          <a:xfrm>
            <a:off x="6635577" y="2840087"/>
            <a:ext cx="2381680" cy="147732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Box 3"/>
          <p:cNvSpPr txBox="1">
            <a:spLocks noChangeArrowheads="1"/>
          </p:cNvSpPr>
          <p:nvPr/>
        </p:nvSpPr>
        <p:spPr bwMode="auto">
          <a:xfrm>
            <a:off x="284205" y="4570231"/>
            <a:ext cx="59436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tr-TR" b="1" i="1" dirty="0" err="1">
                <a:solidFill>
                  <a:srgbClr val="003366"/>
                </a:solidFill>
                <a:latin typeface="Book Antiqua" pitchFamily="18" charset="0"/>
              </a:rPr>
              <a:t>Process</a:t>
            </a:r>
            <a:r>
              <a:rPr lang="tr-TR" b="1" i="1" dirty="0">
                <a:solidFill>
                  <a:srgbClr val="003366"/>
                </a:solidFill>
                <a:latin typeface="Book Antiqua" pitchFamily="18" charset="0"/>
              </a:rPr>
              <a:t> </a:t>
            </a:r>
            <a:r>
              <a:rPr lang="tr-TR" b="1" i="1" dirty="0" err="1">
                <a:solidFill>
                  <a:srgbClr val="003366"/>
                </a:solidFill>
                <a:latin typeface="Book Antiqua" pitchFamily="18" charset="0"/>
              </a:rPr>
              <a:t>approach</a:t>
            </a:r>
            <a:endParaRPr lang="tr-TR" dirty="0">
              <a:solidFill>
                <a:srgbClr val="003366"/>
              </a:solidFill>
              <a:latin typeface="Book Antiqua" pitchFamily="18" charset="0"/>
            </a:endParaRPr>
          </a:p>
          <a:p>
            <a:r>
              <a:rPr lang="tr-TR" dirty="0">
                <a:solidFill>
                  <a:srgbClr val="003366"/>
                </a:solidFill>
                <a:latin typeface="Book Antiqua" pitchFamily="18" charset="0"/>
              </a:rPr>
              <a:t>A </a:t>
            </a:r>
            <a:r>
              <a:rPr lang="tr-TR" dirty="0" err="1">
                <a:solidFill>
                  <a:srgbClr val="003366"/>
                </a:solidFill>
                <a:latin typeface="Book Antiqua" pitchFamily="18" charset="0"/>
              </a:rPr>
              <a:t>desired</a:t>
            </a:r>
            <a:r>
              <a:rPr lang="tr-TR" dirty="0">
                <a:solidFill>
                  <a:srgbClr val="003366"/>
                </a:solidFill>
                <a:latin typeface="Book Antiqua" pitchFamily="18" charset="0"/>
              </a:rPr>
              <a:t> </a:t>
            </a:r>
            <a:r>
              <a:rPr lang="tr-TR" dirty="0" err="1">
                <a:solidFill>
                  <a:srgbClr val="003366"/>
                </a:solidFill>
                <a:latin typeface="Book Antiqua" pitchFamily="18" charset="0"/>
              </a:rPr>
              <a:t>result</a:t>
            </a:r>
            <a:r>
              <a:rPr lang="tr-TR" dirty="0">
                <a:solidFill>
                  <a:srgbClr val="003366"/>
                </a:solidFill>
                <a:latin typeface="Book Antiqua" pitchFamily="18" charset="0"/>
              </a:rPr>
              <a:t> is </a:t>
            </a:r>
            <a:r>
              <a:rPr lang="tr-TR" dirty="0" err="1">
                <a:solidFill>
                  <a:srgbClr val="003366"/>
                </a:solidFill>
                <a:latin typeface="Book Antiqua" pitchFamily="18" charset="0"/>
              </a:rPr>
              <a:t>achieved</a:t>
            </a:r>
            <a:r>
              <a:rPr lang="tr-TR" dirty="0">
                <a:solidFill>
                  <a:srgbClr val="003366"/>
                </a:solidFill>
                <a:latin typeface="Book Antiqua" pitchFamily="18" charset="0"/>
              </a:rPr>
              <a:t> </a:t>
            </a:r>
            <a:r>
              <a:rPr lang="tr-TR" dirty="0" err="1">
                <a:solidFill>
                  <a:srgbClr val="003366"/>
                </a:solidFill>
                <a:latin typeface="Book Antiqua" pitchFamily="18" charset="0"/>
              </a:rPr>
              <a:t>more</a:t>
            </a:r>
            <a:r>
              <a:rPr lang="tr-TR" dirty="0">
                <a:solidFill>
                  <a:srgbClr val="003366"/>
                </a:solidFill>
                <a:latin typeface="Book Antiqua" pitchFamily="18" charset="0"/>
              </a:rPr>
              <a:t> </a:t>
            </a:r>
            <a:r>
              <a:rPr lang="tr-TR" dirty="0" err="1">
                <a:solidFill>
                  <a:srgbClr val="003366"/>
                </a:solidFill>
                <a:latin typeface="Book Antiqua" pitchFamily="18" charset="0"/>
              </a:rPr>
              <a:t>efficiently</a:t>
            </a:r>
            <a:r>
              <a:rPr lang="tr-TR" dirty="0">
                <a:solidFill>
                  <a:srgbClr val="003366"/>
                </a:solidFill>
                <a:latin typeface="Book Antiqua" pitchFamily="18" charset="0"/>
              </a:rPr>
              <a:t> </a:t>
            </a:r>
            <a:r>
              <a:rPr lang="tr-TR" dirty="0" err="1">
                <a:solidFill>
                  <a:srgbClr val="003366"/>
                </a:solidFill>
                <a:latin typeface="Book Antiqua" pitchFamily="18" charset="0"/>
              </a:rPr>
              <a:t>when</a:t>
            </a:r>
            <a:r>
              <a:rPr lang="tr-TR" dirty="0">
                <a:solidFill>
                  <a:srgbClr val="003366"/>
                </a:solidFill>
                <a:latin typeface="Book Antiqua" pitchFamily="18" charset="0"/>
              </a:rPr>
              <a:t> </a:t>
            </a:r>
            <a:r>
              <a:rPr lang="tr-TR" dirty="0" err="1">
                <a:solidFill>
                  <a:srgbClr val="003366"/>
                </a:solidFill>
                <a:latin typeface="Book Antiqua" pitchFamily="18" charset="0"/>
              </a:rPr>
              <a:t>related</a:t>
            </a:r>
            <a:r>
              <a:rPr lang="tr-TR" dirty="0">
                <a:solidFill>
                  <a:srgbClr val="003366"/>
                </a:solidFill>
                <a:latin typeface="Book Antiqua" pitchFamily="18" charset="0"/>
              </a:rPr>
              <a:t> </a:t>
            </a:r>
            <a:r>
              <a:rPr lang="tr-TR" dirty="0" err="1">
                <a:solidFill>
                  <a:srgbClr val="003366"/>
                </a:solidFill>
                <a:latin typeface="Book Antiqua" pitchFamily="18" charset="0"/>
              </a:rPr>
              <a:t>resources</a:t>
            </a:r>
            <a:r>
              <a:rPr lang="tr-TR" dirty="0">
                <a:solidFill>
                  <a:srgbClr val="003366"/>
                </a:solidFill>
                <a:latin typeface="Book Antiqua" pitchFamily="18" charset="0"/>
              </a:rPr>
              <a:t> </a:t>
            </a:r>
            <a:r>
              <a:rPr lang="tr-TR" dirty="0" err="1">
                <a:solidFill>
                  <a:srgbClr val="003366"/>
                </a:solidFill>
                <a:latin typeface="Book Antiqua" pitchFamily="18" charset="0"/>
              </a:rPr>
              <a:t>and</a:t>
            </a:r>
            <a:r>
              <a:rPr lang="tr-TR" dirty="0">
                <a:solidFill>
                  <a:srgbClr val="003366"/>
                </a:solidFill>
                <a:latin typeface="Book Antiqua" pitchFamily="18" charset="0"/>
              </a:rPr>
              <a:t> </a:t>
            </a:r>
            <a:r>
              <a:rPr lang="tr-TR" dirty="0" err="1">
                <a:solidFill>
                  <a:srgbClr val="003366"/>
                </a:solidFill>
                <a:latin typeface="Book Antiqua" pitchFamily="18" charset="0"/>
              </a:rPr>
              <a:t>activities</a:t>
            </a:r>
            <a:r>
              <a:rPr lang="tr-TR" dirty="0">
                <a:solidFill>
                  <a:srgbClr val="003366"/>
                </a:solidFill>
                <a:latin typeface="Book Antiqua" pitchFamily="18" charset="0"/>
              </a:rPr>
              <a:t> </a:t>
            </a:r>
            <a:r>
              <a:rPr lang="tr-TR" dirty="0" err="1">
                <a:solidFill>
                  <a:srgbClr val="003366"/>
                </a:solidFill>
                <a:latin typeface="Book Antiqua" pitchFamily="18" charset="0"/>
              </a:rPr>
              <a:t>are</a:t>
            </a:r>
            <a:r>
              <a:rPr lang="tr-TR" dirty="0">
                <a:solidFill>
                  <a:srgbClr val="003366"/>
                </a:solidFill>
                <a:latin typeface="Book Antiqua" pitchFamily="18" charset="0"/>
              </a:rPr>
              <a:t> </a:t>
            </a:r>
            <a:r>
              <a:rPr lang="tr-TR" dirty="0" err="1">
                <a:solidFill>
                  <a:srgbClr val="003366"/>
                </a:solidFill>
                <a:latin typeface="Book Antiqua" pitchFamily="18" charset="0"/>
              </a:rPr>
              <a:t>managed</a:t>
            </a:r>
            <a:r>
              <a:rPr lang="tr-TR" dirty="0">
                <a:solidFill>
                  <a:srgbClr val="003366"/>
                </a:solidFill>
                <a:latin typeface="Book Antiqua" pitchFamily="18" charset="0"/>
              </a:rPr>
              <a:t> as a </a:t>
            </a:r>
            <a:r>
              <a:rPr lang="tr-TR" dirty="0" err="1">
                <a:solidFill>
                  <a:srgbClr val="003366"/>
                </a:solidFill>
                <a:latin typeface="Book Antiqua" pitchFamily="18" charset="0"/>
              </a:rPr>
              <a:t>process</a:t>
            </a:r>
            <a:r>
              <a:rPr lang="tr-TR" dirty="0">
                <a:solidFill>
                  <a:srgbClr val="003366"/>
                </a:solidFill>
                <a:latin typeface="Book Antiqua" pitchFamily="18" charset="0"/>
              </a:rPr>
              <a:t>.</a:t>
            </a:r>
          </a:p>
        </p:txBody>
      </p:sp>
      <p:pic>
        <p:nvPicPr>
          <p:cNvPr id="11" name="Picture 4" descr="Aboutus_A"/>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635577" y="4570231"/>
            <a:ext cx="2381680" cy="13208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6536280"/>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ltbilgi Yer Tutucusu 1"/>
          <p:cNvSpPr>
            <a:spLocks noGrp="1"/>
          </p:cNvSpPr>
          <p:nvPr>
            <p:ph type="ftr" sz="quarter" idx="4294967295"/>
          </p:nvPr>
        </p:nvSpPr>
        <p:spPr>
          <a:xfrm>
            <a:off x="8077200" y="6437613"/>
            <a:ext cx="1066800" cy="24765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dirty="0">
                <a:solidFill>
                  <a:schemeClr val="bg1"/>
                </a:solidFill>
                <a:latin typeface="Book Antiqua" pitchFamily="18" charset="0"/>
              </a:rPr>
              <a:t>Page </a:t>
            </a:r>
            <a:fld id="{540818C1-7D17-427A-A8C5-98AE2D12139F}" type="slidenum">
              <a:rPr lang="de-DE" sz="1400" b="1">
                <a:solidFill>
                  <a:schemeClr val="bg1"/>
                </a:solidFill>
                <a:latin typeface="Book Antiqua" pitchFamily="18" charset="0"/>
              </a:rPr>
              <a:pPr/>
              <a:t>5</a:t>
            </a:fld>
            <a:endParaRPr lang="de-DE" sz="1400" b="1" dirty="0">
              <a:solidFill>
                <a:schemeClr val="bg1"/>
              </a:solidFill>
              <a:latin typeface="Book Antiqua" pitchFamily="18" charset="0"/>
            </a:endParaRPr>
          </a:p>
        </p:txBody>
      </p:sp>
      <p:sp>
        <p:nvSpPr>
          <p:cNvPr id="13319" name="Text Box 23">
            <a:hlinkClick r:id="rId3"/>
          </p:cNvPr>
          <p:cNvSpPr txBox="1">
            <a:spLocks noChangeArrowheads="1"/>
          </p:cNvSpPr>
          <p:nvPr/>
        </p:nvSpPr>
        <p:spPr bwMode="auto">
          <a:xfrm>
            <a:off x="284205" y="366674"/>
            <a:ext cx="605931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b="1" dirty="0" smtClean="0">
                <a:solidFill>
                  <a:schemeClr val="bg2">
                    <a:lumMod val="50000"/>
                  </a:schemeClr>
                </a:solidFill>
                <a:latin typeface="Book Antiqua" pitchFamily="18" charset="0"/>
              </a:rPr>
              <a:t>TQM - TOTAL QUALITY MANAGEMENT</a:t>
            </a:r>
            <a:endParaRPr lang="de-DE" sz="2000" b="1" dirty="0">
              <a:solidFill>
                <a:schemeClr val="bg2">
                  <a:lumMod val="50000"/>
                </a:schemeClr>
              </a:solidFill>
              <a:latin typeface="Book Antiqua" pitchFamily="18" charset="0"/>
            </a:endParaRPr>
          </a:p>
        </p:txBody>
      </p:sp>
      <p:sp>
        <p:nvSpPr>
          <p:cNvPr id="12" name="Text Box 3"/>
          <p:cNvSpPr txBox="1">
            <a:spLocks noChangeArrowheads="1"/>
          </p:cNvSpPr>
          <p:nvPr/>
        </p:nvSpPr>
        <p:spPr bwMode="auto">
          <a:xfrm>
            <a:off x="284205" y="1186635"/>
            <a:ext cx="6059315"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tr-TR" b="1" i="1" dirty="0" err="1">
                <a:solidFill>
                  <a:srgbClr val="003366"/>
                </a:solidFill>
                <a:latin typeface="Book Antiqua" pitchFamily="18" charset="0"/>
              </a:rPr>
              <a:t>System</a:t>
            </a:r>
            <a:r>
              <a:rPr lang="tr-TR" b="1" i="1" dirty="0">
                <a:solidFill>
                  <a:srgbClr val="003366"/>
                </a:solidFill>
                <a:latin typeface="Book Antiqua" pitchFamily="18" charset="0"/>
              </a:rPr>
              <a:t> </a:t>
            </a:r>
            <a:r>
              <a:rPr lang="tr-TR" b="1" i="1" dirty="0" err="1">
                <a:solidFill>
                  <a:srgbClr val="003366"/>
                </a:solidFill>
                <a:latin typeface="Book Antiqua" pitchFamily="18" charset="0"/>
              </a:rPr>
              <a:t>approach</a:t>
            </a:r>
            <a:r>
              <a:rPr lang="tr-TR" b="1" i="1" dirty="0">
                <a:solidFill>
                  <a:srgbClr val="003366"/>
                </a:solidFill>
                <a:latin typeface="Book Antiqua" pitchFamily="18" charset="0"/>
              </a:rPr>
              <a:t> </a:t>
            </a:r>
            <a:r>
              <a:rPr lang="tr-TR" b="1" i="1" dirty="0" err="1">
                <a:solidFill>
                  <a:srgbClr val="003366"/>
                </a:solidFill>
                <a:latin typeface="Book Antiqua" pitchFamily="18" charset="0"/>
              </a:rPr>
              <a:t>to</a:t>
            </a:r>
            <a:r>
              <a:rPr lang="tr-TR" b="1" i="1" dirty="0">
                <a:solidFill>
                  <a:srgbClr val="003366"/>
                </a:solidFill>
                <a:latin typeface="Book Antiqua" pitchFamily="18" charset="0"/>
              </a:rPr>
              <a:t> </a:t>
            </a:r>
            <a:r>
              <a:rPr lang="tr-TR" b="1" i="1" dirty="0" err="1">
                <a:solidFill>
                  <a:srgbClr val="003366"/>
                </a:solidFill>
                <a:latin typeface="Book Antiqua" pitchFamily="18" charset="0"/>
              </a:rPr>
              <a:t>management</a:t>
            </a:r>
            <a:endParaRPr lang="tr-TR" dirty="0">
              <a:solidFill>
                <a:srgbClr val="003366"/>
              </a:solidFill>
              <a:latin typeface="Book Antiqua" pitchFamily="18" charset="0"/>
            </a:endParaRPr>
          </a:p>
          <a:p>
            <a:r>
              <a:rPr lang="tr-TR" dirty="0" err="1">
                <a:solidFill>
                  <a:srgbClr val="003366"/>
                </a:solidFill>
                <a:latin typeface="Book Antiqua" pitchFamily="18" charset="0"/>
              </a:rPr>
              <a:t>Identifying</a:t>
            </a:r>
            <a:r>
              <a:rPr lang="tr-TR" dirty="0">
                <a:solidFill>
                  <a:srgbClr val="003366"/>
                </a:solidFill>
                <a:latin typeface="Book Antiqua" pitchFamily="18" charset="0"/>
              </a:rPr>
              <a:t>, </a:t>
            </a:r>
            <a:r>
              <a:rPr lang="tr-TR" dirty="0" err="1">
                <a:solidFill>
                  <a:srgbClr val="003366"/>
                </a:solidFill>
                <a:latin typeface="Book Antiqua" pitchFamily="18" charset="0"/>
              </a:rPr>
              <a:t>understanding</a:t>
            </a:r>
            <a:r>
              <a:rPr lang="tr-TR" dirty="0">
                <a:solidFill>
                  <a:srgbClr val="003366"/>
                </a:solidFill>
                <a:latin typeface="Book Antiqua" pitchFamily="18" charset="0"/>
              </a:rPr>
              <a:t> </a:t>
            </a:r>
            <a:r>
              <a:rPr lang="tr-TR" dirty="0" err="1">
                <a:solidFill>
                  <a:srgbClr val="003366"/>
                </a:solidFill>
                <a:latin typeface="Book Antiqua" pitchFamily="18" charset="0"/>
              </a:rPr>
              <a:t>and</a:t>
            </a:r>
            <a:r>
              <a:rPr lang="tr-TR" dirty="0">
                <a:solidFill>
                  <a:srgbClr val="003366"/>
                </a:solidFill>
                <a:latin typeface="Book Antiqua" pitchFamily="18" charset="0"/>
              </a:rPr>
              <a:t> </a:t>
            </a:r>
            <a:r>
              <a:rPr lang="tr-TR" dirty="0" err="1">
                <a:solidFill>
                  <a:srgbClr val="003366"/>
                </a:solidFill>
                <a:latin typeface="Book Antiqua" pitchFamily="18" charset="0"/>
              </a:rPr>
              <a:t>managing</a:t>
            </a:r>
            <a:r>
              <a:rPr lang="tr-TR" dirty="0">
                <a:solidFill>
                  <a:srgbClr val="003366"/>
                </a:solidFill>
                <a:latin typeface="Book Antiqua" pitchFamily="18" charset="0"/>
              </a:rPr>
              <a:t> </a:t>
            </a:r>
            <a:r>
              <a:rPr lang="tr-TR" dirty="0" err="1">
                <a:solidFill>
                  <a:srgbClr val="003366"/>
                </a:solidFill>
                <a:latin typeface="Book Antiqua" pitchFamily="18" charset="0"/>
              </a:rPr>
              <a:t>interrelated</a:t>
            </a:r>
            <a:r>
              <a:rPr lang="tr-TR" dirty="0">
                <a:solidFill>
                  <a:srgbClr val="003366"/>
                </a:solidFill>
                <a:latin typeface="Book Antiqua" pitchFamily="18" charset="0"/>
              </a:rPr>
              <a:t> </a:t>
            </a:r>
            <a:r>
              <a:rPr lang="tr-TR" dirty="0" err="1">
                <a:solidFill>
                  <a:srgbClr val="003366"/>
                </a:solidFill>
                <a:latin typeface="Book Antiqua" pitchFamily="18" charset="0"/>
              </a:rPr>
              <a:t>processes</a:t>
            </a:r>
            <a:r>
              <a:rPr lang="tr-TR" dirty="0">
                <a:solidFill>
                  <a:srgbClr val="003366"/>
                </a:solidFill>
                <a:latin typeface="Book Antiqua" pitchFamily="18" charset="0"/>
              </a:rPr>
              <a:t> as a </a:t>
            </a:r>
            <a:r>
              <a:rPr lang="tr-TR" dirty="0" err="1">
                <a:solidFill>
                  <a:srgbClr val="003366"/>
                </a:solidFill>
                <a:latin typeface="Book Antiqua" pitchFamily="18" charset="0"/>
              </a:rPr>
              <a:t>system</a:t>
            </a:r>
            <a:r>
              <a:rPr lang="tr-TR" dirty="0">
                <a:solidFill>
                  <a:srgbClr val="003366"/>
                </a:solidFill>
                <a:latin typeface="Book Antiqua" pitchFamily="18" charset="0"/>
              </a:rPr>
              <a:t> </a:t>
            </a:r>
            <a:r>
              <a:rPr lang="tr-TR" dirty="0" err="1">
                <a:solidFill>
                  <a:srgbClr val="003366"/>
                </a:solidFill>
                <a:latin typeface="Book Antiqua" pitchFamily="18" charset="0"/>
              </a:rPr>
              <a:t>contributes</a:t>
            </a:r>
            <a:r>
              <a:rPr lang="tr-TR" dirty="0">
                <a:solidFill>
                  <a:srgbClr val="003366"/>
                </a:solidFill>
                <a:latin typeface="Book Antiqua" pitchFamily="18" charset="0"/>
              </a:rPr>
              <a:t> </a:t>
            </a:r>
            <a:r>
              <a:rPr lang="tr-TR" dirty="0" err="1">
                <a:solidFill>
                  <a:srgbClr val="003366"/>
                </a:solidFill>
                <a:latin typeface="Book Antiqua" pitchFamily="18" charset="0"/>
              </a:rPr>
              <a:t>to</a:t>
            </a:r>
            <a:r>
              <a:rPr lang="tr-TR" dirty="0">
                <a:solidFill>
                  <a:srgbClr val="003366"/>
                </a:solidFill>
                <a:latin typeface="Book Antiqua" pitchFamily="18" charset="0"/>
              </a:rPr>
              <a:t> </a:t>
            </a:r>
            <a:r>
              <a:rPr lang="tr-TR" dirty="0" err="1">
                <a:solidFill>
                  <a:srgbClr val="003366"/>
                </a:solidFill>
                <a:latin typeface="Book Antiqua" pitchFamily="18" charset="0"/>
              </a:rPr>
              <a:t>the</a:t>
            </a:r>
            <a:r>
              <a:rPr lang="tr-TR" dirty="0">
                <a:solidFill>
                  <a:srgbClr val="003366"/>
                </a:solidFill>
                <a:latin typeface="Book Antiqua" pitchFamily="18" charset="0"/>
              </a:rPr>
              <a:t> </a:t>
            </a:r>
            <a:r>
              <a:rPr lang="tr-TR" dirty="0" err="1">
                <a:solidFill>
                  <a:srgbClr val="003366"/>
                </a:solidFill>
                <a:latin typeface="Book Antiqua" pitchFamily="18" charset="0"/>
              </a:rPr>
              <a:t>organization’s</a:t>
            </a:r>
            <a:r>
              <a:rPr lang="tr-TR" dirty="0">
                <a:solidFill>
                  <a:srgbClr val="003366"/>
                </a:solidFill>
                <a:latin typeface="Book Antiqua" pitchFamily="18" charset="0"/>
              </a:rPr>
              <a:t> </a:t>
            </a:r>
            <a:r>
              <a:rPr lang="tr-TR" dirty="0" err="1">
                <a:solidFill>
                  <a:srgbClr val="003366"/>
                </a:solidFill>
                <a:latin typeface="Book Antiqua" pitchFamily="18" charset="0"/>
              </a:rPr>
              <a:t>effectiveness</a:t>
            </a:r>
            <a:r>
              <a:rPr lang="tr-TR" dirty="0">
                <a:solidFill>
                  <a:srgbClr val="003366"/>
                </a:solidFill>
                <a:latin typeface="Book Antiqua" pitchFamily="18" charset="0"/>
              </a:rPr>
              <a:t> </a:t>
            </a:r>
            <a:r>
              <a:rPr lang="tr-TR" dirty="0" err="1">
                <a:solidFill>
                  <a:srgbClr val="003366"/>
                </a:solidFill>
                <a:latin typeface="Book Antiqua" pitchFamily="18" charset="0"/>
              </a:rPr>
              <a:t>and</a:t>
            </a:r>
            <a:r>
              <a:rPr lang="tr-TR" dirty="0">
                <a:solidFill>
                  <a:srgbClr val="003366"/>
                </a:solidFill>
                <a:latin typeface="Book Antiqua" pitchFamily="18" charset="0"/>
              </a:rPr>
              <a:t> </a:t>
            </a:r>
            <a:r>
              <a:rPr lang="tr-TR" dirty="0" err="1">
                <a:solidFill>
                  <a:srgbClr val="003366"/>
                </a:solidFill>
                <a:latin typeface="Book Antiqua" pitchFamily="18" charset="0"/>
              </a:rPr>
              <a:t>efficiency</a:t>
            </a:r>
            <a:r>
              <a:rPr lang="tr-TR" dirty="0">
                <a:solidFill>
                  <a:srgbClr val="003366"/>
                </a:solidFill>
                <a:latin typeface="Book Antiqua" pitchFamily="18" charset="0"/>
              </a:rPr>
              <a:t> in </a:t>
            </a:r>
            <a:r>
              <a:rPr lang="tr-TR" dirty="0" err="1">
                <a:solidFill>
                  <a:srgbClr val="003366"/>
                </a:solidFill>
                <a:latin typeface="Book Antiqua" pitchFamily="18" charset="0"/>
              </a:rPr>
              <a:t>achieving</a:t>
            </a:r>
            <a:r>
              <a:rPr lang="tr-TR" dirty="0">
                <a:solidFill>
                  <a:srgbClr val="003366"/>
                </a:solidFill>
                <a:latin typeface="Book Antiqua" pitchFamily="18" charset="0"/>
              </a:rPr>
              <a:t> </a:t>
            </a:r>
            <a:r>
              <a:rPr lang="tr-TR" dirty="0" err="1">
                <a:solidFill>
                  <a:srgbClr val="003366"/>
                </a:solidFill>
                <a:latin typeface="Book Antiqua" pitchFamily="18" charset="0"/>
              </a:rPr>
              <a:t>its</a:t>
            </a:r>
            <a:r>
              <a:rPr lang="tr-TR" dirty="0">
                <a:solidFill>
                  <a:srgbClr val="003366"/>
                </a:solidFill>
                <a:latin typeface="Book Antiqua" pitchFamily="18" charset="0"/>
              </a:rPr>
              <a:t> </a:t>
            </a:r>
            <a:r>
              <a:rPr lang="tr-TR" dirty="0" err="1">
                <a:solidFill>
                  <a:srgbClr val="003366"/>
                </a:solidFill>
                <a:latin typeface="Book Antiqua" pitchFamily="18" charset="0"/>
              </a:rPr>
              <a:t>objectives</a:t>
            </a:r>
            <a:r>
              <a:rPr lang="tr-TR" dirty="0">
                <a:solidFill>
                  <a:srgbClr val="003366"/>
                </a:solidFill>
                <a:latin typeface="Book Antiqua" pitchFamily="18" charset="0"/>
              </a:rPr>
              <a:t>.</a:t>
            </a:r>
          </a:p>
        </p:txBody>
      </p:sp>
      <p:pic>
        <p:nvPicPr>
          <p:cNvPr id="13" name="Picture 4" descr="servis"/>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5762" t="17931" r="52972" b="57118"/>
          <a:stretch/>
        </p:blipFill>
        <p:spPr bwMode="auto">
          <a:xfrm>
            <a:off x="6652523" y="1145230"/>
            <a:ext cx="2364733" cy="1283137"/>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 Box 3"/>
          <p:cNvSpPr txBox="1">
            <a:spLocks noChangeArrowheads="1"/>
          </p:cNvSpPr>
          <p:nvPr/>
        </p:nvSpPr>
        <p:spPr bwMode="auto">
          <a:xfrm>
            <a:off x="284205" y="2882879"/>
            <a:ext cx="6059315"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tr-TR" b="1" i="1" dirty="0" err="1">
                <a:solidFill>
                  <a:srgbClr val="003366"/>
                </a:solidFill>
                <a:latin typeface="Book Antiqua" pitchFamily="18" charset="0"/>
              </a:rPr>
              <a:t>Continual</a:t>
            </a:r>
            <a:r>
              <a:rPr lang="tr-TR" b="1" i="1" dirty="0">
                <a:solidFill>
                  <a:srgbClr val="003366"/>
                </a:solidFill>
                <a:latin typeface="Book Antiqua" pitchFamily="18" charset="0"/>
              </a:rPr>
              <a:t> </a:t>
            </a:r>
            <a:r>
              <a:rPr lang="tr-TR" b="1" i="1" dirty="0" err="1">
                <a:solidFill>
                  <a:srgbClr val="003366"/>
                </a:solidFill>
                <a:latin typeface="Book Antiqua" pitchFamily="18" charset="0"/>
              </a:rPr>
              <a:t>improvement</a:t>
            </a:r>
            <a:endParaRPr lang="tr-TR" dirty="0">
              <a:solidFill>
                <a:srgbClr val="003366"/>
              </a:solidFill>
              <a:latin typeface="Book Antiqua" pitchFamily="18" charset="0"/>
            </a:endParaRPr>
          </a:p>
          <a:p>
            <a:r>
              <a:rPr lang="tr-TR" dirty="0" err="1">
                <a:solidFill>
                  <a:srgbClr val="003366"/>
                </a:solidFill>
                <a:latin typeface="Book Antiqua" pitchFamily="18" charset="0"/>
              </a:rPr>
              <a:t>Continual</a:t>
            </a:r>
            <a:r>
              <a:rPr lang="tr-TR" dirty="0">
                <a:solidFill>
                  <a:srgbClr val="003366"/>
                </a:solidFill>
                <a:latin typeface="Book Antiqua" pitchFamily="18" charset="0"/>
              </a:rPr>
              <a:t> </a:t>
            </a:r>
            <a:r>
              <a:rPr lang="tr-TR" dirty="0" err="1">
                <a:solidFill>
                  <a:srgbClr val="003366"/>
                </a:solidFill>
                <a:latin typeface="Book Antiqua" pitchFamily="18" charset="0"/>
              </a:rPr>
              <a:t>improvement</a:t>
            </a:r>
            <a:r>
              <a:rPr lang="tr-TR" dirty="0">
                <a:solidFill>
                  <a:srgbClr val="003366"/>
                </a:solidFill>
                <a:latin typeface="Book Antiqua" pitchFamily="18" charset="0"/>
              </a:rPr>
              <a:t> of </a:t>
            </a:r>
            <a:r>
              <a:rPr lang="tr-TR" dirty="0" err="1">
                <a:solidFill>
                  <a:srgbClr val="003366"/>
                </a:solidFill>
                <a:latin typeface="Book Antiqua" pitchFamily="18" charset="0"/>
              </a:rPr>
              <a:t>the</a:t>
            </a:r>
            <a:r>
              <a:rPr lang="tr-TR" dirty="0">
                <a:solidFill>
                  <a:srgbClr val="003366"/>
                </a:solidFill>
                <a:latin typeface="Book Antiqua" pitchFamily="18" charset="0"/>
              </a:rPr>
              <a:t> </a:t>
            </a:r>
            <a:r>
              <a:rPr lang="tr-TR" dirty="0" err="1">
                <a:solidFill>
                  <a:srgbClr val="003366"/>
                </a:solidFill>
                <a:latin typeface="Book Antiqua" pitchFamily="18" charset="0"/>
              </a:rPr>
              <a:t>organization’s</a:t>
            </a:r>
            <a:r>
              <a:rPr lang="tr-TR" dirty="0">
                <a:solidFill>
                  <a:srgbClr val="003366"/>
                </a:solidFill>
                <a:latin typeface="Book Antiqua" pitchFamily="18" charset="0"/>
              </a:rPr>
              <a:t> </a:t>
            </a:r>
            <a:r>
              <a:rPr lang="tr-TR" dirty="0" err="1">
                <a:solidFill>
                  <a:srgbClr val="003366"/>
                </a:solidFill>
                <a:latin typeface="Book Antiqua" pitchFamily="18" charset="0"/>
              </a:rPr>
              <a:t>overall</a:t>
            </a:r>
            <a:r>
              <a:rPr lang="tr-TR" dirty="0">
                <a:solidFill>
                  <a:srgbClr val="003366"/>
                </a:solidFill>
                <a:latin typeface="Book Antiqua" pitchFamily="18" charset="0"/>
              </a:rPr>
              <a:t> </a:t>
            </a:r>
            <a:r>
              <a:rPr lang="tr-TR" dirty="0" err="1">
                <a:solidFill>
                  <a:srgbClr val="003366"/>
                </a:solidFill>
                <a:latin typeface="Book Antiqua" pitchFamily="18" charset="0"/>
              </a:rPr>
              <a:t>performance</a:t>
            </a:r>
            <a:r>
              <a:rPr lang="tr-TR" dirty="0">
                <a:solidFill>
                  <a:srgbClr val="003366"/>
                </a:solidFill>
                <a:latin typeface="Book Antiqua" pitchFamily="18" charset="0"/>
              </a:rPr>
              <a:t> </a:t>
            </a:r>
            <a:r>
              <a:rPr lang="tr-TR" dirty="0" err="1">
                <a:solidFill>
                  <a:srgbClr val="003366"/>
                </a:solidFill>
                <a:latin typeface="Book Antiqua" pitchFamily="18" charset="0"/>
              </a:rPr>
              <a:t>should</a:t>
            </a:r>
            <a:r>
              <a:rPr lang="tr-TR" dirty="0">
                <a:solidFill>
                  <a:srgbClr val="003366"/>
                </a:solidFill>
                <a:latin typeface="Book Antiqua" pitchFamily="18" charset="0"/>
              </a:rPr>
              <a:t> be a </a:t>
            </a:r>
            <a:r>
              <a:rPr lang="tr-TR" dirty="0" err="1">
                <a:solidFill>
                  <a:srgbClr val="003366"/>
                </a:solidFill>
                <a:latin typeface="Book Antiqua" pitchFamily="18" charset="0"/>
              </a:rPr>
              <a:t>permanent</a:t>
            </a:r>
            <a:r>
              <a:rPr lang="tr-TR" dirty="0">
                <a:solidFill>
                  <a:srgbClr val="003366"/>
                </a:solidFill>
                <a:latin typeface="Book Antiqua" pitchFamily="18" charset="0"/>
              </a:rPr>
              <a:t> </a:t>
            </a:r>
            <a:r>
              <a:rPr lang="tr-TR" dirty="0" err="1">
                <a:solidFill>
                  <a:srgbClr val="003366"/>
                </a:solidFill>
                <a:latin typeface="Book Antiqua" pitchFamily="18" charset="0"/>
              </a:rPr>
              <a:t>objective</a:t>
            </a:r>
            <a:r>
              <a:rPr lang="tr-TR" dirty="0">
                <a:solidFill>
                  <a:srgbClr val="003366"/>
                </a:solidFill>
                <a:latin typeface="Book Antiqua" pitchFamily="18" charset="0"/>
              </a:rPr>
              <a:t> of </a:t>
            </a:r>
            <a:r>
              <a:rPr lang="tr-TR" dirty="0" err="1">
                <a:solidFill>
                  <a:srgbClr val="003366"/>
                </a:solidFill>
                <a:latin typeface="Book Antiqua" pitchFamily="18" charset="0"/>
              </a:rPr>
              <a:t>the</a:t>
            </a:r>
            <a:r>
              <a:rPr lang="tr-TR" dirty="0">
                <a:solidFill>
                  <a:srgbClr val="003366"/>
                </a:solidFill>
                <a:latin typeface="Book Antiqua" pitchFamily="18" charset="0"/>
              </a:rPr>
              <a:t> </a:t>
            </a:r>
            <a:r>
              <a:rPr lang="tr-TR" dirty="0" err="1">
                <a:solidFill>
                  <a:srgbClr val="003366"/>
                </a:solidFill>
                <a:latin typeface="Book Antiqua" pitchFamily="18" charset="0"/>
              </a:rPr>
              <a:t>organization</a:t>
            </a:r>
            <a:r>
              <a:rPr lang="tr-TR" dirty="0">
                <a:solidFill>
                  <a:srgbClr val="003366"/>
                </a:solidFill>
                <a:latin typeface="Book Antiqua" pitchFamily="18" charset="0"/>
              </a:rPr>
              <a:t>.</a:t>
            </a:r>
          </a:p>
        </p:txBody>
      </p:sp>
      <p:pic>
        <p:nvPicPr>
          <p:cNvPr id="15" name="Picture 4" descr="attitude"/>
          <p:cNvPicPr>
            <a:picLocks noChangeArrowheads="1"/>
          </p:cNvPicPr>
          <p:nvPr/>
        </p:nvPicPr>
        <p:blipFill>
          <a:blip r:embed="rId5">
            <a:extLst>
              <a:ext uri="{28A0092B-C50C-407E-A947-70E740481C1C}">
                <a14:useLocalDpi xmlns:a14="http://schemas.microsoft.com/office/drawing/2010/main" xmlns="" val="0"/>
              </a:ext>
            </a:extLst>
          </a:blip>
          <a:srcRect l="39645" t="17522" r="7936" b="37210"/>
          <a:stretch>
            <a:fillRect/>
          </a:stretch>
        </p:blipFill>
        <p:spPr bwMode="auto">
          <a:xfrm>
            <a:off x="6635576" y="2665936"/>
            <a:ext cx="2343751" cy="163421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 Box 3"/>
          <p:cNvSpPr txBox="1">
            <a:spLocks noChangeArrowheads="1"/>
          </p:cNvSpPr>
          <p:nvPr/>
        </p:nvSpPr>
        <p:spPr bwMode="auto">
          <a:xfrm>
            <a:off x="284205" y="4589888"/>
            <a:ext cx="6059315"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tr-TR" b="1" i="1" dirty="0" err="1">
                <a:solidFill>
                  <a:srgbClr val="003366"/>
                </a:solidFill>
                <a:latin typeface="Book Antiqua" pitchFamily="18" charset="0"/>
              </a:rPr>
              <a:t>Mutually</a:t>
            </a:r>
            <a:r>
              <a:rPr lang="tr-TR" b="1" i="1" dirty="0">
                <a:solidFill>
                  <a:srgbClr val="003366"/>
                </a:solidFill>
                <a:latin typeface="Book Antiqua" pitchFamily="18" charset="0"/>
              </a:rPr>
              <a:t> </a:t>
            </a:r>
            <a:r>
              <a:rPr lang="tr-TR" b="1" i="1" dirty="0" err="1">
                <a:solidFill>
                  <a:srgbClr val="003366"/>
                </a:solidFill>
                <a:latin typeface="Book Antiqua" pitchFamily="18" charset="0"/>
              </a:rPr>
              <a:t>beneficial</a:t>
            </a:r>
            <a:r>
              <a:rPr lang="tr-TR" b="1" i="1" dirty="0">
                <a:solidFill>
                  <a:srgbClr val="003366"/>
                </a:solidFill>
                <a:latin typeface="Book Antiqua" pitchFamily="18" charset="0"/>
              </a:rPr>
              <a:t> </a:t>
            </a:r>
            <a:r>
              <a:rPr lang="tr-TR" b="1" i="1" dirty="0" err="1">
                <a:solidFill>
                  <a:srgbClr val="003366"/>
                </a:solidFill>
                <a:latin typeface="Book Antiqua" pitchFamily="18" charset="0"/>
              </a:rPr>
              <a:t>supplier</a:t>
            </a:r>
            <a:r>
              <a:rPr lang="tr-TR" b="1" i="1" dirty="0">
                <a:solidFill>
                  <a:srgbClr val="003366"/>
                </a:solidFill>
                <a:latin typeface="Book Antiqua" pitchFamily="18" charset="0"/>
              </a:rPr>
              <a:t> </a:t>
            </a:r>
            <a:r>
              <a:rPr lang="tr-TR" b="1" i="1" dirty="0" err="1">
                <a:solidFill>
                  <a:srgbClr val="003366"/>
                </a:solidFill>
                <a:latin typeface="Book Antiqua" pitchFamily="18" charset="0"/>
              </a:rPr>
              <a:t>relationships</a:t>
            </a:r>
            <a:endParaRPr lang="tr-TR" dirty="0">
              <a:solidFill>
                <a:srgbClr val="003366"/>
              </a:solidFill>
              <a:latin typeface="Book Antiqua" pitchFamily="18" charset="0"/>
            </a:endParaRPr>
          </a:p>
          <a:p>
            <a:r>
              <a:rPr lang="tr-TR" dirty="0">
                <a:solidFill>
                  <a:srgbClr val="003366"/>
                </a:solidFill>
                <a:latin typeface="Book Antiqua" pitchFamily="18" charset="0"/>
              </a:rPr>
              <a:t>An </a:t>
            </a:r>
            <a:r>
              <a:rPr lang="tr-TR" dirty="0" err="1">
                <a:solidFill>
                  <a:srgbClr val="003366"/>
                </a:solidFill>
                <a:latin typeface="Book Antiqua" pitchFamily="18" charset="0"/>
              </a:rPr>
              <a:t>organization</a:t>
            </a:r>
            <a:r>
              <a:rPr lang="tr-TR" dirty="0">
                <a:solidFill>
                  <a:srgbClr val="003366"/>
                </a:solidFill>
                <a:latin typeface="Book Antiqua" pitchFamily="18" charset="0"/>
              </a:rPr>
              <a:t> </a:t>
            </a:r>
            <a:r>
              <a:rPr lang="tr-TR" dirty="0" err="1">
                <a:solidFill>
                  <a:srgbClr val="003366"/>
                </a:solidFill>
                <a:latin typeface="Book Antiqua" pitchFamily="18" charset="0"/>
              </a:rPr>
              <a:t>and</a:t>
            </a:r>
            <a:r>
              <a:rPr lang="tr-TR" dirty="0">
                <a:solidFill>
                  <a:srgbClr val="003366"/>
                </a:solidFill>
                <a:latin typeface="Book Antiqua" pitchFamily="18" charset="0"/>
              </a:rPr>
              <a:t> </a:t>
            </a:r>
            <a:r>
              <a:rPr lang="tr-TR" dirty="0" err="1">
                <a:solidFill>
                  <a:srgbClr val="003366"/>
                </a:solidFill>
                <a:latin typeface="Book Antiqua" pitchFamily="18" charset="0"/>
              </a:rPr>
              <a:t>its</a:t>
            </a:r>
            <a:r>
              <a:rPr lang="tr-TR" dirty="0">
                <a:solidFill>
                  <a:srgbClr val="003366"/>
                </a:solidFill>
                <a:latin typeface="Book Antiqua" pitchFamily="18" charset="0"/>
              </a:rPr>
              <a:t> </a:t>
            </a:r>
            <a:r>
              <a:rPr lang="tr-TR" dirty="0" err="1">
                <a:solidFill>
                  <a:srgbClr val="003366"/>
                </a:solidFill>
                <a:latin typeface="Book Antiqua" pitchFamily="18" charset="0"/>
              </a:rPr>
              <a:t>suppliers</a:t>
            </a:r>
            <a:r>
              <a:rPr lang="tr-TR" dirty="0">
                <a:solidFill>
                  <a:srgbClr val="003366"/>
                </a:solidFill>
                <a:latin typeface="Book Antiqua" pitchFamily="18" charset="0"/>
              </a:rPr>
              <a:t> </a:t>
            </a:r>
            <a:r>
              <a:rPr lang="tr-TR" dirty="0" err="1">
                <a:solidFill>
                  <a:srgbClr val="003366"/>
                </a:solidFill>
                <a:latin typeface="Book Antiqua" pitchFamily="18" charset="0"/>
              </a:rPr>
              <a:t>are</a:t>
            </a:r>
            <a:r>
              <a:rPr lang="tr-TR" dirty="0">
                <a:solidFill>
                  <a:srgbClr val="003366"/>
                </a:solidFill>
                <a:latin typeface="Book Antiqua" pitchFamily="18" charset="0"/>
              </a:rPr>
              <a:t> </a:t>
            </a:r>
            <a:r>
              <a:rPr lang="tr-TR" dirty="0" err="1">
                <a:solidFill>
                  <a:srgbClr val="003366"/>
                </a:solidFill>
                <a:latin typeface="Book Antiqua" pitchFamily="18" charset="0"/>
              </a:rPr>
              <a:t>interdependent</a:t>
            </a:r>
            <a:r>
              <a:rPr lang="tr-TR" dirty="0">
                <a:solidFill>
                  <a:srgbClr val="003366"/>
                </a:solidFill>
                <a:latin typeface="Book Antiqua" pitchFamily="18" charset="0"/>
              </a:rPr>
              <a:t> </a:t>
            </a:r>
            <a:r>
              <a:rPr lang="tr-TR" dirty="0" err="1">
                <a:solidFill>
                  <a:srgbClr val="003366"/>
                </a:solidFill>
                <a:latin typeface="Book Antiqua" pitchFamily="18" charset="0"/>
              </a:rPr>
              <a:t>and</a:t>
            </a:r>
            <a:r>
              <a:rPr lang="tr-TR" dirty="0">
                <a:solidFill>
                  <a:srgbClr val="003366"/>
                </a:solidFill>
                <a:latin typeface="Book Antiqua" pitchFamily="18" charset="0"/>
              </a:rPr>
              <a:t> a </a:t>
            </a:r>
            <a:r>
              <a:rPr lang="tr-TR" dirty="0" err="1">
                <a:solidFill>
                  <a:srgbClr val="003366"/>
                </a:solidFill>
                <a:latin typeface="Book Antiqua" pitchFamily="18" charset="0"/>
              </a:rPr>
              <a:t>mutually</a:t>
            </a:r>
            <a:r>
              <a:rPr lang="tr-TR" dirty="0">
                <a:solidFill>
                  <a:srgbClr val="003366"/>
                </a:solidFill>
                <a:latin typeface="Book Antiqua" pitchFamily="18" charset="0"/>
              </a:rPr>
              <a:t> </a:t>
            </a:r>
            <a:r>
              <a:rPr lang="tr-TR" dirty="0" err="1">
                <a:solidFill>
                  <a:srgbClr val="003366"/>
                </a:solidFill>
                <a:latin typeface="Book Antiqua" pitchFamily="18" charset="0"/>
              </a:rPr>
              <a:t>beneficial</a:t>
            </a:r>
            <a:r>
              <a:rPr lang="tr-TR" dirty="0">
                <a:solidFill>
                  <a:srgbClr val="003366"/>
                </a:solidFill>
                <a:latin typeface="Book Antiqua" pitchFamily="18" charset="0"/>
              </a:rPr>
              <a:t> </a:t>
            </a:r>
            <a:r>
              <a:rPr lang="tr-TR" dirty="0" err="1">
                <a:solidFill>
                  <a:srgbClr val="003366"/>
                </a:solidFill>
                <a:latin typeface="Book Antiqua" pitchFamily="18" charset="0"/>
              </a:rPr>
              <a:t>relationship</a:t>
            </a:r>
            <a:r>
              <a:rPr lang="tr-TR" dirty="0">
                <a:solidFill>
                  <a:srgbClr val="003366"/>
                </a:solidFill>
                <a:latin typeface="Book Antiqua" pitchFamily="18" charset="0"/>
              </a:rPr>
              <a:t> </a:t>
            </a:r>
            <a:r>
              <a:rPr lang="tr-TR" dirty="0" err="1">
                <a:solidFill>
                  <a:srgbClr val="003366"/>
                </a:solidFill>
                <a:latin typeface="Book Antiqua" pitchFamily="18" charset="0"/>
              </a:rPr>
              <a:t>enhances</a:t>
            </a:r>
            <a:r>
              <a:rPr lang="tr-TR" dirty="0">
                <a:solidFill>
                  <a:srgbClr val="003366"/>
                </a:solidFill>
                <a:latin typeface="Book Antiqua" pitchFamily="18" charset="0"/>
              </a:rPr>
              <a:t> </a:t>
            </a:r>
            <a:r>
              <a:rPr lang="tr-TR" dirty="0" err="1">
                <a:solidFill>
                  <a:srgbClr val="003366"/>
                </a:solidFill>
                <a:latin typeface="Book Antiqua" pitchFamily="18" charset="0"/>
              </a:rPr>
              <a:t>the</a:t>
            </a:r>
            <a:r>
              <a:rPr lang="tr-TR" dirty="0">
                <a:solidFill>
                  <a:srgbClr val="003366"/>
                </a:solidFill>
                <a:latin typeface="Book Antiqua" pitchFamily="18" charset="0"/>
              </a:rPr>
              <a:t> </a:t>
            </a:r>
            <a:r>
              <a:rPr lang="tr-TR" dirty="0" err="1">
                <a:solidFill>
                  <a:srgbClr val="003366"/>
                </a:solidFill>
                <a:latin typeface="Book Antiqua" pitchFamily="18" charset="0"/>
              </a:rPr>
              <a:t>ability</a:t>
            </a:r>
            <a:r>
              <a:rPr lang="tr-TR" dirty="0">
                <a:solidFill>
                  <a:srgbClr val="003366"/>
                </a:solidFill>
                <a:latin typeface="Book Antiqua" pitchFamily="18" charset="0"/>
              </a:rPr>
              <a:t> of </a:t>
            </a:r>
            <a:r>
              <a:rPr lang="tr-TR" dirty="0" err="1">
                <a:solidFill>
                  <a:srgbClr val="003366"/>
                </a:solidFill>
                <a:latin typeface="Book Antiqua" pitchFamily="18" charset="0"/>
              </a:rPr>
              <a:t>both</a:t>
            </a:r>
            <a:r>
              <a:rPr lang="tr-TR" dirty="0">
                <a:solidFill>
                  <a:srgbClr val="003366"/>
                </a:solidFill>
                <a:latin typeface="Book Antiqua" pitchFamily="18" charset="0"/>
              </a:rPr>
              <a:t> </a:t>
            </a:r>
            <a:r>
              <a:rPr lang="tr-TR" dirty="0" err="1">
                <a:solidFill>
                  <a:srgbClr val="003366"/>
                </a:solidFill>
                <a:latin typeface="Book Antiqua" pitchFamily="18" charset="0"/>
              </a:rPr>
              <a:t>to</a:t>
            </a:r>
            <a:r>
              <a:rPr lang="tr-TR" dirty="0">
                <a:solidFill>
                  <a:srgbClr val="003366"/>
                </a:solidFill>
                <a:latin typeface="Book Antiqua" pitchFamily="18" charset="0"/>
              </a:rPr>
              <a:t> </a:t>
            </a:r>
            <a:r>
              <a:rPr lang="tr-TR" dirty="0" err="1">
                <a:solidFill>
                  <a:srgbClr val="003366"/>
                </a:solidFill>
                <a:latin typeface="Book Antiqua" pitchFamily="18" charset="0"/>
              </a:rPr>
              <a:t>create</a:t>
            </a:r>
            <a:r>
              <a:rPr lang="tr-TR" dirty="0">
                <a:solidFill>
                  <a:srgbClr val="003366"/>
                </a:solidFill>
                <a:latin typeface="Book Antiqua" pitchFamily="18" charset="0"/>
              </a:rPr>
              <a:t> </a:t>
            </a:r>
            <a:r>
              <a:rPr lang="tr-TR" dirty="0" err="1">
                <a:solidFill>
                  <a:srgbClr val="003366"/>
                </a:solidFill>
                <a:latin typeface="Book Antiqua" pitchFamily="18" charset="0"/>
              </a:rPr>
              <a:t>value</a:t>
            </a:r>
            <a:r>
              <a:rPr lang="tr-TR" dirty="0">
                <a:solidFill>
                  <a:srgbClr val="003366"/>
                </a:solidFill>
                <a:latin typeface="Book Antiqua" pitchFamily="18" charset="0"/>
              </a:rPr>
              <a:t>.</a:t>
            </a:r>
          </a:p>
        </p:txBody>
      </p:sp>
      <p:pic>
        <p:nvPicPr>
          <p:cNvPr id="17" name="Picture 4" descr="rule"/>
          <p:cNvPicPr>
            <a:picLocks noChangeAspect="1" noChangeArrowheads="1"/>
          </p:cNvPicPr>
          <p:nvPr/>
        </p:nvPicPr>
        <p:blipFill>
          <a:blip r:embed="rId6">
            <a:extLst>
              <a:ext uri="{28A0092B-C50C-407E-A947-70E740481C1C}">
                <a14:useLocalDpi xmlns:a14="http://schemas.microsoft.com/office/drawing/2010/main" xmlns="" val="0"/>
              </a:ext>
            </a:extLst>
          </a:blip>
          <a:srcRect l="36708" t="24397" r="26372" b="49034"/>
          <a:stretch>
            <a:fillRect/>
          </a:stretch>
        </p:blipFill>
        <p:spPr bwMode="auto">
          <a:xfrm>
            <a:off x="6622819" y="4518451"/>
            <a:ext cx="2356508" cy="12717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0434849"/>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ltbilgi Yer Tutucusu 1"/>
          <p:cNvSpPr>
            <a:spLocks noGrp="1"/>
          </p:cNvSpPr>
          <p:nvPr>
            <p:ph type="ftr" sz="quarter" idx="4294967295"/>
          </p:nvPr>
        </p:nvSpPr>
        <p:spPr>
          <a:xfrm>
            <a:off x="8077200" y="6437613"/>
            <a:ext cx="1066800" cy="24765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dirty="0">
                <a:solidFill>
                  <a:schemeClr val="bg1"/>
                </a:solidFill>
                <a:latin typeface="Book Antiqua" pitchFamily="18" charset="0"/>
              </a:rPr>
              <a:t>Page </a:t>
            </a:r>
            <a:fld id="{540818C1-7D17-427A-A8C5-98AE2D12139F}" type="slidenum">
              <a:rPr lang="de-DE" sz="1400" b="1">
                <a:solidFill>
                  <a:schemeClr val="bg1"/>
                </a:solidFill>
                <a:latin typeface="Book Antiqua" pitchFamily="18" charset="0"/>
              </a:rPr>
              <a:pPr/>
              <a:t>6</a:t>
            </a:fld>
            <a:endParaRPr lang="de-DE" sz="1400" b="1" dirty="0">
              <a:solidFill>
                <a:schemeClr val="bg1"/>
              </a:solidFill>
              <a:latin typeface="Book Antiqua" pitchFamily="18" charset="0"/>
            </a:endParaRPr>
          </a:p>
        </p:txBody>
      </p:sp>
      <p:sp>
        <p:nvSpPr>
          <p:cNvPr id="13319" name="Text Box 23">
            <a:hlinkClick r:id="rId3"/>
          </p:cNvPr>
          <p:cNvSpPr txBox="1">
            <a:spLocks noChangeArrowheads="1"/>
          </p:cNvSpPr>
          <p:nvPr/>
        </p:nvSpPr>
        <p:spPr bwMode="auto">
          <a:xfrm>
            <a:off x="284205" y="366674"/>
            <a:ext cx="605931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smtClean="0">
                <a:latin typeface="Book Antiqua" pitchFamily="18" charset="0"/>
              </a:rPr>
              <a:t>CONT</a:t>
            </a:r>
            <a:r>
              <a:rPr lang="tr-TR" sz="2000" b="1" dirty="0">
                <a:latin typeface="Book Antiqua" pitchFamily="18" charset="0"/>
              </a:rPr>
              <a:t>I</a:t>
            </a:r>
            <a:r>
              <a:rPr lang="en-US" sz="2000" b="1" dirty="0" smtClean="0">
                <a:latin typeface="Book Antiqua" pitchFamily="18" charset="0"/>
              </a:rPr>
              <a:t>NUOUS </a:t>
            </a:r>
            <a:r>
              <a:rPr lang="tr-TR" sz="2000" b="1" dirty="0" smtClean="0">
                <a:latin typeface="Book Antiqua" pitchFamily="18" charset="0"/>
              </a:rPr>
              <a:t>I</a:t>
            </a:r>
            <a:r>
              <a:rPr lang="en-US" sz="2000" b="1" dirty="0" smtClean="0">
                <a:latin typeface="Book Antiqua" pitchFamily="18" charset="0"/>
              </a:rPr>
              <a:t>MPROVEMENT</a:t>
            </a:r>
            <a:r>
              <a:rPr lang="tr-TR" sz="2000" b="1" dirty="0" smtClean="0">
                <a:latin typeface="Book Antiqua" pitchFamily="18" charset="0"/>
              </a:rPr>
              <a:t> - </a:t>
            </a:r>
            <a:r>
              <a:rPr lang="tr-TR" sz="2000" b="1" dirty="0" err="1" smtClean="0">
                <a:latin typeface="Book Antiqua" pitchFamily="18" charset="0"/>
              </a:rPr>
              <a:t>Deming</a:t>
            </a:r>
            <a:r>
              <a:rPr lang="tr-TR" sz="2000" b="1" dirty="0" smtClean="0">
                <a:latin typeface="Book Antiqua" pitchFamily="18" charset="0"/>
              </a:rPr>
              <a:t> </a:t>
            </a:r>
            <a:r>
              <a:rPr lang="tr-TR" sz="2000" b="1" dirty="0" err="1" smtClean="0">
                <a:latin typeface="Book Antiqua" pitchFamily="18" charset="0"/>
              </a:rPr>
              <a:t>Cycle</a:t>
            </a:r>
            <a:endParaRPr lang="de-DE" sz="2000" b="1" dirty="0">
              <a:solidFill>
                <a:schemeClr val="bg2">
                  <a:lumMod val="50000"/>
                </a:schemeClr>
              </a:solidFill>
              <a:latin typeface="Book Antiqua" pitchFamily="18" charset="0"/>
            </a:endParaRPr>
          </a:p>
        </p:txBody>
      </p:sp>
      <p:sp>
        <p:nvSpPr>
          <p:cNvPr id="12" name="Text Box 3"/>
          <p:cNvSpPr txBox="1">
            <a:spLocks noChangeArrowheads="1"/>
          </p:cNvSpPr>
          <p:nvPr/>
        </p:nvSpPr>
        <p:spPr bwMode="auto">
          <a:xfrm>
            <a:off x="284205" y="1078803"/>
            <a:ext cx="857559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dirty="0">
                <a:solidFill>
                  <a:schemeClr val="bg2">
                    <a:lumMod val="50000"/>
                  </a:schemeClr>
                </a:solidFill>
                <a:latin typeface="Book Antiqua" pitchFamily="18" charset="0"/>
              </a:rPr>
              <a:t>Continuous improvement is a management philosophy that approaches the challenge of product and process improvement. Specifically, continuous improvement seeks continual improvement of machinery, materials, labor utilization, product quality and safety, and production methods through application of suggestions and ideas of team members </a:t>
            </a:r>
            <a:endParaRPr lang="tr-TR" dirty="0">
              <a:solidFill>
                <a:schemeClr val="bg2">
                  <a:lumMod val="50000"/>
                </a:schemeClr>
              </a:solidFill>
              <a:latin typeface="Book Antiqua" pitchFamily="18" charset="0"/>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4205" y="2803266"/>
            <a:ext cx="4195576" cy="2757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Tablo 2"/>
          <p:cNvGraphicFramePr>
            <a:graphicFrameLocks noGrp="1"/>
          </p:cNvGraphicFramePr>
          <p:nvPr>
            <p:extLst>
              <p:ext uri="{D42A27DB-BD31-4B8C-83A1-F6EECF244321}">
                <p14:modId xmlns:p14="http://schemas.microsoft.com/office/powerpoint/2010/main" xmlns="" val="3913747725"/>
              </p:ext>
            </p:extLst>
          </p:nvPr>
        </p:nvGraphicFramePr>
        <p:xfrm>
          <a:off x="4744995" y="2675138"/>
          <a:ext cx="4114800" cy="3416903"/>
        </p:xfrm>
        <a:graphic>
          <a:graphicData uri="http://schemas.openxmlformats.org/drawingml/2006/table">
            <a:tbl>
              <a:tblPr firstRow="1" firstCol="1" lastRow="1" lastCol="1" bandRow="1" bandCol="1"/>
              <a:tblGrid>
                <a:gridCol w="4114800"/>
              </a:tblGrid>
              <a:tr h="293763">
                <a:tc>
                  <a:txBody>
                    <a:bodyPr/>
                    <a:lstStyle/>
                    <a:p>
                      <a:pPr algn="ctr">
                        <a:spcAft>
                          <a:spcPts val="0"/>
                        </a:spcAft>
                      </a:pPr>
                      <a:r>
                        <a:rPr lang="en-US" sz="1400" dirty="0">
                          <a:solidFill>
                            <a:schemeClr val="bg2">
                              <a:lumMod val="50000"/>
                            </a:schemeClr>
                          </a:solidFill>
                          <a:effectLst/>
                          <a:latin typeface="Book Antiqua"/>
                          <a:ea typeface="Times New Roman"/>
                        </a:rPr>
                        <a:t>Deming Wheel (PDCA Cycle)</a:t>
                      </a:r>
                      <a:endParaRPr lang="tr-TR" sz="1400" dirty="0">
                        <a:solidFill>
                          <a:schemeClr val="bg2">
                            <a:lumMod val="50000"/>
                          </a:schemeClr>
                        </a:solidFill>
                        <a:effectLst/>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1288">
                <a:tc>
                  <a:txBody>
                    <a:bodyPr/>
                    <a:lstStyle/>
                    <a:p>
                      <a:pPr>
                        <a:spcAft>
                          <a:spcPts val="0"/>
                        </a:spcAft>
                      </a:pPr>
                      <a:r>
                        <a:rPr lang="en-US" sz="1400" i="1" dirty="0">
                          <a:solidFill>
                            <a:schemeClr val="bg2">
                              <a:lumMod val="50000"/>
                            </a:schemeClr>
                          </a:solidFill>
                          <a:effectLst/>
                          <a:latin typeface="Book Antiqua"/>
                          <a:ea typeface="Times New Roman"/>
                        </a:rPr>
                        <a:t>Plan (P):</a:t>
                      </a:r>
                      <a:r>
                        <a:rPr lang="en-US" sz="1400" dirty="0">
                          <a:solidFill>
                            <a:schemeClr val="bg2">
                              <a:lumMod val="50000"/>
                            </a:schemeClr>
                          </a:solidFill>
                          <a:effectLst/>
                          <a:latin typeface="Book Antiqua"/>
                          <a:ea typeface="Times New Roman"/>
                        </a:rPr>
                        <a:t> The plan phase of the cycle is an improvement area and a specific problem with it to be identified. In this phase, objectives and strategies are developed and necessary sources are determined.</a:t>
                      </a:r>
                      <a:endParaRPr lang="tr-TR" sz="1400" dirty="0">
                        <a:solidFill>
                          <a:schemeClr val="bg2">
                            <a:lumMod val="50000"/>
                          </a:schemeClr>
                        </a:solidFill>
                        <a:effectLst/>
                        <a:latin typeface="Times New Roman"/>
                        <a:ea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526">
                <a:tc>
                  <a:txBody>
                    <a:bodyPr/>
                    <a:lstStyle/>
                    <a:p>
                      <a:pPr>
                        <a:spcAft>
                          <a:spcPts val="0"/>
                        </a:spcAft>
                      </a:pPr>
                      <a:r>
                        <a:rPr lang="en-US" sz="1400" i="1">
                          <a:solidFill>
                            <a:schemeClr val="bg2">
                              <a:lumMod val="50000"/>
                            </a:schemeClr>
                          </a:solidFill>
                          <a:effectLst/>
                          <a:latin typeface="Book Antiqua"/>
                          <a:ea typeface="Times New Roman"/>
                        </a:rPr>
                        <a:t>Do (D):</a:t>
                      </a:r>
                      <a:r>
                        <a:rPr lang="en-US" sz="1400">
                          <a:solidFill>
                            <a:schemeClr val="bg2">
                              <a:lumMod val="50000"/>
                            </a:schemeClr>
                          </a:solidFill>
                          <a:effectLst/>
                          <a:latin typeface="Book Antiqua"/>
                          <a:ea typeface="Times New Roman"/>
                        </a:rPr>
                        <a:t> The do phase of the cycle deals with implementing the changes according to the plan.</a:t>
                      </a:r>
                      <a:endParaRPr lang="tr-TR" sz="1400">
                        <a:solidFill>
                          <a:schemeClr val="bg2">
                            <a:lumMod val="50000"/>
                          </a:schemeClr>
                        </a:solidFill>
                        <a:effectLst/>
                        <a:latin typeface="Times New Roman"/>
                        <a:ea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526">
                <a:tc>
                  <a:txBody>
                    <a:bodyPr/>
                    <a:lstStyle/>
                    <a:p>
                      <a:pPr>
                        <a:spcAft>
                          <a:spcPts val="0"/>
                        </a:spcAft>
                      </a:pPr>
                      <a:r>
                        <a:rPr lang="en-US" sz="1400" i="1">
                          <a:solidFill>
                            <a:schemeClr val="bg2">
                              <a:lumMod val="50000"/>
                            </a:schemeClr>
                          </a:solidFill>
                          <a:effectLst/>
                          <a:latin typeface="Book Antiqua"/>
                          <a:ea typeface="Times New Roman"/>
                        </a:rPr>
                        <a:t>Check (C):</a:t>
                      </a:r>
                      <a:r>
                        <a:rPr lang="en-US" sz="1400">
                          <a:solidFill>
                            <a:schemeClr val="bg2">
                              <a:lumMod val="50000"/>
                            </a:schemeClr>
                          </a:solidFill>
                          <a:effectLst/>
                          <a:latin typeface="Book Antiqua"/>
                          <a:ea typeface="Times New Roman"/>
                        </a:rPr>
                        <a:t> The check phase deals with evaluating data collected during implementation.</a:t>
                      </a:r>
                      <a:endParaRPr lang="tr-TR" sz="1400">
                        <a:solidFill>
                          <a:schemeClr val="bg2">
                            <a:lumMod val="50000"/>
                          </a:schemeClr>
                        </a:solidFill>
                        <a:effectLst/>
                        <a:latin typeface="Times New Roman"/>
                        <a:ea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1288">
                <a:tc>
                  <a:txBody>
                    <a:bodyPr/>
                    <a:lstStyle/>
                    <a:p>
                      <a:pPr>
                        <a:spcAft>
                          <a:spcPts val="0"/>
                        </a:spcAft>
                      </a:pPr>
                      <a:r>
                        <a:rPr lang="en-US" sz="1400" i="1" dirty="0">
                          <a:solidFill>
                            <a:schemeClr val="bg2">
                              <a:lumMod val="50000"/>
                            </a:schemeClr>
                          </a:solidFill>
                          <a:effectLst/>
                          <a:latin typeface="Book Antiqua"/>
                          <a:ea typeface="Times New Roman"/>
                        </a:rPr>
                        <a:t>Act (A):</a:t>
                      </a:r>
                      <a:r>
                        <a:rPr lang="en-US" sz="1400" dirty="0">
                          <a:solidFill>
                            <a:schemeClr val="bg2">
                              <a:lumMod val="50000"/>
                            </a:schemeClr>
                          </a:solidFill>
                          <a:effectLst/>
                          <a:latin typeface="Book Antiqua"/>
                          <a:ea typeface="Times New Roman"/>
                        </a:rPr>
                        <a:t> During the act phase, the improvement is codified as the new standard procedure; necessary revisions are applied and replicated in similar processes throughout the organization. </a:t>
                      </a:r>
                      <a:endParaRPr lang="tr-TR" sz="1400" dirty="0">
                        <a:solidFill>
                          <a:schemeClr val="bg2">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41655040"/>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ltbilgi Yer Tutucusu 1"/>
          <p:cNvSpPr>
            <a:spLocks noGrp="1"/>
          </p:cNvSpPr>
          <p:nvPr>
            <p:ph type="ftr" sz="quarter" idx="4294967295"/>
          </p:nvPr>
        </p:nvSpPr>
        <p:spPr>
          <a:xfrm>
            <a:off x="8077200" y="6437613"/>
            <a:ext cx="1066800" cy="24765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dirty="0">
                <a:solidFill>
                  <a:schemeClr val="bg1"/>
                </a:solidFill>
                <a:latin typeface="Book Antiqua" pitchFamily="18" charset="0"/>
              </a:rPr>
              <a:t>Page </a:t>
            </a:r>
            <a:fld id="{540818C1-7D17-427A-A8C5-98AE2D12139F}" type="slidenum">
              <a:rPr lang="de-DE" sz="1400" b="1">
                <a:solidFill>
                  <a:schemeClr val="bg1"/>
                </a:solidFill>
                <a:latin typeface="Book Antiqua" pitchFamily="18" charset="0"/>
              </a:rPr>
              <a:pPr/>
              <a:t>7</a:t>
            </a:fld>
            <a:endParaRPr lang="de-DE" sz="1400" b="1" dirty="0">
              <a:solidFill>
                <a:schemeClr val="bg1"/>
              </a:solidFill>
              <a:latin typeface="Book Antiqua" pitchFamily="18" charset="0"/>
            </a:endParaRPr>
          </a:p>
        </p:txBody>
      </p:sp>
      <p:sp>
        <p:nvSpPr>
          <p:cNvPr id="13319" name="Text Box 23">
            <a:hlinkClick r:id="rId3"/>
          </p:cNvPr>
          <p:cNvSpPr txBox="1">
            <a:spLocks noChangeArrowheads="1"/>
          </p:cNvSpPr>
          <p:nvPr/>
        </p:nvSpPr>
        <p:spPr bwMode="auto">
          <a:xfrm>
            <a:off x="284205" y="366674"/>
            <a:ext cx="867444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smtClean="0">
                <a:latin typeface="Book Antiqua" pitchFamily="18" charset="0"/>
              </a:rPr>
              <a:t>CONT</a:t>
            </a:r>
            <a:r>
              <a:rPr lang="tr-TR" sz="2000" b="1" dirty="0">
                <a:latin typeface="Book Antiqua" pitchFamily="18" charset="0"/>
              </a:rPr>
              <a:t>I</a:t>
            </a:r>
            <a:r>
              <a:rPr lang="en-US" sz="2000" b="1" dirty="0" smtClean="0">
                <a:latin typeface="Book Antiqua" pitchFamily="18" charset="0"/>
              </a:rPr>
              <a:t>NUOUS </a:t>
            </a:r>
            <a:r>
              <a:rPr lang="tr-TR" sz="2000" b="1" dirty="0" smtClean="0">
                <a:latin typeface="Book Antiqua" pitchFamily="18" charset="0"/>
              </a:rPr>
              <a:t>I</a:t>
            </a:r>
            <a:r>
              <a:rPr lang="en-US" sz="2000" b="1" dirty="0" smtClean="0">
                <a:latin typeface="Book Antiqua" pitchFamily="18" charset="0"/>
              </a:rPr>
              <a:t>MPROVEMENT</a:t>
            </a:r>
            <a:r>
              <a:rPr lang="tr-TR" sz="2000" b="1" dirty="0" smtClean="0">
                <a:latin typeface="Book Antiqua" pitchFamily="18" charset="0"/>
              </a:rPr>
              <a:t> - </a:t>
            </a:r>
            <a:r>
              <a:rPr lang="tr-TR" sz="2000" b="1" dirty="0">
                <a:latin typeface="Book Antiqua" pitchFamily="18" charset="0"/>
              </a:rPr>
              <a:t>JURAN TRILOGY</a:t>
            </a:r>
            <a:endParaRPr lang="de-DE" sz="2000" b="1" dirty="0">
              <a:solidFill>
                <a:schemeClr val="bg2">
                  <a:lumMod val="50000"/>
                </a:schemeClr>
              </a:solidFill>
              <a:latin typeface="Book Antiqua" pitchFamily="18" charset="0"/>
            </a:endParaRPr>
          </a:p>
        </p:txBody>
      </p:sp>
      <p:sp>
        <p:nvSpPr>
          <p:cNvPr id="12" name="Text Box 3"/>
          <p:cNvSpPr txBox="1">
            <a:spLocks noChangeArrowheads="1"/>
          </p:cNvSpPr>
          <p:nvPr/>
        </p:nvSpPr>
        <p:spPr bwMode="auto">
          <a:xfrm>
            <a:off x="284206" y="1078803"/>
            <a:ext cx="8674442" cy="2086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indent="-160338">
              <a:lnSpc>
                <a:spcPct val="90000"/>
              </a:lnSpc>
              <a:buFontTx/>
              <a:buNone/>
            </a:pPr>
            <a:r>
              <a:rPr lang="tr-TR" sz="1600" dirty="0" err="1">
                <a:latin typeface="Book Antiqua" pitchFamily="18" charset="0"/>
              </a:rPr>
              <a:t>To</a:t>
            </a:r>
            <a:r>
              <a:rPr lang="tr-TR" sz="1600" dirty="0">
                <a:latin typeface="Book Antiqua" pitchFamily="18" charset="0"/>
              </a:rPr>
              <a:t> </a:t>
            </a:r>
            <a:r>
              <a:rPr lang="tr-TR" sz="1600" dirty="0" err="1">
                <a:latin typeface="Book Antiqua" pitchFamily="18" charset="0"/>
              </a:rPr>
              <a:t>attain</a:t>
            </a:r>
            <a:r>
              <a:rPr lang="tr-TR" sz="1600" dirty="0">
                <a:latin typeface="Book Antiqua" pitchFamily="18" charset="0"/>
              </a:rPr>
              <a:t> </a:t>
            </a:r>
            <a:r>
              <a:rPr lang="tr-TR" sz="1600" dirty="0" err="1">
                <a:latin typeface="Book Antiqua" pitchFamily="18" charset="0"/>
              </a:rPr>
              <a:t>quality</a:t>
            </a:r>
            <a:r>
              <a:rPr lang="tr-TR" sz="1600" dirty="0">
                <a:latin typeface="Book Antiqua" pitchFamily="18" charset="0"/>
              </a:rPr>
              <a:t>, it is </a:t>
            </a:r>
            <a:r>
              <a:rPr lang="tr-TR" sz="1600" dirty="0" err="1">
                <a:latin typeface="Book Antiqua" pitchFamily="18" charset="0"/>
              </a:rPr>
              <a:t>well</a:t>
            </a:r>
            <a:r>
              <a:rPr lang="tr-TR" sz="1600" dirty="0">
                <a:latin typeface="Book Antiqua" pitchFamily="18" charset="0"/>
              </a:rPr>
              <a:t> </a:t>
            </a:r>
            <a:r>
              <a:rPr lang="tr-TR" sz="1600" dirty="0" err="1">
                <a:latin typeface="Book Antiqua" pitchFamily="18" charset="0"/>
              </a:rPr>
              <a:t>to</a:t>
            </a:r>
            <a:r>
              <a:rPr lang="tr-TR" sz="1600" dirty="0">
                <a:latin typeface="Book Antiqua" pitchFamily="18" charset="0"/>
              </a:rPr>
              <a:t> </a:t>
            </a:r>
            <a:r>
              <a:rPr lang="tr-TR" sz="1600" dirty="0" err="1">
                <a:latin typeface="Book Antiqua" pitchFamily="18" charset="0"/>
              </a:rPr>
              <a:t>begin</a:t>
            </a:r>
            <a:r>
              <a:rPr lang="tr-TR" sz="1600" dirty="0">
                <a:latin typeface="Book Antiqua" pitchFamily="18" charset="0"/>
              </a:rPr>
              <a:t> </a:t>
            </a:r>
            <a:r>
              <a:rPr lang="tr-TR" sz="1600" dirty="0" err="1">
                <a:latin typeface="Book Antiqua" pitchFamily="18" charset="0"/>
              </a:rPr>
              <a:t>by</a:t>
            </a:r>
            <a:r>
              <a:rPr lang="tr-TR" sz="1600" dirty="0">
                <a:latin typeface="Book Antiqua" pitchFamily="18" charset="0"/>
              </a:rPr>
              <a:t> </a:t>
            </a:r>
            <a:r>
              <a:rPr lang="tr-TR" sz="1600" dirty="0" err="1">
                <a:latin typeface="Book Antiqua" pitchFamily="18" charset="0"/>
              </a:rPr>
              <a:t>establishing</a:t>
            </a:r>
            <a:r>
              <a:rPr lang="tr-TR" sz="1600" dirty="0">
                <a:latin typeface="Book Antiqua" pitchFamily="18" charset="0"/>
              </a:rPr>
              <a:t> </a:t>
            </a:r>
            <a:r>
              <a:rPr lang="tr-TR" sz="1600" dirty="0" err="1">
                <a:latin typeface="Book Antiqua" pitchFamily="18" charset="0"/>
              </a:rPr>
              <a:t>the</a:t>
            </a:r>
            <a:r>
              <a:rPr lang="tr-TR" sz="1600" dirty="0">
                <a:latin typeface="Book Antiqua" pitchFamily="18" charset="0"/>
              </a:rPr>
              <a:t> “</a:t>
            </a:r>
            <a:r>
              <a:rPr lang="tr-TR" sz="1600" dirty="0" err="1">
                <a:latin typeface="Book Antiqua" pitchFamily="18" charset="0"/>
              </a:rPr>
              <a:t>vision</a:t>
            </a:r>
            <a:r>
              <a:rPr lang="tr-TR" sz="1600" dirty="0">
                <a:latin typeface="Book Antiqua" pitchFamily="18" charset="0"/>
              </a:rPr>
              <a:t>” </a:t>
            </a:r>
            <a:r>
              <a:rPr lang="tr-TR" sz="1600" dirty="0" err="1">
                <a:latin typeface="Book Antiqua" pitchFamily="18" charset="0"/>
              </a:rPr>
              <a:t>for</a:t>
            </a:r>
            <a:r>
              <a:rPr lang="tr-TR" sz="1600" dirty="0">
                <a:latin typeface="Book Antiqua" pitchFamily="18" charset="0"/>
              </a:rPr>
              <a:t> </a:t>
            </a:r>
            <a:r>
              <a:rPr lang="tr-TR" sz="1600" dirty="0" err="1">
                <a:latin typeface="Book Antiqua" pitchFamily="18" charset="0"/>
              </a:rPr>
              <a:t>the</a:t>
            </a:r>
            <a:r>
              <a:rPr lang="tr-TR" sz="1600" dirty="0">
                <a:latin typeface="Book Antiqua" pitchFamily="18" charset="0"/>
              </a:rPr>
              <a:t> </a:t>
            </a:r>
            <a:r>
              <a:rPr lang="tr-TR" sz="1600" dirty="0" err="1">
                <a:latin typeface="Book Antiqua" pitchFamily="18" charset="0"/>
              </a:rPr>
              <a:t>organization</a:t>
            </a:r>
            <a:r>
              <a:rPr lang="tr-TR" sz="1600" dirty="0">
                <a:latin typeface="Book Antiqua" pitchFamily="18" charset="0"/>
              </a:rPr>
              <a:t>, </a:t>
            </a:r>
            <a:r>
              <a:rPr lang="tr-TR" sz="1600" dirty="0" err="1">
                <a:latin typeface="Book Antiqua" pitchFamily="18" charset="0"/>
              </a:rPr>
              <a:t>along</a:t>
            </a:r>
            <a:r>
              <a:rPr lang="tr-TR" sz="1600" dirty="0">
                <a:latin typeface="Book Antiqua" pitchFamily="18" charset="0"/>
              </a:rPr>
              <a:t> </a:t>
            </a:r>
            <a:r>
              <a:rPr lang="tr-TR" sz="1600" dirty="0" err="1">
                <a:latin typeface="Book Antiqua" pitchFamily="18" charset="0"/>
              </a:rPr>
              <a:t>with</a:t>
            </a:r>
            <a:r>
              <a:rPr lang="tr-TR" sz="1600" dirty="0">
                <a:latin typeface="Book Antiqua" pitchFamily="18" charset="0"/>
              </a:rPr>
              <a:t> </a:t>
            </a:r>
            <a:r>
              <a:rPr lang="tr-TR" sz="1600" dirty="0" err="1">
                <a:latin typeface="Book Antiqua" pitchFamily="18" charset="0"/>
              </a:rPr>
              <a:t>policies</a:t>
            </a:r>
            <a:r>
              <a:rPr lang="tr-TR" sz="1600" dirty="0">
                <a:latin typeface="Book Antiqua" pitchFamily="18" charset="0"/>
              </a:rPr>
              <a:t> </a:t>
            </a:r>
            <a:r>
              <a:rPr lang="tr-TR" sz="1600" dirty="0" err="1">
                <a:latin typeface="Book Antiqua" pitchFamily="18" charset="0"/>
              </a:rPr>
              <a:t>and</a:t>
            </a:r>
            <a:r>
              <a:rPr lang="tr-TR" sz="1600" dirty="0">
                <a:latin typeface="Book Antiqua" pitchFamily="18" charset="0"/>
              </a:rPr>
              <a:t> </a:t>
            </a:r>
            <a:r>
              <a:rPr lang="tr-TR" sz="1600" dirty="0" err="1">
                <a:latin typeface="Book Antiqua" pitchFamily="18" charset="0"/>
              </a:rPr>
              <a:t>goals</a:t>
            </a:r>
            <a:r>
              <a:rPr lang="tr-TR" sz="1600" dirty="0">
                <a:latin typeface="Book Antiqua" pitchFamily="18" charset="0"/>
              </a:rPr>
              <a:t>.</a:t>
            </a:r>
          </a:p>
          <a:p>
            <a:pPr indent="-160338">
              <a:lnSpc>
                <a:spcPct val="90000"/>
              </a:lnSpc>
              <a:buFontTx/>
              <a:buNone/>
            </a:pPr>
            <a:r>
              <a:rPr lang="tr-TR" sz="1600" dirty="0">
                <a:latin typeface="Book Antiqua" pitchFamily="18" charset="0"/>
              </a:rPr>
              <a:t>Conversion of </a:t>
            </a:r>
            <a:r>
              <a:rPr lang="tr-TR" sz="1600" dirty="0" err="1">
                <a:latin typeface="Book Antiqua" pitchFamily="18" charset="0"/>
              </a:rPr>
              <a:t>goals</a:t>
            </a:r>
            <a:r>
              <a:rPr lang="tr-TR" sz="1600" dirty="0">
                <a:latin typeface="Book Antiqua" pitchFamily="18" charset="0"/>
              </a:rPr>
              <a:t> </a:t>
            </a:r>
            <a:r>
              <a:rPr lang="tr-TR" sz="1600" dirty="0" err="1">
                <a:latin typeface="Book Antiqua" pitchFamily="18" charset="0"/>
              </a:rPr>
              <a:t>into</a:t>
            </a:r>
            <a:r>
              <a:rPr lang="tr-TR" sz="1600" dirty="0">
                <a:latin typeface="Book Antiqua" pitchFamily="18" charset="0"/>
              </a:rPr>
              <a:t> </a:t>
            </a:r>
            <a:r>
              <a:rPr lang="tr-TR" sz="1600" dirty="0" err="1">
                <a:latin typeface="Book Antiqua" pitchFamily="18" charset="0"/>
              </a:rPr>
              <a:t>results</a:t>
            </a:r>
            <a:r>
              <a:rPr lang="tr-TR" sz="1600" dirty="0">
                <a:latin typeface="Book Antiqua" pitchFamily="18" charset="0"/>
              </a:rPr>
              <a:t> (</a:t>
            </a:r>
            <a:r>
              <a:rPr lang="tr-TR" sz="1600" dirty="0" err="1">
                <a:latin typeface="Book Antiqua" pitchFamily="18" charset="0"/>
              </a:rPr>
              <a:t>making</a:t>
            </a:r>
            <a:r>
              <a:rPr lang="tr-TR" sz="1600" dirty="0">
                <a:latin typeface="Book Antiqua" pitchFamily="18" charset="0"/>
              </a:rPr>
              <a:t> </a:t>
            </a:r>
            <a:r>
              <a:rPr lang="tr-TR" sz="1600" dirty="0" err="1">
                <a:latin typeface="Book Antiqua" pitchFamily="18" charset="0"/>
              </a:rPr>
              <a:t>quality</a:t>
            </a:r>
            <a:r>
              <a:rPr lang="tr-TR" sz="1600" dirty="0">
                <a:latin typeface="Book Antiqua" pitchFamily="18" charset="0"/>
              </a:rPr>
              <a:t> </a:t>
            </a:r>
            <a:r>
              <a:rPr lang="tr-TR" sz="1600" dirty="0" err="1">
                <a:latin typeface="Book Antiqua" pitchFamily="18" charset="0"/>
              </a:rPr>
              <a:t>happen</a:t>
            </a:r>
            <a:r>
              <a:rPr lang="tr-TR" sz="1600" dirty="0">
                <a:latin typeface="Book Antiqua" pitchFamily="18" charset="0"/>
              </a:rPr>
              <a:t>) is </a:t>
            </a:r>
            <a:r>
              <a:rPr lang="tr-TR" sz="1600" dirty="0" err="1">
                <a:latin typeface="Book Antiqua" pitchFamily="18" charset="0"/>
              </a:rPr>
              <a:t>then</a:t>
            </a:r>
            <a:r>
              <a:rPr lang="tr-TR" sz="1600" dirty="0">
                <a:latin typeface="Book Antiqua" pitchFamily="18" charset="0"/>
              </a:rPr>
              <a:t> done </a:t>
            </a:r>
            <a:r>
              <a:rPr lang="tr-TR" sz="1600" dirty="0" err="1">
                <a:latin typeface="Book Antiqua" pitchFamily="18" charset="0"/>
              </a:rPr>
              <a:t>through</a:t>
            </a:r>
            <a:r>
              <a:rPr lang="tr-TR" sz="1600" dirty="0">
                <a:latin typeface="Book Antiqua" pitchFamily="18" charset="0"/>
              </a:rPr>
              <a:t> </a:t>
            </a:r>
            <a:r>
              <a:rPr lang="tr-TR" sz="1600" dirty="0" err="1">
                <a:latin typeface="Book Antiqua" pitchFamily="18" charset="0"/>
              </a:rPr>
              <a:t>managerial</a:t>
            </a:r>
            <a:r>
              <a:rPr lang="tr-TR" sz="1600" dirty="0">
                <a:latin typeface="Book Antiqua" pitchFamily="18" charset="0"/>
              </a:rPr>
              <a:t> </a:t>
            </a:r>
            <a:r>
              <a:rPr lang="tr-TR" sz="1600" dirty="0" err="1">
                <a:latin typeface="Book Antiqua" pitchFamily="18" charset="0"/>
              </a:rPr>
              <a:t>processes</a:t>
            </a:r>
            <a:r>
              <a:rPr lang="tr-TR" sz="1600" dirty="0">
                <a:latin typeface="Book Antiqua" pitchFamily="18" charset="0"/>
              </a:rPr>
              <a:t>—</a:t>
            </a:r>
            <a:r>
              <a:rPr lang="tr-TR" sz="1600" dirty="0" err="1">
                <a:latin typeface="Book Antiqua" pitchFamily="18" charset="0"/>
              </a:rPr>
              <a:t>sequences</a:t>
            </a:r>
            <a:r>
              <a:rPr lang="tr-TR" sz="1600" dirty="0">
                <a:latin typeface="Book Antiqua" pitchFamily="18" charset="0"/>
              </a:rPr>
              <a:t> of </a:t>
            </a:r>
            <a:r>
              <a:rPr lang="tr-TR" sz="1600" dirty="0" err="1">
                <a:latin typeface="Book Antiqua" pitchFamily="18" charset="0"/>
              </a:rPr>
              <a:t>activities</a:t>
            </a:r>
            <a:r>
              <a:rPr lang="tr-TR" sz="1600" dirty="0">
                <a:latin typeface="Book Antiqua" pitchFamily="18" charset="0"/>
              </a:rPr>
              <a:t> </a:t>
            </a:r>
            <a:r>
              <a:rPr lang="tr-TR" sz="1600" dirty="0" err="1">
                <a:latin typeface="Book Antiqua" pitchFamily="18" charset="0"/>
              </a:rPr>
              <a:t>that</a:t>
            </a:r>
            <a:r>
              <a:rPr lang="tr-TR" sz="1600" dirty="0">
                <a:latin typeface="Book Antiqua" pitchFamily="18" charset="0"/>
              </a:rPr>
              <a:t> </a:t>
            </a:r>
            <a:r>
              <a:rPr lang="tr-TR" sz="1600" dirty="0" err="1">
                <a:latin typeface="Book Antiqua" pitchFamily="18" charset="0"/>
              </a:rPr>
              <a:t>produce</a:t>
            </a:r>
            <a:r>
              <a:rPr lang="tr-TR" sz="1600" dirty="0">
                <a:latin typeface="Book Antiqua" pitchFamily="18" charset="0"/>
              </a:rPr>
              <a:t> </a:t>
            </a:r>
            <a:r>
              <a:rPr lang="tr-TR" sz="1600" dirty="0" err="1">
                <a:latin typeface="Book Antiqua" pitchFamily="18" charset="0"/>
              </a:rPr>
              <a:t>the</a:t>
            </a:r>
            <a:r>
              <a:rPr lang="tr-TR" sz="1600" dirty="0">
                <a:latin typeface="Book Antiqua" pitchFamily="18" charset="0"/>
              </a:rPr>
              <a:t> </a:t>
            </a:r>
            <a:r>
              <a:rPr lang="tr-TR" sz="1600" dirty="0" err="1">
                <a:latin typeface="Book Antiqua" pitchFamily="18" charset="0"/>
              </a:rPr>
              <a:t>intended</a:t>
            </a:r>
            <a:r>
              <a:rPr lang="tr-TR" sz="1600" dirty="0">
                <a:latin typeface="Book Antiqua" pitchFamily="18" charset="0"/>
              </a:rPr>
              <a:t> </a:t>
            </a:r>
            <a:r>
              <a:rPr lang="tr-TR" sz="1600" dirty="0" err="1">
                <a:latin typeface="Book Antiqua" pitchFamily="18" charset="0"/>
              </a:rPr>
              <a:t>results</a:t>
            </a:r>
            <a:r>
              <a:rPr lang="tr-TR" sz="1600" dirty="0">
                <a:latin typeface="Book Antiqua" pitchFamily="18" charset="0"/>
              </a:rPr>
              <a:t>. </a:t>
            </a:r>
            <a:r>
              <a:rPr lang="tr-TR" sz="1600" dirty="0" err="1">
                <a:latin typeface="Book Antiqua" pitchFamily="18" charset="0"/>
              </a:rPr>
              <a:t>Managing</a:t>
            </a:r>
            <a:r>
              <a:rPr lang="tr-TR" sz="1600" dirty="0">
                <a:latin typeface="Book Antiqua" pitchFamily="18" charset="0"/>
              </a:rPr>
              <a:t> </a:t>
            </a:r>
            <a:r>
              <a:rPr lang="tr-TR" sz="1600" dirty="0" err="1">
                <a:latin typeface="Book Antiqua" pitchFamily="18" charset="0"/>
              </a:rPr>
              <a:t>for</a:t>
            </a:r>
            <a:r>
              <a:rPr lang="tr-TR" sz="1600" dirty="0">
                <a:latin typeface="Book Antiqua" pitchFamily="18" charset="0"/>
              </a:rPr>
              <a:t> </a:t>
            </a:r>
            <a:r>
              <a:rPr lang="tr-TR" sz="1600" dirty="0" err="1">
                <a:latin typeface="Book Antiqua" pitchFamily="18" charset="0"/>
              </a:rPr>
              <a:t>quality</a:t>
            </a:r>
            <a:r>
              <a:rPr lang="tr-TR" sz="1600" dirty="0">
                <a:latin typeface="Book Antiqua" pitchFamily="18" charset="0"/>
              </a:rPr>
              <a:t> </a:t>
            </a:r>
            <a:r>
              <a:rPr lang="tr-TR" sz="1600" dirty="0" err="1">
                <a:latin typeface="Book Antiqua" pitchFamily="18" charset="0"/>
              </a:rPr>
              <a:t>makes</a:t>
            </a:r>
            <a:r>
              <a:rPr lang="tr-TR" sz="1600" dirty="0">
                <a:latin typeface="Book Antiqua" pitchFamily="18" charset="0"/>
              </a:rPr>
              <a:t> </a:t>
            </a:r>
            <a:r>
              <a:rPr lang="tr-TR" sz="1600" dirty="0" err="1">
                <a:latin typeface="Book Antiqua" pitchFamily="18" charset="0"/>
              </a:rPr>
              <a:t>extensive</a:t>
            </a:r>
            <a:r>
              <a:rPr lang="tr-TR" sz="1600" dirty="0">
                <a:latin typeface="Book Antiqua" pitchFamily="18" charset="0"/>
              </a:rPr>
              <a:t> </a:t>
            </a:r>
            <a:r>
              <a:rPr lang="tr-TR" sz="1600" dirty="0" err="1">
                <a:latin typeface="Book Antiqua" pitchFamily="18" charset="0"/>
              </a:rPr>
              <a:t>use</a:t>
            </a:r>
            <a:r>
              <a:rPr lang="tr-TR" sz="1600" dirty="0">
                <a:latin typeface="Book Antiqua" pitchFamily="18" charset="0"/>
              </a:rPr>
              <a:t> of </a:t>
            </a:r>
            <a:r>
              <a:rPr lang="tr-TR" sz="1600" dirty="0" err="1">
                <a:latin typeface="Book Antiqua" pitchFamily="18" charset="0"/>
              </a:rPr>
              <a:t>three</a:t>
            </a:r>
            <a:r>
              <a:rPr lang="tr-TR" sz="1600" dirty="0">
                <a:latin typeface="Book Antiqua" pitchFamily="18" charset="0"/>
              </a:rPr>
              <a:t> </a:t>
            </a:r>
            <a:r>
              <a:rPr lang="tr-TR" sz="1600" dirty="0" err="1">
                <a:latin typeface="Book Antiqua" pitchFamily="18" charset="0"/>
              </a:rPr>
              <a:t>such</a:t>
            </a:r>
            <a:r>
              <a:rPr lang="tr-TR" sz="1600" dirty="0">
                <a:latin typeface="Book Antiqua" pitchFamily="18" charset="0"/>
              </a:rPr>
              <a:t> </a:t>
            </a:r>
            <a:r>
              <a:rPr lang="tr-TR" sz="1600" dirty="0" err="1">
                <a:latin typeface="Book Antiqua" pitchFamily="18" charset="0"/>
              </a:rPr>
              <a:t>managerial</a:t>
            </a:r>
            <a:r>
              <a:rPr lang="tr-TR" sz="1600" dirty="0">
                <a:latin typeface="Book Antiqua" pitchFamily="18" charset="0"/>
              </a:rPr>
              <a:t> </a:t>
            </a:r>
            <a:r>
              <a:rPr lang="tr-TR" sz="1600" dirty="0" err="1">
                <a:latin typeface="Book Antiqua" pitchFamily="18" charset="0"/>
              </a:rPr>
              <a:t>processes</a:t>
            </a:r>
            <a:r>
              <a:rPr lang="tr-TR" sz="1600" dirty="0">
                <a:latin typeface="Book Antiqua" pitchFamily="18" charset="0"/>
              </a:rPr>
              <a:t>:</a:t>
            </a:r>
          </a:p>
          <a:p>
            <a:pPr indent="-160338">
              <a:lnSpc>
                <a:spcPct val="90000"/>
              </a:lnSpc>
            </a:pPr>
            <a:r>
              <a:rPr lang="tr-TR" sz="1600" dirty="0" smtClean="0">
                <a:latin typeface="Book Antiqua" pitchFamily="18" charset="0"/>
              </a:rPr>
              <a:t>- </a:t>
            </a:r>
            <a:r>
              <a:rPr lang="tr-TR" sz="1600" dirty="0" err="1" smtClean="0">
                <a:latin typeface="Book Antiqua" pitchFamily="18" charset="0"/>
              </a:rPr>
              <a:t>Quality</a:t>
            </a:r>
            <a:r>
              <a:rPr lang="tr-TR" sz="1600" dirty="0" smtClean="0">
                <a:latin typeface="Book Antiqua" pitchFamily="18" charset="0"/>
              </a:rPr>
              <a:t> </a:t>
            </a:r>
            <a:r>
              <a:rPr lang="tr-TR" sz="1600" dirty="0" err="1">
                <a:latin typeface="Book Antiqua" pitchFamily="18" charset="0"/>
              </a:rPr>
              <a:t>planning</a:t>
            </a:r>
            <a:endParaRPr lang="tr-TR" sz="1600" dirty="0">
              <a:latin typeface="Book Antiqua" pitchFamily="18" charset="0"/>
            </a:endParaRPr>
          </a:p>
          <a:p>
            <a:pPr indent="-160338">
              <a:lnSpc>
                <a:spcPct val="90000"/>
              </a:lnSpc>
            </a:pPr>
            <a:r>
              <a:rPr lang="tr-TR" sz="1600" dirty="0" smtClean="0">
                <a:latin typeface="Book Antiqua" pitchFamily="18" charset="0"/>
              </a:rPr>
              <a:t>- </a:t>
            </a:r>
            <a:r>
              <a:rPr lang="tr-TR" sz="1600" dirty="0" err="1" smtClean="0">
                <a:latin typeface="Book Antiqua" pitchFamily="18" charset="0"/>
              </a:rPr>
              <a:t>Quality</a:t>
            </a:r>
            <a:r>
              <a:rPr lang="tr-TR" sz="1600" dirty="0" smtClean="0">
                <a:latin typeface="Book Antiqua" pitchFamily="18" charset="0"/>
              </a:rPr>
              <a:t> </a:t>
            </a:r>
            <a:r>
              <a:rPr lang="tr-TR" sz="1600" dirty="0" err="1">
                <a:latin typeface="Book Antiqua" pitchFamily="18" charset="0"/>
              </a:rPr>
              <a:t>control</a:t>
            </a:r>
            <a:endParaRPr lang="tr-TR" sz="1600" dirty="0">
              <a:latin typeface="Book Antiqua" pitchFamily="18" charset="0"/>
            </a:endParaRPr>
          </a:p>
          <a:p>
            <a:pPr indent="-160338">
              <a:lnSpc>
                <a:spcPct val="90000"/>
              </a:lnSpc>
            </a:pPr>
            <a:r>
              <a:rPr lang="tr-TR" sz="1600" dirty="0" smtClean="0">
                <a:latin typeface="Book Antiqua" pitchFamily="18" charset="0"/>
              </a:rPr>
              <a:t>- </a:t>
            </a:r>
            <a:r>
              <a:rPr lang="tr-TR" sz="1600" dirty="0" err="1" smtClean="0">
                <a:latin typeface="Book Antiqua" pitchFamily="18" charset="0"/>
              </a:rPr>
              <a:t>Quality</a:t>
            </a:r>
            <a:r>
              <a:rPr lang="tr-TR" sz="1600" dirty="0" smtClean="0">
                <a:latin typeface="Book Antiqua" pitchFamily="18" charset="0"/>
              </a:rPr>
              <a:t> </a:t>
            </a:r>
            <a:r>
              <a:rPr lang="tr-TR" sz="1600" dirty="0" err="1">
                <a:latin typeface="Book Antiqua" pitchFamily="18" charset="0"/>
              </a:rPr>
              <a:t>improvement</a:t>
            </a:r>
            <a:endParaRPr lang="tr-TR" sz="1600" dirty="0">
              <a:latin typeface="Book Antiqua" pitchFamily="18" charset="0"/>
            </a:endParaRPr>
          </a:p>
          <a:p>
            <a:pPr indent="-160338">
              <a:lnSpc>
                <a:spcPct val="90000"/>
              </a:lnSpc>
              <a:buFontTx/>
              <a:buNone/>
            </a:pPr>
            <a:r>
              <a:rPr lang="tr-TR" sz="1600" dirty="0" err="1">
                <a:latin typeface="Book Antiqua" pitchFamily="18" charset="0"/>
              </a:rPr>
              <a:t>These</a:t>
            </a:r>
            <a:r>
              <a:rPr lang="tr-TR" sz="1600" dirty="0">
                <a:latin typeface="Book Antiqua" pitchFamily="18" charset="0"/>
              </a:rPr>
              <a:t> </a:t>
            </a:r>
            <a:r>
              <a:rPr lang="tr-TR" sz="1600" dirty="0" err="1">
                <a:latin typeface="Book Antiqua" pitchFamily="18" charset="0"/>
              </a:rPr>
              <a:t>processes</a:t>
            </a:r>
            <a:r>
              <a:rPr lang="tr-TR" sz="1600" dirty="0">
                <a:latin typeface="Book Antiqua" pitchFamily="18" charset="0"/>
              </a:rPr>
              <a:t> </a:t>
            </a:r>
            <a:r>
              <a:rPr lang="tr-TR" sz="1600" dirty="0" err="1">
                <a:latin typeface="Book Antiqua" pitchFamily="18" charset="0"/>
              </a:rPr>
              <a:t>are</a:t>
            </a:r>
            <a:r>
              <a:rPr lang="tr-TR" sz="1600" dirty="0">
                <a:latin typeface="Book Antiqua" pitchFamily="18" charset="0"/>
              </a:rPr>
              <a:t> </a:t>
            </a:r>
            <a:r>
              <a:rPr lang="tr-TR" sz="1600" dirty="0" err="1">
                <a:latin typeface="Book Antiqua" pitchFamily="18" charset="0"/>
              </a:rPr>
              <a:t>now</a:t>
            </a:r>
            <a:r>
              <a:rPr lang="tr-TR" sz="1600" dirty="0">
                <a:latin typeface="Book Antiqua" pitchFamily="18" charset="0"/>
              </a:rPr>
              <a:t> </a:t>
            </a:r>
            <a:r>
              <a:rPr lang="tr-TR" sz="1600" dirty="0" err="1">
                <a:latin typeface="Book Antiqua" pitchFamily="18" charset="0"/>
              </a:rPr>
              <a:t>known</a:t>
            </a:r>
            <a:r>
              <a:rPr lang="tr-TR" sz="1600" dirty="0">
                <a:latin typeface="Book Antiqua" pitchFamily="18" charset="0"/>
              </a:rPr>
              <a:t> as </a:t>
            </a:r>
            <a:r>
              <a:rPr lang="tr-TR" sz="1600" dirty="0" err="1">
                <a:latin typeface="Book Antiqua" pitchFamily="18" charset="0"/>
              </a:rPr>
              <a:t>the</a:t>
            </a:r>
            <a:r>
              <a:rPr lang="tr-TR" sz="1600" dirty="0">
                <a:latin typeface="Book Antiqua" pitchFamily="18" charset="0"/>
              </a:rPr>
              <a:t> “</a:t>
            </a:r>
            <a:r>
              <a:rPr lang="tr-TR" sz="1600" dirty="0" err="1">
                <a:latin typeface="Book Antiqua" pitchFamily="18" charset="0"/>
              </a:rPr>
              <a:t>Juran</a:t>
            </a:r>
            <a:r>
              <a:rPr lang="tr-TR" sz="1600" dirty="0">
                <a:latin typeface="Book Antiqua" pitchFamily="18" charset="0"/>
              </a:rPr>
              <a:t> </a:t>
            </a:r>
            <a:r>
              <a:rPr lang="tr-TR" sz="1600" dirty="0" err="1">
                <a:latin typeface="Book Antiqua" pitchFamily="18" charset="0"/>
              </a:rPr>
              <a:t>trilogy</a:t>
            </a:r>
            <a:r>
              <a:rPr lang="tr-TR" sz="1600" dirty="0">
                <a:latin typeface="Book Antiqua" pitchFamily="18" charset="0"/>
              </a:rPr>
              <a:t>.” </a:t>
            </a:r>
            <a:endParaRPr lang="en-US" sz="1600" dirty="0">
              <a:latin typeface="Book Antiqua" pitchFamily="18" charset="0"/>
            </a:endParaRP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4206" y="3165528"/>
            <a:ext cx="4670853" cy="3124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xmlns="" val="0"/>
              </a:ext>
            </a:extLst>
          </a:blip>
          <a:srcRect t="13559" b="5975"/>
          <a:stretch>
            <a:fillRect/>
          </a:stretch>
        </p:blipFill>
        <p:spPr bwMode="auto">
          <a:xfrm>
            <a:off x="5860364" y="2378299"/>
            <a:ext cx="3098285" cy="3911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81814283"/>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a:hlinkClick r:id="rId2"/>
          </p:cNvPr>
          <p:cNvSpPr txBox="1">
            <a:spLocks noChangeArrowheads="1"/>
          </p:cNvSpPr>
          <p:nvPr/>
        </p:nvSpPr>
        <p:spPr bwMode="auto">
          <a:xfrm>
            <a:off x="284205" y="366674"/>
            <a:ext cx="867444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smtClean="0">
                <a:latin typeface="Book Antiqua" pitchFamily="18" charset="0"/>
              </a:rPr>
              <a:t>EFQM ( European Foundation for Quality Management)</a:t>
            </a:r>
            <a:endParaRPr lang="de-DE" sz="2000" b="1" dirty="0">
              <a:solidFill>
                <a:schemeClr val="bg2">
                  <a:lumMod val="50000"/>
                </a:schemeClr>
              </a:solidFill>
              <a:latin typeface="Book Antiqua" pitchFamily="18" charset="0"/>
            </a:endParaRPr>
          </a:p>
        </p:txBody>
      </p:sp>
      <p:sp>
        <p:nvSpPr>
          <p:cNvPr id="4" name="Dikdörtgen 3"/>
          <p:cNvSpPr/>
          <p:nvPr/>
        </p:nvSpPr>
        <p:spPr>
          <a:xfrm>
            <a:off x="420130" y="1072620"/>
            <a:ext cx="8402594" cy="2062103"/>
          </a:xfrm>
          <a:prstGeom prst="rect">
            <a:avLst/>
          </a:prstGeom>
        </p:spPr>
        <p:txBody>
          <a:bodyPr wrap="square">
            <a:spAutoFit/>
          </a:bodyPr>
          <a:lstStyle/>
          <a:p>
            <a:pPr algn="just"/>
            <a:r>
              <a:rPr lang="en-US" sz="1600" dirty="0">
                <a:latin typeface="Book Antiqua" pitchFamily="18" charset="0"/>
              </a:rPr>
              <a:t>EFQM (formerly known as the European Foundation for Quality Management) is a non-profit membership foundation based in Brussels. EFQM is the custodian of the EFQM Excellence Model, a non-prescriptive management framework that is widely used in public &amp; private sector </a:t>
            </a:r>
            <a:r>
              <a:rPr lang="en-US" sz="1600" dirty="0" err="1">
                <a:latin typeface="Book Antiqua" pitchFamily="18" charset="0"/>
              </a:rPr>
              <a:t>organisations</a:t>
            </a:r>
            <a:r>
              <a:rPr lang="en-US" sz="1600" dirty="0">
                <a:latin typeface="Book Antiqua" pitchFamily="18" charset="0"/>
              </a:rPr>
              <a:t> throughout Europe and beyond.</a:t>
            </a:r>
          </a:p>
          <a:p>
            <a:pPr algn="just"/>
            <a:r>
              <a:rPr lang="en-US" sz="1600" dirty="0">
                <a:latin typeface="Book Antiqua" pitchFamily="18" charset="0"/>
              </a:rPr>
              <a:t>EFQM Membership is open to </a:t>
            </a:r>
            <a:r>
              <a:rPr lang="en-US" sz="1600" dirty="0" err="1">
                <a:latin typeface="Book Antiqua" pitchFamily="18" charset="0"/>
              </a:rPr>
              <a:t>organisations</a:t>
            </a:r>
            <a:r>
              <a:rPr lang="en-US" sz="1600" dirty="0">
                <a:latin typeface="Book Antiqua" pitchFamily="18" charset="0"/>
              </a:rPr>
              <a:t>, rather than individuals. Members include: BMW, EDF, </a:t>
            </a:r>
            <a:r>
              <a:rPr lang="en-US" sz="1600" dirty="0" err="1">
                <a:latin typeface="Book Antiqua" pitchFamily="18" charset="0"/>
              </a:rPr>
              <a:t>Grundfos</a:t>
            </a:r>
            <a:r>
              <a:rPr lang="en-US" sz="1600" dirty="0">
                <a:latin typeface="Book Antiqua" pitchFamily="18" charset="0"/>
              </a:rPr>
              <a:t>, Philips, Ricoh, Robert Bosch, Solvay and </a:t>
            </a:r>
            <a:r>
              <a:rPr lang="en-US" sz="1600" dirty="0" err="1">
                <a:latin typeface="Book Antiqua" pitchFamily="18" charset="0"/>
              </a:rPr>
              <a:t>Trimo</a:t>
            </a:r>
            <a:r>
              <a:rPr lang="en-US" sz="1600" dirty="0">
                <a:latin typeface="Book Antiqua" pitchFamily="18" charset="0"/>
              </a:rPr>
              <a:t>.</a:t>
            </a:r>
          </a:p>
          <a:p>
            <a:pPr algn="just"/>
            <a:r>
              <a:rPr lang="en-US" sz="1600" dirty="0">
                <a:latin typeface="Book Antiqua" pitchFamily="18" charset="0"/>
              </a:rPr>
              <a:t>EFQM runs the annual EFQM Excellence Award, which is designed to </a:t>
            </a:r>
            <a:r>
              <a:rPr lang="en-US" sz="1600" dirty="0" err="1">
                <a:latin typeface="Book Antiqua" pitchFamily="18" charset="0"/>
              </a:rPr>
              <a:t>recognised</a:t>
            </a:r>
            <a:r>
              <a:rPr lang="en-US" sz="1600" dirty="0">
                <a:latin typeface="Book Antiqua" pitchFamily="18" charset="0"/>
              </a:rPr>
              <a:t> </a:t>
            </a:r>
            <a:r>
              <a:rPr lang="en-US" sz="1600" dirty="0" err="1">
                <a:latin typeface="Book Antiqua" pitchFamily="18" charset="0"/>
              </a:rPr>
              <a:t>organisations</a:t>
            </a:r>
            <a:r>
              <a:rPr lang="en-US" sz="1600" dirty="0">
                <a:latin typeface="Book Antiqua" pitchFamily="18" charset="0"/>
              </a:rPr>
              <a:t> that have achieved an outstanding level of sustainable excellence.</a:t>
            </a:r>
            <a:endParaRPr lang="tr-TR" sz="1600" dirty="0">
              <a:latin typeface="Book Antiqua" pitchFamily="18" charset="0"/>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5192"/>
          <a:stretch/>
        </p:blipFill>
        <p:spPr bwMode="auto">
          <a:xfrm>
            <a:off x="65148" y="3237470"/>
            <a:ext cx="5005769" cy="2817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7447" t="16892" r="55272" b="47297"/>
          <a:stretch/>
        </p:blipFill>
        <p:spPr bwMode="auto">
          <a:xfrm>
            <a:off x="6166537" y="3237470"/>
            <a:ext cx="2248415" cy="2619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5672598"/>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0446" t="25844" r="32951" b="35305"/>
          <a:stretch/>
        </p:blipFill>
        <p:spPr bwMode="auto">
          <a:xfrm>
            <a:off x="0" y="0"/>
            <a:ext cx="9144000" cy="4090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1966" t="25507" r="34280" b="15878"/>
          <a:stretch/>
        </p:blipFill>
        <p:spPr bwMode="auto">
          <a:xfrm>
            <a:off x="1890585" y="2038866"/>
            <a:ext cx="6993924" cy="42877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14917557"/>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Lst>
</file>

<file path=ppt/theme/theme1.xml><?xml version="1.0" encoding="utf-8"?>
<a:theme xmlns:a="http://schemas.openxmlformats.org/drawingml/2006/main" name="1_Standarddesign">
  <a:themeElements>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fontScheme name="1_Standard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903</Words>
  <Application>Microsoft Office PowerPoint</Application>
  <PresentationFormat>Ekran Gösterisi (4:3)</PresentationFormat>
  <Paragraphs>78</Paragraphs>
  <Slides>13</Slides>
  <Notes>7</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1_Standarddesign</vt:lpstr>
      <vt:lpstr>FE 322 FOOD PRODUCTION MANAGEMENT</vt:lpstr>
      <vt:lpstr>Slayt 2</vt:lpstr>
      <vt:lpstr>Slayt 3</vt:lpstr>
      <vt:lpstr>Slayt 4</vt:lpstr>
      <vt:lpstr>Slayt 5</vt:lpstr>
      <vt:lpstr>Slayt 6</vt:lpstr>
      <vt:lpstr>Slayt 7</vt:lpstr>
      <vt:lpstr>Slayt 8</vt:lpstr>
      <vt:lpstr>Slayt 9</vt:lpstr>
      <vt:lpstr>Slayt 10</vt:lpstr>
      <vt:lpstr>Slayt 11</vt:lpstr>
      <vt:lpstr>Slayt 12</vt:lpstr>
      <vt:lpstr>Slayt 13</vt:lpstr>
    </vt:vector>
  </TitlesOfParts>
  <Company>PresentationPoint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 Silver</dc:title>
  <dc:creator>PresentationPoint</dc:creator>
  <cp:lastModifiedBy>burcu1</cp:lastModifiedBy>
  <cp:revision>541</cp:revision>
  <cp:lastPrinted>2005-03-15T07:48:11Z</cp:lastPrinted>
  <dcterms:created xsi:type="dcterms:W3CDTF">2004-11-16T16:03:16Z</dcterms:created>
  <dcterms:modified xsi:type="dcterms:W3CDTF">2026-01-12T12:44:24Z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PL_Language">
    <vt:i4>1031</vt:i4>
  </property>
</Properties>
</file>