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1.xml" ContentType="application/vnd.openxmlformats-officedocument.drawingml.chart+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10"/>
  </p:notesMasterIdLst>
  <p:handoutMasterIdLst>
    <p:handoutMasterId r:id="rId111"/>
  </p:handoutMasterIdLst>
  <p:sldIdLst>
    <p:sldId id="594" r:id="rId2"/>
    <p:sldId id="613" r:id="rId3"/>
    <p:sldId id="614" r:id="rId4"/>
    <p:sldId id="615" r:id="rId5"/>
    <p:sldId id="616" r:id="rId6"/>
    <p:sldId id="617" r:id="rId7"/>
    <p:sldId id="618" r:id="rId8"/>
    <p:sldId id="619" r:id="rId9"/>
    <p:sldId id="620" r:id="rId10"/>
    <p:sldId id="621" r:id="rId11"/>
    <p:sldId id="622" r:id="rId12"/>
    <p:sldId id="652" r:id="rId13"/>
    <p:sldId id="646" r:id="rId14"/>
    <p:sldId id="647" r:id="rId15"/>
    <p:sldId id="648" r:id="rId16"/>
    <p:sldId id="729" r:id="rId17"/>
    <p:sldId id="731" r:id="rId18"/>
    <p:sldId id="732" r:id="rId19"/>
    <p:sldId id="733" r:id="rId20"/>
    <p:sldId id="730" r:id="rId21"/>
    <p:sldId id="649" r:id="rId22"/>
    <p:sldId id="650" r:id="rId23"/>
    <p:sldId id="651" r:id="rId24"/>
    <p:sldId id="626" r:id="rId25"/>
    <p:sldId id="627" r:id="rId26"/>
    <p:sldId id="628" r:id="rId27"/>
    <p:sldId id="734" r:id="rId28"/>
    <p:sldId id="653" r:id="rId29"/>
    <p:sldId id="630" r:id="rId30"/>
    <p:sldId id="631" r:id="rId31"/>
    <p:sldId id="634" r:id="rId32"/>
    <p:sldId id="635" r:id="rId33"/>
    <p:sldId id="636" r:id="rId34"/>
    <p:sldId id="637" r:id="rId35"/>
    <p:sldId id="638" r:id="rId36"/>
    <p:sldId id="639" r:id="rId37"/>
    <p:sldId id="640" r:id="rId38"/>
    <p:sldId id="641" r:id="rId39"/>
    <p:sldId id="642" r:id="rId40"/>
    <p:sldId id="643" r:id="rId41"/>
    <p:sldId id="644" r:id="rId42"/>
    <p:sldId id="645" r:id="rId43"/>
    <p:sldId id="654" r:id="rId44"/>
    <p:sldId id="655" r:id="rId45"/>
    <p:sldId id="656" r:id="rId46"/>
    <p:sldId id="657" r:id="rId47"/>
    <p:sldId id="658" r:id="rId48"/>
    <p:sldId id="659" r:id="rId49"/>
    <p:sldId id="660" r:id="rId50"/>
    <p:sldId id="661" r:id="rId51"/>
    <p:sldId id="662" r:id="rId52"/>
    <p:sldId id="663" r:id="rId53"/>
    <p:sldId id="664" r:id="rId54"/>
    <p:sldId id="665" r:id="rId55"/>
    <p:sldId id="666" r:id="rId56"/>
    <p:sldId id="670" r:id="rId57"/>
    <p:sldId id="667" r:id="rId58"/>
    <p:sldId id="668" r:id="rId59"/>
    <p:sldId id="669" r:id="rId60"/>
    <p:sldId id="671" r:id="rId61"/>
    <p:sldId id="672" r:id="rId62"/>
    <p:sldId id="673" r:id="rId63"/>
    <p:sldId id="674" r:id="rId64"/>
    <p:sldId id="675" r:id="rId65"/>
    <p:sldId id="676" r:id="rId66"/>
    <p:sldId id="677" r:id="rId67"/>
    <p:sldId id="678" r:id="rId68"/>
    <p:sldId id="679" r:id="rId69"/>
    <p:sldId id="680" r:id="rId70"/>
    <p:sldId id="681" r:id="rId71"/>
    <p:sldId id="684" r:id="rId72"/>
    <p:sldId id="685" r:id="rId73"/>
    <p:sldId id="686" r:id="rId74"/>
    <p:sldId id="687" r:id="rId75"/>
    <p:sldId id="688" r:id="rId76"/>
    <p:sldId id="689" r:id="rId77"/>
    <p:sldId id="690" r:id="rId78"/>
    <p:sldId id="691" r:id="rId79"/>
    <p:sldId id="692" r:id="rId80"/>
    <p:sldId id="693" r:id="rId81"/>
    <p:sldId id="694" r:id="rId82"/>
    <p:sldId id="695" r:id="rId83"/>
    <p:sldId id="696" r:id="rId84"/>
    <p:sldId id="697" r:id="rId85"/>
    <p:sldId id="698" r:id="rId86"/>
    <p:sldId id="699" r:id="rId87"/>
    <p:sldId id="700" r:id="rId88"/>
    <p:sldId id="701" r:id="rId89"/>
    <p:sldId id="702" r:id="rId90"/>
    <p:sldId id="703" r:id="rId91"/>
    <p:sldId id="704" r:id="rId92"/>
    <p:sldId id="710" r:id="rId93"/>
    <p:sldId id="707" r:id="rId94"/>
    <p:sldId id="705" r:id="rId95"/>
    <p:sldId id="706" r:id="rId96"/>
    <p:sldId id="711" r:id="rId97"/>
    <p:sldId id="715" r:id="rId98"/>
    <p:sldId id="728" r:id="rId99"/>
    <p:sldId id="714" r:id="rId100"/>
    <p:sldId id="716" r:id="rId101"/>
    <p:sldId id="717" r:id="rId102"/>
    <p:sldId id="718" r:id="rId103"/>
    <p:sldId id="721" r:id="rId104"/>
    <p:sldId id="722" r:id="rId105"/>
    <p:sldId id="723" r:id="rId106"/>
    <p:sldId id="725" r:id="rId107"/>
    <p:sldId id="726" r:id="rId108"/>
    <p:sldId id="727" r:id="rId109"/>
  </p:sldIdLst>
  <p:sldSz cx="9144000" cy="6858000" type="screen4x3"/>
  <p:notesSz cx="6699250" cy="9836150"/>
  <p:custDataLst>
    <p:tags r:id="rId112"/>
  </p:custDataLst>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05">
          <p15:clr>
            <a:srgbClr val="A4A3A4"/>
          </p15:clr>
        </p15:guide>
        <p15:guide id="2" orient="horz" pos="1185">
          <p15:clr>
            <a:srgbClr val="A4A3A4"/>
          </p15:clr>
        </p15:guide>
        <p15:guide id="3" pos="254">
          <p15:clr>
            <a:srgbClr val="A4A3A4"/>
          </p15:clr>
        </p15:guide>
        <p15:guide id="4" pos="2892">
          <p15:clr>
            <a:srgbClr val="A4A3A4"/>
          </p15:clr>
        </p15:guide>
        <p15:guide id="5" pos="55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3" autoAdjust="0"/>
    <p:restoredTop sz="94600" autoAdjust="0"/>
  </p:normalViewPr>
  <p:slideViewPr>
    <p:cSldViewPr snapToGrid="0">
      <p:cViewPr varScale="1">
        <p:scale>
          <a:sx n="83" d="100"/>
          <a:sy n="83" d="100"/>
        </p:scale>
        <p:origin x="1450" y="48"/>
      </p:cViewPr>
      <p:guideLst>
        <p:guide orient="horz" pos="3705"/>
        <p:guide orient="horz" pos="1185"/>
        <p:guide pos="254"/>
        <p:guide pos="2892"/>
        <p:guide pos="554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CD\Desktop\G&#220;NCEL\D&#246;nem%20Dersleri\FE%20422-2011-2012-2\X-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53523582656016"/>
          <c:y val="0.16184971098265896"/>
          <c:w val="0.82945945741344074"/>
          <c:h val="0.61849710982658967"/>
        </c:manualLayout>
      </c:layout>
      <c:lineChart>
        <c:grouping val="standard"/>
        <c:varyColors val="0"/>
        <c:ser>
          <c:idx val="0"/>
          <c:order val="0"/>
          <c:tx>
            <c:strRef>
              <c:f>Sayfa1!$A$7</c:f>
              <c:strCache>
                <c:ptCount val="1"/>
                <c:pt idx="0">
                  <c:v>X-ortalama</c:v>
                </c:pt>
              </c:strCache>
            </c:strRef>
          </c:tx>
          <c:spPr>
            <a:ln w="25400">
              <a:solidFill>
                <a:schemeClr val="accent3">
                  <a:lumMod val="50000"/>
                </a:schemeClr>
              </a:solidFill>
              <a:prstDash val="solid"/>
            </a:ln>
          </c:spPr>
          <c:marker>
            <c:symbol val="diamond"/>
            <c:size val="5"/>
            <c:spPr>
              <a:solidFill>
                <a:srgbClr val="808080"/>
              </a:solidFill>
              <a:ln>
                <a:solidFill>
                  <a:srgbClr val="808080"/>
                </a:solidFill>
                <a:prstDash val="solid"/>
              </a:ln>
            </c:spPr>
          </c:marker>
          <c:val>
            <c:numRef>
              <c:f>Sayfa1!$B$7:$K$7</c:f>
              <c:numCache>
                <c:formatCode>0.00</c:formatCode>
                <c:ptCount val="10"/>
                <c:pt idx="0">
                  <c:v>43.186</c:v>
                </c:pt>
                <c:pt idx="1">
                  <c:v>43.552</c:v>
                </c:pt>
                <c:pt idx="2">
                  <c:v>41.5</c:v>
                </c:pt>
                <c:pt idx="3">
                  <c:v>41</c:v>
                </c:pt>
                <c:pt idx="4">
                  <c:v>42.908000000000001</c:v>
                </c:pt>
                <c:pt idx="5">
                  <c:v>44.5</c:v>
                </c:pt>
                <c:pt idx="6">
                  <c:v>46</c:v>
                </c:pt>
                <c:pt idx="7">
                  <c:v>42.616</c:v>
                </c:pt>
                <c:pt idx="8">
                  <c:v>42.54</c:v>
                </c:pt>
                <c:pt idx="9">
                  <c:v>42.796000000000021</c:v>
                </c:pt>
              </c:numCache>
            </c:numRef>
          </c:val>
          <c:smooth val="0"/>
        </c:ser>
        <c:ser>
          <c:idx val="1"/>
          <c:order val="1"/>
          <c:tx>
            <c:strRef>
              <c:f>Sayfa1!$A$8</c:f>
              <c:strCache>
                <c:ptCount val="1"/>
                <c:pt idx="0">
                  <c:v>ÜKL-X</c:v>
                </c:pt>
              </c:strCache>
            </c:strRef>
          </c:tx>
          <c:spPr>
            <a:ln w="25400">
              <a:solidFill>
                <a:srgbClr val="FF0000"/>
              </a:solidFill>
              <a:prstDash val="solid"/>
            </a:ln>
          </c:spPr>
          <c:marker>
            <c:symbol val="none"/>
          </c:marker>
          <c:val>
            <c:numRef>
              <c:f>Sayfa1!$B$8:$K$8</c:f>
              <c:numCache>
                <c:formatCode>General</c:formatCode>
                <c:ptCount val="10"/>
                <c:pt idx="0" formatCode="0.00">
                  <c:v>44.975440000000006</c:v>
                </c:pt>
                <c:pt idx="1">
                  <c:v>44.975440000000006</c:v>
                </c:pt>
                <c:pt idx="2">
                  <c:v>44.975440000000006</c:v>
                </c:pt>
                <c:pt idx="3">
                  <c:v>44.975440000000006</c:v>
                </c:pt>
                <c:pt idx="4">
                  <c:v>44.975440000000006</c:v>
                </c:pt>
                <c:pt idx="5">
                  <c:v>44.975440000000006</c:v>
                </c:pt>
                <c:pt idx="6">
                  <c:v>44.975440000000006</c:v>
                </c:pt>
                <c:pt idx="7">
                  <c:v>44.975440000000006</c:v>
                </c:pt>
                <c:pt idx="8">
                  <c:v>44.975440000000006</c:v>
                </c:pt>
                <c:pt idx="9">
                  <c:v>44.975440000000006</c:v>
                </c:pt>
              </c:numCache>
            </c:numRef>
          </c:val>
          <c:smooth val="0"/>
        </c:ser>
        <c:ser>
          <c:idx val="2"/>
          <c:order val="2"/>
          <c:tx>
            <c:strRef>
              <c:f>Sayfa1!$A$9</c:f>
              <c:strCache>
                <c:ptCount val="1"/>
                <c:pt idx="0">
                  <c:v>AKL-X</c:v>
                </c:pt>
              </c:strCache>
            </c:strRef>
          </c:tx>
          <c:spPr>
            <a:ln w="25400">
              <a:solidFill>
                <a:srgbClr val="FF0000"/>
              </a:solidFill>
              <a:prstDash val="solid"/>
            </a:ln>
          </c:spPr>
          <c:marker>
            <c:symbol val="none"/>
          </c:marker>
          <c:val>
            <c:numRef>
              <c:f>Sayfa1!$B$9:$K$9</c:f>
              <c:numCache>
                <c:formatCode>General</c:formatCode>
                <c:ptCount val="10"/>
                <c:pt idx="0" formatCode="0.00">
                  <c:v>41.144160000000007</c:v>
                </c:pt>
                <c:pt idx="1">
                  <c:v>41.144160000000007</c:v>
                </c:pt>
                <c:pt idx="2">
                  <c:v>41.144160000000007</c:v>
                </c:pt>
                <c:pt idx="3">
                  <c:v>41.144160000000007</c:v>
                </c:pt>
                <c:pt idx="4">
                  <c:v>41.144160000000007</c:v>
                </c:pt>
                <c:pt idx="5">
                  <c:v>41.144160000000007</c:v>
                </c:pt>
                <c:pt idx="6">
                  <c:v>41.144160000000007</c:v>
                </c:pt>
                <c:pt idx="7">
                  <c:v>41.144160000000007</c:v>
                </c:pt>
                <c:pt idx="8">
                  <c:v>41.144160000000007</c:v>
                </c:pt>
                <c:pt idx="9">
                  <c:v>41.144160000000007</c:v>
                </c:pt>
              </c:numCache>
            </c:numRef>
          </c:val>
          <c:smooth val="0"/>
        </c:ser>
        <c:ser>
          <c:idx val="3"/>
          <c:order val="3"/>
          <c:tx>
            <c:strRef>
              <c:f>Sayfa1!$A$10</c:f>
              <c:strCache>
                <c:ptCount val="1"/>
                <c:pt idx="0">
                  <c:v>ortalama</c:v>
                </c:pt>
              </c:strCache>
            </c:strRef>
          </c:tx>
          <c:spPr>
            <a:ln w="25400">
              <a:solidFill>
                <a:srgbClr val="808080"/>
              </a:solidFill>
              <a:prstDash val="dashDot"/>
            </a:ln>
          </c:spPr>
          <c:marker>
            <c:symbol val="none"/>
          </c:marker>
          <c:val>
            <c:numRef>
              <c:f>Sayfa1!$B$10:$K$10</c:f>
              <c:numCache>
                <c:formatCode>General</c:formatCode>
                <c:ptCount val="10"/>
                <c:pt idx="0" formatCode="0.00">
                  <c:v>43.059800000000003</c:v>
                </c:pt>
                <c:pt idx="1">
                  <c:v>43.059800000000003</c:v>
                </c:pt>
                <c:pt idx="2">
                  <c:v>43.059800000000003</c:v>
                </c:pt>
                <c:pt idx="3">
                  <c:v>43.059800000000003</c:v>
                </c:pt>
                <c:pt idx="4">
                  <c:v>43.059800000000003</c:v>
                </c:pt>
                <c:pt idx="5">
                  <c:v>43.059800000000003</c:v>
                </c:pt>
                <c:pt idx="6">
                  <c:v>43.059800000000003</c:v>
                </c:pt>
                <c:pt idx="7">
                  <c:v>43.059800000000003</c:v>
                </c:pt>
                <c:pt idx="8">
                  <c:v>43.059800000000003</c:v>
                </c:pt>
                <c:pt idx="9">
                  <c:v>43.059800000000003</c:v>
                </c:pt>
              </c:numCache>
            </c:numRef>
          </c:val>
          <c:smooth val="0"/>
        </c:ser>
        <c:ser>
          <c:idx val="4"/>
          <c:order val="4"/>
          <c:tx>
            <c:strRef>
              <c:f>Sayfa1!$A$11</c:f>
              <c:strCache>
                <c:ptCount val="1"/>
                <c:pt idx="0">
                  <c:v>UTL</c:v>
                </c:pt>
              </c:strCache>
            </c:strRef>
          </c:tx>
          <c:spPr>
            <a:ln>
              <a:solidFill>
                <a:schemeClr val="accent5">
                  <a:lumMod val="75000"/>
                </a:schemeClr>
              </a:solidFill>
              <a:prstDash val="sysDash"/>
            </a:ln>
          </c:spPr>
          <c:marker>
            <c:symbol val="none"/>
          </c:marker>
          <c:val>
            <c:numRef>
              <c:f>Sayfa1!$B$11:$K$11</c:f>
              <c:numCache>
                <c:formatCode>General</c:formatCode>
                <c:ptCount val="10"/>
                <c:pt idx="0">
                  <c:v>44</c:v>
                </c:pt>
                <c:pt idx="1">
                  <c:v>44</c:v>
                </c:pt>
                <c:pt idx="2">
                  <c:v>44</c:v>
                </c:pt>
                <c:pt idx="3">
                  <c:v>44</c:v>
                </c:pt>
                <c:pt idx="4">
                  <c:v>44</c:v>
                </c:pt>
                <c:pt idx="5">
                  <c:v>44</c:v>
                </c:pt>
                <c:pt idx="6">
                  <c:v>44</c:v>
                </c:pt>
                <c:pt idx="7">
                  <c:v>44</c:v>
                </c:pt>
                <c:pt idx="8">
                  <c:v>44</c:v>
                </c:pt>
                <c:pt idx="9">
                  <c:v>44</c:v>
                </c:pt>
              </c:numCache>
            </c:numRef>
          </c:val>
          <c:smooth val="0"/>
        </c:ser>
        <c:ser>
          <c:idx val="5"/>
          <c:order val="5"/>
          <c:tx>
            <c:strRef>
              <c:f>Sayfa1!$A$12</c:f>
              <c:strCache>
                <c:ptCount val="1"/>
                <c:pt idx="0">
                  <c:v>LTL</c:v>
                </c:pt>
              </c:strCache>
            </c:strRef>
          </c:tx>
          <c:spPr>
            <a:ln>
              <a:solidFill>
                <a:schemeClr val="accent5">
                  <a:lumMod val="75000"/>
                </a:schemeClr>
              </a:solidFill>
              <a:prstDash val="sysDash"/>
            </a:ln>
          </c:spPr>
          <c:marker>
            <c:symbol val="none"/>
          </c:marker>
          <c:val>
            <c:numRef>
              <c:f>Sayfa1!$B$12:$K$12</c:f>
              <c:numCache>
                <c:formatCode>General</c:formatCode>
                <c:ptCount val="10"/>
                <c:pt idx="0">
                  <c:v>42</c:v>
                </c:pt>
                <c:pt idx="1">
                  <c:v>42</c:v>
                </c:pt>
                <c:pt idx="2">
                  <c:v>42</c:v>
                </c:pt>
                <c:pt idx="3">
                  <c:v>42</c:v>
                </c:pt>
                <c:pt idx="4">
                  <c:v>42</c:v>
                </c:pt>
                <c:pt idx="5">
                  <c:v>42</c:v>
                </c:pt>
                <c:pt idx="6">
                  <c:v>42</c:v>
                </c:pt>
                <c:pt idx="7">
                  <c:v>42</c:v>
                </c:pt>
                <c:pt idx="8">
                  <c:v>42</c:v>
                </c:pt>
                <c:pt idx="9">
                  <c:v>42</c:v>
                </c:pt>
              </c:numCache>
            </c:numRef>
          </c:val>
          <c:smooth val="0"/>
        </c:ser>
        <c:dLbls>
          <c:showLegendKey val="0"/>
          <c:showVal val="0"/>
          <c:showCatName val="0"/>
          <c:showSerName val="0"/>
          <c:showPercent val="0"/>
          <c:showBubbleSize val="0"/>
        </c:dLbls>
        <c:marker val="1"/>
        <c:smooth val="0"/>
        <c:axId val="210918032"/>
        <c:axId val="251612376"/>
      </c:lineChart>
      <c:catAx>
        <c:axId val="21091803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Book Antiqua"/>
                <a:ea typeface="Book Antiqua"/>
                <a:cs typeface="Book Antiqua"/>
              </a:defRPr>
            </a:pPr>
            <a:endParaRPr lang="tr-TR"/>
          </a:p>
        </c:txPr>
        <c:crossAx val="251612376"/>
        <c:crosses val="autoZero"/>
        <c:auto val="1"/>
        <c:lblAlgn val="ctr"/>
        <c:lblOffset val="100"/>
        <c:tickLblSkip val="1"/>
        <c:tickMarkSkip val="1"/>
        <c:noMultiLvlLbl val="0"/>
      </c:catAx>
      <c:valAx>
        <c:axId val="251612376"/>
        <c:scaling>
          <c:orientation val="minMax"/>
          <c:max val="47"/>
          <c:min val="40"/>
        </c:scaling>
        <c:delete val="0"/>
        <c:axPos val="l"/>
        <c:numFmt formatCode="0.00"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Book Antiqua"/>
                <a:ea typeface="Book Antiqua"/>
                <a:cs typeface="Book Antiqua"/>
              </a:defRPr>
            </a:pPr>
            <a:endParaRPr lang="tr-TR"/>
          </a:p>
        </c:txPr>
        <c:crossAx val="210918032"/>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9525">
      <a:noFill/>
    </a:ln>
  </c:spPr>
  <c:txPr>
    <a:bodyPr/>
    <a:lstStyle/>
    <a:p>
      <a:pPr>
        <a:defRPr sz="900" b="0" i="0" u="none" strike="noStrike" baseline="0">
          <a:solidFill>
            <a:srgbClr val="000000"/>
          </a:solidFill>
          <a:latin typeface="Book Antiqua"/>
          <a:ea typeface="Book Antiqua"/>
          <a:cs typeface="Book Antiqua"/>
        </a:defRPr>
      </a:pPr>
      <a:endParaRPr lang="tr-T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287813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defTabSz="889000" eaLnBrk="1" hangingPunct="1">
              <a:defRPr sz="1200" smtClean="0"/>
            </a:lvl1pPr>
          </a:lstStyle>
          <a:p>
            <a:pPr>
              <a:defRPr/>
            </a:pPr>
            <a:endParaRPr lang="en-GB"/>
          </a:p>
        </p:txBody>
      </p:sp>
      <p:sp>
        <p:nvSpPr>
          <p:cNvPr id="559107" name="Rectangle 3"/>
          <p:cNvSpPr>
            <a:spLocks noGrp="1" noChangeArrowheads="1"/>
          </p:cNvSpPr>
          <p:nvPr>
            <p:ph type="dt" sz="quarter" idx="1"/>
          </p:nvPr>
        </p:nvSpPr>
        <p:spPr bwMode="auto">
          <a:xfrm>
            <a:off x="3762375" y="0"/>
            <a:ext cx="29527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algn="r" defTabSz="889000" eaLnBrk="1" hangingPunct="1">
              <a:defRPr sz="1200" smtClean="0"/>
            </a:lvl1pPr>
          </a:lstStyle>
          <a:p>
            <a:pPr>
              <a:defRPr/>
            </a:pPr>
            <a:endParaRPr lang="en-GB"/>
          </a:p>
        </p:txBody>
      </p:sp>
      <p:sp>
        <p:nvSpPr>
          <p:cNvPr id="559108" name="Rectangle 4"/>
          <p:cNvSpPr>
            <a:spLocks noGrp="1" noChangeArrowheads="1"/>
          </p:cNvSpPr>
          <p:nvPr>
            <p:ph type="ftr" sz="quarter" idx="2"/>
          </p:nvPr>
        </p:nvSpPr>
        <p:spPr bwMode="auto">
          <a:xfrm>
            <a:off x="0" y="9323388"/>
            <a:ext cx="287813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defTabSz="889000" eaLnBrk="1" hangingPunct="1">
              <a:defRPr sz="1200" smtClean="0"/>
            </a:lvl1pPr>
          </a:lstStyle>
          <a:p>
            <a:pPr>
              <a:defRPr/>
            </a:pPr>
            <a:endParaRPr lang="en-GB"/>
          </a:p>
        </p:txBody>
      </p:sp>
      <p:sp>
        <p:nvSpPr>
          <p:cNvPr id="559109" name="Rectangle 5"/>
          <p:cNvSpPr>
            <a:spLocks noGrp="1" noChangeArrowheads="1"/>
          </p:cNvSpPr>
          <p:nvPr>
            <p:ph type="sldNum" sz="quarter" idx="3"/>
          </p:nvPr>
        </p:nvSpPr>
        <p:spPr bwMode="auto">
          <a:xfrm>
            <a:off x="3762375" y="9323388"/>
            <a:ext cx="29527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algn="r" defTabSz="889000" eaLnBrk="1" hangingPunct="1">
              <a:defRPr sz="1200" smtClean="0"/>
            </a:lvl1pPr>
          </a:lstStyle>
          <a:p>
            <a:pPr>
              <a:defRPr/>
            </a:pPr>
            <a:fld id="{206DEF44-3CB7-4BD4-AB13-B88F444669A9}" type="slidenum">
              <a:rPr lang="en-GB"/>
              <a:pPr>
                <a:defRPr/>
              </a:pPr>
              <a:t>‹#›</a:t>
            </a:fld>
            <a:endParaRPr lang="en-GB"/>
          </a:p>
        </p:txBody>
      </p:sp>
    </p:spTree>
    <p:extLst>
      <p:ext uri="{BB962C8B-B14F-4D97-AF65-F5344CB8AC3E}">
        <p14:creationId xmlns:p14="http://schemas.microsoft.com/office/powerpoint/2010/main" val="1000303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defTabSz="942975" eaLnBrk="1" hangingPunct="1">
              <a:defRPr sz="1300" smtClean="0"/>
            </a:lvl1pPr>
          </a:lstStyle>
          <a:p>
            <a:pPr>
              <a:defRPr/>
            </a:pPr>
            <a:endParaRPr lang="en-GB"/>
          </a:p>
        </p:txBody>
      </p:sp>
      <p:sp>
        <p:nvSpPr>
          <p:cNvPr id="6147" name="Rectangle 3"/>
          <p:cNvSpPr>
            <a:spLocks noGrp="1" noChangeArrowheads="1"/>
          </p:cNvSpPr>
          <p:nvPr>
            <p:ph type="dt" idx="1"/>
          </p:nvPr>
        </p:nvSpPr>
        <p:spPr bwMode="auto">
          <a:xfrm>
            <a:off x="379730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algn="r" defTabSz="942975" eaLnBrk="1" hangingPunct="1">
              <a:defRPr sz="1300" smtClean="0"/>
            </a:lvl1pPr>
          </a:lstStyle>
          <a:p>
            <a:pPr>
              <a:defRPr/>
            </a:pPr>
            <a:endParaRPr lang="en-GB"/>
          </a:p>
        </p:txBody>
      </p:sp>
      <p:sp>
        <p:nvSpPr>
          <p:cNvPr id="14340" name="Rectangle 4"/>
          <p:cNvSpPr>
            <a:spLocks noGrp="1" noRot="1" noChangeAspect="1" noChangeArrowheads="1" noTextEdit="1"/>
          </p:cNvSpPr>
          <p:nvPr>
            <p:ph type="sldImg" idx="2"/>
          </p:nvPr>
        </p:nvSpPr>
        <p:spPr bwMode="auto">
          <a:xfrm>
            <a:off x="890588" y="738188"/>
            <a:ext cx="4919662" cy="36893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893763" y="4672013"/>
            <a:ext cx="491172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p>
            <a:pPr lvl="0"/>
            <a:r>
              <a:rPr lang="en-GB" noProof="0" smtClean="0"/>
              <a:t>Klicken Sie, um die Formate des Vorlagentextes zu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6150" name="Rectangle 6"/>
          <p:cNvSpPr>
            <a:spLocks noGrp="1" noChangeArrowheads="1"/>
          </p:cNvSpPr>
          <p:nvPr>
            <p:ph type="ftr" sz="quarter" idx="4"/>
          </p:nvPr>
        </p:nvSpPr>
        <p:spPr bwMode="auto">
          <a:xfrm>
            <a:off x="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defTabSz="942975" eaLnBrk="1" hangingPunct="1">
              <a:defRPr sz="1300" smtClean="0"/>
            </a:lvl1pPr>
          </a:lstStyle>
          <a:p>
            <a:pPr>
              <a:defRPr/>
            </a:pPr>
            <a:endParaRPr lang="en-GB"/>
          </a:p>
        </p:txBody>
      </p:sp>
      <p:sp>
        <p:nvSpPr>
          <p:cNvPr id="6151" name="Rectangle 7"/>
          <p:cNvSpPr>
            <a:spLocks noGrp="1" noChangeArrowheads="1"/>
          </p:cNvSpPr>
          <p:nvPr>
            <p:ph type="sldNum" sz="quarter" idx="5"/>
          </p:nvPr>
        </p:nvSpPr>
        <p:spPr bwMode="auto">
          <a:xfrm>
            <a:off x="379730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algn="r" defTabSz="942975" eaLnBrk="1" hangingPunct="1">
              <a:defRPr sz="1300" smtClean="0"/>
            </a:lvl1pPr>
          </a:lstStyle>
          <a:p>
            <a:pPr>
              <a:defRPr/>
            </a:pPr>
            <a:fld id="{1419FE08-F6DF-4833-96A2-3D07AB487E94}" type="slidenum">
              <a:rPr lang="en-GB"/>
              <a:pPr>
                <a:defRPr/>
              </a:pPr>
              <a:t>‹#›</a:t>
            </a:fld>
            <a:endParaRPr lang="en-GB"/>
          </a:p>
        </p:txBody>
      </p:sp>
    </p:spTree>
    <p:extLst>
      <p:ext uri="{BB962C8B-B14F-4D97-AF65-F5344CB8AC3E}">
        <p14:creationId xmlns:p14="http://schemas.microsoft.com/office/powerpoint/2010/main" val="248043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F588091D-DFEF-4BB0-8BF7-0801DE6F0DA1}" type="slidenum">
              <a:rPr lang="en-GB"/>
              <a:pPr/>
              <a:t>1</a:t>
            </a:fld>
            <a:endParaRPr lang="en-GB" dirty="0"/>
          </a:p>
        </p:txBody>
      </p:sp>
      <p:sp>
        <p:nvSpPr>
          <p:cNvPr id="15363" name="Rectangle 2"/>
          <p:cNvSpPr>
            <a:spLocks noGrp="1" noChangeArrowheads="1"/>
          </p:cNvSpPr>
          <p:nvPr>
            <p:ph type="body" idx="1"/>
          </p:nvPr>
        </p:nvSpPr>
        <p:spPr>
          <a:xfrm>
            <a:off x="242888" y="5253038"/>
            <a:ext cx="6283325" cy="4051300"/>
          </a:xfrm>
          <a:noFill/>
        </p:spPr>
        <p:txBody>
          <a:bodyPr lIns="89384" tIns="44694" rIns="89384" bIns="44694"/>
          <a:lstStyle/>
          <a:p>
            <a:pPr eaLnBrk="1" hangingPunct="1"/>
            <a:endParaRPr lang="en-GB" dirty="0" smtClean="0"/>
          </a:p>
        </p:txBody>
      </p:sp>
      <p:sp>
        <p:nvSpPr>
          <p:cNvPr id="15364" name="Rectangle 3"/>
          <p:cNvSpPr>
            <a:spLocks noGrp="1" noRot="1" noChangeAspect="1" noChangeArrowheads="1" noTextEdit="1"/>
          </p:cNvSpPr>
          <p:nvPr>
            <p:ph type="sldImg"/>
          </p:nvPr>
        </p:nvSpPr>
        <p:spPr>
          <a:xfrm>
            <a:off x="1588" y="0"/>
            <a:ext cx="6696075" cy="5022850"/>
          </a:xfrm>
          <a:ln/>
        </p:spPr>
      </p:sp>
    </p:spTree>
    <p:extLst>
      <p:ext uri="{BB962C8B-B14F-4D97-AF65-F5344CB8AC3E}">
        <p14:creationId xmlns:p14="http://schemas.microsoft.com/office/powerpoint/2010/main" val="2759204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7B4B6-69A7-4959-A6DB-6AFF31404E80}" type="slidenum">
              <a:rPr lang="en-US"/>
              <a:pPr/>
              <a:t>10</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420787432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9FBEE-F9DD-479B-8F7A-D74AE350CDF4}" type="slidenum">
              <a:rPr lang="tr-TR"/>
              <a:pPr/>
              <a:t>108</a:t>
            </a:fld>
            <a:endParaRPr lang="tr-TR"/>
          </a:p>
        </p:txBody>
      </p:sp>
      <p:sp>
        <p:nvSpPr>
          <p:cNvPr id="905218" name="Rectangle 2"/>
          <p:cNvSpPr>
            <a:spLocks noGrp="1" noRot="1" noChangeAspect="1" noChangeArrowheads="1" noTextEdit="1"/>
          </p:cNvSpPr>
          <p:nvPr>
            <p:ph type="sldImg"/>
          </p:nvPr>
        </p:nvSpPr>
        <p:spPr>
          <a:xfrm>
            <a:off x="892175" y="738188"/>
            <a:ext cx="4914900" cy="3687762"/>
          </a:xfrm>
          <a:ln/>
        </p:spPr>
      </p:sp>
      <p:sp>
        <p:nvSpPr>
          <p:cNvPr id="90521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083904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D450E-E778-4CF5-B634-7118EB23DADE}" type="slidenum">
              <a:rPr lang="en-US"/>
              <a:pPr/>
              <a:t>11</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200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F588091D-DFEF-4BB0-8BF7-0801DE6F0DA1}" type="slidenum">
              <a:rPr lang="en-GB"/>
              <a:pPr/>
              <a:t>12</a:t>
            </a:fld>
            <a:endParaRPr lang="en-GB" dirty="0"/>
          </a:p>
        </p:txBody>
      </p:sp>
      <p:sp>
        <p:nvSpPr>
          <p:cNvPr id="15363" name="Rectangle 2"/>
          <p:cNvSpPr>
            <a:spLocks noGrp="1" noChangeArrowheads="1"/>
          </p:cNvSpPr>
          <p:nvPr>
            <p:ph type="body" idx="1"/>
          </p:nvPr>
        </p:nvSpPr>
        <p:spPr>
          <a:xfrm>
            <a:off x="242888" y="5253038"/>
            <a:ext cx="6283325" cy="4051300"/>
          </a:xfrm>
          <a:noFill/>
        </p:spPr>
        <p:txBody>
          <a:bodyPr lIns="89384" tIns="44694" rIns="89384" bIns="44694"/>
          <a:lstStyle/>
          <a:p>
            <a:pPr eaLnBrk="1" hangingPunct="1"/>
            <a:endParaRPr lang="en-GB" dirty="0" smtClean="0"/>
          </a:p>
        </p:txBody>
      </p:sp>
      <p:sp>
        <p:nvSpPr>
          <p:cNvPr id="15364" name="Rectangle 3"/>
          <p:cNvSpPr>
            <a:spLocks noGrp="1" noRot="1" noChangeAspect="1" noChangeArrowheads="1" noTextEdit="1"/>
          </p:cNvSpPr>
          <p:nvPr>
            <p:ph type="sldImg"/>
          </p:nvPr>
        </p:nvSpPr>
        <p:spPr>
          <a:xfrm>
            <a:off x="1588" y="0"/>
            <a:ext cx="6696075" cy="5022850"/>
          </a:xfrm>
          <a:ln/>
        </p:spPr>
      </p:sp>
    </p:spTree>
    <p:extLst>
      <p:ext uri="{BB962C8B-B14F-4D97-AF65-F5344CB8AC3E}">
        <p14:creationId xmlns:p14="http://schemas.microsoft.com/office/powerpoint/2010/main" val="473599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AB0EA-567D-47B3-AF74-CEC8BF7E0EFB}" type="slidenum">
              <a:rPr lang="tr-TR"/>
              <a:pPr/>
              <a:t>13</a:t>
            </a:fld>
            <a:endParaRPr lang="tr-T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225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9870B-CDE3-4A96-8A9C-CB26238027E7}" type="slidenum">
              <a:rPr lang="tr-TR"/>
              <a:pPr/>
              <a:t>14</a:t>
            </a:fld>
            <a:endParaRPr lang="tr-T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9399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77D458-A78B-4EBA-8837-8648292C87E2}" type="slidenum">
              <a:rPr lang="tr-TR"/>
              <a:pPr/>
              <a:t>15</a:t>
            </a:fld>
            <a:endParaRPr lang="tr-T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9543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6EB9A-951A-4447-80FE-3957841C760B}" type="slidenum">
              <a:rPr lang="tr-TR"/>
              <a:pPr/>
              <a:t>21</a:t>
            </a:fld>
            <a:endParaRPr lang="tr-T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90261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611201-1276-4097-ADC4-FB4C1022C7CF}" type="slidenum">
              <a:rPr lang="tr-TR"/>
              <a:pPr/>
              <a:t>22</a:t>
            </a:fld>
            <a:endParaRPr lang="tr-T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8370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2980B3-948E-4E3B-AC80-5106921E2E7A}" type="slidenum">
              <a:rPr lang="tr-TR"/>
              <a:pPr/>
              <a:t>23</a:t>
            </a:fld>
            <a:endParaRPr lang="tr-T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2261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0B3C7-B3FE-46B5-84FA-9F4BAFF46C89}" type="slidenum">
              <a:rPr lang="en-US"/>
              <a:pPr/>
              <a:t>24</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88603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13046-EBC7-4168-AAFD-AEC500F38D0A}" type="slidenum">
              <a:rPr lang="en-US"/>
              <a:pPr/>
              <a:t>2</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956193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F033C-083B-4C5C-96A1-926D7AB483ED}" type="slidenum">
              <a:rPr lang="en-US"/>
              <a:pPr/>
              <a:t>25</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486757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5ACA6-F1A8-4F05-AD47-475BF486656F}" type="slidenum">
              <a:rPr lang="en-US"/>
              <a:pPr/>
              <a:t>26</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35635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F588091D-DFEF-4BB0-8BF7-0801DE6F0DA1}" type="slidenum">
              <a:rPr lang="en-GB"/>
              <a:pPr/>
              <a:t>28</a:t>
            </a:fld>
            <a:endParaRPr lang="en-GB" dirty="0"/>
          </a:p>
        </p:txBody>
      </p:sp>
      <p:sp>
        <p:nvSpPr>
          <p:cNvPr id="15363" name="Rectangle 2"/>
          <p:cNvSpPr>
            <a:spLocks noGrp="1" noChangeArrowheads="1"/>
          </p:cNvSpPr>
          <p:nvPr>
            <p:ph type="body" idx="1"/>
          </p:nvPr>
        </p:nvSpPr>
        <p:spPr>
          <a:xfrm>
            <a:off x="242888" y="5253038"/>
            <a:ext cx="6283325" cy="4051300"/>
          </a:xfrm>
          <a:noFill/>
        </p:spPr>
        <p:txBody>
          <a:bodyPr lIns="89384" tIns="44694" rIns="89384" bIns="44694"/>
          <a:lstStyle/>
          <a:p>
            <a:pPr eaLnBrk="1" hangingPunct="1"/>
            <a:endParaRPr lang="en-GB" dirty="0" smtClean="0"/>
          </a:p>
        </p:txBody>
      </p:sp>
      <p:sp>
        <p:nvSpPr>
          <p:cNvPr id="15364" name="Rectangle 3"/>
          <p:cNvSpPr>
            <a:spLocks noGrp="1" noRot="1" noChangeAspect="1" noChangeArrowheads="1" noTextEdit="1"/>
          </p:cNvSpPr>
          <p:nvPr>
            <p:ph type="sldImg"/>
          </p:nvPr>
        </p:nvSpPr>
        <p:spPr>
          <a:xfrm>
            <a:off x="1588" y="0"/>
            <a:ext cx="6696075" cy="5022850"/>
          </a:xfrm>
          <a:ln/>
        </p:spPr>
      </p:sp>
    </p:spTree>
    <p:extLst>
      <p:ext uri="{BB962C8B-B14F-4D97-AF65-F5344CB8AC3E}">
        <p14:creationId xmlns:p14="http://schemas.microsoft.com/office/powerpoint/2010/main" val="1308823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13192F-4CCB-41F9-8267-678BB7227444}" type="slidenum">
              <a:rPr lang="tr-TR"/>
              <a:pPr/>
              <a:t>29</a:t>
            </a:fld>
            <a:endParaRPr lang="tr-TR"/>
          </a:p>
        </p:txBody>
      </p:sp>
      <p:sp>
        <p:nvSpPr>
          <p:cNvPr id="126978" name="Rectangle 2"/>
          <p:cNvSpPr>
            <a:spLocks noGrp="1" noRot="1" noChangeAspect="1" noChangeArrowheads="1" noTextEdit="1"/>
          </p:cNvSpPr>
          <p:nvPr>
            <p:ph type="sldImg"/>
          </p:nvPr>
        </p:nvSpPr>
        <p:spPr>
          <a:xfrm>
            <a:off x="893763" y="738188"/>
            <a:ext cx="4916487" cy="3689350"/>
          </a:xfrm>
          <a:ln/>
        </p:spPr>
      </p:sp>
      <p:sp>
        <p:nvSpPr>
          <p:cNvPr id="126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5156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06BBB-13FA-424F-BA07-F3C3F97958A4}" type="slidenum">
              <a:rPr lang="tr-TR"/>
              <a:pPr/>
              <a:t>30</a:t>
            </a:fld>
            <a:endParaRPr lang="tr-TR"/>
          </a:p>
        </p:txBody>
      </p:sp>
      <p:sp>
        <p:nvSpPr>
          <p:cNvPr id="77826" name="Rectangle 2"/>
          <p:cNvSpPr>
            <a:spLocks noGrp="1" noRot="1" noChangeAspect="1" noChangeArrowheads="1" noTextEdit="1"/>
          </p:cNvSpPr>
          <p:nvPr>
            <p:ph type="sldImg"/>
          </p:nvPr>
        </p:nvSpPr>
        <p:spPr>
          <a:xfrm>
            <a:off x="893763" y="738188"/>
            <a:ext cx="4916487" cy="3689350"/>
          </a:xfrm>
          <a:ln/>
        </p:spPr>
      </p:sp>
      <p:sp>
        <p:nvSpPr>
          <p:cNvPr id="7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65591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E93AB7-6419-4F08-ABDC-4F7F2011AA47}" type="slidenum">
              <a:rPr lang="tr-TR"/>
              <a:pPr/>
              <a:t>31</a:t>
            </a:fld>
            <a:endParaRPr lang="tr-TR"/>
          </a:p>
        </p:txBody>
      </p:sp>
      <p:sp>
        <p:nvSpPr>
          <p:cNvPr id="79874" name="Rectangle 2"/>
          <p:cNvSpPr>
            <a:spLocks noGrp="1" noRot="1" noChangeAspect="1" noChangeArrowheads="1" noTextEdit="1"/>
          </p:cNvSpPr>
          <p:nvPr>
            <p:ph type="sldImg"/>
          </p:nvPr>
        </p:nvSpPr>
        <p:spPr>
          <a:xfrm>
            <a:off x="893763" y="738188"/>
            <a:ext cx="4916487" cy="3689350"/>
          </a:xfrm>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15495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28D01-982C-48DF-9A38-D29A617A7139}" type="slidenum">
              <a:rPr lang="tr-TR"/>
              <a:pPr/>
              <a:t>32</a:t>
            </a:fld>
            <a:endParaRPr lang="tr-TR"/>
          </a:p>
        </p:txBody>
      </p:sp>
      <p:sp>
        <p:nvSpPr>
          <p:cNvPr id="81922" name="Rectangle 2"/>
          <p:cNvSpPr>
            <a:spLocks noGrp="1" noRot="1" noChangeAspect="1" noChangeArrowheads="1" noTextEdit="1"/>
          </p:cNvSpPr>
          <p:nvPr>
            <p:ph type="sldImg"/>
          </p:nvPr>
        </p:nvSpPr>
        <p:spPr>
          <a:xfrm>
            <a:off x="893763" y="738188"/>
            <a:ext cx="4916487" cy="3689350"/>
          </a:xfrm>
          <a:ln/>
        </p:spPr>
      </p:sp>
      <p:sp>
        <p:nvSpPr>
          <p:cNvPr id="81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4625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183824-1686-4374-98FB-0129A6BBAB8A}" type="slidenum">
              <a:rPr lang="tr-TR"/>
              <a:pPr/>
              <a:t>33</a:t>
            </a:fld>
            <a:endParaRPr lang="tr-TR"/>
          </a:p>
        </p:txBody>
      </p:sp>
      <p:sp>
        <p:nvSpPr>
          <p:cNvPr id="83970" name="Rectangle 2"/>
          <p:cNvSpPr>
            <a:spLocks noGrp="1" noRot="1" noChangeAspect="1" noChangeArrowheads="1" noTextEdit="1"/>
          </p:cNvSpPr>
          <p:nvPr>
            <p:ph type="sldImg"/>
          </p:nvPr>
        </p:nvSpPr>
        <p:spPr>
          <a:xfrm>
            <a:off x="893763" y="738188"/>
            <a:ext cx="4916487" cy="3689350"/>
          </a:xfrm>
          <a:ln/>
        </p:spPr>
      </p:sp>
      <p:sp>
        <p:nvSpPr>
          <p:cNvPr id="83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0722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930669-E262-458D-8F91-EC22799B98A5}" type="slidenum">
              <a:rPr lang="tr-TR"/>
              <a:pPr/>
              <a:t>34</a:t>
            </a:fld>
            <a:endParaRPr lang="tr-TR"/>
          </a:p>
        </p:txBody>
      </p:sp>
      <p:sp>
        <p:nvSpPr>
          <p:cNvPr id="86018" name="Rectangle 2"/>
          <p:cNvSpPr>
            <a:spLocks noGrp="1" noRot="1" noChangeAspect="1" noChangeArrowheads="1" noTextEdit="1"/>
          </p:cNvSpPr>
          <p:nvPr>
            <p:ph type="sldImg"/>
          </p:nvPr>
        </p:nvSpPr>
        <p:spPr>
          <a:xfrm>
            <a:off x="893763" y="738188"/>
            <a:ext cx="4916487" cy="3689350"/>
          </a:xfrm>
          <a:ln/>
        </p:spPr>
      </p:sp>
      <p:sp>
        <p:nvSpPr>
          <p:cNvPr id="8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10542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494C7C-AB19-49BE-8B56-B922E07977D5}" type="slidenum">
              <a:rPr lang="tr-TR"/>
              <a:pPr/>
              <a:t>35</a:t>
            </a:fld>
            <a:endParaRPr lang="tr-T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805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2DD4A-9049-4F9A-8DA0-35F9C45A0B05}" type="slidenum">
              <a:rPr lang="en-US"/>
              <a:pPr/>
              <a:t>3</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529567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CF26CB-0CDB-4CF7-AB15-47E6334BFB88}" type="slidenum">
              <a:rPr lang="tr-TR"/>
              <a:pPr/>
              <a:t>36</a:t>
            </a:fld>
            <a:endParaRPr lang="tr-TR"/>
          </a:p>
        </p:txBody>
      </p:sp>
      <p:sp>
        <p:nvSpPr>
          <p:cNvPr id="88066" name="Rectangle 2"/>
          <p:cNvSpPr>
            <a:spLocks noGrp="1" noRot="1" noChangeAspect="1" noChangeArrowheads="1" noTextEdit="1"/>
          </p:cNvSpPr>
          <p:nvPr>
            <p:ph type="sldImg"/>
          </p:nvPr>
        </p:nvSpPr>
        <p:spPr>
          <a:xfrm>
            <a:off x="893763" y="738188"/>
            <a:ext cx="4916487" cy="3689350"/>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9667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7DF76-270D-41FB-B68D-9AD5B9CCD2A7}" type="slidenum">
              <a:rPr lang="tr-TR"/>
              <a:pPr/>
              <a:t>37</a:t>
            </a:fld>
            <a:endParaRPr lang="tr-TR"/>
          </a:p>
        </p:txBody>
      </p:sp>
      <p:sp>
        <p:nvSpPr>
          <p:cNvPr id="90114" name="Rectangle 2"/>
          <p:cNvSpPr>
            <a:spLocks noGrp="1" noRot="1" noChangeAspect="1" noChangeArrowheads="1" noTextEdit="1"/>
          </p:cNvSpPr>
          <p:nvPr>
            <p:ph type="sldImg"/>
          </p:nvPr>
        </p:nvSpPr>
        <p:spPr>
          <a:xfrm>
            <a:off x="893763" y="738188"/>
            <a:ext cx="4916487" cy="3689350"/>
          </a:xfrm>
          <a:ln/>
        </p:spPr>
      </p:sp>
      <p:sp>
        <p:nvSpPr>
          <p:cNvPr id="9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9942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64B5E-C374-4A79-8F81-BE50847F49DA}" type="slidenum">
              <a:rPr lang="tr-TR"/>
              <a:pPr/>
              <a:t>38</a:t>
            </a:fld>
            <a:endParaRPr lang="tr-TR"/>
          </a:p>
        </p:txBody>
      </p:sp>
      <p:sp>
        <p:nvSpPr>
          <p:cNvPr id="92162" name="Rectangle 2"/>
          <p:cNvSpPr>
            <a:spLocks noGrp="1" noRot="1" noChangeAspect="1" noChangeArrowheads="1" noTextEdit="1"/>
          </p:cNvSpPr>
          <p:nvPr>
            <p:ph type="sldImg"/>
          </p:nvPr>
        </p:nvSpPr>
        <p:spPr>
          <a:xfrm>
            <a:off x="893763" y="738188"/>
            <a:ext cx="4916487" cy="3689350"/>
          </a:xfrm>
          <a:ln/>
        </p:spPr>
      </p:sp>
      <p:sp>
        <p:nvSpPr>
          <p:cNvPr id="92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55226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4A6BD-1960-4B12-9052-1E24DCDB62D2}" type="slidenum">
              <a:rPr lang="tr-TR"/>
              <a:pPr/>
              <a:t>39</a:t>
            </a:fld>
            <a:endParaRPr lang="tr-TR"/>
          </a:p>
        </p:txBody>
      </p:sp>
      <p:sp>
        <p:nvSpPr>
          <p:cNvPr id="94210" name="Rectangle 2"/>
          <p:cNvSpPr>
            <a:spLocks noGrp="1" noRot="1" noChangeAspect="1" noChangeArrowheads="1" noTextEdit="1"/>
          </p:cNvSpPr>
          <p:nvPr>
            <p:ph type="sldImg"/>
          </p:nvPr>
        </p:nvSpPr>
        <p:spPr>
          <a:xfrm>
            <a:off x="893763" y="738188"/>
            <a:ext cx="4916487" cy="3689350"/>
          </a:xfrm>
          <a:ln/>
        </p:spPr>
      </p:sp>
      <p:sp>
        <p:nvSpPr>
          <p:cNvPr id="9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55778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571AF-2EA9-4FE8-BE01-ED6FEE4C2EBE}" type="slidenum">
              <a:rPr lang="tr-TR"/>
              <a:pPr/>
              <a:t>40</a:t>
            </a:fld>
            <a:endParaRPr lang="tr-TR"/>
          </a:p>
        </p:txBody>
      </p:sp>
      <p:sp>
        <p:nvSpPr>
          <p:cNvPr id="96258" name="Rectangle 2"/>
          <p:cNvSpPr>
            <a:spLocks noGrp="1" noRot="1" noChangeAspect="1" noChangeArrowheads="1" noTextEdit="1"/>
          </p:cNvSpPr>
          <p:nvPr>
            <p:ph type="sldImg"/>
          </p:nvPr>
        </p:nvSpPr>
        <p:spPr>
          <a:xfrm>
            <a:off x="893763" y="738188"/>
            <a:ext cx="4916487" cy="3689350"/>
          </a:xfrm>
          <a:ln/>
        </p:spPr>
      </p:sp>
      <p:sp>
        <p:nvSpPr>
          <p:cNvPr id="96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46208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39F2DC-A2D2-4649-82FE-0C7DBEB4DBE0}" type="slidenum">
              <a:rPr lang="tr-TR"/>
              <a:pPr/>
              <a:t>41</a:t>
            </a:fld>
            <a:endParaRPr lang="tr-TR"/>
          </a:p>
        </p:txBody>
      </p:sp>
      <p:sp>
        <p:nvSpPr>
          <p:cNvPr id="98306" name="Rectangle 2"/>
          <p:cNvSpPr>
            <a:spLocks noGrp="1" noRot="1" noChangeAspect="1" noChangeArrowheads="1" noTextEdit="1"/>
          </p:cNvSpPr>
          <p:nvPr>
            <p:ph type="sldImg"/>
          </p:nvPr>
        </p:nvSpPr>
        <p:spPr>
          <a:xfrm>
            <a:off x="893763" y="738188"/>
            <a:ext cx="4916487" cy="3689350"/>
          </a:xfrm>
          <a:ln/>
        </p:spPr>
      </p:sp>
      <p:sp>
        <p:nvSpPr>
          <p:cNvPr id="9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07465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D58D61-CB24-44B6-B215-91E85E43AF29}" type="slidenum">
              <a:rPr lang="tr-TR"/>
              <a:pPr/>
              <a:t>42</a:t>
            </a:fld>
            <a:endParaRPr lang="tr-TR"/>
          </a:p>
        </p:txBody>
      </p:sp>
      <p:sp>
        <p:nvSpPr>
          <p:cNvPr id="100354" name="Rectangle 2"/>
          <p:cNvSpPr>
            <a:spLocks noGrp="1" noRot="1" noChangeAspect="1" noChangeArrowheads="1" noTextEdit="1"/>
          </p:cNvSpPr>
          <p:nvPr>
            <p:ph type="sldImg"/>
          </p:nvPr>
        </p:nvSpPr>
        <p:spPr>
          <a:xfrm>
            <a:off x="893763" y="738188"/>
            <a:ext cx="4916487" cy="3689350"/>
          </a:xfrm>
          <a:ln/>
        </p:spPr>
      </p:sp>
      <p:sp>
        <p:nvSpPr>
          <p:cNvPr id="100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3096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F588091D-DFEF-4BB0-8BF7-0801DE6F0DA1}" type="slidenum">
              <a:rPr lang="en-GB"/>
              <a:pPr/>
              <a:t>43</a:t>
            </a:fld>
            <a:endParaRPr lang="en-GB" dirty="0"/>
          </a:p>
        </p:txBody>
      </p:sp>
      <p:sp>
        <p:nvSpPr>
          <p:cNvPr id="15363" name="Rectangle 2"/>
          <p:cNvSpPr>
            <a:spLocks noGrp="1" noChangeArrowheads="1"/>
          </p:cNvSpPr>
          <p:nvPr>
            <p:ph type="body" idx="1"/>
          </p:nvPr>
        </p:nvSpPr>
        <p:spPr>
          <a:xfrm>
            <a:off x="242888" y="5253038"/>
            <a:ext cx="6283325" cy="4051300"/>
          </a:xfrm>
          <a:noFill/>
        </p:spPr>
        <p:txBody>
          <a:bodyPr lIns="89384" tIns="44694" rIns="89384" bIns="44694"/>
          <a:lstStyle/>
          <a:p>
            <a:pPr eaLnBrk="1" hangingPunct="1"/>
            <a:endParaRPr lang="en-GB" dirty="0" smtClean="0"/>
          </a:p>
        </p:txBody>
      </p:sp>
      <p:sp>
        <p:nvSpPr>
          <p:cNvPr id="15364" name="Rectangle 3"/>
          <p:cNvSpPr>
            <a:spLocks noGrp="1" noRot="1" noChangeAspect="1" noChangeArrowheads="1" noTextEdit="1"/>
          </p:cNvSpPr>
          <p:nvPr>
            <p:ph type="sldImg"/>
          </p:nvPr>
        </p:nvSpPr>
        <p:spPr>
          <a:xfrm>
            <a:off x="1588" y="0"/>
            <a:ext cx="6696075" cy="5022850"/>
          </a:xfrm>
          <a:ln/>
        </p:spPr>
      </p:sp>
    </p:spTree>
    <p:extLst>
      <p:ext uri="{BB962C8B-B14F-4D97-AF65-F5344CB8AC3E}">
        <p14:creationId xmlns:p14="http://schemas.microsoft.com/office/powerpoint/2010/main" val="3880327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05351A-9FA0-4FC2-8DAA-D9B09879FE2D}" type="slidenum">
              <a:rPr lang="tr-TR"/>
              <a:pPr/>
              <a:t>44</a:t>
            </a:fld>
            <a:endParaRPr lang="tr-T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07860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74E4F-9936-4530-A575-275036598224}" type="slidenum">
              <a:rPr lang="tr-TR"/>
              <a:pPr/>
              <a:t>45</a:t>
            </a:fld>
            <a:endParaRPr lang="tr-T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512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E85A3-66FF-400E-970A-4AB6EF5B535C}" type="slidenum">
              <a:rPr lang="en-US"/>
              <a:pPr/>
              <a:t>4</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156503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C914A-A337-4A87-9140-22DFF3ED1138}" type="slidenum">
              <a:rPr lang="tr-TR"/>
              <a:pPr/>
              <a:t>46</a:t>
            </a:fld>
            <a:endParaRPr lang="tr-T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9425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2608DE-7243-4F3E-A2DD-465770353CDA}" type="slidenum">
              <a:rPr lang="tr-TR"/>
              <a:pPr/>
              <a:t>47</a:t>
            </a:fld>
            <a:endParaRPr lang="tr-T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1839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73FB0E-EA95-4666-8144-7D93DF7F556F}" type="slidenum">
              <a:rPr lang="tr-TR"/>
              <a:pPr/>
              <a:t>48</a:t>
            </a:fld>
            <a:endParaRPr lang="tr-T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2874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202FB-75A7-44A8-AE8E-581BB7350725}" type="slidenum">
              <a:rPr lang="tr-TR"/>
              <a:pPr/>
              <a:t>49</a:t>
            </a:fld>
            <a:endParaRPr lang="tr-T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4899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0BBCC-725C-4895-83D9-3F4437F50B81}" type="slidenum">
              <a:rPr lang="tr-TR"/>
              <a:pPr/>
              <a:t>50</a:t>
            </a:fld>
            <a:endParaRPr lang="tr-T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511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4BAF4B-26C9-4879-9588-A163B33BDC6A}" type="slidenum">
              <a:rPr lang="tr-TR"/>
              <a:pPr/>
              <a:t>51</a:t>
            </a:fld>
            <a:endParaRPr lang="tr-T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38532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BDC189-D75F-4EA7-BE09-82771E59585F}" type="slidenum">
              <a:rPr lang="tr-TR"/>
              <a:pPr/>
              <a:t>52</a:t>
            </a:fld>
            <a:endParaRPr lang="tr-T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84032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FE474D-1B48-4B3C-820F-95B23F481D67}" type="slidenum">
              <a:rPr lang="tr-TR"/>
              <a:pPr/>
              <a:t>53</a:t>
            </a:fld>
            <a:endParaRPr lang="tr-T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666670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EACB0-4DE8-44B5-8B63-A9100C2D9794}" type="slidenum">
              <a:rPr lang="tr-TR"/>
              <a:pPr/>
              <a:t>54</a:t>
            </a:fld>
            <a:endParaRPr lang="tr-T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20510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2729C-5AD9-49A3-9DB3-956908DFD89D}" type="slidenum">
              <a:rPr lang="tr-TR"/>
              <a:pPr/>
              <a:t>55</a:t>
            </a:fld>
            <a:endParaRPr lang="tr-T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64393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38ECB-8003-4978-A1ED-3615E4DE1AB7}" type="slidenum">
              <a:rPr lang="en-US"/>
              <a:pPr/>
              <a:t>5</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635999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ADEDB4-DDC5-4576-8350-1B276D57959B}" type="slidenum">
              <a:rPr lang="en-US"/>
              <a:pPr/>
              <a:t>56</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1130411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0CCC7-09CF-4D3E-A5AB-CDD8624F441E}" type="slidenum">
              <a:rPr lang="tr-TR"/>
              <a:pPr/>
              <a:t>57</a:t>
            </a:fld>
            <a:endParaRPr lang="tr-T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44397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BFB22-1534-436B-B48D-89D59BE81953}" type="slidenum">
              <a:rPr lang="tr-TR"/>
              <a:pPr/>
              <a:t>58</a:t>
            </a:fld>
            <a:endParaRPr lang="tr-T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4736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6801E-61BB-4F4F-9E71-12CE6D0B5DC9}" type="slidenum">
              <a:rPr lang="tr-TR"/>
              <a:pPr/>
              <a:t>59</a:t>
            </a:fld>
            <a:endParaRPr lang="tr-T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42435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F588091D-DFEF-4BB0-8BF7-0801DE6F0DA1}" type="slidenum">
              <a:rPr lang="en-GB"/>
              <a:pPr/>
              <a:t>60</a:t>
            </a:fld>
            <a:endParaRPr lang="en-GB" dirty="0"/>
          </a:p>
        </p:txBody>
      </p:sp>
      <p:sp>
        <p:nvSpPr>
          <p:cNvPr id="15363" name="Rectangle 2"/>
          <p:cNvSpPr>
            <a:spLocks noGrp="1" noChangeArrowheads="1"/>
          </p:cNvSpPr>
          <p:nvPr>
            <p:ph type="body" idx="1"/>
          </p:nvPr>
        </p:nvSpPr>
        <p:spPr>
          <a:xfrm>
            <a:off x="242888" y="5253038"/>
            <a:ext cx="6283325" cy="4051300"/>
          </a:xfrm>
          <a:noFill/>
        </p:spPr>
        <p:txBody>
          <a:bodyPr lIns="89384" tIns="44694" rIns="89384" bIns="44694"/>
          <a:lstStyle/>
          <a:p>
            <a:pPr eaLnBrk="1" hangingPunct="1"/>
            <a:endParaRPr lang="en-GB" dirty="0" smtClean="0"/>
          </a:p>
        </p:txBody>
      </p:sp>
      <p:sp>
        <p:nvSpPr>
          <p:cNvPr id="15364" name="Rectangle 3"/>
          <p:cNvSpPr>
            <a:spLocks noGrp="1" noRot="1" noChangeAspect="1" noChangeArrowheads="1" noTextEdit="1"/>
          </p:cNvSpPr>
          <p:nvPr>
            <p:ph type="sldImg"/>
          </p:nvPr>
        </p:nvSpPr>
        <p:spPr>
          <a:xfrm>
            <a:off x="1588" y="0"/>
            <a:ext cx="6696075" cy="5022850"/>
          </a:xfrm>
          <a:ln/>
        </p:spPr>
      </p:sp>
    </p:spTree>
    <p:extLst>
      <p:ext uri="{BB962C8B-B14F-4D97-AF65-F5344CB8AC3E}">
        <p14:creationId xmlns:p14="http://schemas.microsoft.com/office/powerpoint/2010/main" val="15039926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86B1E-3589-42B3-9C70-CA23AE8B414F}" type="slidenum">
              <a:rPr lang="tr-TR"/>
              <a:pPr/>
              <a:t>61</a:t>
            </a:fld>
            <a:endParaRPr lang="tr-T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14193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B06E6-E031-4407-B0BA-38828E8523C5}" type="slidenum">
              <a:rPr lang="tr-TR"/>
              <a:pPr/>
              <a:t>62</a:t>
            </a:fld>
            <a:endParaRPr lang="tr-T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15654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E8258-CE5F-4D19-8E9B-10A504A3A856}" type="slidenum">
              <a:rPr lang="tr-TR"/>
              <a:pPr/>
              <a:t>63</a:t>
            </a:fld>
            <a:endParaRPr lang="tr-T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26052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DBA19-AEF0-4EB2-9AC9-674E3DA4125E}" type="slidenum">
              <a:rPr lang="tr-TR"/>
              <a:pPr/>
              <a:t>64</a:t>
            </a:fld>
            <a:endParaRPr lang="tr-T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629564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61D1D-D3BB-458D-AD5F-EA733F18E794}" type="slidenum">
              <a:rPr lang="tr-TR"/>
              <a:pPr/>
              <a:t>65</a:t>
            </a:fld>
            <a:endParaRPr lang="tr-T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489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26FCFE-B10C-404C-8A72-D729A450CA26}" type="slidenum">
              <a:rPr lang="en-US"/>
              <a:pPr/>
              <a:t>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0215564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73BFF5-78E2-4133-B5CF-9F0BDC770033}" type="slidenum">
              <a:rPr lang="tr-TR"/>
              <a:pPr/>
              <a:t>66</a:t>
            </a:fld>
            <a:endParaRPr lang="tr-T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51616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385D3-6699-41F9-99B6-00E280EC23A5}" type="slidenum">
              <a:rPr lang="tr-TR"/>
              <a:pPr/>
              <a:t>67</a:t>
            </a:fld>
            <a:endParaRPr lang="tr-T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96509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A900DA-5FED-459C-8A1A-1B652118B79E}" type="slidenum">
              <a:rPr lang="tr-TR"/>
              <a:pPr/>
              <a:t>68</a:t>
            </a:fld>
            <a:endParaRPr lang="tr-T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93914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75BC0-62A0-4061-A091-1258D81D6E70}" type="slidenum">
              <a:rPr lang="tr-TR"/>
              <a:pPr/>
              <a:t>69</a:t>
            </a:fld>
            <a:endParaRPr lang="tr-T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20447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F588091D-DFEF-4BB0-8BF7-0801DE6F0DA1}" type="slidenum">
              <a:rPr lang="en-GB"/>
              <a:pPr/>
              <a:t>70</a:t>
            </a:fld>
            <a:endParaRPr lang="en-GB" dirty="0"/>
          </a:p>
        </p:txBody>
      </p:sp>
      <p:sp>
        <p:nvSpPr>
          <p:cNvPr id="15363" name="Rectangle 2"/>
          <p:cNvSpPr>
            <a:spLocks noGrp="1" noChangeArrowheads="1"/>
          </p:cNvSpPr>
          <p:nvPr>
            <p:ph type="body" idx="1"/>
          </p:nvPr>
        </p:nvSpPr>
        <p:spPr>
          <a:xfrm>
            <a:off x="242888" y="5253038"/>
            <a:ext cx="6283325" cy="4051300"/>
          </a:xfrm>
          <a:noFill/>
        </p:spPr>
        <p:txBody>
          <a:bodyPr lIns="89384" tIns="44694" rIns="89384" bIns="44694"/>
          <a:lstStyle/>
          <a:p>
            <a:pPr eaLnBrk="1" hangingPunct="1"/>
            <a:endParaRPr lang="en-GB" dirty="0" smtClean="0"/>
          </a:p>
        </p:txBody>
      </p:sp>
      <p:sp>
        <p:nvSpPr>
          <p:cNvPr id="15364" name="Rectangle 3"/>
          <p:cNvSpPr>
            <a:spLocks noGrp="1" noRot="1" noChangeAspect="1" noChangeArrowheads="1" noTextEdit="1"/>
          </p:cNvSpPr>
          <p:nvPr>
            <p:ph type="sldImg"/>
          </p:nvPr>
        </p:nvSpPr>
        <p:spPr>
          <a:xfrm>
            <a:off x="1588" y="0"/>
            <a:ext cx="6696075" cy="5022850"/>
          </a:xfrm>
          <a:ln/>
        </p:spPr>
      </p:sp>
    </p:spTree>
    <p:extLst>
      <p:ext uri="{BB962C8B-B14F-4D97-AF65-F5344CB8AC3E}">
        <p14:creationId xmlns:p14="http://schemas.microsoft.com/office/powerpoint/2010/main" val="1947933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C9827-FF91-4921-AFBE-E481D6009FBC}" type="slidenum">
              <a:rPr lang="tr-TR"/>
              <a:pPr/>
              <a:t>71</a:t>
            </a:fld>
            <a:endParaRPr lang="tr-TR"/>
          </a:p>
        </p:txBody>
      </p:sp>
      <p:sp>
        <p:nvSpPr>
          <p:cNvPr id="863234" name="Rectangle 2"/>
          <p:cNvSpPr>
            <a:spLocks noGrp="1" noRot="1" noChangeAspect="1" noChangeArrowheads="1" noTextEdit="1"/>
          </p:cNvSpPr>
          <p:nvPr>
            <p:ph type="sldImg"/>
          </p:nvPr>
        </p:nvSpPr>
        <p:spPr>
          <a:xfrm>
            <a:off x="892175" y="738188"/>
            <a:ext cx="4914900" cy="3687762"/>
          </a:xfrm>
          <a:ln/>
        </p:spPr>
      </p:sp>
      <p:sp>
        <p:nvSpPr>
          <p:cNvPr id="86323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0317500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E0E81-F35B-4C39-97D9-63789BF1E029}" type="slidenum">
              <a:rPr lang="tr-TR"/>
              <a:pPr/>
              <a:t>72</a:t>
            </a:fld>
            <a:endParaRPr lang="tr-TR"/>
          </a:p>
        </p:txBody>
      </p:sp>
      <p:sp>
        <p:nvSpPr>
          <p:cNvPr id="867330" name="Rectangle 2"/>
          <p:cNvSpPr>
            <a:spLocks noGrp="1" noRot="1" noChangeAspect="1" noChangeArrowheads="1" noTextEdit="1"/>
          </p:cNvSpPr>
          <p:nvPr>
            <p:ph type="sldImg"/>
          </p:nvPr>
        </p:nvSpPr>
        <p:spPr>
          <a:xfrm>
            <a:off x="892175" y="738188"/>
            <a:ext cx="4914900" cy="3687762"/>
          </a:xfrm>
          <a:ln/>
        </p:spPr>
      </p:sp>
      <p:sp>
        <p:nvSpPr>
          <p:cNvPr id="86733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6894770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23892A-00A6-46A8-97DC-7F09D619EEC7}" type="slidenum">
              <a:rPr lang="tr-TR"/>
              <a:pPr/>
              <a:t>73</a:t>
            </a:fld>
            <a:endParaRPr lang="tr-TR"/>
          </a:p>
        </p:txBody>
      </p:sp>
      <p:sp>
        <p:nvSpPr>
          <p:cNvPr id="869378" name="Rectangle 2"/>
          <p:cNvSpPr>
            <a:spLocks noGrp="1" noRot="1" noChangeAspect="1" noChangeArrowheads="1" noTextEdit="1"/>
          </p:cNvSpPr>
          <p:nvPr>
            <p:ph type="sldImg"/>
          </p:nvPr>
        </p:nvSpPr>
        <p:spPr>
          <a:xfrm>
            <a:off x="892175" y="738188"/>
            <a:ext cx="4914900" cy="3687762"/>
          </a:xfrm>
          <a:ln/>
        </p:spPr>
      </p:sp>
      <p:sp>
        <p:nvSpPr>
          <p:cNvPr id="86937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2766368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93268-8952-4FC6-A19F-E3172D52EAA1}" type="slidenum">
              <a:rPr lang="tr-TR"/>
              <a:pPr/>
              <a:t>74</a:t>
            </a:fld>
            <a:endParaRPr lang="tr-TR"/>
          </a:p>
        </p:txBody>
      </p:sp>
      <p:sp>
        <p:nvSpPr>
          <p:cNvPr id="871426" name="Rectangle 2"/>
          <p:cNvSpPr>
            <a:spLocks noGrp="1" noRot="1" noChangeAspect="1" noChangeArrowheads="1" noTextEdit="1"/>
          </p:cNvSpPr>
          <p:nvPr>
            <p:ph type="sldImg"/>
          </p:nvPr>
        </p:nvSpPr>
        <p:spPr>
          <a:xfrm>
            <a:off x="892175" y="738188"/>
            <a:ext cx="4914900" cy="3687762"/>
          </a:xfrm>
          <a:ln/>
        </p:spPr>
      </p:sp>
      <p:sp>
        <p:nvSpPr>
          <p:cNvPr id="87142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1078560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05325-CE70-4F22-86A6-259BE5FC6738}" type="slidenum">
              <a:rPr lang="tr-TR"/>
              <a:pPr/>
              <a:t>75</a:t>
            </a:fld>
            <a:endParaRPr lang="tr-TR"/>
          </a:p>
        </p:txBody>
      </p:sp>
      <p:sp>
        <p:nvSpPr>
          <p:cNvPr id="873474" name="Rectangle 2"/>
          <p:cNvSpPr>
            <a:spLocks noGrp="1" noRot="1" noChangeAspect="1" noChangeArrowheads="1" noTextEdit="1"/>
          </p:cNvSpPr>
          <p:nvPr>
            <p:ph type="sldImg"/>
          </p:nvPr>
        </p:nvSpPr>
        <p:spPr>
          <a:xfrm>
            <a:off x="892175" y="738188"/>
            <a:ext cx="4914900" cy="3687762"/>
          </a:xfrm>
          <a:ln/>
        </p:spPr>
      </p:sp>
      <p:sp>
        <p:nvSpPr>
          <p:cNvPr id="87347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7899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B54B1-2482-47B2-A4EE-4BDF15D811DD}" type="slidenum">
              <a:rPr lang="en-US"/>
              <a:pPr/>
              <a:t>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8093060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779AC-7E0E-425A-8328-57A780743171}" type="slidenum">
              <a:rPr lang="tr-TR"/>
              <a:pPr/>
              <a:t>76</a:t>
            </a:fld>
            <a:endParaRPr lang="tr-TR"/>
          </a:p>
        </p:txBody>
      </p:sp>
      <p:sp>
        <p:nvSpPr>
          <p:cNvPr id="876546" name="Rectangle 2"/>
          <p:cNvSpPr>
            <a:spLocks noGrp="1" noRot="1" noChangeAspect="1" noChangeArrowheads="1" noTextEdit="1"/>
          </p:cNvSpPr>
          <p:nvPr>
            <p:ph type="sldImg"/>
          </p:nvPr>
        </p:nvSpPr>
        <p:spPr>
          <a:xfrm>
            <a:off x="892175" y="738188"/>
            <a:ext cx="4914900" cy="3687762"/>
          </a:xfrm>
          <a:ln/>
        </p:spPr>
      </p:sp>
      <p:sp>
        <p:nvSpPr>
          <p:cNvPr id="87654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1165161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17AED2-3241-40F7-8296-D54C9B776BA2}" type="slidenum">
              <a:rPr lang="tr-TR"/>
              <a:pPr/>
              <a:t>77</a:t>
            </a:fld>
            <a:endParaRPr lang="tr-TR"/>
          </a:p>
        </p:txBody>
      </p:sp>
      <p:sp>
        <p:nvSpPr>
          <p:cNvPr id="878594" name="Rectangle 2"/>
          <p:cNvSpPr>
            <a:spLocks noGrp="1" noRot="1" noChangeAspect="1" noChangeArrowheads="1" noTextEdit="1"/>
          </p:cNvSpPr>
          <p:nvPr>
            <p:ph type="sldImg"/>
          </p:nvPr>
        </p:nvSpPr>
        <p:spPr>
          <a:xfrm>
            <a:off x="892175" y="738188"/>
            <a:ext cx="4914900" cy="3687762"/>
          </a:xfrm>
          <a:ln/>
        </p:spPr>
      </p:sp>
      <p:sp>
        <p:nvSpPr>
          <p:cNvPr id="87859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5329934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F8A8F-61B9-4783-9768-5230A1EF4A32}" type="slidenum">
              <a:rPr lang="tr-TR"/>
              <a:pPr/>
              <a:t>78</a:t>
            </a:fld>
            <a:endParaRPr lang="tr-TR"/>
          </a:p>
        </p:txBody>
      </p:sp>
      <p:sp>
        <p:nvSpPr>
          <p:cNvPr id="880642" name="Rectangle 2"/>
          <p:cNvSpPr>
            <a:spLocks noGrp="1" noRot="1" noChangeAspect="1" noChangeArrowheads="1" noTextEdit="1"/>
          </p:cNvSpPr>
          <p:nvPr>
            <p:ph type="sldImg"/>
          </p:nvPr>
        </p:nvSpPr>
        <p:spPr>
          <a:xfrm>
            <a:off x="892175" y="738188"/>
            <a:ext cx="4914900" cy="3687762"/>
          </a:xfrm>
          <a:ln/>
        </p:spPr>
      </p:sp>
      <p:sp>
        <p:nvSpPr>
          <p:cNvPr id="88064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6568365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6E144-3242-4EAC-B14D-666F3BE06DA6}" type="slidenum">
              <a:rPr lang="tr-TR"/>
              <a:pPr/>
              <a:t>79</a:t>
            </a:fld>
            <a:endParaRPr lang="tr-TR"/>
          </a:p>
        </p:txBody>
      </p:sp>
      <p:sp>
        <p:nvSpPr>
          <p:cNvPr id="882690" name="Rectangle 2"/>
          <p:cNvSpPr>
            <a:spLocks noGrp="1" noRot="1" noChangeAspect="1" noChangeArrowheads="1" noTextEdit="1"/>
          </p:cNvSpPr>
          <p:nvPr>
            <p:ph type="sldImg"/>
          </p:nvPr>
        </p:nvSpPr>
        <p:spPr>
          <a:xfrm>
            <a:off x="892175" y="738188"/>
            <a:ext cx="4914900" cy="3687762"/>
          </a:xfrm>
          <a:ln/>
        </p:spPr>
      </p:sp>
      <p:sp>
        <p:nvSpPr>
          <p:cNvPr id="88269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864537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06877-3B6F-4E25-9785-536F72326BF3}" type="slidenum">
              <a:rPr lang="tr-TR"/>
              <a:pPr/>
              <a:t>80</a:t>
            </a:fld>
            <a:endParaRPr lang="tr-TR"/>
          </a:p>
        </p:txBody>
      </p:sp>
      <p:sp>
        <p:nvSpPr>
          <p:cNvPr id="884738" name="Rectangle 2"/>
          <p:cNvSpPr>
            <a:spLocks noGrp="1" noRot="1" noChangeAspect="1" noChangeArrowheads="1" noTextEdit="1"/>
          </p:cNvSpPr>
          <p:nvPr>
            <p:ph type="sldImg"/>
          </p:nvPr>
        </p:nvSpPr>
        <p:spPr>
          <a:xfrm>
            <a:off x="892175" y="738188"/>
            <a:ext cx="4914900" cy="3687762"/>
          </a:xfrm>
          <a:ln/>
        </p:spPr>
      </p:sp>
      <p:sp>
        <p:nvSpPr>
          <p:cNvPr id="88473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039512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0FFA80-CC84-46FB-A9AC-92B345908AB4}" type="slidenum">
              <a:rPr lang="tr-TR"/>
              <a:pPr/>
              <a:t>81</a:t>
            </a:fld>
            <a:endParaRPr lang="tr-TR"/>
          </a:p>
        </p:txBody>
      </p:sp>
      <p:sp>
        <p:nvSpPr>
          <p:cNvPr id="886786" name="Rectangle 2"/>
          <p:cNvSpPr>
            <a:spLocks noGrp="1" noRot="1" noChangeAspect="1" noChangeArrowheads="1" noTextEdit="1"/>
          </p:cNvSpPr>
          <p:nvPr>
            <p:ph type="sldImg"/>
          </p:nvPr>
        </p:nvSpPr>
        <p:spPr>
          <a:xfrm>
            <a:off x="892175" y="738188"/>
            <a:ext cx="4914900" cy="3687762"/>
          </a:xfrm>
          <a:ln/>
        </p:spPr>
      </p:sp>
      <p:sp>
        <p:nvSpPr>
          <p:cNvPr id="88678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6715330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24D2E-482D-45B1-A157-F29F5653738A}" type="slidenum">
              <a:rPr lang="tr-TR"/>
              <a:pPr/>
              <a:t>82</a:t>
            </a:fld>
            <a:endParaRPr lang="tr-TR"/>
          </a:p>
        </p:txBody>
      </p:sp>
      <p:sp>
        <p:nvSpPr>
          <p:cNvPr id="888834" name="Rectangle 2"/>
          <p:cNvSpPr>
            <a:spLocks noGrp="1" noRot="1" noChangeAspect="1" noChangeArrowheads="1" noTextEdit="1"/>
          </p:cNvSpPr>
          <p:nvPr>
            <p:ph type="sldImg"/>
          </p:nvPr>
        </p:nvSpPr>
        <p:spPr>
          <a:xfrm>
            <a:off x="892175" y="738188"/>
            <a:ext cx="4914900" cy="3687762"/>
          </a:xfrm>
          <a:ln/>
        </p:spPr>
      </p:sp>
      <p:sp>
        <p:nvSpPr>
          <p:cNvPr id="88883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1814016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3999CE-50D1-47E1-9AC8-BA1EBA242907}" type="slidenum">
              <a:rPr lang="tr-TR"/>
              <a:pPr/>
              <a:t>83</a:t>
            </a:fld>
            <a:endParaRPr lang="tr-TR"/>
          </a:p>
        </p:txBody>
      </p:sp>
      <p:sp>
        <p:nvSpPr>
          <p:cNvPr id="899074" name="Rectangle 2"/>
          <p:cNvSpPr>
            <a:spLocks noGrp="1" noRot="1" noChangeAspect="1" noChangeArrowheads="1" noTextEdit="1"/>
          </p:cNvSpPr>
          <p:nvPr>
            <p:ph type="sldImg"/>
          </p:nvPr>
        </p:nvSpPr>
        <p:spPr>
          <a:xfrm>
            <a:off x="892175" y="738188"/>
            <a:ext cx="4914900" cy="3687762"/>
          </a:xfrm>
          <a:ln/>
        </p:spPr>
      </p:sp>
      <p:sp>
        <p:nvSpPr>
          <p:cNvPr id="89907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6532286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F45DB-7DDB-46DE-B154-CFF0B872E198}" type="slidenum">
              <a:rPr lang="tr-TR"/>
              <a:pPr/>
              <a:t>84</a:t>
            </a:fld>
            <a:endParaRPr lang="tr-TR"/>
          </a:p>
        </p:txBody>
      </p:sp>
      <p:sp>
        <p:nvSpPr>
          <p:cNvPr id="901122" name="Rectangle 2"/>
          <p:cNvSpPr>
            <a:spLocks noGrp="1" noRot="1" noChangeAspect="1" noChangeArrowheads="1" noTextEdit="1"/>
          </p:cNvSpPr>
          <p:nvPr>
            <p:ph type="sldImg"/>
          </p:nvPr>
        </p:nvSpPr>
        <p:spPr>
          <a:xfrm>
            <a:off x="892175" y="738188"/>
            <a:ext cx="4914900" cy="3687762"/>
          </a:xfrm>
          <a:ln/>
        </p:spPr>
      </p:sp>
      <p:sp>
        <p:nvSpPr>
          <p:cNvPr id="90112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340625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4CEBE2-26AD-4D00-962C-B684AE87BE1D}" type="slidenum">
              <a:rPr lang="tr-TR"/>
              <a:pPr/>
              <a:t>85</a:t>
            </a:fld>
            <a:endParaRPr lang="tr-TR"/>
          </a:p>
        </p:txBody>
      </p:sp>
      <p:sp>
        <p:nvSpPr>
          <p:cNvPr id="903170" name="Rectangle 2"/>
          <p:cNvSpPr>
            <a:spLocks noGrp="1" noRot="1" noChangeAspect="1" noChangeArrowheads="1" noTextEdit="1"/>
          </p:cNvSpPr>
          <p:nvPr>
            <p:ph type="sldImg"/>
          </p:nvPr>
        </p:nvSpPr>
        <p:spPr>
          <a:xfrm>
            <a:off x="892175" y="738188"/>
            <a:ext cx="4914900" cy="3687762"/>
          </a:xfrm>
          <a:ln/>
        </p:spPr>
      </p:sp>
      <p:sp>
        <p:nvSpPr>
          <p:cNvPr id="90317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13884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2FFEF-8238-4732-9ADA-AB4C7BE0D796}" type="slidenum">
              <a:rPr lang="en-US"/>
              <a:pPr/>
              <a:t>8</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597760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9FBEE-F9DD-479B-8F7A-D74AE350CDF4}" type="slidenum">
              <a:rPr lang="tr-TR"/>
              <a:pPr/>
              <a:t>86</a:t>
            </a:fld>
            <a:endParaRPr lang="tr-TR"/>
          </a:p>
        </p:txBody>
      </p:sp>
      <p:sp>
        <p:nvSpPr>
          <p:cNvPr id="905218" name="Rectangle 2"/>
          <p:cNvSpPr>
            <a:spLocks noGrp="1" noRot="1" noChangeAspect="1" noChangeArrowheads="1" noTextEdit="1"/>
          </p:cNvSpPr>
          <p:nvPr>
            <p:ph type="sldImg"/>
          </p:nvPr>
        </p:nvSpPr>
        <p:spPr>
          <a:xfrm>
            <a:off x="892175" y="738188"/>
            <a:ext cx="4914900" cy="3687762"/>
          </a:xfrm>
          <a:ln/>
        </p:spPr>
      </p:sp>
      <p:sp>
        <p:nvSpPr>
          <p:cNvPr id="90521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343710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F588091D-DFEF-4BB0-8BF7-0801DE6F0DA1}" type="slidenum">
              <a:rPr lang="en-GB"/>
              <a:pPr/>
              <a:t>87</a:t>
            </a:fld>
            <a:endParaRPr lang="en-GB" dirty="0"/>
          </a:p>
        </p:txBody>
      </p:sp>
      <p:sp>
        <p:nvSpPr>
          <p:cNvPr id="15363" name="Rectangle 2"/>
          <p:cNvSpPr>
            <a:spLocks noGrp="1" noChangeArrowheads="1"/>
          </p:cNvSpPr>
          <p:nvPr>
            <p:ph type="body" idx="1"/>
          </p:nvPr>
        </p:nvSpPr>
        <p:spPr>
          <a:xfrm>
            <a:off x="242888" y="5253038"/>
            <a:ext cx="6283325" cy="4051300"/>
          </a:xfrm>
          <a:noFill/>
        </p:spPr>
        <p:txBody>
          <a:bodyPr lIns="89384" tIns="44694" rIns="89384" bIns="44694"/>
          <a:lstStyle/>
          <a:p>
            <a:pPr eaLnBrk="1" hangingPunct="1"/>
            <a:endParaRPr lang="en-GB" dirty="0" smtClean="0"/>
          </a:p>
        </p:txBody>
      </p:sp>
      <p:sp>
        <p:nvSpPr>
          <p:cNvPr id="15364" name="Rectangle 3"/>
          <p:cNvSpPr>
            <a:spLocks noGrp="1" noRot="1" noChangeAspect="1" noChangeArrowheads="1" noTextEdit="1"/>
          </p:cNvSpPr>
          <p:nvPr>
            <p:ph type="sldImg"/>
          </p:nvPr>
        </p:nvSpPr>
        <p:spPr>
          <a:xfrm>
            <a:off x="1588" y="0"/>
            <a:ext cx="6696075" cy="5022850"/>
          </a:xfrm>
          <a:ln/>
        </p:spPr>
      </p:sp>
    </p:spTree>
    <p:extLst>
      <p:ext uri="{BB962C8B-B14F-4D97-AF65-F5344CB8AC3E}">
        <p14:creationId xmlns:p14="http://schemas.microsoft.com/office/powerpoint/2010/main" val="16791089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9FBEE-F9DD-479B-8F7A-D74AE350CDF4}" type="slidenum">
              <a:rPr lang="tr-TR"/>
              <a:pPr/>
              <a:t>88</a:t>
            </a:fld>
            <a:endParaRPr lang="tr-TR"/>
          </a:p>
        </p:txBody>
      </p:sp>
      <p:sp>
        <p:nvSpPr>
          <p:cNvPr id="905218" name="Rectangle 2"/>
          <p:cNvSpPr>
            <a:spLocks noGrp="1" noRot="1" noChangeAspect="1" noChangeArrowheads="1" noTextEdit="1"/>
          </p:cNvSpPr>
          <p:nvPr>
            <p:ph type="sldImg"/>
          </p:nvPr>
        </p:nvSpPr>
        <p:spPr>
          <a:xfrm>
            <a:off x="892175" y="738188"/>
            <a:ext cx="4914900" cy="3687762"/>
          </a:xfrm>
          <a:ln/>
        </p:spPr>
      </p:sp>
      <p:sp>
        <p:nvSpPr>
          <p:cNvPr id="90521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41450644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9FBEE-F9DD-479B-8F7A-D74AE350CDF4}" type="slidenum">
              <a:rPr lang="tr-TR"/>
              <a:pPr/>
              <a:t>89</a:t>
            </a:fld>
            <a:endParaRPr lang="tr-TR"/>
          </a:p>
        </p:txBody>
      </p:sp>
      <p:sp>
        <p:nvSpPr>
          <p:cNvPr id="905218" name="Rectangle 2"/>
          <p:cNvSpPr>
            <a:spLocks noGrp="1" noRot="1" noChangeAspect="1" noChangeArrowheads="1" noTextEdit="1"/>
          </p:cNvSpPr>
          <p:nvPr>
            <p:ph type="sldImg"/>
          </p:nvPr>
        </p:nvSpPr>
        <p:spPr>
          <a:xfrm>
            <a:off x="892175" y="738188"/>
            <a:ext cx="4914900" cy="3687762"/>
          </a:xfrm>
          <a:ln/>
        </p:spPr>
      </p:sp>
      <p:sp>
        <p:nvSpPr>
          <p:cNvPr id="90521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9382167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9FBEE-F9DD-479B-8F7A-D74AE350CDF4}" type="slidenum">
              <a:rPr lang="tr-TR"/>
              <a:pPr/>
              <a:t>90</a:t>
            </a:fld>
            <a:endParaRPr lang="tr-TR"/>
          </a:p>
        </p:txBody>
      </p:sp>
      <p:sp>
        <p:nvSpPr>
          <p:cNvPr id="905218" name="Rectangle 2"/>
          <p:cNvSpPr>
            <a:spLocks noGrp="1" noRot="1" noChangeAspect="1" noChangeArrowheads="1" noTextEdit="1"/>
          </p:cNvSpPr>
          <p:nvPr>
            <p:ph type="sldImg"/>
          </p:nvPr>
        </p:nvSpPr>
        <p:spPr>
          <a:xfrm>
            <a:off x="892175" y="738188"/>
            <a:ext cx="4914900" cy="3687762"/>
          </a:xfrm>
          <a:ln/>
        </p:spPr>
      </p:sp>
      <p:sp>
        <p:nvSpPr>
          <p:cNvPr id="90521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8386629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9FBEE-F9DD-479B-8F7A-D74AE350CDF4}" type="slidenum">
              <a:rPr lang="tr-TR"/>
              <a:pPr/>
              <a:t>91</a:t>
            </a:fld>
            <a:endParaRPr lang="tr-TR"/>
          </a:p>
        </p:txBody>
      </p:sp>
      <p:sp>
        <p:nvSpPr>
          <p:cNvPr id="905218" name="Rectangle 2"/>
          <p:cNvSpPr>
            <a:spLocks noGrp="1" noRot="1" noChangeAspect="1" noChangeArrowheads="1" noTextEdit="1"/>
          </p:cNvSpPr>
          <p:nvPr>
            <p:ph type="sldImg"/>
          </p:nvPr>
        </p:nvSpPr>
        <p:spPr>
          <a:xfrm>
            <a:off x="892175" y="738188"/>
            <a:ext cx="4914900" cy="3687762"/>
          </a:xfrm>
          <a:ln/>
        </p:spPr>
      </p:sp>
      <p:sp>
        <p:nvSpPr>
          <p:cNvPr id="90521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5109994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9FBEE-F9DD-479B-8F7A-D74AE350CDF4}" type="slidenum">
              <a:rPr lang="tr-TR"/>
              <a:pPr/>
              <a:t>92</a:t>
            </a:fld>
            <a:endParaRPr lang="tr-TR"/>
          </a:p>
        </p:txBody>
      </p:sp>
      <p:sp>
        <p:nvSpPr>
          <p:cNvPr id="905218" name="Rectangle 2"/>
          <p:cNvSpPr>
            <a:spLocks noGrp="1" noRot="1" noChangeAspect="1" noChangeArrowheads="1" noTextEdit="1"/>
          </p:cNvSpPr>
          <p:nvPr>
            <p:ph type="sldImg"/>
          </p:nvPr>
        </p:nvSpPr>
        <p:spPr>
          <a:xfrm>
            <a:off x="892175" y="738188"/>
            <a:ext cx="4914900" cy="3687762"/>
          </a:xfrm>
          <a:ln/>
        </p:spPr>
      </p:sp>
      <p:sp>
        <p:nvSpPr>
          <p:cNvPr id="90521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8904295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9FBEE-F9DD-479B-8F7A-D74AE350CDF4}" type="slidenum">
              <a:rPr lang="tr-TR"/>
              <a:pPr/>
              <a:t>93</a:t>
            </a:fld>
            <a:endParaRPr lang="tr-TR"/>
          </a:p>
        </p:txBody>
      </p:sp>
      <p:sp>
        <p:nvSpPr>
          <p:cNvPr id="905218" name="Rectangle 2"/>
          <p:cNvSpPr>
            <a:spLocks noGrp="1" noRot="1" noChangeAspect="1" noChangeArrowheads="1" noTextEdit="1"/>
          </p:cNvSpPr>
          <p:nvPr>
            <p:ph type="sldImg"/>
          </p:nvPr>
        </p:nvSpPr>
        <p:spPr>
          <a:xfrm>
            <a:off x="892175" y="738188"/>
            <a:ext cx="4914900" cy="3687762"/>
          </a:xfrm>
          <a:ln/>
        </p:spPr>
      </p:sp>
      <p:sp>
        <p:nvSpPr>
          <p:cNvPr id="90521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50636437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9FBEE-F9DD-479B-8F7A-D74AE350CDF4}" type="slidenum">
              <a:rPr lang="tr-TR"/>
              <a:pPr/>
              <a:t>94</a:t>
            </a:fld>
            <a:endParaRPr lang="tr-TR"/>
          </a:p>
        </p:txBody>
      </p:sp>
      <p:sp>
        <p:nvSpPr>
          <p:cNvPr id="905218" name="Rectangle 2"/>
          <p:cNvSpPr>
            <a:spLocks noGrp="1" noRot="1" noChangeAspect="1" noChangeArrowheads="1" noTextEdit="1"/>
          </p:cNvSpPr>
          <p:nvPr>
            <p:ph type="sldImg"/>
          </p:nvPr>
        </p:nvSpPr>
        <p:spPr>
          <a:xfrm>
            <a:off x="892175" y="738188"/>
            <a:ext cx="4914900" cy="3687762"/>
          </a:xfrm>
          <a:ln/>
        </p:spPr>
      </p:sp>
      <p:sp>
        <p:nvSpPr>
          <p:cNvPr id="90521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7995914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9FBEE-F9DD-479B-8F7A-D74AE350CDF4}" type="slidenum">
              <a:rPr lang="tr-TR"/>
              <a:pPr/>
              <a:t>95</a:t>
            </a:fld>
            <a:endParaRPr lang="tr-TR"/>
          </a:p>
        </p:txBody>
      </p:sp>
      <p:sp>
        <p:nvSpPr>
          <p:cNvPr id="905218" name="Rectangle 2"/>
          <p:cNvSpPr>
            <a:spLocks noGrp="1" noRot="1" noChangeAspect="1" noChangeArrowheads="1" noTextEdit="1"/>
          </p:cNvSpPr>
          <p:nvPr>
            <p:ph type="sldImg"/>
          </p:nvPr>
        </p:nvSpPr>
        <p:spPr>
          <a:xfrm>
            <a:off x="892175" y="738188"/>
            <a:ext cx="4914900" cy="3687762"/>
          </a:xfrm>
          <a:ln/>
        </p:spPr>
      </p:sp>
      <p:sp>
        <p:nvSpPr>
          <p:cNvPr id="90521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642402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A3762-0BCB-4E58-A33B-1A32FEF42A25}" type="slidenum">
              <a:rPr lang="en-US"/>
              <a:pPr/>
              <a:t>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9084885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9FBEE-F9DD-479B-8F7A-D74AE350CDF4}" type="slidenum">
              <a:rPr lang="tr-TR"/>
              <a:pPr/>
              <a:t>96</a:t>
            </a:fld>
            <a:endParaRPr lang="tr-TR"/>
          </a:p>
        </p:txBody>
      </p:sp>
      <p:sp>
        <p:nvSpPr>
          <p:cNvPr id="905218" name="Rectangle 2"/>
          <p:cNvSpPr>
            <a:spLocks noGrp="1" noRot="1" noChangeAspect="1" noChangeArrowheads="1" noTextEdit="1"/>
          </p:cNvSpPr>
          <p:nvPr>
            <p:ph type="sldImg"/>
          </p:nvPr>
        </p:nvSpPr>
        <p:spPr>
          <a:xfrm>
            <a:off x="892175" y="738188"/>
            <a:ext cx="4914900" cy="3687762"/>
          </a:xfrm>
          <a:ln/>
        </p:spPr>
      </p:sp>
      <p:sp>
        <p:nvSpPr>
          <p:cNvPr id="90521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2969236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9FBEE-F9DD-479B-8F7A-D74AE350CDF4}" type="slidenum">
              <a:rPr lang="tr-TR"/>
              <a:pPr/>
              <a:t>97</a:t>
            </a:fld>
            <a:endParaRPr lang="tr-TR"/>
          </a:p>
        </p:txBody>
      </p:sp>
      <p:sp>
        <p:nvSpPr>
          <p:cNvPr id="905218" name="Rectangle 2"/>
          <p:cNvSpPr>
            <a:spLocks noGrp="1" noRot="1" noChangeAspect="1" noChangeArrowheads="1" noTextEdit="1"/>
          </p:cNvSpPr>
          <p:nvPr>
            <p:ph type="sldImg"/>
          </p:nvPr>
        </p:nvSpPr>
        <p:spPr>
          <a:xfrm>
            <a:off x="892175" y="738188"/>
            <a:ext cx="4914900" cy="3687762"/>
          </a:xfrm>
          <a:ln/>
        </p:spPr>
      </p:sp>
      <p:sp>
        <p:nvSpPr>
          <p:cNvPr id="90521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4482507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9FBEE-F9DD-479B-8F7A-D74AE350CDF4}" type="slidenum">
              <a:rPr lang="tr-TR"/>
              <a:pPr/>
              <a:t>99</a:t>
            </a:fld>
            <a:endParaRPr lang="tr-TR"/>
          </a:p>
        </p:txBody>
      </p:sp>
      <p:sp>
        <p:nvSpPr>
          <p:cNvPr id="905218" name="Rectangle 2"/>
          <p:cNvSpPr>
            <a:spLocks noGrp="1" noRot="1" noChangeAspect="1" noChangeArrowheads="1" noTextEdit="1"/>
          </p:cNvSpPr>
          <p:nvPr>
            <p:ph type="sldImg"/>
          </p:nvPr>
        </p:nvSpPr>
        <p:spPr>
          <a:xfrm>
            <a:off x="892175" y="738188"/>
            <a:ext cx="4914900" cy="3687762"/>
          </a:xfrm>
          <a:ln/>
        </p:spPr>
      </p:sp>
      <p:sp>
        <p:nvSpPr>
          <p:cNvPr id="90521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513861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2EA59-8BE2-493C-8613-9B0A2AA4267F}" type="slidenum">
              <a:rPr lang="en-US"/>
              <a:pPr/>
              <a:t>100</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2100196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79CBEF-C069-40E6-B395-4C35F2543158}" type="slidenum">
              <a:rPr lang="en-US"/>
              <a:pPr/>
              <a:t>101</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2314214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682B80-460E-470C-89CA-7CFB2B7B5099}" type="slidenum">
              <a:rPr lang="en-US"/>
              <a:pPr/>
              <a:t>102</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42705051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3DB12-9380-4662-B8F2-C491B5ED39D3}" type="slidenum">
              <a:rPr lang="en-US"/>
              <a:pPr/>
              <a:t>103</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4297704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107563-5C58-4A4E-A914-C1CBFDBAE080}" type="slidenum">
              <a:rPr lang="en-US"/>
              <a:pPr/>
              <a:t>104</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7237740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BB7D5-ED37-42B8-8C30-7F23BF75EE12}" type="slidenum">
              <a:rPr lang="en-US"/>
              <a:pPr/>
              <a:t>105</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3566529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9C1D5-A926-43F1-9F32-E100E499E07D}" type="slidenum">
              <a:rPr lang="en-US"/>
              <a:pPr/>
              <a:t>106</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4154416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4" name="Picture 2" descr="Hintergr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Himmel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765550"/>
            <a:ext cx="91440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schatte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765550"/>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04" name="Rectangle 4"/>
          <p:cNvSpPr>
            <a:spLocks noGrp="1" noChangeArrowheads="1"/>
          </p:cNvSpPr>
          <p:nvPr>
            <p:ph type="ctrTitle" sz="quarter" hasCustomPrompt="1"/>
          </p:nvPr>
        </p:nvSpPr>
        <p:spPr>
          <a:xfrm>
            <a:off x="727074" y="1260475"/>
            <a:ext cx="7638449" cy="1143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nchor="b"/>
          <a:lstStyle>
            <a:lvl1pPr>
              <a:defRPr sz="2800">
                <a:solidFill>
                  <a:schemeClr val="bg2">
                    <a:lumMod val="75000"/>
                  </a:schemeClr>
                </a:solidFill>
              </a:defRPr>
            </a:lvl1pPr>
          </a:lstStyle>
          <a:p>
            <a:pPr lvl="0"/>
            <a:r>
              <a:rPr lang="tr-TR" noProof="0" dirty="0" smtClean="0"/>
              <a:t>FE 422 FOOD PRODUCTION MANAGEMENT</a:t>
            </a:r>
            <a:endParaRPr lang="de-DE" noProof="0" dirty="0" smtClean="0"/>
          </a:p>
        </p:txBody>
      </p:sp>
      <p:sp>
        <p:nvSpPr>
          <p:cNvPr id="1075205" name="Rectangle 5"/>
          <p:cNvSpPr>
            <a:spLocks noGrp="1" noChangeArrowheads="1"/>
          </p:cNvSpPr>
          <p:nvPr>
            <p:ph type="subTitle" sz="quarter" idx="1"/>
          </p:nvPr>
        </p:nvSpPr>
        <p:spPr>
          <a:xfrm>
            <a:off x="727075" y="2571750"/>
            <a:ext cx="6764338" cy="773113"/>
          </a:xfrm>
        </p:spPr>
        <p:txBody>
          <a:bodyPr lIns="91440" rIns="91440"/>
          <a:lstStyle>
            <a:lvl1pPr marL="0" indent="0">
              <a:buFont typeface="Wingdings" pitchFamily="2" charset="2"/>
              <a:buNone/>
              <a:defRPr sz="2200" b="1"/>
            </a:lvl1pPr>
          </a:lstStyle>
          <a:p>
            <a:pPr lvl="0"/>
            <a:r>
              <a:rPr lang="en-US" noProof="0" smtClean="0"/>
              <a:t>Click to edit Master text styles</a:t>
            </a:r>
          </a:p>
        </p:txBody>
      </p:sp>
      <p:sp>
        <p:nvSpPr>
          <p:cNvPr id="3" name="Metin kutusu 2"/>
          <p:cNvSpPr txBox="1"/>
          <p:nvPr userDrawn="1"/>
        </p:nvSpPr>
        <p:spPr>
          <a:xfrm>
            <a:off x="5597610" y="6153665"/>
            <a:ext cx="3126259" cy="369332"/>
          </a:xfrm>
          <a:prstGeom prst="rect">
            <a:avLst/>
          </a:prstGeom>
          <a:noFill/>
        </p:spPr>
        <p:txBody>
          <a:bodyPr wrap="square" rtlCol="0">
            <a:spAutoFit/>
          </a:bodyPr>
          <a:lstStyle/>
          <a:p>
            <a:r>
              <a:rPr lang="tr-TR" b="1" dirty="0" smtClean="0">
                <a:solidFill>
                  <a:schemeClr val="tx1">
                    <a:lumMod val="75000"/>
                    <a:lumOff val="25000"/>
                  </a:schemeClr>
                </a:solidFill>
              </a:rPr>
              <a:t>Dr.</a:t>
            </a:r>
            <a:r>
              <a:rPr lang="tr-TR" b="1" baseline="0" dirty="0" smtClean="0">
                <a:solidFill>
                  <a:schemeClr val="tx1">
                    <a:lumMod val="75000"/>
                    <a:lumOff val="25000"/>
                  </a:schemeClr>
                </a:solidFill>
              </a:rPr>
              <a:t> Ali Coşkun </a:t>
            </a:r>
            <a:r>
              <a:rPr lang="tr-TR" b="1" baseline="0" dirty="0" smtClean="0">
                <a:solidFill>
                  <a:schemeClr val="bg1">
                    <a:lumMod val="50000"/>
                  </a:schemeClr>
                </a:solidFill>
              </a:rPr>
              <a:t>DALGIÇ</a:t>
            </a:r>
            <a:endParaRPr lang="tr-TR" b="1" dirty="0">
              <a:solidFill>
                <a:schemeClr val="bg1">
                  <a:lumMod val="50000"/>
                </a:schemeClr>
              </a:solidFill>
            </a:endParaRPr>
          </a:p>
        </p:txBody>
      </p:sp>
    </p:spTree>
    <p:extLst>
      <p:ext uri="{BB962C8B-B14F-4D97-AF65-F5344CB8AC3E}">
        <p14:creationId xmlns:p14="http://schemas.microsoft.com/office/powerpoint/2010/main" val="3602593697"/>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ftr" sz="quarter" idx="10"/>
          </p:nvPr>
        </p:nvSpPr>
        <p:spPr>
          <a:ln/>
        </p:spPr>
        <p:txBody>
          <a:bodyPr/>
          <a:lstStyle>
            <a:lvl1pPr>
              <a:defRPr/>
            </a:lvl1pPr>
          </a:lstStyle>
          <a:p>
            <a:pPr>
              <a:defRPr/>
            </a:pPr>
            <a:r>
              <a:rPr lang="de-DE" smtClean="0"/>
              <a:t>Page </a:t>
            </a:r>
            <a:fld id="{30C24003-50D2-4135-BE95-C037A2CC91EC}" type="slidenum">
              <a:rPr lang="de-DE" sz="1400" b="1" smtClean="0"/>
              <a:pPr>
                <a:defRPr/>
              </a:pPr>
              <a:t>‹#›</a:t>
            </a:fld>
            <a:endParaRPr lang="de-DE" sz="1400" b="1"/>
          </a:p>
        </p:txBody>
      </p:sp>
    </p:spTree>
    <p:extLst>
      <p:ext uri="{BB962C8B-B14F-4D97-AF65-F5344CB8AC3E}">
        <p14:creationId xmlns:p14="http://schemas.microsoft.com/office/powerpoint/2010/main" val="2344851495"/>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05600" y="230188"/>
            <a:ext cx="2100263" cy="5659437"/>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03225" y="230188"/>
            <a:ext cx="6149975" cy="56594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ftr" sz="quarter" idx="10"/>
          </p:nvPr>
        </p:nvSpPr>
        <p:spPr>
          <a:ln/>
        </p:spPr>
        <p:txBody>
          <a:bodyPr/>
          <a:lstStyle>
            <a:lvl1pPr>
              <a:defRPr/>
            </a:lvl1pPr>
          </a:lstStyle>
          <a:p>
            <a:pPr>
              <a:defRPr/>
            </a:pPr>
            <a:r>
              <a:rPr lang="de-DE" smtClean="0"/>
              <a:t>Page </a:t>
            </a:r>
            <a:fld id="{6408A7D6-ED1D-4B03-BD81-74633E5A3B9A}" type="slidenum">
              <a:rPr lang="de-DE" sz="1400" b="1" smtClean="0"/>
              <a:pPr>
                <a:defRPr/>
              </a:pPr>
              <a:t>‹#›</a:t>
            </a:fld>
            <a:endParaRPr lang="de-DE" sz="1400" b="1"/>
          </a:p>
        </p:txBody>
      </p:sp>
    </p:spTree>
    <p:extLst>
      <p:ext uri="{BB962C8B-B14F-4D97-AF65-F5344CB8AC3E}">
        <p14:creationId xmlns:p14="http://schemas.microsoft.com/office/powerpoint/2010/main" val="1972339403"/>
      </p:ext>
    </p:extLst>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60350"/>
            <a:ext cx="8229600" cy="586581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630860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68313" y="333375"/>
            <a:ext cx="7848600" cy="7921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810478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ikdörtgen 4"/>
          <p:cNvSpPr/>
          <p:nvPr userDrawn="1"/>
        </p:nvSpPr>
        <p:spPr bwMode="auto">
          <a:xfrm>
            <a:off x="-12358" y="6363730"/>
            <a:ext cx="9156358" cy="518984"/>
          </a:xfrm>
          <a:prstGeom prst="rect">
            <a:avLst/>
          </a:prstGeom>
          <a:gradFill flip="none" rotWithShape="1">
            <a:gsLst>
              <a:gs pos="0">
                <a:schemeClr val="accent1"/>
              </a:gs>
              <a:gs pos="54000">
                <a:schemeClr val="accent1">
                  <a:tint val="44500"/>
                  <a:satMod val="160000"/>
                </a:schemeClr>
              </a:gs>
              <a:gs pos="100000">
                <a:schemeClr val="accent1">
                  <a:tint val="23500"/>
                  <a:satMod val="160000"/>
                </a:schemeClr>
              </a:gs>
            </a:gsLst>
            <a:lin ang="10800000" scaled="1"/>
            <a:tileRect/>
          </a:gra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3" name="Dikdörtgen 2"/>
          <p:cNvSpPr/>
          <p:nvPr userDrawn="1"/>
        </p:nvSpPr>
        <p:spPr bwMode="auto">
          <a:xfrm>
            <a:off x="6104238" y="308919"/>
            <a:ext cx="2953265" cy="568411"/>
          </a:xfrm>
          <a:prstGeom prst="rect">
            <a:avLst/>
          </a:prstGeom>
          <a:solidFill>
            <a:schemeClr val="bg1"/>
          </a:solidFill>
          <a:ln w="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4" name="Metin kutusu 3"/>
          <p:cNvSpPr txBox="1"/>
          <p:nvPr userDrawn="1"/>
        </p:nvSpPr>
        <p:spPr>
          <a:xfrm>
            <a:off x="111210" y="6469333"/>
            <a:ext cx="3842951" cy="307777"/>
          </a:xfrm>
          <a:prstGeom prst="rect">
            <a:avLst/>
          </a:prstGeom>
          <a:noFill/>
        </p:spPr>
        <p:txBody>
          <a:bodyPr wrap="square" rtlCol="0">
            <a:spAutoFit/>
          </a:bodyPr>
          <a:lstStyle/>
          <a:p>
            <a:r>
              <a:rPr lang="tr-TR" sz="1400" dirty="0" smtClean="0">
                <a:solidFill>
                  <a:schemeClr val="tx2">
                    <a:lumMod val="50000"/>
                  </a:schemeClr>
                </a:solidFill>
                <a:latin typeface="Book Antiqua" pitchFamily="18" charset="0"/>
              </a:rPr>
              <a:t>Dr.</a:t>
            </a:r>
            <a:r>
              <a:rPr lang="tr-TR" sz="1400" baseline="0" dirty="0" smtClean="0">
                <a:solidFill>
                  <a:schemeClr val="tx2">
                    <a:lumMod val="50000"/>
                  </a:schemeClr>
                </a:solidFill>
                <a:latin typeface="Book Antiqua" pitchFamily="18" charset="0"/>
              </a:rPr>
              <a:t> Ali Coşkun </a:t>
            </a:r>
            <a:r>
              <a:rPr lang="tr-TR" sz="1400" baseline="0" dirty="0" smtClean="0">
                <a:solidFill>
                  <a:schemeClr val="accent1">
                    <a:lumMod val="75000"/>
                  </a:schemeClr>
                </a:solidFill>
                <a:latin typeface="Book Antiqua" pitchFamily="18" charset="0"/>
              </a:rPr>
              <a:t>DALGIÇ</a:t>
            </a:r>
            <a:endParaRPr lang="tr-TR" sz="1400" dirty="0">
              <a:solidFill>
                <a:schemeClr val="accent1">
                  <a:lumMod val="75000"/>
                </a:schemeClr>
              </a:solidFill>
              <a:latin typeface="Book Antiqua" pitchFamily="18" charset="0"/>
            </a:endParaRPr>
          </a:p>
        </p:txBody>
      </p:sp>
    </p:spTree>
    <p:extLst>
      <p:ext uri="{BB962C8B-B14F-4D97-AF65-F5344CB8AC3E}">
        <p14:creationId xmlns:p14="http://schemas.microsoft.com/office/powerpoint/2010/main" val="1190750251"/>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ftr" sz="quarter" idx="10"/>
          </p:nvPr>
        </p:nvSpPr>
        <p:spPr>
          <a:ln/>
        </p:spPr>
        <p:txBody>
          <a:bodyPr/>
          <a:lstStyle>
            <a:lvl1pPr>
              <a:defRPr/>
            </a:lvl1pPr>
          </a:lstStyle>
          <a:p>
            <a:pPr>
              <a:defRPr/>
            </a:pPr>
            <a:r>
              <a:rPr lang="de-DE" smtClean="0"/>
              <a:t>Page </a:t>
            </a:r>
            <a:fld id="{309985EE-30AE-4C86-9EB2-3A2F05F14641}" type="slidenum">
              <a:rPr lang="de-DE" sz="1400" b="1" smtClean="0"/>
              <a:pPr>
                <a:defRPr/>
              </a:pPr>
              <a:t>‹#›</a:t>
            </a:fld>
            <a:endParaRPr lang="de-DE" sz="1400" b="1"/>
          </a:p>
        </p:txBody>
      </p:sp>
      <p:sp>
        <p:nvSpPr>
          <p:cNvPr id="5" name="Dikdörtgen 4"/>
          <p:cNvSpPr/>
          <p:nvPr userDrawn="1"/>
        </p:nvSpPr>
        <p:spPr bwMode="auto">
          <a:xfrm>
            <a:off x="-12358" y="6363730"/>
            <a:ext cx="9156357" cy="518984"/>
          </a:xfrm>
          <a:prstGeom prst="rect">
            <a:avLst/>
          </a:prstGeom>
          <a:gradFill flip="none" rotWithShape="1">
            <a:gsLst>
              <a:gs pos="0">
                <a:schemeClr val="accent1"/>
              </a:gs>
              <a:gs pos="54000">
                <a:schemeClr val="accent1">
                  <a:tint val="44500"/>
                  <a:satMod val="160000"/>
                </a:schemeClr>
              </a:gs>
              <a:gs pos="100000">
                <a:schemeClr val="accent1">
                  <a:tint val="23500"/>
                  <a:satMod val="160000"/>
                </a:schemeClr>
              </a:gs>
            </a:gsLst>
            <a:lin ang="10800000" scaled="1"/>
            <a:tileRect/>
          </a:gra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6" name="Rectangle 4"/>
          <p:cNvSpPr txBox="1">
            <a:spLocks noChangeArrowheads="1"/>
          </p:cNvSpPr>
          <p:nvPr userDrawn="1"/>
        </p:nvSpPr>
        <p:spPr bwMode="auto">
          <a:xfrm>
            <a:off x="7990703" y="6499397"/>
            <a:ext cx="1066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l" rtl="0" eaLnBrk="1" fontAlgn="base" hangingPunct="1">
              <a:spcBef>
                <a:spcPct val="0"/>
              </a:spcBef>
              <a:spcAft>
                <a:spcPct val="0"/>
              </a:spcAft>
              <a:defRPr sz="1200" kern="1200">
                <a:solidFill>
                  <a:schemeClr val="bg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e-DE" smtClean="0"/>
              <a:t>Page </a:t>
            </a:r>
            <a:fld id="{1ADFA165-9C67-4158-9394-CC0F4045EA5E}" type="slidenum">
              <a:rPr lang="de-DE" sz="1400" b="1" smtClean="0"/>
              <a:pPr>
                <a:defRPr/>
              </a:pPr>
              <a:t>‹#›</a:t>
            </a:fld>
            <a:endParaRPr lang="de-DE" sz="1400" b="1"/>
          </a:p>
        </p:txBody>
      </p:sp>
      <p:sp>
        <p:nvSpPr>
          <p:cNvPr id="7" name="Metin kutusu 6"/>
          <p:cNvSpPr txBox="1"/>
          <p:nvPr userDrawn="1"/>
        </p:nvSpPr>
        <p:spPr>
          <a:xfrm>
            <a:off x="111210" y="6469333"/>
            <a:ext cx="3842951" cy="307777"/>
          </a:xfrm>
          <a:prstGeom prst="rect">
            <a:avLst/>
          </a:prstGeom>
          <a:noFill/>
        </p:spPr>
        <p:txBody>
          <a:bodyPr wrap="square" rtlCol="0">
            <a:spAutoFit/>
          </a:bodyPr>
          <a:lstStyle/>
          <a:p>
            <a:r>
              <a:rPr lang="tr-TR" sz="1400" dirty="0" smtClean="0">
                <a:solidFill>
                  <a:schemeClr val="tx2">
                    <a:lumMod val="50000"/>
                  </a:schemeClr>
                </a:solidFill>
                <a:latin typeface="Book Antiqua" pitchFamily="18" charset="0"/>
              </a:rPr>
              <a:t>Dr.</a:t>
            </a:r>
            <a:r>
              <a:rPr lang="tr-TR" sz="1400" baseline="0" dirty="0" smtClean="0">
                <a:solidFill>
                  <a:schemeClr val="tx2">
                    <a:lumMod val="50000"/>
                  </a:schemeClr>
                </a:solidFill>
                <a:latin typeface="Book Antiqua" pitchFamily="18" charset="0"/>
              </a:rPr>
              <a:t> Ali Coşkun </a:t>
            </a:r>
            <a:r>
              <a:rPr lang="tr-TR" sz="1400" baseline="0" dirty="0" smtClean="0">
                <a:solidFill>
                  <a:schemeClr val="accent1">
                    <a:lumMod val="75000"/>
                  </a:schemeClr>
                </a:solidFill>
                <a:latin typeface="Book Antiqua" pitchFamily="18" charset="0"/>
              </a:rPr>
              <a:t>DALGIÇ</a:t>
            </a:r>
            <a:endParaRPr lang="tr-TR" sz="1400" dirty="0">
              <a:solidFill>
                <a:schemeClr val="accent1">
                  <a:lumMod val="75000"/>
                </a:schemeClr>
              </a:solidFill>
              <a:latin typeface="Book Antiqua" pitchFamily="18" charset="0"/>
            </a:endParaRPr>
          </a:p>
        </p:txBody>
      </p:sp>
      <p:sp>
        <p:nvSpPr>
          <p:cNvPr id="8" name="Dikdörtgen 7"/>
          <p:cNvSpPr/>
          <p:nvPr userDrawn="1"/>
        </p:nvSpPr>
        <p:spPr bwMode="auto">
          <a:xfrm>
            <a:off x="6474941" y="308919"/>
            <a:ext cx="2582562" cy="568411"/>
          </a:xfrm>
          <a:prstGeom prst="rect">
            <a:avLst/>
          </a:prstGeom>
          <a:solidFill>
            <a:schemeClr val="bg1"/>
          </a:solidFill>
          <a:ln w="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18147716"/>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ftr" sz="quarter" idx="10"/>
          </p:nvPr>
        </p:nvSpPr>
        <p:spPr>
          <a:ln/>
        </p:spPr>
        <p:txBody>
          <a:bodyPr/>
          <a:lstStyle>
            <a:lvl1pPr>
              <a:defRPr/>
            </a:lvl1pPr>
          </a:lstStyle>
          <a:p>
            <a:pPr>
              <a:defRPr/>
            </a:pPr>
            <a:r>
              <a:rPr lang="de-DE" smtClean="0"/>
              <a:t>Page </a:t>
            </a:r>
            <a:fld id="{9E514C3D-6A99-467A-8690-F0D01E0E9B2B}" type="slidenum">
              <a:rPr lang="de-DE" sz="1400" b="1" smtClean="0"/>
              <a:pPr>
                <a:defRPr/>
              </a:pPr>
              <a:t>‹#›</a:t>
            </a:fld>
            <a:endParaRPr lang="de-DE" sz="1400" b="1"/>
          </a:p>
        </p:txBody>
      </p:sp>
    </p:spTree>
    <p:extLst>
      <p:ext uri="{BB962C8B-B14F-4D97-AF65-F5344CB8AC3E}">
        <p14:creationId xmlns:p14="http://schemas.microsoft.com/office/powerpoint/2010/main" val="2113906574"/>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07988" y="1090613"/>
            <a:ext cx="4122737"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83125" y="1090613"/>
            <a:ext cx="4122738"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ftr" sz="quarter" idx="10"/>
          </p:nvPr>
        </p:nvSpPr>
        <p:spPr>
          <a:ln/>
        </p:spPr>
        <p:txBody>
          <a:bodyPr/>
          <a:lstStyle>
            <a:lvl1pPr>
              <a:defRPr/>
            </a:lvl1pPr>
          </a:lstStyle>
          <a:p>
            <a:pPr>
              <a:defRPr/>
            </a:pPr>
            <a:r>
              <a:rPr lang="de-DE" smtClean="0"/>
              <a:t>Page </a:t>
            </a:r>
            <a:fld id="{3D8F67A3-13B5-4C0B-BCF2-7246DB97DD8D}" type="slidenum">
              <a:rPr lang="de-DE" sz="1400" b="1" smtClean="0"/>
              <a:pPr>
                <a:defRPr/>
              </a:pPr>
              <a:t>‹#›</a:t>
            </a:fld>
            <a:endParaRPr lang="de-DE" sz="1400" b="1"/>
          </a:p>
        </p:txBody>
      </p:sp>
      <p:sp>
        <p:nvSpPr>
          <p:cNvPr id="6" name="Dikdörtgen 5"/>
          <p:cNvSpPr/>
          <p:nvPr userDrawn="1"/>
        </p:nvSpPr>
        <p:spPr bwMode="auto">
          <a:xfrm>
            <a:off x="6511159" y="236483"/>
            <a:ext cx="2522482" cy="599089"/>
          </a:xfrm>
          <a:prstGeom prst="rect">
            <a:avLst/>
          </a:prstGeom>
          <a:solidFill>
            <a:schemeClr val="bg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22561932"/>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ftr" sz="quarter" idx="10"/>
          </p:nvPr>
        </p:nvSpPr>
        <p:spPr>
          <a:ln/>
        </p:spPr>
        <p:txBody>
          <a:bodyPr/>
          <a:lstStyle>
            <a:lvl1pPr>
              <a:defRPr/>
            </a:lvl1pPr>
          </a:lstStyle>
          <a:p>
            <a:pPr>
              <a:defRPr/>
            </a:pPr>
            <a:r>
              <a:rPr lang="de-DE" smtClean="0"/>
              <a:t>Page </a:t>
            </a:r>
            <a:fld id="{F96DCE11-A5EE-405D-9438-C07C29119BED}" type="slidenum">
              <a:rPr lang="de-DE" sz="1400" b="1" smtClean="0"/>
              <a:pPr>
                <a:defRPr/>
              </a:pPr>
              <a:t>‹#›</a:t>
            </a:fld>
            <a:endParaRPr lang="de-DE" sz="1400" b="1"/>
          </a:p>
        </p:txBody>
      </p:sp>
    </p:spTree>
    <p:extLst>
      <p:ext uri="{BB962C8B-B14F-4D97-AF65-F5344CB8AC3E}">
        <p14:creationId xmlns:p14="http://schemas.microsoft.com/office/powerpoint/2010/main" val="3858664412"/>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ftr" sz="quarter" idx="10"/>
          </p:nvPr>
        </p:nvSpPr>
        <p:spPr>
          <a:ln/>
        </p:spPr>
        <p:txBody>
          <a:bodyPr/>
          <a:lstStyle>
            <a:lvl1pPr>
              <a:defRPr/>
            </a:lvl1pPr>
          </a:lstStyle>
          <a:p>
            <a:pPr>
              <a:defRPr/>
            </a:pPr>
            <a:r>
              <a:rPr lang="de-DE" smtClean="0"/>
              <a:t>Page </a:t>
            </a:r>
            <a:fld id="{77DD5E13-A634-464F-A787-F3F057FC2E74}" type="slidenum">
              <a:rPr lang="de-DE" sz="1400" b="1" smtClean="0"/>
              <a:pPr>
                <a:defRPr/>
              </a:pPr>
              <a:t>‹#›</a:t>
            </a:fld>
            <a:endParaRPr lang="de-DE" sz="1400" b="1"/>
          </a:p>
        </p:txBody>
      </p:sp>
    </p:spTree>
    <p:extLst>
      <p:ext uri="{BB962C8B-B14F-4D97-AF65-F5344CB8AC3E}">
        <p14:creationId xmlns:p14="http://schemas.microsoft.com/office/powerpoint/2010/main" val="2819879979"/>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ftr" sz="quarter" idx="10"/>
          </p:nvPr>
        </p:nvSpPr>
        <p:spPr>
          <a:ln/>
        </p:spPr>
        <p:txBody>
          <a:bodyPr/>
          <a:lstStyle>
            <a:lvl1pPr>
              <a:defRPr/>
            </a:lvl1pPr>
          </a:lstStyle>
          <a:p>
            <a:pPr>
              <a:defRPr/>
            </a:pPr>
            <a:r>
              <a:rPr lang="de-DE" smtClean="0"/>
              <a:t>Page </a:t>
            </a:r>
            <a:fld id="{65B5BAB8-A582-42B4-B546-AD835BC827C8}" type="slidenum">
              <a:rPr lang="de-DE" sz="1400" b="1" smtClean="0"/>
              <a:pPr>
                <a:defRPr/>
              </a:pPr>
              <a:t>‹#›</a:t>
            </a:fld>
            <a:endParaRPr lang="de-DE" sz="1400" b="1"/>
          </a:p>
        </p:txBody>
      </p:sp>
    </p:spTree>
    <p:extLst>
      <p:ext uri="{BB962C8B-B14F-4D97-AF65-F5344CB8AC3E}">
        <p14:creationId xmlns:p14="http://schemas.microsoft.com/office/powerpoint/2010/main" val="2509223530"/>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ftr" sz="quarter" idx="10"/>
          </p:nvPr>
        </p:nvSpPr>
        <p:spPr>
          <a:ln/>
        </p:spPr>
        <p:txBody>
          <a:bodyPr/>
          <a:lstStyle>
            <a:lvl1pPr>
              <a:defRPr/>
            </a:lvl1pPr>
          </a:lstStyle>
          <a:p>
            <a:pPr>
              <a:defRPr/>
            </a:pPr>
            <a:r>
              <a:rPr lang="de-DE" smtClean="0"/>
              <a:t>Page </a:t>
            </a:r>
            <a:fld id="{EDD5B3E5-D591-4AB8-8C4F-5431215DCD31}" type="slidenum">
              <a:rPr lang="de-DE" sz="1400" b="1" smtClean="0"/>
              <a:pPr>
                <a:defRPr/>
              </a:pPr>
              <a:t>‹#›</a:t>
            </a:fld>
            <a:endParaRPr lang="de-DE" sz="1400" b="1"/>
          </a:p>
        </p:txBody>
      </p:sp>
    </p:spTree>
    <p:extLst>
      <p:ext uri="{BB962C8B-B14F-4D97-AF65-F5344CB8AC3E}">
        <p14:creationId xmlns:p14="http://schemas.microsoft.com/office/powerpoint/2010/main" val="3757471524"/>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1003300"/>
            <a:ext cx="9144000" cy="53467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pic>
        <p:nvPicPr>
          <p:cNvPr id="1027" name="Picture 5" descr="Hintergrund"/>
          <p:cNvPicPr>
            <a:picLocks noChangeAspect="1" noChangeArrowheads="1"/>
          </p:cNvPicPr>
          <p:nvPr userDrawn="1"/>
        </p:nvPicPr>
        <p:blipFill>
          <a:blip r:embed="rId15">
            <a:extLst>
              <a:ext uri="{28A0092B-C50C-407E-A947-70E740481C1C}">
                <a14:useLocalDpi xmlns:a14="http://schemas.microsoft.com/office/drawing/2010/main" val="0"/>
              </a:ext>
            </a:extLst>
          </a:blip>
          <a:srcRect b="92570"/>
          <a:stretch>
            <a:fillRect/>
          </a:stretch>
        </p:blipFill>
        <p:spPr bwMode="auto">
          <a:xfrm>
            <a:off x="0" y="6362700"/>
            <a:ext cx="9144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03225" y="230188"/>
            <a:ext cx="5945188"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p>
            <a:pPr lvl="0"/>
            <a:r>
              <a:rPr lang="en-US" smtClean="0"/>
              <a:t>Click to edit Master title style</a:t>
            </a:r>
            <a:endParaRPr lang="de-DE" smtClean="0"/>
          </a:p>
        </p:txBody>
      </p:sp>
      <p:sp>
        <p:nvSpPr>
          <p:cNvPr id="1029" name="Rectangle 3"/>
          <p:cNvSpPr>
            <a:spLocks noGrp="1" noChangeArrowheads="1"/>
          </p:cNvSpPr>
          <p:nvPr>
            <p:ph type="body" idx="1"/>
          </p:nvPr>
        </p:nvSpPr>
        <p:spPr bwMode="auto">
          <a:xfrm>
            <a:off x="407988" y="1090613"/>
            <a:ext cx="8397875" cy="47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4180" name="Rectangle 4"/>
          <p:cNvSpPr>
            <a:spLocks noGrp="1" noChangeArrowheads="1"/>
          </p:cNvSpPr>
          <p:nvPr>
            <p:ph type="ftr" sz="quarter" idx="3"/>
          </p:nvPr>
        </p:nvSpPr>
        <p:spPr bwMode="auto">
          <a:xfrm>
            <a:off x="8045450" y="6464300"/>
            <a:ext cx="1066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solidFill>
                  <a:schemeClr val="bg1"/>
                </a:solidFill>
              </a:defRPr>
            </a:lvl1pPr>
          </a:lstStyle>
          <a:p>
            <a:pPr>
              <a:defRPr/>
            </a:pPr>
            <a:r>
              <a:rPr lang="de-DE" smtClean="0"/>
              <a:t>Page </a:t>
            </a:r>
            <a:fld id="{FBC52C85-5543-453C-B562-1E1BC43517B8}" type="slidenum">
              <a:rPr lang="de-DE" sz="1400" b="1" smtClean="0"/>
              <a:pPr>
                <a:defRPr/>
              </a:pPr>
              <a:t>‹#›</a:t>
            </a:fld>
            <a:endParaRPr lang="de-DE" sz="1400" b="1"/>
          </a:p>
        </p:txBody>
      </p:sp>
      <p:pic>
        <p:nvPicPr>
          <p:cNvPr id="1031" name="Picture 6" descr="schatten"/>
          <p:cNvPicPr>
            <a:picLocks noChangeAspect="1" noChangeArrowheads="1"/>
          </p:cNvPicPr>
          <p:nvPr userDrawn="1"/>
        </p:nvPicPr>
        <p:blipFill>
          <a:blip r:embed="rId16">
            <a:lum bright="36000"/>
            <a:extLst>
              <a:ext uri="{28A0092B-C50C-407E-A947-70E740481C1C}">
                <a14:useLocalDpi xmlns:a14="http://schemas.microsoft.com/office/drawing/2010/main" val="0"/>
              </a:ext>
            </a:extLst>
          </a:blip>
          <a:srcRect/>
          <a:stretch>
            <a:fillRect/>
          </a:stretch>
        </p:blipFill>
        <p:spPr bwMode="auto">
          <a:xfrm>
            <a:off x="0" y="6243638"/>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2"/>
          <p:cNvSpPr>
            <a:spLocks noChangeArrowheads="1"/>
          </p:cNvSpPr>
          <p:nvPr/>
        </p:nvSpPr>
        <p:spPr bwMode="auto">
          <a:xfrm>
            <a:off x="1876425" y="6464300"/>
            <a:ext cx="5376863"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de-DE" sz="1200"/>
              <a:t>Here comes your footer</a:t>
            </a:r>
          </a:p>
        </p:txBody>
      </p:sp>
      <p:pic>
        <p:nvPicPr>
          <p:cNvPr id="1033" name="Picture 18" descr="PP small"/>
          <p:cNvPicPr>
            <a:picLocks noChangeAspect="1" noChangeArrowheads="1"/>
          </p:cNvPicPr>
          <p:nvPr userDrawn="1"/>
        </p:nvPicPr>
        <p:blipFill>
          <a:blip r:embed="rId17">
            <a:extLst>
              <a:ext uri="{28A0092B-C50C-407E-A947-70E740481C1C}">
                <a14:useLocalDpi xmlns:a14="http://schemas.microsoft.com/office/drawing/2010/main" val="0"/>
              </a:ext>
            </a:extLst>
          </a:blip>
          <a:srcRect b="34532"/>
          <a:stretch>
            <a:fillRect/>
          </a:stretch>
        </p:blipFill>
        <p:spPr bwMode="auto">
          <a:xfrm>
            <a:off x="6604000" y="381000"/>
            <a:ext cx="22669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9" descr="PP small"/>
          <p:cNvPicPr>
            <a:picLocks noChangeAspect="1" noChangeArrowheads="1"/>
          </p:cNvPicPr>
          <p:nvPr userDrawn="1"/>
        </p:nvPicPr>
        <p:blipFill>
          <a:blip r:embed="rId17">
            <a:extLst>
              <a:ext uri="{28A0092B-C50C-407E-A947-70E740481C1C}">
                <a14:useLocalDpi xmlns:a14="http://schemas.microsoft.com/office/drawing/2010/main" val="0"/>
              </a:ext>
            </a:extLst>
          </a:blip>
          <a:srcRect b="34532"/>
          <a:stretch>
            <a:fillRect/>
          </a:stretch>
        </p:blipFill>
        <p:spPr bwMode="auto">
          <a:xfrm>
            <a:off x="152400" y="6459538"/>
            <a:ext cx="24193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ikdörtgen 10"/>
          <p:cNvSpPr/>
          <p:nvPr userDrawn="1"/>
        </p:nvSpPr>
        <p:spPr bwMode="auto">
          <a:xfrm>
            <a:off x="-12358" y="6363730"/>
            <a:ext cx="9156357" cy="518984"/>
          </a:xfrm>
          <a:prstGeom prst="rect">
            <a:avLst/>
          </a:prstGeom>
          <a:gradFill flip="none" rotWithShape="1">
            <a:gsLst>
              <a:gs pos="0">
                <a:schemeClr val="accent1"/>
              </a:gs>
              <a:gs pos="54000">
                <a:schemeClr val="accent1">
                  <a:tint val="44500"/>
                  <a:satMod val="160000"/>
                </a:schemeClr>
              </a:gs>
              <a:gs pos="100000">
                <a:schemeClr val="accent1">
                  <a:tint val="23500"/>
                  <a:satMod val="160000"/>
                </a:schemeClr>
              </a:gs>
            </a:gsLst>
            <a:lin ang="10800000" scaled="1"/>
            <a:tileRect/>
          </a:gra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86" r:id="rId1"/>
    <p:sldLayoutId id="2147483681" r:id="rId2"/>
    <p:sldLayoutId id="2147483676" r:id="rId3"/>
    <p:sldLayoutId id="2147483677" r:id="rId4"/>
    <p:sldLayoutId id="2147483678" r:id="rId5"/>
    <p:sldLayoutId id="2147483679" r:id="rId6"/>
    <p:sldLayoutId id="2147483680" r:id="rId7"/>
    <p:sldLayoutId id="2147483682" r:id="rId8"/>
    <p:sldLayoutId id="2147483683" r:id="rId9"/>
    <p:sldLayoutId id="2147483684" r:id="rId10"/>
    <p:sldLayoutId id="2147483685" r:id="rId11"/>
    <p:sldLayoutId id="2147483687" r:id="rId12"/>
    <p:sldLayoutId id="2147483688" r:id="rId13"/>
  </p:sldLayoutIdLst>
  <p:transition spd="med">
    <p:wipe dir="r"/>
  </p:transition>
  <p:hf sldNum="0" hdr="0" dt="0"/>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a:solidFill>
            <a:schemeClr val="tx1"/>
          </a:solidFill>
          <a:latin typeface="+mn-lt"/>
        </a:defRPr>
      </a:lvl2pPr>
      <a:lvl3pPr marL="561975" indent="-179388" algn="l" rtl="0" eaLnBrk="0" fontAlgn="base" hangingPunct="0">
        <a:spcBef>
          <a:spcPct val="20000"/>
        </a:spcBef>
        <a:spcAft>
          <a:spcPct val="0"/>
        </a:spcAft>
        <a:buClr>
          <a:schemeClr val="accent1"/>
        </a:buClr>
        <a:buChar char="-"/>
        <a:defRPr>
          <a:solidFill>
            <a:schemeClr val="tx1"/>
          </a:solidFill>
          <a:latin typeface="+mn-lt"/>
        </a:defRPr>
      </a:lvl3pPr>
      <a:lvl4pPr marL="752475" indent="-188913" algn="l" rtl="0" eaLnBrk="0" fontAlgn="base" hangingPunct="0">
        <a:spcBef>
          <a:spcPct val="20000"/>
        </a:spcBef>
        <a:spcAft>
          <a:spcPct val="0"/>
        </a:spcAft>
        <a:buClr>
          <a:schemeClr val="accent1"/>
        </a:buClr>
        <a:buChar char="-"/>
        <a:defRPr>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itchFamily="2" charset="2"/>
        <a:buChar char="§"/>
        <a:defRPr>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63.png"/><Relationship Id="rId5" Type="http://schemas.openxmlformats.org/officeDocument/2006/relationships/image" Target="../media/image62.wmf"/><Relationship Id="rId4" Type="http://schemas.openxmlformats.org/officeDocument/2006/relationships/oleObject" Target="../embeddings/oleObject7.bin"/></Relationships>
</file>

<file path=ppt/slides/_rels/slide10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95.xml"/><Relationship Id="rId7" Type="http://schemas.openxmlformats.org/officeDocument/2006/relationships/image" Target="../media/image65.wmf"/><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64.wmf"/><Relationship Id="rId4" Type="http://schemas.openxmlformats.org/officeDocument/2006/relationships/oleObject" Target="../embeddings/oleObject8.bin"/></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96.xml"/><Relationship Id="rId7" Type="http://schemas.openxmlformats.org/officeDocument/2006/relationships/image" Target="../media/image68.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67.wmf"/><Relationship Id="rId10" Type="http://schemas.openxmlformats.org/officeDocument/2006/relationships/image" Target="../media/image70.png"/><Relationship Id="rId4" Type="http://schemas.openxmlformats.org/officeDocument/2006/relationships/oleObject" Target="../embeddings/oleObject10.bin"/><Relationship Id="rId9" Type="http://schemas.openxmlformats.org/officeDocument/2006/relationships/image" Target="../media/image69.wmf"/></Relationships>
</file>

<file path=ppt/slides/_rels/slide10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7.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105.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98.xml"/><Relationship Id="rId7" Type="http://schemas.openxmlformats.org/officeDocument/2006/relationships/image" Target="../media/image74.wmf"/><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73.wmf"/><Relationship Id="rId10" Type="http://schemas.openxmlformats.org/officeDocument/2006/relationships/image" Target="../media/image76.png"/><Relationship Id="rId4" Type="http://schemas.openxmlformats.org/officeDocument/2006/relationships/oleObject" Target="../embeddings/oleObject13.bin"/><Relationship Id="rId9" Type="http://schemas.openxmlformats.org/officeDocument/2006/relationships/image" Target="../media/image75.wmf"/></Relationships>
</file>

<file path=ppt/slides/_rels/slide10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99.xml"/><Relationship Id="rId7" Type="http://schemas.openxmlformats.org/officeDocument/2006/relationships/image" Target="../media/image78.wmf"/><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77.wmf"/><Relationship Id="rId10" Type="http://schemas.openxmlformats.org/officeDocument/2006/relationships/image" Target="../media/image80.png"/><Relationship Id="rId4" Type="http://schemas.openxmlformats.org/officeDocument/2006/relationships/oleObject" Target="../embeddings/oleObject16.bin"/><Relationship Id="rId9" Type="http://schemas.openxmlformats.org/officeDocument/2006/relationships/image" Target="../media/image79.wmf"/></Relationships>
</file>

<file path=ppt/slides/_rels/slide107.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100.xml"/><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7.e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9.e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8.e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7.emf"/><Relationship Id="rId5" Type="http://schemas.openxmlformats.org/officeDocument/2006/relationships/oleObject" Target="../embeddings/oleObject6.bin"/><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http://www.kageme.itu.edu.tr/icerik/6arac/7kalite/resim/his6.gif" TargetMode="External"/><Relationship Id="rId3" Type="http://schemas.openxmlformats.org/officeDocument/2006/relationships/image" Target="../media/image48.png"/><Relationship Id="rId7" Type="http://schemas.openxmlformats.org/officeDocument/2006/relationships/image" Target="http://www.kageme.itu.edu.tr/icerik/6arac/7kalite/resim/his3.gif" TargetMode="External"/><Relationship Id="rId12" Type="http://schemas.openxmlformats.org/officeDocument/2006/relationships/image" Target="../media/image53.png"/><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http://www.kageme.itu.edu.tr/icerik/6arac/7kalite/resim/his5.gif" TargetMode="External"/><Relationship Id="rId5" Type="http://schemas.openxmlformats.org/officeDocument/2006/relationships/image" Target="http://www.kageme.itu.edu.tr/icerik/6arac/7kalite/resim/his2.gif" TargetMode="External"/><Relationship Id="rId15" Type="http://schemas.openxmlformats.org/officeDocument/2006/relationships/image" Target="http://www.kageme.itu.edu.tr/icerik/6arac/7kalite/resim/his7.gif" TargetMode="External"/><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http://www.kageme.itu.edu.tr/icerik/6arac/7kalite/resim/his4.gif" TargetMode="External"/><Relationship Id="rId14" Type="http://schemas.openxmlformats.org/officeDocument/2006/relationships/image" Target="../media/image54.png"/></Relationships>
</file>

<file path=ppt/slides/_rels/slide9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92.xml"/><Relationship Id="rId1" Type="http://schemas.openxmlformats.org/officeDocument/2006/relationships/slideLayout" Target="../slideLayouts/slideLayout3.xml"/><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7075" y="1260475"/>
            <a:ext cx="8033866" cy="1143000"/>
          </a:xfrm>
        </p:spPr>
        <p:txBody>
          <a:bodyPr/>
          <a:lstStyle/>
          <a:p>
            <a:pPr eaLnBrk="1" hangingPunct="1"/>
            <a:r>
              <a:rPr lang="tr-TR" dirty="0" smtClean="0">
                <a:solidFill>
                  <a:schemeClr val="bg2">
                    <a:lumMod val="50000"/>
                  </a:schemeClr>
                </a:solidFill>
              </a:rPr>
              <a:t>FE 422 FOOD PRODUCTION MANAGEMENT</a:t>
            </a:r>
            <a:endParaRPr lang="de-DE" dirty="0" smtClean="0">
              <a:solidFill>
                <a:schemeClr val="bg2">
                  <a:lumMod val="50000"/>
                </a:schemeClr>
              </a:solidFill>
            </a:endParaRPr>
          </a:p>
        </p:txBody>
      </p:sp>
      <p:sp>
        <p:nvSpPr>
          <p:cNvPr id="3075" name="Rectangle 3"/>
          <p:cNvSpPr>
            <a:spLocks noGrp="1" noChangeArrowheads="1"/>
          </p:cNvSpPr>
          <p:nvPr>
            <p:ph type="subTitle" idx="1"/>
          </p:nvPr>
        </p:nvSpPr>
        <p:spPr>
          <a:xfrm>
            <a:off x="727075" y="2903838"/>
            <a:ext cx="8108006" cy="441025"/>
          </a:xfrm>
        </p:spPr>
        <p:txBody>
          <a:bodyPr/>
          <a:lstStyle/>
          <a:p>
            <a:r>
              <a:rPr lang="tr-TR" dirty="0" smtClean="0">
                <a:solidFill>
                  <a:schemeClr val="bg2">
                    <a:lumMod val="50000"/>
                  </a:schemeClr>
                </a:solidFill>
              </a:rPr>
              <a:t>4. </a:t>
            </a:r>
            <a:r>
              <a:rPr lang="en-US" dirty="0" smtClean="0">
                <a:solidFill>
                  <a:schemeClr val="bg2">
                    <a:lumMod val="50000"/>
                  </a:schemeClr>
                </a:solidFill>
              </a:rPr>
              <a:t>ISO </a:t>
            </a:r>
            <a:r>
              <a:rPr lang="en-US" dirty="0">
                <a:solidFill>
                  <a:schemeClr val="bg2">
                    <a:lumMod val="50000"/>
                  </a:schemeClr>
                </a:solidFill>
              </a:rPr>
              <a:t>9000 Quality Management System </a:t>
            </a:r>
            <a:r>
              <a:rPr lang="tr-TR" dirty="0" smtClean="0">
                <a:solidFill>
                  <a:schemeClr val="bg2">
                    <a:lumMod val="50000"/>
                  </a:schemeClr>
                </a:solidFill>
              </a:rPr>
              <a:t>S</a:t>
            </a:r>
            <a:r>
              <a:rPr lang="en-US" dirty="0" err="1" smtClean="0">
                <a:solidFill>
                  <a:schemeClr val="bg2">
                    <a:lumMod val="50000"/>
                  </a:schemeClr>
                </a:solidFill>
              </a:rPr>
              <a:t>tandards</a:t>
            </a:r>
            <a:r>
              <a:rPr lang="en-US" dirty="0" smtClean="0">
                <a:solidFill>
                  <a:schemeClr val="bg2">
                    <a:lumMod val="50000"/>
                  </a:schemeClr>
                </a:solidFill>
              </a:rPr>
              <a:t> </a:t>
            </a:r>
            <a:endParaRPr lang="en-US" dirty="0">
              <a:solidFill>
                <a:schemeClr val="bg2">
                  <a:lumMod val="50000"/>
                </a:schemeClr>
              </a:solidFill>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tr-TR"/>
          </a:p>
        </p:txBody>
      </p:sp>
      <p:sp>
        <p:nvSpPr>
          <p:cNvPr id="66563" name="Rectangle 3"/>
          <p:cNvSpPr>
            <a:spLocks noGrp="1" noChangeArrowheads="1"/>
          </p:cNvSpPr>
          <p:nvPr>
            <p:ph type="body" idx="1"/>
          </p:nvPr>
        </p:nvSpPr>
        <p:spPr>
          <a:xfrm>
            <a:off x="457200" y="1447800"/>
            <a:ext cx="3035300" cy="4949825"/>
          </a:xfrm>
        </p:spPr>
        <p:txBody>
          <a:bodyPr/>
          <a:lstStyle/>
          <a:p>
            <a:r>
              <a:rPr lang="en-US">
                <a:latin typeface="Times New Roman" pitchFamily="18" charset="0"/>
              </a:rPr>
              <a:t>System management process model</a:t>
            </a:r>
          </a:p>
        </p:txBody>
      </p:sp>
      <p:pic>
        <p:nvPicPr>
          <p:cNvPr id="66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53975"/>
            <a:ext cx="5676900" cy="691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897421"/>
      </p:ext>
    </p:extLst>
  </p:cSld>
  <p:clrMapOvr>
    <a:masterClrMapping/>
  </p:clrMapOvr>
  <p:transition spd="med">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Control Chart Types</a:t>
            </a:r>
          </a:p>
        </p:txBody>
      </p:sp>
      <p:sp>
        <p:nvSpPr>
          <p:cNvPr id="16387" name="Rectangle 3"/>
          <p:cNvSpPr>
            <a:spLocks noGrp="1" noChangeArrowheads="1"/>
          </p:cNvSpPr>
          <p:nvPr>
            <p:ph type="body" sz="half" idx="1"/>
          </p:nvPr>
        </p:nvSpPr>
        <p:spPr/>
        <p:txBody>
          <a:bodyPr/>
          <a:lstStyle/>
          <a:p>
            <a:r>
              <a:rPr lang="en-US" dirty="0"/>
              <a:t>Attributes</a:t>
            </a:r>
          </a:p>
          <a:p>
            <a:pPr lvl="1"/>
            <a:r>
              <a:rPr lang="en-US" dirty="0"/>
              <a:t>A quality characteristic measured by number of defects.</a:t>
            </a:r>
          </a:p>
          <a:p>
            <a:pPr lvl="1"/>
            <a:r>
              <a:rPr lang="en-US" i="1" dirty="0"/>
              <a:t>p</a:t>
            </a:r>
            <a:r>
              <a:rPr lang="en-US" dirty="0"/>
              <a:t> and </a:t>
            </a:r>
            <a:r>
              <a:rPr lang="en-US" i="1" dirty="0" err="1"/>
              <a:t>np</a:t>
            </a:r>
            <a:r>
              <a:rPr lang="en-US" dirty="0"/>
              <a:t> charts</a:t>
            </a:r>
          </a:p>
          <a:p>
            <a:pPr lvl="1"/>
            <a:r>
              <a:rPr lang="en-US" i="1" dirty="0"/>
              <a:t>c</a:t>
            </a:r>
            <a:r>
              <a:rPr lang="en-US" dirty="0"/>
              <a:t> and </a:t>
            </a:r>
            <a:r>
              <a:rPr lang="en-US" i="1" dirty="0"/>
              <a:t>u</a:t>
            </a:r>
            <a:r>
              <a:rPr lang="en-US" dirty="0"/>
              <a:t> charts</a:t>
            </a:r>
          </a:p>
        </p:txBody>
      </p:sp>
      <p:sp>
        <p:nvSpPr>
          <p:cNvPr id="16388" name="Rectangle 4"/>
          <p:cNvSpPr>
            <a:spLocks noGrp="1" noChangeArrowheads="1"/>
          </p:cNvSpPr>
          <p:nvPr>
            <p:ph type="body" sz="half" idx="2"/>
          </p:nvPr>
        </p:nvSpPr>
        <p:spPr/>
        <p:txBody>
          <a:bodyPr/>
          <a:lstStyle/>
          <a:p>
            <a:r>
              <a:rPr lang="en-US"/>
              <a:t>Variables</a:t>
            </a:r>
          </a:p>
          <a:p>
            <a:pPr lvl="1"/>
            <a:r>
              <a:rPr lang="en-US"/>
              <a:t>A quality characteristic such as weight, length, time, temperature, voltage, etc.</a:t>
            </a:r>
          </a:p>
          <a:p>
            <a:pPr lvl="1"/>
            <a:r>
              <a:rPr lang="en-US" i="1"/>
              <a:t>X</a:t>
            </a:r>
            <a:r>
              <a:rPr lang="en-US"/>
              <a:t>-bar and </a:t>
            </a:r>
            <a:r>
              <a:rPr lang="en-US" i="1"/>
              <a:t>R</a:t>
            </a:r>
            <a:r>
              <a:rPr lang="en-US"/>
              <a:t> charts</a:t>
            </a:r>
          </a:p>
          <a:p>
            <a:pPr lvl="1"/>
            <a:r>
              <a:rPr lang="en-US"/>
              <a:t>Chart for individual measurements.</a:t>
            </a:r>
          </a:p>
        </p:txBody>
      </p:sp>
    </p:spTree>
    <p:extLst>
      <p:ext uri="{BB962C8B-B14F-4D97-AF65-F5344CB8AC3E}">
        <p14:creationId xmlns:p14="http://schemas.microsoft.com/office/powerpoint/2010/main" val="2979818082"/>
      </p:ext>
    </p:extLst>
  </p:cSld>
  <p:clrMapOvr>
    <a:masterClrMapping/>
  </p:clrMapOvr>
  <p:transition spd="med">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Development of </a:t>
            </a:r>
            <a:r>
              <a:rPr lang="en-US" i="1"/>
              <a:t>p</a:t>
            </a:r>
            <a:r>
              <a:rPr lang="en-US"/>
              <a:t> Chart</a:t>
            </a:r>
          </a:p>
        </p:txBody>
      </p:sp>
      <p:sp>
        <p:nvSpPr>
          <p:cNvPr id="18435" name="Rectangle 3"/>
          <p:cNvSpPr>
            <a:spLocks noGrp="1" noChangeArrowheads="1"/>
          </p:cNvSpPr>
          <p:nvPr>
            <p:ph type="body" idx="1"/>
          </p:nvPr>
        </p:nvSpPr>
        <p:spPr>
          <a:xfrm>
            <a:off x="407988" y="1090613"/>
            <a:ext cx="8397875" cy="2535456"/>
          </a:xfrm>
        </p:spPr>
        <p:txBody>
          <a:bodyPr/>
          <a:lstStyle/>
          <a:p>
            <a:pPr>
              <a:buFont typeface="Monotype Sorts" pitchFamily="2" charset="2"/>
              <a:buChar char="¶"/>
            </a:pPr>
            <a:r>
              <a:rPr lang="en-US" dirty="0" smtClean="0"/>
              <a:t>In </a:t>
            </a:r>
            <a:r>
              <a:rPr lang="en-US" dirty="0"/>
              <a:t>statistical quality control, the p-chart is a type of control chart used to monitor the </a:t>
            </a:r>
            <a:r>
              <a:rPr lang="en-US" b="1" dirty="0">
                <a:solidFill>
                  <a:srgbClr val="FF0000"/>
                </a:solidFill>
              </a:rPr>
              <a:t>proportion of nonconforming units in a sample</a:t>
            </a:r>
            <a:r>
              <a:rPr lang="en-US" dirty="0"/>
              <a:t>, where the sample proportion nonconforming is defined as the ratio of the number of nonconforming units to the sample size</a:t>
            </a:r>
            <a:r>
              <a:rPr lang="en-US" dirty="0" smtClean="0"/>
              <a:t>,</a:t>
            </a:r>
            <a:endParaRPr lang="tr-TR" dirty="0" smtClean="0"/>
          </a:p>
          <a:p>
            <a:pPr>
              <a:buFont typeface="Monotype Sorts" pitchFamily="2" charset="2"/>
              <a:buChar char="¶"/>
            </a:pPr>
            <a:r>
              <a:rPr lang="en-US" dirty="0" smtClean="0"/>
              <a:t>Select </a:t>
            </a:r>
            <a:r>
              <a:rPr lang="en-US" dirty="0"/>
              <a:t>at least 20 samples of size </a:t>
            </a:r>
            <a:r>
              <a:rPr lang="en-US" i="1" dirty="0"/>
              <a:t>n</a:t>
            </a:r>
            <a:r>
              <a:rPr lang="en-US" dirty="0"/>
              <a:t> (where </a:t>
            </a:r>
            <a:r>
              <a:rPr lang="en-US" i="1" dirty="0" err="1"/>
              <a:t>np</a:t>
            </a:r>
            <a:r>
              <a:rPr lang="en-US" dirty="0"/>
              <a:t> </a:t>
            </a:r>
            <a:r>
              <a:rPr lang="en-US" dirty="0">
                <a:sym typeface="Symbol" pitchFamily="18" charset="2"/>
              </a:rPr>
              <a:t> 3).</a:t>
            </a:r>
          </a:p>
          <a:p>
            <a:pPr>
              <a:buFont typeface="Monotype Sorts" pitchFamily="2" charset="2"/>
              <a:buChar char="·"/>
            </a:pPr>
            <a:r>
              <a:rPr lang="en-US" dirty="0" smtClean="0">
                <a:sym typeface="Symbol" pitchFamily="18" charset="2"/>
              </a:rPr>
              <a:t>Calculate </a:t>
            </a:r>
            <a:r>
              <a:rPr lang="en-US" dirty="0">
                <a:sym typeface="Symbol" pitchFamily="18" charset="2"/>
              </a:rPr>
              <a:t>trial centerline </a:t>
            </a:r>
          </a:p>
          <a:p>
            <a:endParaRPr lang="en-US" dirty="0"/>
          </a:p>
        </p:txBody>
      </p:sp>
      <p:graphicFrame>
        <p:nvGraphicFramePr>
          <p:cNvPr id="18436" name="Object 4"/>
          <p:cNvGraphicFramePr>
            <a:graphicFrameLocks noChangeAspect="1"/>
          </p:cNvGraphicFramePr>
          <p:nvPr>
            <p:extLst>
              <p:ext uri="{D42A27DB-BD31-4B8C-83A1-F6EECF244321}">
                <p14:modId xmlns:p14="http://schemas.microsoft.com/office/powerpoint/2010/main" val="1152646968"/>
              </p:ext>
            </p:extLst>
          </p:nvPr>
        </p:nvGraphicFramePr>
        <p:xfrm>
          <a:off x="286407" y="3245068"/>
          <a:ext cx="4191000" cy="892175"/>
        </p:xfrm>
        <a:graphic>
          <a:graphicData uri="http://schemas.openxmlformats.org/presentationml/2006/ole">
            <mc:AlternateContent xmlns:mc="http://schemas.openxmlformats.org/markup-compatibility/2006">
              <mc:Choice xmlns:v="urn:schemas-microsoft-com:vml" Requires="v">
                <p:oleObj spid="_x0000_s24600" name="Equation" r:id="rId4" imgW="1968500" imgH="419100" progId="Equation.3">
                  <p:embed/>
                </p:oleObj>
              </mc:Choice>
              <mc:Fallback>
                <p:oleObj name="Equation" r:id="rId4" imgW="1968500" imgH="419100" progId="Equation.3">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407" y="3245068"/>
                        <a:ext cx="4191000" cy="892175"/>
                      </a:xfrm>
                      <a:prstGeom prst="rect">
                        <a:avLst/>
                      </a:prstGeom>
                      <a:solidFill>
                        <a:schemeClr val="bg1"/>
                      </a:solidFill>
                    </p:spPr>
                  </p:pic>
                </p:oleObj>
              </mc:Fallback>
            </mc:AlternateContent>
          </a:graphicData>
        </a:graphic>
      </p:graphicFrame>
      <p:pic>
        <p:nvPicPr>
          <p:cNvPr id="245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6655" y="4177698"/>
            <a:ext cx="465772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28488"/>
      </p:ext>
    </p:extLst>
  </p:cSld>
  <p:clrMapOvr>
    <a:masterClrMapping/>
  </p:clrMapOvr>
  <p:transition spd="med">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p:txBody>
          <a:bodyPr/>
          <a:lstStyle/>
          <a:p>
            <a:r>
              <a:rPr lang="en-US"/>
              <a:t>Development of </a:t>
            </a:r>
            <a:r>
              <a:rPr lang="en-US" i="1"/>
              <a:t>p</a:t>
            </a:r>
            <a:r>
              <a:rPr lang="en-US"/>
              <a:t> Chart</a:t>
            </a:r>
          </a:p>
        </p:txBody>
      </p:sp>
      <p:sp>
        <p:nvSpPr>
          <p:cNvPr id="19460" name="Rectangle 4"/>
          <p:cNvSpPr>
            <a:spLocks noGrp="1" noChangeArrowheads="1"/>
          </p:cNvSpPr>
          <p:nvPr>
            <p:ph type="body" idx="1"/>
          </p:nvPr>
        </p:nvSpPr>
        <p:spPr/>
        <p:txBody>
          <a:bodyPr/>
          <a:lstStyle/>
          <a:p>
            <a:pPr>
              <a:buFont typeface="Monotype Sorts" pitchFamily="2" charset="2"/>
              <a:buChar char="¸"/>
            </a:pPr>
            <a:r>
              <a:rPr lang="en-US"/>
              <a:t>Calculate trial control limits</a:t>
            </a:r>
            <a:endParaRPr lang="en-US">
              <a:sym typeface="Symbol" pitchFamily="18" charset="2"/>
            </a:endParaRPr>
          </a:p>
          <a:p>
            <a:endParaRPr lang="en-US"/>
          </a:p>
        </p:txBody>
      </p:sp>
      <p:graphicFrame>
        <p:nvGraphicFramePr>
          <p:cNvPr id="19461" name="Object 5"/>
          <p:cNvGraphicFramePr>
            <a:graphicFrameLocks noChangeAspect="1"/>
          </p:cNvGraphicFramePr>
          <p:nvPr>
            <p:extLst>
              <p:ext uri="{D42A27DB-BD31-4B8C-83A1-F6EECF244321}">
                <p14:modId xmlns:p14="http://schemas.microsoft.com/office/powerpoint/2010/main" val="1696015200"/>
              </p:ext>
            </p:extLst>
          </p:nvPr>
        </p:nvGraphicFramePr>
        <p:xfrm>
          <a:off x="661003" y="1869089"/>
          <a:ext cx="3000375" cy="942975"/>
        </p:xfrm>
        <a:graphic>
          <a:graphicData uri="http://schemas.openxmlformats.org/presentationml/2006/ole">
            <mc:AlternateContent xmlns:mc="http://schemas.openxmlformats.org/markup-compatibility/2006">
              <mc:Choice xmlns:v="urn:schemas-microsoft-com:vml" Requires="v">
                <p:oleObj spid="_x0000_s23595" name="Equation" r:id="rId4" imgW="1409088" imgH="444307" progId="Equation.3">
                  <p:embed/>
                </p:oleObj>
              </mc:Choice>
              <mc:Fallback>
                <p:oleObj name="Equation" r:id="rId4" imgW="1409088" imgH="444307" progId="Equation.3">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003" y="1869089"/>
                        <a:ext cx="3000375" cy="942975"/>
                      </a:xfrm>
                      <a:prstGeom prst="rect">
                        <a:avLst/>
                      </a:prstGeom>
                      <a:solidFill>
                        <a:schemeClr val="bg1"/>
                      </a:solidFill>
                    </p:spPr>
                  </p:pic>
                </p:oleObj>
              </mc:Fallback>
            </mc:AlternateContent>
          </a:graphicData>
        </a:graphic>
      </p:graphicFrame>
      <p:graphicFrame>
        <p:nvGraphicFramePr>
          <p:cNvPr id="19463" name="Object 7"/>
          <p:cNvGraphicFramePr>
            <a:graphicFrameLocks noChangeAspect="1"/>
          </p:cNvGraphicFramePr>
          <p:nvPr>
            <p:extLst>
              <p:ext uri="{D42A27DB-BD31-4B8C-83A1-F6EECF244321}">
                <p14:modId xmlns:p14="http://schemas.microsoft.com/office/powerpoint/2010/main" val="1584102880"/>
              </p:ext>
            </p:extLst>
          </p:nvPr>
        </p:nvGraphicFramePr>
        <p:xfrm>
          <a:off x="640693" y="3203027"/>
          <a:ext cx="2973388" cy="942975"/>
        </p:xfrm>
        <a:graphic>
          <a:graphicData uri="http://schemas.openxmlformats.org/presentationml/2006/ole">
            <mc:AlternateContent xmlns:mc="http://schemas.openxmlformats.org/markup-compatibility/2006">
              <mc:Choice xmlns:v="urn:schemas-microsoft-com:vml" Requires="v">
                <p:oleObj spid="_x0000_s23596" name="Equation" r:id="rId6" imgW="1396394" imgH="444307" progId="Equation.3">
                  <p:embed/>
                </p:oleObj>
              </mc:Choice>
              <mc:Fallback>
                <p:oleObj name="Equation" r:id="rId6" imgW="1396394" imgH="444307" progId="Equation.3">
                  <p:embed/>
                  <p:pic>
                    <p:nvPicPr>
                      <p:cNvPr id="0"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693" y="3203027"/>
                        <a:ext cx="2973388"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55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8778" y="1064993"/>
            <a:ext cx="4713040" cy="470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730005"/>
      </p:ext>
    </p:extLst>
  </p:cSld>
  <p:clrMapOvr>
    <a:masterClrMapping/>
  </p:clrMapOvr>
  <p:transition spd="med">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Calculations for an </a:t>
            </a:r>
            <a:r>
              <a:rPr lang="en-US" i="1"/>
              <a:t>np</a:t>
            </a:r>
            <a:r>
              <a:rPr lang="en-US"/>
              <a:t> Chart</a:t>
            </a:r>
          </a:p>
        </p:txBody>
      </p:sp>
      <p:graphicFrame>
        <p:nvGraphicFramePr>
          <p:cNvPr id="22534" name="Object 6"/>
          <p:cNvGraphicFramePr>
            <a:graphicFrameLocks noChangeAspect="1"/>
          </p:cNvGraphicFramePr>
          <p:nvPr>
            <p:extLst>
              <p:ext uri="{D42A27DB-BD31-4B8C-83A1-F6EECF244321}">
                <p14:modId xmlns:p14="http://schemas.microsoft.com/office/powerpoint/2010/main" val="456808949"/>
              </p:ext>
            </p:extLst>
          </p:nvPr>
        </p:nvGraphicFramePr>
        <p:xfrm>
          <a:off x="622739" y="4533133"/>
          <a:ext cx="2132013" cy="428625"/>
        </p:xfrm>
        <a:graphic>
          <a:graphicData uri="http://schemas.openxmlformats.org/presentationml/2006/ole">
            <mc:AlternateContent xmlns:mc="http://schemas.openxmlformats.org/markup-compatibility/2006">
              <mc:Choice xmlns:v="urn:schemas-microsoft-com:vml" Requires="v">
                <p:oleObj spid="_x0000_s25666" name="Equation" r:id="rId4" imgW="1002865" imgH="203112" progId="Equation.3">
                  <p:embed/>
                </p:oleObj>
              </mc:Choice>
              <mc:Fallback>
                <p:oleObj name="Equation" r:id="rId4" imgW="1002865" imgH="203112" progId="Equation.3">
                  <p:embed/>
                  <p:pic>
                    <p:nvPicPr>
                      <p:cNvPr id="0"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39" y="4533133"/>
                        <a:ext cx="2132013"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6" name="Object 8"/>
          <p:cNvGraphicFramePr>
            <a:graphicFrameLocks noChangeAspect="1"/>
          </p:cNvGraphicFramePr>
          <p:nvPr>
            <p:extLst>
              <p:ext uri="{D42A27DB-BD31-4B8C-83A1-F6EECF244321}">
                <p14:modId xmlns:p14="http://schemas.microsoft.com/office/powerpoint/2010/main" val="575168325"/>
              </p:ext>
            </p:extLst>
          </p:nvPr>
        </p:nvGraphicFramePr>
        <p:xfrm>
          <a:off x="344516" y="5010095"/>
          <a:ext cx="3189287" cy="538162"/>
        </p:xfrm>
        <a:graphic>
          <a:graphicData uri="http://schemas.openxmlformats.org/presentationml/2006/ole">
            <mc:AlternateContent xmlns:mc="http://schemas.openxmlformats.org/markup-compatibility/2006">
              <mc:Choice xmlns:v="urn:schemas-microsoft-com:vml" Requires="v">
                <p:oleObj spid="_x0000_s25667" name="Equation" r:id="rId6" imgW="1497950" imgH="253890" progId="Equation.3">
                  <p:embed/>
                </p:oleObj>
              </mc:Choice>
              <mc:Fallback>
                <p:oleObj name="Equation" r:id="rId6" imgW="1497950" imgH="253890" progId="Equation.3">
                  <p:embed/>
                  <p:pic>
                    <p:nvPicPr>
                      <p:cNvPr id="0" name="Picture 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516" y="5010095"/>
                        <a:ext cx="3189287"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8" name="Object 10"/>
          <p:cNvGraphicFramePr>
            <a:graphicFrameLocks noChangeAspect="1"/>
          </p:cNvGraphicFramePr>
          <p:nvPr>
            <p:extLst>
              <p:ext uri="{D42A27DB-BD31-4B8C-83A1-F6EECF244321}">
                <p14:modId xmlns:p14="http://schemas.microsoft.com/office/powerpoint/2010/main" val="1268238431"/>
              </p:ext>
            </p:extLst>
          </p:nvPr>
        </p:nvGraphicFramePr>
        <p:xfrm>
          <a:off x="279182" y="5541579"/>
          <a:ext cx="3162300" cy="536575"/>
        </p:xfrm>
        <a:graphic>
          <a:graphicData uri="http://schemas.openxmlformats.org/presentationml/2006/ole">
            <mc:AlternateContent xmlns:mc="http://schemas.openxmlformats.org/markup-compatibility/2006">
              <mc:Choice xmlns:v="urn:schemas-microsoft-com:vml" Requires="v">
                <p:oleObj spid="_x0000_s25668" name="Equation" r:id="rId8" imgW="1485255" imgH="253890" progId="Equation.3">
                  <p:embed/>
                </p:oleObj>
              </mc:Choice>
              <mc:Fallback>
                <p:oleObj name="Equation" r:id="rId8" imgW="1485255" imgH="253890" progId="Equation.3">
                  <p:embed/>
                  <p:pic>
                    <p:nvPicPr>
                      <p:cNvPr id="0" name="Picture 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182" y="5541579"/>
                        <a:ext cx="316230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etin kutusu 1"/>
          <p:cNvSpPr txBox="1"/>
          <p:nvPr/>
        </p:nvSpPr>
        <p:spPr>
          <a:xfrm>
            <a:off x="472966" y="1261241"/>
            <a:ext cx="8008882" cy="3139321"/>
          </a:xfrm>
          <a:prstGeom prst="rect">
            <a:avLst/>
          </a:prstGeom>
          <a:noFill/>
        </p:spPr>
        <p:txBody>
          <a:bodyPr wrap="square" rtlCol="0">
            <a:spAutoFit/>
          </a:bodyPr>
          <a:lstStyle/>
          <a:p>
            <a:r>
              <a:rPr lang="en-US" dirty="0"/>
              <a:t>In statistical quality control, the </a:t>
            </a:r>
            <a:r>
              <a:rPr lang="en-US" dirty="0" err="1"/>
              <a:t>np</a:t>
            </a:r>
            <a:r>
              <a:rPr lang="en-US" dirty="0"/>
              <a:t>-chart is a type of control chart used to monitor the </a:t>
            </a:r>
            <a:r>
              <a:rPr lang="en-US" b="1" dirty="0">
                <a:solidFill>
                  <a:srgbClr val="FF0000"/>
                </a:solidFill>
              </a:rPr>
              <a:t>number of nonconforming units in a sample</a:t>
            </a:r>
            <a:r>
              <a:rPr lang="en-US" dirty="0"/>
              <a:t>. It is an adaptation of the p-chart and used in situations where personnel find it easier to interpret process performance in terms of concrete numbers of units rather than the somewhat more abstract proportion</a:t>
            </a:r>
            <a:r>
              <a:rPr lang="en-US" dirty="0" smtClean="0"/>
              <a:t>.</a:t>
            </a:r>
            <a:endParaRPr lang="en-US" dirty="0"/>
          </a:p>
          <a:p>
            <a:r>
              <a:rPr lang="en-US" dirty="0"/>
              <a:t>The </a:t>
            </a:r>
            <a:r>
              <a:rPr lang="en-US" dirty="0" err="1"/>
              <a:t>np</a:t>
            </a:r>
            <a:r>
              <a:rPr lang="en-US" dirty="0"/>
              <a:t>-chart differs from the p-chart in only the three following aspects:</a:t>
            </a:r>
          </a:p>
          <a:p>
            <a:pPr marL="285750" indent="-285750">
              <a:buFont typeface="Arial" pitchFamily="34" charset="0"/>
              <a:buChar char="•"/>
            </a:pPr>
            <a:r>
              <a:rPr lang="en-US" dirty="0"/>
              <a:t>The control limits are , where n is the sample size and  is the estimate of the long-term process mean established during control-chart setup.</a:t>
            </a:r>
          </a:p>
          <a:p>
            <a:pPr marL="285750" indent="-285750">
              <a:buFont typeface="Arial" pitchFamily="34" charset="0"/>
              <a:buChar char="•"/>
            </a:pPr>
            <a:r>
              <a:rPr lang="en-US" dirty="0"/>
              <a:t>The number nonconforming (</a:t>
            </a:r>
            <a:r>
              <a:rPr lang="en-US" dirty="0" err="1"/>
              <a:t>np</a:t>
            </a:r>
            <a:r>
              <a:rPr lang="en-US" dirty="0"/>
              <a:t>), rather than the fraction nonconforming (p), is plotted against the control limits.</a:t>
            </a:r>
          </a:p>
          <a:p>
            <a:pPr marL="285750" indent="-285750">
              <a:buFont typeface="Arial" pitchFamily="34" charset="0"/>
              <a:buChar char="•"/>
            </a:pPr>
            <a:r>
              <a:rPr lang="en-US" dirty="0"/>
              <a:t>The sample size, , is constant.</a:t>
            </a:r>
            <a:endParaRPr lang="tr-TR" dirty="0"/>
          </a:p>
        </p:txBody>
      </p:sp>
      <p:pic>
        <p:nvPicPr>
          <p:cNvPr id="25617"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3107" y="4400562"/>
            <a:ext cx="38862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036666"/>
      </p:ext>
    </p:extLst>
  </p:cSld>
  <p:clrMapOvr>
    <a:masterClrMapping/>
  </p:clrMapOvr>
  <p:transition spd="med">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621" y="1060592"/>
            <a:ext cx="5218379" cy="520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p:txBody>
          <a:bodyPr/>
          <a:lstStyle/>
          <a:p>
            <a:endParaRPr lang="tr-TR"/>
          </a:p>
        </p:txBody>
      </p:sp>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05075"/>
            <a:ext cx="39052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146169"/>
      </p:ext>
    </p:extLst>
  </p:cSld>
  <p:clrMapOvr>
    <a:masterClrMapping/>
  </p:clrMapOvr>
  <p:transition spd="med">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i="1"/>
              <a:t>c</a:t>
            </a:r>
            <a:r>
              <a:rPr lang="en-US"/>
              <a:t> Chart Calculations</a:t>
            </a:r>
          </a:p>
        </p:txBody>
      </p:sp>
      <p:graphicFrame>
        <p:nvGraphicFramePr>
          <p:cNvPr id="24581" name="Object 5"/>
          <p:cNvGraphicFramePr>
            <a:graphicFrameLocks noChangeAspect="1"/>
          </p:cNvGraphicFramePr>
          <p:nvPr>
            <p:extLst>
              <p:ext uri="{D42A27DB-BD31-4B8C-83A1-F6EECF244321}">
                <p14:modId xmlns:p14="http://schemas.microsoft.com/office/powerpoint/2010/main" val="1514910153"/>
              </p:ext>
            </p:extLst>
          </p:nvPr>
        </p:nvGraphicFramePr>
        <p:xfrm>
          <a:off x="286407" y="4409549"/>
          <a:ext cx="5189538" cy="833438"/>
        </p:xfrm>
        <a:graphic>
          <a:graphicData uri="http://schemas.openxmlformats.org/presentationml/2006/ole">
            <mc:AlternateContent xmlns:mc="http://schemas.openxmlformats.org/markup-compatibility/2006">
              <mc:Choice xmlns:v="urn:schemas-microsoft-com:vml" Requires="v">
                <p:oleObj spid="_x0000_s26687" name="Equation" r:id="rId4" imgW="2438400" imgH="393700" progId="Equation.3">
                  <p:embed/>
                </p:oleObj>
              </mc:Choice>
              <mc:Fallback>
                <p:oleObj name="Equation" r:id="rId4" imgW="2438400" imgH="393700" progId="Equation.3">
                  <p:embed/>
                  <p:pic>
                    <p:nvPicPr>
                      <p:cNvPr id="0"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407" y="4409549"/>
                        <a:ext cx="5189538"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3" name="Object 7"/>
          <p:cNvGraphicFramePr>
            <a:graphicFrameLocks noChangeAspect="1"/>
          </p:cNvGraphicFramePr>
          <p:nvPr>
            <p:extLst>
              <p:ext uri="{D42A27DB-BD31-4B8C-83A1-F6EECF244321}">
                <p14:modId xmlns:p14="http://schemas.microsoft.com/office/powerpoint/2010/main" val="315462219"/>
              </p:ext>
            </p:extLst>
          </p:nvPr>
        </p:nvGraphicFramePr>
        <p:xfrm>
          <a:off x="783021" y="5289330"/>
          <a:ext cx="2054225" cy="487363"/>
        </p:xfrm>
        <a:graphic>
          <a:graphicData uri="http://schemas.openxmlformats.org/presentationml/2006/ole">
            <mc:AlternateContent xmlns:mc="http://schemas.openxmlformats.org/markup-compatibility/2006">
              <mc:Choice xmlns:v="urn:schemas-microsoft-com:vml" Requires="v">
                <p:oleObj spid="_x0000_s26688" name="Equation" r:id="rId6" imgW="965200" imgH="228600" progId="Equation.3">
                  <p:embed/>
                </p:oleObj>
              </mc:Choice>
              <mc:Fallback>
                <p:oleObj name="Equation" r:id="rId6" imgW="965200" imgH="228600" progId="Equation.3">
                  <p:embed/>
                  <p:pic>
                    <p:nvPicPr>
                      <p:cNvPr id="0"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021" y="5289330"/>
                        <a:ext cx="2054225"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6" name="Object 10"/>
          <p:cNvGraphicFramePr>
            <a:graphicFrameLocks noChangeAspect="1"/>
          </p:cNvGraphicFramePr>
          <p:nvPr>
            <p:extLst>
              <p:ext uri="{D42A27DB-BD31-4B8C-83A1-F6EECF244321}">
                <p14:modId xmlns:p14="http://schemas.microsoft.com/office/powerpoint/2010/main" val="3771477340"/>
              </p:ext>
            </p:extLst>
          </p:nvPr>
        </p:nvGraphicFramePr>
        <p:xfrm>
          <a:off x="659633" y="5825359"/>
          <a:ext cx="3108325" cy="511175"/>
        </p:xfrm>
        <a:graphic>
          <a:graphicData uri="http://schemas.openxmlformats.org/presentationml/2006/ole">
            <mc:AlternateContent xmlns:mc="http://schemas.openxmlformats.org/markup-compatibility/2006">
              <mc:Choice xmlns:v="urn:schemas-microsoft-com:vml" Requires="v">
                <p:oleObj spid="_x0000_s26689" name="Equation" r:id="rId8" imgW="1459866" imgH="241195" progId="Equation.3">
                  <p:embed/>
                </p:oleObj>
              </mc:Choice>
              <mc:Fallback>
                <p:oleObj name="Equation" r:id="rId8" imgW="1459866" imgH="241195" progId="Equation.3">
                  <p:embed/>
                  <p:pic>
                    <p:nvPicPr>
                      <p:cNvPr id="0" name="Picture 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633" y="5825359"/>
                        <a:ext cx="310832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etin kutusu 1"/>
          <p:cNvSpPr txBox="1"/>
          <p:nvPr/>
        </p:nvSpPr>
        <p:spPr>
          <a:xfrm>
            <a:off x="409903" y="1135118"/>
            <a:ext cx="8245366" cy="3416320"/>
          </a:xfrm>
          <a:prstGeom prst="rect">
            <a:avLst/>
          </a:prstGeom>
          <a:noFill/>
        </p:spPr>
        <p:txBody>
          <a:bodyPr wrap="square" rtlCol="0">
            <a:spAutoFit/>
          </a:bodyPr>
          <a:lstStyle/>
          <a:p>
            <a:r>
              <a:rPr lang="en-US" dirty="0"/>
              <a:t>In statistical quality control, the c-chart is a type of control chart used to monitor "count"-type data, typically total number of nonconformities per unit.[1] It is also occasionally used to monitor the total number of events occurring in a given unit of time.</a:t>
            </a:r>
          </a:p>
          <a:p>
            <a:r>
              <a:rPr lang="en-US" dirty="0"/>
              <a:t>The c-chart differs from the p-chart in that it accounts for the possibility of more than one nonconformity per inspection unit, and that (unlike the p-chart and u-chart) it requires a fixed sample size. The p-chart models "pass"/"fail"-type inspection only, while the c-chart (and u-chart) give the ability to distinguish between (for example) 2 items which fail inspection because of one fault each and the same two items failing inspection with 5 faults each; in the former case, the p-chart will show two non-conformant items, while the c-chart will show 10 faults.</a:t>
            </a:r>
            <a:endParaRPr lang="tr-TR" dirty="0"/>
          </a:p>
        </p:txBody>
      </p:sp>
      <p:pic>
        <p:nvPicPr>
          <p:cNvPr id="26638"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5819" y="4940355"/>
            <a:ext cx="32194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226902"/>
      </p:ext>
    </p:extLst>
  </p:cSld>
  <p:clrMapOvr>
    <a:masterClrMapping/>
  </p:clrMapOvr>
  <p:transition spd="med">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i="1"/>
              <a:t>u</a:t>
            </a:r>
            <a:r>
              <a:rPr lang="en-US"/>
              <a:t> Chart Calculations</a:t>
            </a:r>
          </a:p>
        </p:txBody>
      </p:sp>
      <p:graphicFrame>
        <p:nvGraphicFramePr>
          <p:cNvPr id="27652" name="Object 4"/>
          <p:cNvGraphicFramePr>
            <a:graphicFrameLocks noChangeAspect="1"/>
          </p:cNvGraphicFramePr>
          <p:nvPr>
            <p:extLst>
              <p:ext uri="{D42A27DB-BD31-4B8C-83A1-F6EECF244321}">
                <p14:modId xmlns:p14="http://schemas.microsoft.com/office/powerpoint/2010/main" val="2685017077"/>
              </p:ext>
            </p:extLst>
          </p:nvPr>
        </p:nvGraphicFramePr>
        <p:xfrm>
          <a:off x="633905" y="3673695"/>
          <a:ext cx="5000625" cy="892175"/>
        </p:xfrm>
        <a:graphic>
          <a:graphicData uri="http://schemas.openxmlformats.org/presentationml/2006/ole">
            <mc:AlternateContent xmlns:mc="http://schemas.openxmlformats.org/markup-compatibility/2006">
              <mc:Choice xmlns:v="urn:schemas-microsoft-com:vml" Requires="v">
                <p:oleObj spid="_x0000_s28738" name="Equation" r:id="rId4" imgW="2349500" imgH="419100" progId="Equation.3">
                  <p:embed/>
                </p:oleObj>
              </mc:Choice>
              <mc:Fallback>
                <p:oleObj name="Equation" r:id="rId4" imgW="2349500" imgH="419100" progId="Equation.3">
                  <p:embed/>
                  <p:pic>
                    <p:nvPicPr>
                      <p:cNvPr id="0"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905" y="3673695"/>
                        <a:ext cx="5000625"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4" name="Object 6"/>
          <p:cNvGraphicFramePr>
            <a:graphicFrameLocks noChangeAspect="1"/>
          </p:cNvGraphicFramePr>
          <p:nvPr>
            <p:extLst>
              <p:ext uri="{D42A27DB-BD31-4B8C-83A1-F6EECF244321}">
                <p14:modId xmlns:p14="http://schemas.microsoft.com/office/powerpoint/2010/main" val="3164898106"/>
              </p:ext>
            </p:extLst>
          </p:nvPr>
        </p:nvGraphicFramePr>
        <p:xfrm>
          <a:off x="751490" y="4506309"/>
          <a:ext cx="2513013" cy="812800"/>
        </p:xfrm>
        <a:graphic>
          <a:graphicData uri="http://schemas.openxmlformats.org/presentationml/2006/ole">
            <mc:AlternateContent xmlns:mc="http://schemas.openxmlformats.org/markup-compatibility/2006">
              <mc:Choice xmlns:v="urn:schemas-microsoft-com:vml" Requires="v">
                <p:oleObj spid="_x0000_s28739" name="Equation" r:id="rId6" imgW="1180588" imgH="380835" progId="Equation.3">
                  <p:embed/>
                </p:oleObj>
              </mc:Choice>
              <mc:Fallback>
                <p:oleObj name="Equation" r:id="rId6" imgW="1180588" imgH="380835" progId="Equation.3">
                  <p:embed/>
                  <p:pic>
                    <p:nvPicPr>
                      <p:cNvPr id="0" name="Picture 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490" y="4506309"/>
                        <a:ext cx="2513013"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7" name="Object 9"/>
          <p:cNvGraphicFramePr>
            <a:graphicFrameLocks noChangeAspect="1"/>
          </p:cNvGraphicFramePr>
          <p:nvPr>
            <p:extLst>
              <p:ext uri="{D42A27DB-BD31-4B8C-83A1-F6EECF244321}">
                <p14:modId xmlns:p14="http://schemas.microsoft.com/office/powerpoint/2010/main" val="2124539547"/>
              </p:ext>
            </p:extLst>
          </p:nvPr>
        </p:nvGraphicFramePr>
        <p:xfrm>
          <a:off x="593835" y="5310352"/>
          <a:ext cx="3648075" cy="919163"/>
        </p:xfrm>
        <a:graphic>
          <a:graphicData uri="http://schemas.openxmlformats.org/presentationml/2006/ole">
            <mc:AlternateContent xmlns:mc="http://schemas.openxmlformats.org/markup-compatibility/2006">
              <mc:Choice xmlns:v="urn:schemas-microsoft-com:vml" Requires="v">
                <p:oleObj spid="_x0000_s28740" name="Equation" r:id="rId8" imgW="1714500" imgH="431800" progId="Equation.3">
                  <p:embed/>
                </p:oleObj>
              </mc:Choice>
              <mc:Fallback>
                <p:oleObj name="Equation" r:id="rId8" imgW="1714500" imgH="431800" progId="Equation.3">
                  <p:embed/>
                  <p:pic>
                    <p:nvPicPr>
                      <p:cNvPr id="0" name="Picture 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835" y="5310352"/>
                        <a:ext cx="36480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etin kutusu 1"/>
          <p:cNvSpPr txBox="1"/>
          <p:nvPr/>
        </p:nvSpPr>
        <p:spPr>
          <a:xfrm>
            <a:off x="362607" y="1472862"/>
            <a:ext cx="8481848" cy="2031325"/>
          </a:xfrm>
          <a:prstGeom prst="rect">
            <a:avLst/>
          </a:prstGeom>
          <a:noFill/>
        </p:spPr>
        <p:txBody>
          <a:bodyPr wrap="square" rtlCol="0">
            <a:spAutoFit/>
          </a:bodyPr>
          <a:lstStyle/>
          <a:p>
            <a:r>
              <a:rPr lang="en-US" dirty="0"/>
              <a:t>In statistical quality control, the u-chart is a type of control chart used to monitor "count"-type data where the sample size is greater than one, typically the average </a:t>
            </a:r>
            <a:r>
              <a:rPr lang="en-US" b="1" dirty="0">
                <a:solidFill>
                  <a:srgbClr val="FF0000"/>
                </a:solidFill>
              </a:rPr>
              <a:t>number of nonconformities per unit</a:t>
            </a:r>
            <a:r>
              <a:rPr lang="en-US" dirty="0"/>
              <a:t>.</a:t>
            </a:r>
          </a:p>
          <a:p>
            <a:r>
              <a:rPr lang="en-US" dirty="0"/>
              <a:t>The u-chart differs from the c-chart in that it accounts for the possibility that the number or size of inspection units for which nonconformities are to be counted may vary. Larger samples may be an economic necessity or may be necessary to increase the area of opportunity in order to track very low nonconformity levels.</a:t>
            </a:r>
            <a:endParaRPr lang="tr-TR" dirty="0"/>
          </a:p>
        </p:txBody>
      </p:sp>
      <p:pic>
        <p:nvPicPr>
          <p:cNvPr id="28689"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0004" y="4556892"/>
            <a:ext cx="46291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642184"/>
      </p:ext>
    </p:extLst>
  </p:cSld>
  <p:clrMapOvr>
    <a:masterClrMapping/>
  </p:clrMapOvr>
  <p:transition spd="med">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4321" y="441434"/>
            <a:ext cx="2666176" cy="3358061"/>
          </a:xfrm>
        </p:spPr>
        <p:txBody>
          <a:bodyPr/>
          <a:lstStyle/>
          <a:p>
            <a:r>
              <a:rPr lang="tr-TR" dirty="0" smtClean="0">
                <a:solidFill>
                  <a:schemeClr val="tx2"/>
                </a:solidFill>
                <a:latin typeface="Book Antiqua" pitchFamily="18" charset="0"/>
              </a:rPr>
              <a:t>TUTORIAL-1</a:t>
            </a:r>
            <a:br>
              <a:rPr lang="tr-TR" dirty="0" smtClean="0">
                <a:solidFill>
                  <a:schemeClr val="tx2"/>
                </a:solidFill>
                <a:latin typeface="Book Antiqua" pitchFamily="18" charset="0"/>
              </a:rPr>
            </a:br>
            <a:r>
              <a:rPr lang="en-US" sz="1800" b="0" dirty="0"/>
              <a:t>The amount of moisture in the production of </a:t>
            </a:r>
            <a:r>
              <a:rPr lang="en-US" sz="1800" b="0" dirty="0" err="1"/>
              <a:t>sucuk</a:t>
            </a:r>
            <a:r>
              <a:rPr lang="en-US" sz="1800" b="0" dirty="0"/>
              <a:t> is one of the quality parameters</a:t>
            </a:r>
            <a:r>
              <a:rPr lang="en-US" sz="1800" b="0" dirty="0" smtClean="0"/>
              <a:t>.</a:t>
            </a:r>
            <a:r>
              <a:rPr lang="tr-TR" sz="1800" b="0" dirty="0" smtClean="0"/>
              <a:t> </a:t>
            </a:r>
            <a:r>
              <a:rPr lang="en-US" sz="1800" b="0" dirty="0" smtClean="0"/>
              <a:t>Moisture </a:t>
            </a:r>
            <a:r>
              <a:rPr lang="en-US" sz="1800" b="0" dirty="0"/>
              <a:t>content should be around 40%. The X-bar (x) and R-chart graphics </a:t>
            </a:r>
            <a:r>
              <a:rPr lang="en-US" sz="1800" b="0" dirty="0" smtClean="0"/>
              <a:t>are</a:t>
            </a:r>
            <a:r>
              <a:rPr lang="tr-TR" sz="1800" b="0" dirty="0" smtClean="0"/>
              <a:t> </a:t>
            </a:r>
            <a:r>
              <a:rPr lang="en-US" sz="1800" b="0" dirty="0" smtClean="0"/>
              <a:t>created </a:t>
            </a:r>
            <a:r>
              <a:rPr lang="en-US" sz="1800" b="0" dirty="0"/>
              <a:t>from the moisture contents of 5 samples of 10 runs.</a:t>
            </a:r>
            <a:endParaRPr lang="tr-TR" sz="1800" dirty="0">
              <a:solidFill>
                <a:schemeClr val="tx2"/>
              </a:solidFill>
              <a:latin typeface="Book Antiqua" pitchFamily="18" charset="0"/>
            </a:endParaRPr>
          </a:p>
        </p:txBody>
      </p:sp>
      <p:sp>
        <p:nvSpPr>
          <p:cNvPr id="4" name="Altbilgi Yer Tutucusu 3"/>
          <p:cNvSpPr>
            <a:spLocks noGrp="1"/>
          </p:cNvSpPr>
          <p:nvPr>
            <p:ph type="ftr" sz="quarter" idx="10"/>
          </p:nvPr>
        </p:nvSpPr>
        <p:spPr/>
        <p:txBody>
          <a:bodyPr/>
          <a:lstStyle/>
          <a:p>
            <a:pPr>
              <a:defRPr/>
            </a:pPr>
            <a:r>
              <a:rPr lang="de-DE" smtClean="0"/>
              <a:t>Page </a:t>
            </a:r>
            <a:fld id="{309985EE-30AE-4C86-9EB2-3A2F05F14641}" type="slidenum">
              <a:rPr lang="de-DE" sz="1400" b="1" smtClean="0"/>
              <a:pPr>
                <a:defRPr/>
              </a:pPr>
              <a:t>107</a:t>
            </a:fld>
            <a:endParaRPr lang="de-DE" sz="1400" b="1"/>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657600"/>
            <a:ext cx="9156700" cy="323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431"/>
          <a:stretch/>
        </p:blipFill>
        <p:spPr bwMode="auto">
          <a:xfrm>
            <a:off x="2790497" y="1128179"/>
            <a:ext cx="6353498" cy="252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924276"/>
      </p:ext>
    </p:extLst>
  </p:cSld>
  <p:clrMapOvr>
    <a:masterClrMapping/>
  </p:clrMapOvr>
  <p:transition spd="med">
    <p:wipe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bwMode="auto">
          <a:xfrm>
            <a:off x="6905297" y="0"/>
            <a:ext cx="2238703" cy="6907563"/>
          </a:xfrm>
          <a:prstGeom prst="rect">
            <a:avLst/>
          </a:prstGeom>
          <a:solidFill>
            <a:schemeClr val="bg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94483" cy="690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Dikdörtgen 12"/>
          <p:cNvSpPr/>
          <p:nvPr/>
        </p:nvSpPr>
        <p:spPr bwMode="auto">
          <a:xfrm>
            <a:off x="6704481" y="2848304"/>
            <a:ext cx="1441039" cy="1836000"/>
          </a:xfrm>
          <a:prstGeom prst="rect">
            <a:avLst/>
          </a:prstGeom>
          <a:solidFill>
            <a:schemeClr val="bg1"/>
          </a:solidFill>
          <a:ln w="12700" cap="flat" cmpd="sng" algn="ctr">
            <a:solidFill>
              <a:schemeClr val="bg1">
                <a:lumMod val="5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12" name="Dikdörtgen 11"/>
          <p:cNvSpPr/>
          <p:nvPr/>
        </p:nvSpPr>
        <p:spPr bwMode="auto">
          <a:xfrm>
            <a:off x="6704481" y="5092263"/>
            <a:ext cx="1441039" cy="1734210"/>
          </a:xfrm>
          <a:prstGeom prst="rect">
            <a:avLst/>
          </a:prstGeom>
          <a:solidFill>
            <a:schemeClr val="bg1"/>
          </a:solidFill>
          <a:ln w="12700" cap="flat" cmpd="sng" algn="ctr">
            <a:solidFill>
              <a:schemeClr val="bg1">
                <a:lumMod val="5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pic>
        <p:nvPicPr>
          <p:cNvPr id="2560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0208"/>
          <a:stretch/>
        </p:blipFill>
        <p:spPr bwMode="auto">
          <a:xfrm rot="5400000">
            <a:off x="6841676" y="2952846"/>
            <a:ext cx="1150883" cy="145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0208"/>
          <a:stretch/>
        </p:blipFill>
        <p:spPr bwMode="auto">
          <a:xfrm rot="5400000">
            <a:off x="6944151" y="5294022"/>
            <a:ext cx="914402" cy="145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68631"/>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83779" y="148514"/>
            <a:ext cx="8860221" cy="868362"/>
          </a:xfrm>
        </p:spPr>
        <p:txBody>
          <a:bodyPr/>
          <a:lstStyle/>
          <a:p>
            <a:r>
              <a:rPr lang="tr-TR" sz="3200" b="1" dirty="0" err="1"/>
              <a:t>Clause</a:t>
            </a:r>
            <a:r>
              <a:rPr lang="tr-TR" sz="3200" b="1" dirty="0"/>
              <a:t> 4.- </a:t>
            </a:r>
            <a:r>
              <a:rPr lang="en-US" sz="3200" b="1" dirty="0"/>
              <a:t>Documenting a quality management system</a:t>
            </a:r>
            <a:endParaRPr lang="en-US" sz="3200" dirty="0"/>
          </a:p>
        </p:txBody>
      </p:sp>
      <p:sp>
        <p:nvSpPr>
          <p:cNvPr id="70659" name="Rectangle 3"/>
          <p:cNvSpPr>
            <a:spLocks noGrp="1" noChangeArrowheads="1"/>
          </p:cNvSpPr>
          <p:nvPr>
            <p:ph type="body" idx="1"/>
          </p:nvPr>
        </p:nvSpPr>
        <p:spPr>
          <a:xfrm>
            <a:off x="221867" y="1211317"/>
            <a:ext cx="2836643" cy="4573588"/>
          </a:xfrm>
        </p:spPr>
        <p:txBody>
          <a:bodyPr/>
          <a:lstStyle/>
          <a:p>
            <a:pPr>
              <a:lnSpc>
                <a:spcPct val="80000"/>
              </a:lnSpc>
            </a:pPr>
            <a:r>
              <a:rPr lang="en-US" sz="1800" dirty="0">
                <a:latin typeface="Times New Roman" pitchFamily="18" charset="0"/>
              </a:rPr>
              <a:t>The standard requires the organization to </a:t>
            </a:r>
            <a:r>
              <a:rPr lang="en-US" sz="1800" i="1" dirty="0">
                <a:latin typeface="Times New Roman" pitchFamily="18" charset="0"/>
              </a:rPr>
              <a:t>document a</a:t>
            </a:r>
            <a:r>
              <a:rPr lang="tr-TR" sz="1800" i="1" dirty="0">
                <a:latin typeface="Times New Roman" pitchFamily="18" charset="0"/>
              </a:rPr>
              <a:t> </a:t>
            </a:r>
            <a:r>
              <a:rPr lang="en-US" sz="1800" i="1" dirty="0">
                <a:latin typeface="Times New Roman" pitchFamily="18" charset="0"/>
              </a:rPr>
              <a:t>quality management system in accordance with the</a:t>
            </a:r>
            <a:r>
              <a:rPr lang="tr-TR" sz="1800" i="1" dirty="0">
                <a:latin typeface="Times New Roman" pitchFamily="18" charset="0"/>
              </a:rPr>
              <a:t> </a:t>
            </a:r>
            <a:r>
              <a:rPr lang="en-US" sz="1800" i="1" dirty="0">
                <a:latin typeface="Times New Roman" pitchFamily="18" charset="0"/>
              </a:rPr>
              <a:t>requirements of ISO 9001</a:t>
            </a:r>
            <a:r>
              <a:rPr lang="en-US" sz="1800" dirty="0">
                <a:latin typeface="Times New Roman" pitchFamily="18" charset="0"/>
              </a:rPr>
              <a:t>.</a:t>
            </a:r>
            <a:endParaRPr lang="tr-TR" sz="1800" dirty="0">
              <a:latin typeface="Times New Roman" pitchFamily="18" charset="0"/>
            </a:endParaRPr>
          </a:p>
          <a:p>
            <a:pPr>
              <a:lnSpc>
                <a:spcPct val="80000"/>
              </a:lnSpc>
            </a:pPr>
            <a:endParaRPr lang="tr-TR" sz="1800" dirty="0">
              <a:latin typeface="Times New Roman" pitchFamily="18" charset="0"/>
            </a:endParaRPr>
          </a:p>
          <a:p>
            <a:pPr>
              <a:lnSpc>
                <a:spcPct val="80000"/>
              </a:lnSpc>
            </a:pPr>
            <a:r>
              <a:rPr lang="en-US" sz="1800" dirty="0">
                <a:latin typeface="Times New Roman" pitchFamily="18" charset="0"/>
              </a:rPr>
              <a:t>Clause 4.2.1 requires management system documentation to include 5 types</a:t>
            </a:r>
            <a:r>
              <a:rPr lang="tr-TR" sz="1800" dirty="0">
                <a:latin typeface="Times New Roman" pitchFamily="18" charset="0"/>
              </a:rPr>
              <a:t> </a:t>
            </a:r>
            <a:r>
              <a:rPr lang="en-US" sz="1800" dirty="0">
                <a:latin typeface="Times New Roman" pitchFamily="18" charset="0"/>
              </a:rPr>
              <a:t>of document:</a:t>
            </a:r>
          </a:p>
          <a:p>
            <a:pPr>
              <a:lnSpc>
                <a:spcPct val="80000"/>
              </a:lnSpc>
              <a:buFontTx/>
              <a:buNone/>
            </a:pPr>
            <a:r>
              <a:rPr lang="tr-TR" sz="1800" dirty="0">
                <a:latin typeface="Times New Roman" pitchFamily="18" charset="0"/>
              </a:rPr>
              <a:t>	</a:t>
            </a:r>
            <a:r>
              <a:rPr lang="en-US" sz="1800" dirty="0">
                <a:latin typeface="Times New Roman" pitchFamily="18" charset="0"/>
              </a:rPr>
              <a:t>(a) Quality policy and objectives</a:t>
            </a:r>
          </a:p>
          <a:p>
            <a:pPr>
              <a:lnSpc>
                <a:spcPct val="80000"/>
              </a:lnSpc>
              <a:buFontTx/>
              <a:buNone/>
            </a:pPr>
            <a:r>
              <a:rPr lang="tr-TR" sz="1800" dirty="0">
                <a:latin typeface="Times New Roman" pitchFamily="18" charset="0"/>
              </a:rPr>
              <a:t>	</a:t>
            </a:r>
            <a:r>
              <a:rPr lang="en-US" sz="1800" dirty="0">
                <a:latin typeface="Times New Roman" pitchFamily="18" charset="0"/>
              </a:rPr>
              <a:t>(b) Quality manual</a:t>
            </a:r>
          </a:p>
          <a:p>
            <a:pPr>
              <a:lnSpc>
                <a:spcPct val="80000"/>
              </a:lnSpc>
              <a:buFontTx/>
              <a:buNone/>
            </a:pPr>
            <a:r>
              <a:rPr lang="tr-TR" sz="1800" dirty="0">
                <a:latin typeface="Times New Roman" pitchFamily="18" charset="0"/>
              </a:rPr>
              <a:t>	</a:t>
            </a:r>
            <a:r>
              <a:rPr lang="en-US" sz="1800" dirty="0">
                <a:latin typeface="Times New Roman" pitchFamily="18" charset="0"/>
              </a:rPr>
              <a:t>(c) Documented procedures</a:t>
            </a:r>
          </a:p>
          <a:p>
            <a:pPr>
              <a:lnSpc>
                <a:spcPct val="80000"/>
              </a:lnSpc>
              <a:buFontTx/>
              <a:buNone/>
            </a:pPr>
            <a:r>
              <a:rPr lang="tr-TR" sz="1800" dirty="0">
                <a:latin typeface="Times New Roman" pitchFamily="18" charset="0"/>
              </a:rPr>
              <a:t>	</a:t>
            </a:r>
            <a:r>
              <a:rPr lang="en-US" sz="1800" dirty="0">
                <a:latin typeface="Times New Roman" pitchFamily="18" charset="0"/>
              </a:rPr>
              <a:t>(d) Documents needed to ensure the effective planning, operation and control</a:t>
            </a:r>
            <a:r>
              <a:rPr lang="tr-TR" sz="1800" dirty="0">
                <a:latin typeface="Times New Roman" pitchFamily="18" charset="0"/>
              </a:rPr>
              <a:t> </a:t>
            </a:r>
            <a:r>
              <a:rPr lang="en-US" sz="1800" dirty="0">
                <a:latin typeface="Times New Roman" pitchFamily="18" charset="0"/>
              </a:rPr>
              <a:t>of processes</a:t>
            </a:r>
          </a:p>
          <a:p>
            <a:pPr>
              <a:lnSpc>
                <a:spcPct val="80000"/>
              </a:lnSpc>
              <a:buFontTx/>
              <a:buNone/>
            </a:pPr>
            <a:r>
              <a:rPr lang="tr-TR" sz="1800" dirty="0">
                <a:latin typeface="Times New Roman" pitchFamily="18" charset="0"/>
              </a:rPr>
              <a:t>	</a:t>
            </a:r>
            <a:r>
              <a:rPr lang="en-US" sz="1800" dirty="0">
                <a:latin typeface="Times New Roman" pitchFamily="18" charset="0"/>
              </a:rPr>
              <a:t>(e) Records</a:t>
            </a:r>
          </a:p>
          <a:p>
            <a:pPr>
              <a:lnSpc>
                <a:spcPct val="80000"/>
              </a:lnSpc>
            </a:pPr>
            <a:endParaRPr lang="en-US" sz="1800" dirty="0">
              <a:latin typeface="Times New Roman" pitchFamily="18"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1000125"/>
            <a:ext cx="576262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661492"/>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7075" y="1260475"/>
            <a:ext cx="8033866" cy="1143000"/>
          </a:xfrm>
        </p:spPr>
        <p:txBody>
          <a:bodyPr/>
          <a:lstStyle/>
          <a:p>
            <a:pPr eaLnBrk="1" hangingPunct="1"/>
            <a:r>
              <a:rPr lang="tr-TR" dirty="0" smtClean="0">
                <a:solidFill>
                  <a:schemeClr val="bg2">
                    <a:lumMod val="50000"/>
                  </a:schemeClr>
                </a:solidFill>
              </a:rPr>
              <a:t>FE 422 FOOD PRODUCTION MANAGEMENT</a:t>
            </a:r>
            <a:endParaRPr lang="de-DE" dirty="0" smtClean="0">
              <a:solidFill>
                <a:schemeClr val="bg2">
                  <a:lumMod val="50000"/>
                </a:schemeClr>
              </a:solidFill>
            </a:endParaRPr>
          </a:p>
        </p:txBody>
      </p:sp>
      <p:sp>
        <p:nvSpPr>
          <p:cNvPr id="3075" name="Rectangle 3"/>
          <p:cNvSpPr>
            <a:spLocks noGrp="1" noChangeArrowheads="1"/>
          </p:cNvSpPr>
          <p:nvPr>
            <p:ph type="subTitle" idx="1"/>
          </p:nvPr>
        </p:nvSpPr>
        <p:spPr>
          <a:xfrm>
            <a:off x="727075" y="2903838"/>
            <a:ext cx="8108006" cy="441025"/>
          </a:xfrm>
        </p:spPr>
        <p:txBody>
          <a:bodyPr/>
          <a:lstStyle/>
          <a:p>
            <a:r>
              <a:rPr lang="tr-TR" dirty="0" smtClean="0">
                <a:solidFill>
                  <a:schemeClr val="bg2">
                    <a:lumMod val="50000"/>
                  </a:schemeClr>
                </a:solidFill>
              </a:rPr>
              <a:t>5. </a:t>
            </a:r>
            <a:r>
              <a:rPr lang="en-US" dirty="0" smtClean="0">
                <a:solidFill>
                  <a:schemeClr val="bg2">
                    <a:lumMod val="50000"/>
                  </a:schemeClr>
                </a:solidFill>
              </a:rPr>
              <a:t>Quality Documentation</a:t>
            </a:r>
            <a:endParaRPr lang="en-US" dirty="0">
              <a:solidFill>
                <a:schemeClr val="bg2">
                  <a:lumMod val="50000"/>
                </a:schemeClr>
              </a:solidFill>
            </a:endParaRPr>
          </a:p>
        </p:txBody>
      </p:sp>
    </p:spTree>
    <p:extLst>
      <p:ext uri="{BB962C8B-B14F-4D97-AF65-F5344CB8AC3E}">
        <p14:creationId xmlns:p14="http://schemas.microsoft.com/office/powerpoint/2010/main" val="3681937167"/>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What is Documentation?</a:t>
            </a:r>
          </a:p>
        </p:txBody>
      </p:sp>
      <p:sp>
        <p:nvSpPr>
          <p:cNvPr id="82947" name="Rectangle 3"/>
          <p:cNvSpPr>
            <a:spLocks noGrp="1" noChangeArrowheads="1"/>
          </p:cNvSpPr>
          <p:nvPr>
            <p:ph type="body" idx="1"/>
          </p:nvPr>
        </p:nvSpPr>
        <p:spPr>
          <a:xfrm>
            <a:off x="457200" y="1600200"/>
            <a:ext cx="8507413" cy="4525963"/>
          </a:xfrm>
        </p:spPr>
        <p:txBody>
          <a:bodyPr/>
          <a:lstStyle/>
          <a:p>
            <a:pPr>
              <a:lnSpc>
                <a:spcPct val="90000"/>
              </a:lnSpc>
            </a:pPr>
            <a:r>
              <a:rPr lang="en-US" sz="2800" dirty="0"/>
              <a:t>Documentation is much talked about. Sectors</a:t>
            </a:r>
            <a:r>
              <a:rPr lang="tr-TR" sz="2800" dirty="0"/>
              <a:t> </a:t>
            </a:r>
            <a:r>
              <a:rPr lang="en-US" sz="2800" dirty="0"/>
              <a:t>each have SOPs and maintains a Quality Systems Manual.</a:t>
            </a:r>
            <a:r>
              <a:rPr lang="tr-TR" sz="2800" dirty="0"/>
              <a:t> </a:t>
            </a:r>
            <a:r>
              <a:rPr lang="en-US" sz="2800" dirty="0"/>
              <a:t>Each facility has their own specific documentation (which must</a:t>
            </a:r>
            <a:r>
              <a:rPr lang="tr-TR" sz="2800" dirty="0"/>
              <a:t> </a:t>
            </a:r>
            <a:r>
              <a:rPr lang="en-US" sz="2800" dirty="0"/>
              <a:t>correlate with Sector and corporate documentation. There is</a:t>
            </a:r>
            <a:r>
              <a:rPr lang="tr-TR" sz="2800" dirty="0"/>
              <a:t> </a:t>
            </a:r>
            <a:r>
              <a:rPr lang="en-US" sz="2800" dirty="0"/>
              <a:t>also process documentation in the manufacturing areas.</a:t>
            </a:r>
          </a:p>
          <a:p>
            <a:pPr>
              <a:lnSpc>
                <a:spcPct val="90000"/>
              </a:lnSpc>
            </a:pPr>
            <a:r>
              <a:rPr lang="en-US" sz="2800" dirty="0"/>
              <a:t>Everyone uses documentation outside of work. If you buy</a:t>
            </a:r>
            <a:r>
              <a:rPr lang="tr-TR" sz="2800" dirty="0"/>
              <a:t> </a:t>
            </a:r>
            <a:r>
              <a:rPr lang="en-US" sz="2800" dirty="0"/>
              <a:t>something (like a clock), there are instructions in the box. That is</a:t>
            </a:r>
            <a:r>
              <a:rPr lang="tr-TR" sz="2800" dirty="0"/>
              <a:t> </a:t>
            </a:r>
            <a:r>
              <a:rPr lang="en-US" sz="2800" dirty="0"/>
              <a:t>documentation.</a:t>
            </a:r>
          </a:p>
          <a:p>
            <a:pPr>
              <a:lnSpc>
                <a:spcPct val="90000"/>
              </a:lnSpc>
            </a:pPr>
            <a:r>
              <a:rPr lang="en-US" sz="2800" dirty="0"/>
              <a:t>Think of documentation as instructions. </a:t>
            </a:r>
            <a:r>
              <a:rPr lang="tr-TR" sz="2800" dirty="0"/>
              <a:t>D</a:t>
            </a:r>
            <a:r>
              <a:rPr lang="en-US" sz="2800" dirty="0" err="1"/>
              <a:t>ocumentation</a:t>
            </a:r>
            <a:r>
              <a:rPr lang="en-US" sz="2800" dirty="0"/>
              <a:t> explains</a:t>
            </a:r>
            <a:r>
              <a:rPr lang="tr-TR" sz="2800" dirty="0"/>
              <a:t> </a:t>
            </a:r>
            <a:r>
              <a:rPr lang="en-US" sz="2800" dirty="0"/>
              <a:t>how to do things.</a:t>
            </a:r>
          </a:p>
        </p:txBody>
      </p:sp>
    </p:spTree>
    <p:extLst>
      <p:ext uri="{BB962C8B-B14F-4D97-AF65-F5344CB8AC3E}">
        <p14:creationId xmlns:p14="http://schemas.microsoft.com/office/powerpoint/2010/main" val="2284698229"/>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An Everyday Work Instruction</a:t>
            </a:r>
          </a:p>
        </p:txBody>
      </p:sp>
      <p:sp>
        <p:nvSpPr>
          <p:cNvPr id="83971" name="Rectangle 3"/>
          <p:cNvSpPr>
            <a:spLocks noGrp="1" noChangeArrowheads="1"/>
          </p:cNvSpPr>
          <p:nvPr>
            <p:ph type="body" idx="1"/>
          </p:nvPr>
        </p:nvSpPr>
        <p:spPr>
          <a:xfrm>
            <a:off x="457200" y="1600200"/>
            <a:ext cx="3394075" cy="4525963"/>
          </a:xfrm>
        </p:spPr>
        <p:txBody>
          <a:bodyPr/>
          <a:lstStyle/>
          <a:p>
            <a:pPr>
              <a:lnSpc>
                <a:spcPct val="90000"/>
              </a:lnSpc>
            </a:pPr>
            <a:r>
              <a:rPr lang="en-US" sz="2400" dirty="0"/>
              <a:t>This is the ‘Work Instruction’</a:t>
            </a:r>
            <a:r>
              <a:rPr lang="tr-TR" sz="2400" dirty="0"/>
              <a:t> </a:t>
            </a:r>
            <a:r>
              <a:rPr lang="en-US" sz="2400" dirty="0"/>
              <a:t>which comes with an</a:t>
            </a:r>
            <a:r>
              <a:rPr lang="tr-TR" sz="2400" dirty="0"/>
              <a:t> </a:t>
            </a:r>
            <a:r>
              <a:rPr lang="en-US" sz="2400" dirty="0"/>
              <a:t>aquarium heater. It gives</a:t>
            </a:r>
            <a:r>
              <a:rPr lang="tr-TR" sz="2400" dirty="0"/>
              <a:t> </a:t>
            </a:r>
            <a:r>
              <a:rPr lang="en-US" sz="2400" dirty="0"/>
              <a:t>the user some basic</a:t>
            </a:r>
            <a:r>
              <a:rPr lang="tr-TR" sz="2400" dirty="0"/>
              <a:t> </a:t>
            </a:r>
            <a:r>
              <a:rPr lang="en-US" sz="2400" dirty="0"/>
              <a:t>information. Note that there</a:t>
            </a:r>
            <a:r>
              <a:rPr lang="tr-TR" sz="2400" dirty="0"/>
              <a:t> </a:t>
            </a:r>
            <a:r>
              <a:rPr lang="en-US" sz="2400" dirty="0"/>
              <a:t>are graphics (several in</a:t>
            </a:r>
            <a:r>
              <a:rPr lang="tr-TR" sz="2400" dirty="0"/>
              <a:t> </a:t>
            </a:r>
            <a:r>
              <a:rPr lang="en-US" sz="2400" dirty="0"/>
              <a:t>multiple languages) in</a:t>
            </a:r>
            <a:r>
              <a:rPr lang="tr-TR" sz="2400" dirty="0"/>
              <a:t> </a:t>
            </a:r>
            <a:r>
              <a:rPr lang="en-US" sz="2400" dirty="0"/>
              <a:t>addition to the basic text.</a:t>
            </a:r>
            <a:r>
              <a:rPr lang="tr-TR" sz="2400" dirty="0"/>
              <a:t> </a:t>
            </a:r>
            <a:r>
              <a:rPr lang="en-US" sz="2400" dirty="0"/>
              <a:t>There is also a ‘selection’</a:t>
            </a:r>
            <a:r>
              <a:rPr lang="tr-TR" sz="2400" dirty="0"/>
              <a:t> </a:t>
            </a:r>
            <a:r>
              <a:rPr lang="en-US" sz="2400" dirty="0"/>
              <a:t>guide for the purchaser.</a:t>
            </a:r>
          </a:p>
          <a:p>
            <a:pPr>
              <a:lnSpc>
                <a:spcPct val="90000"/>
              </a:lnSpc>
            </a:pPr>
            <a:endParaRPr lang="en-US" sz="2400" dirty="0"/>
          </a:p>
        </p:txBody>
      </p:sp>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842" y="711520"/>
            <a:ext cx="5074918" cy="553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786174"/>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3200"/>
              <a:t>What is Controlled Documentation?</a:t>
            </a:r>
          </a:p>
        </p:txBody>
      </p:sp>
      <p:sp>
        <p:nvSpPr>
          <p:cNvPr id="88067" name="Rectangle 3"/>
          <p:cNvSpPr>
            <a:spLocks noGrp="1" noChangeArrowheads="1"/>
          </p:cNvSpPr>
          <p:nvPr>
            <p:ph type="body" idx="1"/>
          </p:nvPr>
        </p:nvSpPr>
        <p:spPr/>
        <p:txBody>
          <a:bodyPr/>
          <a:lstStyle/>
          <a:p>
            <a:pPr>
              <a:lnSpc>
                <a:spcPct val="80000"/>
              </a:lnSpc>
            </a:pPr>
            <a:r>
              <a:rPr lang="en-US" sz="2800" dirty="0"/>
              <a:t>A controlled document is typically one that is Revision sensitive</a:t>
            </a:r>
            <a:r>
              <a:rPr lang="tr-TR" sz="2800" dirty="0"/>
              <a:t> </a:t>
            </a:r>
            <a:r>
              <a:rPr lang="en-US" sz="2800" dirty="0"/>
              <a:t>- BUT - Not always!!</a:t>
            </a:r>
          </a:p>
          <a:p>
            <a:pPr>
              <a:lnSpc>
                <a:spcPct val="80000"/>
              </a:lnSpc>
            </a:pPr>
            <a:r>
              <a:rPr lang="en-US" sz="2800" dirty="0"/>
              <a:t>If a controlled document is changed, a record of the change has</a:t>
            </a:r>
            <a:r>
              <a:rPr lang="tr-TR" sz="2800" dirty="0"/>
              <a:t> </a:t>
            </a:r>
            <a:r>
              <a:rPr lang="en-US" sz="2800" dirty="0"/>
              <a:t>to be made. This means we must have a History of All Changes.</a:t>
            </a:r>
          </a:p>
          <a:p>
            <a:pPr>
              <a:lnSpc>
                <a:spcPct val="80000"/>
              </a:lnSpc>
            </a:pPr>
            <a:r>
              <a:rPr lang="en-US" sz="2800" dirty="0"/>
              <a:t>If a document is changed, people who use it must know about</a:t>
            </a:r>
            <a:r>
              <a:rPr lang="tr-TR" sz="2800" dirty="0"/>
              <a:t> </a:t>
            </a:r>
            <a:r>
              <a:rPr lang="en-US" sz="2800" dirty="0"/>
              <a:t>the change. This means there has to be a distribution list or</a:t>
            </a:r>
            <a:r>
              <a:rPr lang="tr-TR" sz="2800" dirty="0"/>
              <a:t> </a:t>
            </a:r>
            <a:r>
              <a:rPr lang="en-US" sz="2800" dirty="0"/>
              <a:t>other effective way to let everyone who uses it know the</a:t>
            </a:r>
            <a:r>
              <a:rPr lang="tr-TR" sz="2800" dirty="0"/>
              <a:t> </a:t>
            </a:r>
            <a:r>
              <a:rPr lang="en-US" sz="2800" dirty="0"/>
              <a:t>document has changed.</a:t>
            </a:r>
          </a:p>
          <a:p>
            <a:pPr>
              <a:lnSpc>
                <a:spcPct val="80000"/>
              </a:lnSpc>
            </a:pPr>
            <a:r>
              <a:rPr lang="en-US" sz="2800" dirty="0"/>
              <a:t>Every employee must know how to check to see if</a:t>
            </a:r>
            <a:r>
              <a:rPr lang="tr-TR" sz="2800" dirty="0"/>
              <a:t> </a:t>
            </a:r>
            <a:r>
              <a:rPr lang="en-US" sz="2800" dirty="0"/>
              <a:t>documentation they are using is the most current version.</a:t>
            </a:r>
          </a:p>
        </p:txBody>
      </p:sp>
    </p:spTree>
    <p:extLst>
      <p:ext uri="{BB962C8B-B14F-4D97-AF65-F5344CB8AC3E}">
        <p14:creationId xmlns:p14="http://schemas.microsoft.com/office/powerpoint/2010/main" val="3812034495"/>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0" dirty="0" smtClean="0"/>
              <a:t/>
            </a:r>
            <a:br>
              <a:rPr lang="tr-TR" b="0" dirty="0" smtClean="0"/>
            </a:br>
            <a:r>
              <a:rPr lang="en-US" b="0" dirty="0" smtClean="0"/>
              <a:t>The QMS Pyramid: 4 Document Levels</a:t>
            </a:r>
            <a:br>
              <a:rPr lang="en-US" b="0" dirty="0" smtClean="0"/>
            </a:br>
            <a:endParaRPr lang="tr-TR" dirty="0"/>
          </a:p>
        </p:txBody>
      </p:sp>
      <p:sp>
        <p:nvSpPr>
          <p:cNvPr id="3" name="2 İçerik Yer Tutucusu"/>
          <p:cNvSpPr>
            <a:spLocks noGrp="1"/>
          </p:cNvSpPr>
          <p:nvPr>
            <p:ph idx="1"/>
          </p:nvPr>
        </p:nvSpPr>
        <p:spPr>
          <a:xfrm>
            <a:off x="225108" y="1029653"/>
            <a:ext cx="8397875" cy="4799012"/>
          </a:xfrm>
        </p:spPr>
        <p:txBody>
          <a:bodyPr/>
          <a:lstStyle/>
          <a:p>
            <a:pPr algn="just"/>
            <a:r>
              <a:rPr lang="en-US" dirty="0" smtClean="0"/>
              <a:t>What is the QMS Pyramid? The QMS documentation structure is </a:t>
            </a:r>
            <a:r>
              <a:rPr lang="en-US" b="1" dirty="0" smtClean="0"/>
              <a:t>a hierarchical organization of documents</a:t>
            </a:r>
            <a:r>
              <a:rPr lang="en-US" dirty="0" smtClean="0"/>
              <a:t> within the QMS. The documentation hierarchy makes it easy to understand, communicate, and visualize the documentation structure. Each documentation level in the structure builds upon the previous one and contributes to the overall effectiveness of the QMS.</a:t>
            </a:r>
            <a:endParaRPr lang="tr-TR" dirty="0"/>
          </a:p>
        </p:txBody>
      </p:sp>
      <p:sp>
        <p:nvSpPr>
          <p:cNvPr id="4" name="3 Altbilgi Yer Tutucusu"/>
          <p:cNvSpPr>
            <a:spLocks noGrp="1"/>
          </p:cNvSpPr>
          <p:nvPr>
            <p:ph type="ftr" sz="quarter" idx="10"/>
          </p:nvPr>
        </p:nvSpPr>
        <p:spPr/>
        <p:txBody>
          <a:bodyPr/>
          <a:lstStyle/>
          <a:p>
            <a:pPr>
              <a:defRPr/>
            </a:pPr>
            <a:r>
              <a:rPr lang="de-DE" smtClean="0"/>
              <a:t>Page </a:t>
            </a:r>
            <a:fld id="{309985EE-30AE-4C86-9EB2-3A2F05F14641}" type="slidenum">
              <a:rPr lang="de-DE" sz="1400" b="1" smtClean="0"/>
              <a:pPr>
                <a:defRPr/>
              </a:pPr>
              <a:t>16</a:t>
            </a:fld>
            <a:endParaRPr lang="de-DE" sz="1400" b="1"/>
          </a:p>
        </p:txBody>
      </p:sp>
      <p:pic>
        <p:nvPicPr>
          <p:cNvPr id="6" name="5 Resim"/>
          <p:cNvPicPr/>
          <p:nvPr/>
        </p:nvPicPr>
        <p:blipFill>
          <a:blip r:embed="rId2"/>
          <a:srcRect l="10601" t="31959" r="46588" b="29637"/>
          <a:stretch>
            <a:fillRect/>
          </a:stretch>
        </p:blipFill>
        <p:spPr bwMode="auto">
          <a:xfrm>
            <a:off x="3499607" y="2758440"/>
            <a:ext cx="4897633" cy="3429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r>
              <a:rPr lang="en-US" b="1" dirty="0" smtClean="0"/>
              <a:t>Level 1: Quality Policy/Manual</a:t>
            </a:r>
          </a:p>
          <a:p>
            <a:pPr algn="just"/>
            <a:r>
              <a:rPr lang="en-US" dirty="0" smtClean="0"/>
              <a:t>The Quality Manual sits at the top of the QMS pyramid and provides an overarching framework for the entire Quality Management System. It </a:t>
            </a:r>
            <a:r>
              <a:rPr lang="en-US" b="1" dirty="0" smtClean="0"/>
              <a:t>outlines</a:t>
            </a:r>
            <a:r>
              <a:rPr lang="en-US" dirty="0" smtClean="0"/>
              <a:t> the company’s commitment to quality, defining</a:t>
            </a:r>
            <a:r>
              <a:rPr lang="en-US" b="1" dirty="0" smtClean="0"/>
              <a:t> policies, quality objectives</a:t>
            </a:r>
            <a:r>
              <a:rPr lang="en-US" dirty="0" smtClean="0"/>
              <a:t>, and the</a:t>
            </a:r>
            <a:r>
              <a:rPr lang="en-US" b="1" dirty="0" smtClean="0"/>
              <a:t> scope of the QMS</a:t>
            </a:r>
            <a:r>
              <a:rPr lang="en-US" dirty="0" smtClean="0"/>
              <a:t>. </a:t>
            </a:r>
            <a:r>
              <a:rPr lang="tr-TR" dirty="0" err="1" smtClean="0"/>
              <a:t>For</a:t>
            </a:r>
            <a:r>
              <a:rPr lang="tr-TR" dirty="0" smtClean="0"/>
              <a:t> </a:t>
            </a:r>
            <a:r>
              <a:rPr lang="tr-TR" dirty="0" err="1" smtClean="0"/>
              <a:t>example</a:t>
            </a:r>
            <a:r>
              <a:rPr lang="tr-TR" dirty="0" smtClean="0"/>
              <a:t>, i</a:t>
            </a:r>
            <a:r>
              <a:rPr lang="en-US" dirty="0" smtClean="0"/>
              <a:t>n a pharmaceutical setting, the Quality Manual often includes references to Good Manufacturing Practices (GMP) and relevant regulatory standards, such as those set by the European Medicines Agency (EMA) or the U.S. Food and Drug Administration (FDA).</a:t>
            </a:r>
            <a:endParaRPr lang="tr-TR" dirty="0" smtClean="0"/>
          </a:p>
          <a:p>
            <a:pPr algn="just"/>
            <a:endParaRPr lang="en-US" dirty="0" smtClean="0"/>
          </a:p>
          <a:p>
            <a:endParaRPr lang="tr-TR" dirty="0"/>
          </a:p>
        </p:txBody>
      </p:sp>
      <p:pic>
        <p:nvPicPr>
          <p:cNvPr id="5" name="Picture 2"/>
          <p:cNvPicPr>
            <a:picLocks noChangeAspect="1" noChangeArrowheads="1"/>
          </p:cNvPicPr>
          <p:nvPr/>
        </p:nvPicPr>
        <p:blipFill>
          <a:blip r:embed="rId2"/>
          <a:srcRect l="10930" t="48558" r="11943" b="11270"/>
          <a:stretch>
            <a:fillRect/>
          </a:stretch>
        </p:blipFill>
        <p:spPr bwMode="auto">
          <a:xfrm>
            <a:off x="608891" y="3950066"/>
            <a:ext cx="8016949" cy="226735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r>
              <a:rPr lang="en-US" b="1" dirty="0" smtClean="0"/>
              <a:t>Level 2: Procedures (QMS Pyramid)</a:t>
            </a:r>
          </a:p>
          <a:p>
            <a:pPr algn="just"/>
            <a:r>
              <a:rPr lang="en-US" dirty="0" smtClean="0"/>
              <a:t>Procedures represent the second level of the QMS pyramid and provide the </a:t>
            </a:r>
            <a:r>
              <a:rPr lang="en-US" b="1" dirty="0" smtClean="0"/>
              <a:t>“Who, When, Where”</a:t>
            </a:r>
            <a:r>
              <a:rPr lang="en-US" dirty="0" smtClean="0"/>
              <a:t> framework for critical processes within the organization. </a:t>
            </a:r>
            <a:r>
              <a:rPr lang="tr-TR" dirty="0" err="1" smtClean="0"/>
              <a:t>For</a:t>
            </a:r>
            <a:r>
              <a:rPr lang="tr-TR" dirty="0" smtClean="0"/>
              <a:t> </a:t>
            </a:r>
            <a:r>
              <a:rPr lang="tr-TR" dirty="0" err="1" smtClean="0"/>
              <a:t>instance</a:t>
            </a:r>
            <a:r>
              <a:rPr lang="tr-TR" dirty="0" smtClean="0"/>
              <a:t> p</a:t>
            </a:r>
            <a:r>
              <a:rPr lang="en-US" dirty="0" err="1" smtClean="0"/>
              <a:t>harmaceutical</a:t>
            </a:r>
            <a:r>
              <a:rPr lang="en-US" dirty="0" smtClean="0"/>
              <a:t> procedures cover a broad range of operations, including production workflows, document control, supplier qualification, training, and the management of non-conformances. They clearly define who is responsible for specific activities, the steps required, and any necessary approvals.</a:t>
            </a:r>
            <a:endParaRPr lang="en-US" dirty="0"/>
          </a:p>
        </p:txBody>
      </p:sp>
      <p:sp>
        <p:nvSpPr>
          <p:cNvPr id="4" name="3 Altbilgi Yer Tutucusu"/>
          <p:cNvSpPr>
            <a:spLocks noGrp="1"/>
          </p:cNvSpPr>
          <p:nvPr>
            <p:ph type="ftr" sz="quarter" idx="10"/>
          </p:nvPr>
        </p:nvSpPr>
        <p:spPr/>
        <p:txBody>
          <a:bodyPr/>
          <a:lstStyle/>
          <a:p>
            <a:pPr>
              <a:defRPr/>
            </a:pPr>
            <a:r>
              <a:rPr lang="de-DE" smtClean="0"/>
              <a:t>Page </a:t>
            </a:r>
            <a:fld id="{309985EE-30AE-4C86-9EB2-3A2F05F14641}" type="slidenum">
              <a:rPr lang="de-DE" sz="1400" b="1" smtClean="0"/>
              <a:pPr>
                <a:defRPr/>
              </a:pPr>
              <a:t>18</a:t>
            </a:fld>
            <a:endParaRPr lang="de-DE" sz="1400" b="1"/>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r>
              <a:rPr lang="en-US" b="1" dirty="0" smtClean="0"/>
              <a:t>Level 3: Work Instructions</a:t>
            </a:r>
          </a:p>
          <a:p>
            <a:pPr algn="just"/>
            <a:r>
              <a:rPr lang="en-US" dirty="0" smtClean="0"/>
              <a:t>Work Instructions form the third level of the QMS pyramid. These documents provide </a:t>
            </a:r>
            <a:r>
              <a:rPr lang="en-US" b="1" dirty="0" smtClean="0"/>
              <a:t>“how-to”,</a:t>
            </a:r>
            <a:r>
              <a:rPr lang="en-US" dirty="0" smtClean="0"/>
              <a:t> detailed, task-specific guidance that builds on the general instructions outlined in Level 2 procedures. </a:t>
            </a:r>
            <a:r>
              <a:rPr lang="tr-TR" dirty="0" smtClean="0"/>
              <a:t>E.g. </a:t>
            </a:r>
            <a:r>
              <a:rPr lang="en-US" dirty="0" smtClean="0"/>
              <a:t>In the pharmaceutical industry, where accuracy and consistency are paramount, </a:t>
            </a:r>
            <a:r>
              <a:rPr lang="en-US" b="1" dirty="0" smtClean="0"/>
              <a:t>WIs serve as critical tools for training and daily operations.</a:t>
            </a:r>
            <a:endParaRPr lang="en-US" dirty="0"/>
          </a:p>
        </p:txBody>
      </p:sp>
      <p:sp>
        <p:nvSpPr>
          <p:cNvPr id="4" name="3 Altbilgi Yer Tutucusu"/>
          <p:cNvSpPr>
            <a:spLocks noGrp="1"/>
          </p:cNvSpPr>
          <p:nvPr>
            <p:ph type="ftr" sz="quarter" idx="10"/>
          </p:nvPr>
        </p:nvSpPr>
        <p:spPr/>
        <p:txBody>
          <a:bodyPr/>
          <a:lstStyle/>
          <a:p>
            <a:pPr>
              <a:defRPr/>
            </a:pPr>
            <a:r>
              <a:rPr lang="de-DE" smtClean="0"/>
              <a:t>Page </a:t>
            </a:r>
            <a:fld id="{309985EE-30AE-4C86-9EB2-3A2F05F14641}" type="slidenum">
              <a:rPr lang="de-DE" sz="1400" b="1" smtClean="0"/>
              <a:pPr>
                <a:defRPr/>
              </a:pPr>
              <a:t>19</a:t>
            </a:fld>
            <a:endParaRPr lang="de-DE" sz="1400" b="1"/>
          </a:p>
        </p:txBody>
      </p:sp>
      <p:pic>
        <p:nvPicPr>
          <p:cNvPr id="245762" name="Picture 2"/>
          <p:cNvPicPr>
            <a:picLocks noChangeAspect="1" noChangeArrowheads="1"/>
          </p:cNvPicPr>
          <p:nvPr/>
        </p:nvPicPr>
        <p:blipFill>
          <a:blip r:embed="rId2"/>
          <a:srcRect l="12031" t="32839" r="14951" b="29661"/>
          <a:stretch>
            <a:fillRect/>
          </a:stretch>
        </p:blipFill>
        <p:spPr bwMode="auto">
          <a:xfrm>
            <a:off x="650930" y="3567466"/>
            <a:ext cx="7826644" cy="2259896"/>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46841" y="274638"/>
            <a:ext cx="8797159" cy="868362"/>
          </a:xfrm>
        </p:spPr>
        <p:txBody>
          <a:bodyPr/>
          <a:lstStyle/>
          <a:p>
            <a:r>
              <a:rPr lang="en-US" sz="3200" b="1" dirty="0"/>
              <a:t>Role, origins and application of</a:t>
            </a:r>
            <a:r>
              <a:rPr lang="tr-TR" sz="3200" b="1" dirty="0"/>
              <a:t>  </a:t>
            </a:r>
            <a:r>
              <a:rPr lang="en-US" sz="3200" b="1" dirty="0"/>
              <a:t>ISO 9000</a:t>
            </a:r>
            <a:endParaRPr lang="en-US" sz="3200" dirty="0"/>
          </a:p>
        </p:txBody>
      </p:sp>
      <p:sp>
        <p:nvSpPr>
          <p:cNvPr id="45059" name="Rectangle 3"/>
          <p:cNvSpPr>
            <a:spLocks noGrp="1" noChangeArrowheads="1"/>
          </p:cNvSpPr>
          <p:nvPr>
            <p:ph type="body" idx="1"/>
          </p:nvPr>
        </p:nvSpPr>
        <p:spPr/>
        <p:txBody>
          <a:bodyPr/>
          <a:lstStyle/>
          <a:p>
            <a:pPr>
              <a:buFontTx/>
              <a:buNone/>
            </a:pPr>
            <a:r>
              <a:rPr lang="en-US" sz="2800" b="1">
                <a:latin typeface="Times New Roman" pitchFamily="18" charset="0"/>
              </a:rPr>
              <a:t>What is ISO 9000?</a:t>
            </a:r>
          </a:p>
          <a:p>
            <a:pPr>
              <a:buFontTx/>
              <a:buNone/>
            </a:pPr>
            <a:r>
              <a:rPr lang="en-US" sz="2800">
                <a:latin typeface="Times New Roman" pitchFamily="18" charset="0"/>
              </a:rPr>
              <a:t>ISO 9000:2000 is a series of three International Standards for Quality</a:t>
            </a:r>
            <a:r>
              <a:rPr lang="tr-TR" sz="2800">
                <a:latin typeface="Times New Roman" pitchFamily="18" charset="0"/>
              </a:rPr>
              <a:t> </a:t>
            </a:r>
            <a:r>
              <a:rPr lang="en-US" sz="2800">
                <a:latin typeface="Times New Roman" pitchFamily="18" charset="0"/>
              </a:rPr>
              <a:t>Management Systems. They specify requirements and recommendations for</a:t>
            </a:r>
            <a:r>
              <a:rPr lang="tr-TR" sz="2800">
                <a:latin typeface="Times New Roman" pitchFamily="18" charset="0"/>
              </a:rPr>
              <a:t>  </a:t>
            </a:r>
            <a:r>
              <a:rPr lang="en-US" sz="2800">
                <a:latin typeface="Times New Roman" pitchFamily="18" charset="0"/>
              </a:rPr>
              <a:t>the design and assessment of management systems. ISO 9000 is not a product</a:t>
            </a:r>
            <a:r>
              <a:rPr lang="tr-TR" sz="2800">
                <a:latin typeface="Times New Roman" pitchFamily="18" charset="0"/>
              </a:rPr>
              <a:t> </a:t>
            </a:r>
            <a:r>
              <a:rPr lang="en-US" sz="2800">
                <a:latin typeface="Times New Roman" pitchFamily="18" charset="0"/>
              </a:rPr>
              <a:t>standard. None of the standards in the family contain requirements with which</a:t>
            </a:r>
            <a:r>
              <a:rPr lang="tr-TR" sz="2800">
                <a:latin typeface="Times New Roman" pitchFamily="18" charset="0"/>
              </a:rPr>
              <a:t> </a:t>
            </a:r>
            <a:r>
              <a:rPr lang="en-US" sz="2800">
                <a:latin typeface="Times New Roman" pitchFamily="18" charset="0"/>
              </a:rPr>
              <a:t>a product or service can comply. There are no product acceptance criteria in</a:t>
            </a:r>
            <a:r>
              <a:rPr lang="tr-TR" sz="2800">
                <a:latin typeface="Times New Roman" pitchFamily="18" charset="0"/>
              </a:rPr>
              <a:t> </a:t>
            </a:r>
            <a:r>
              <a:rPr lang="en-US" sz="2800">
                <a:latin typeface="Times New Roman" pitchFamily="18" charset="0"/>
              </a:rPr>
              <a:t>ISO 9000 so you can’t inspect a product against the standard.</a:t>
            </a:r>
          </a:p>
        </p:txBody>
      </p:sp>
    </p:spTree>
    <p:extLst>
      <p:ext uri="{BB962C8B-B14F-4D97-AF65-F5344CB8AC3E}">
        <p14:creationId xmlns:p14="http://schemas.microsoft.com/office/powerpoint/2010/main" val="3712186992"/>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4" name="3 Altbilgi Yer Tutucusu"/>
          <p:cNvSpPr>
            <a:spLocks noGrp="1"/>
          </p:cNvSpPr>
          <p:nvPr>
            <p:ph type="ftr" sz="quarter" idx="10"/>
          </p:nvPr>
        </p:nvSpPr>
        <p:spPr/>
        <p:txBody>
          <a:bodyPr/>
          <a:lstStyle/>
          <a:p>
            <a:pPr>
              <a:defRPr/>
            </a:pPr>
            <a:r>
              <a:rPr lang="de-DE" smtClean="0"/>
              <a:t>Page </a:t>
            </a:r>
            <a:fld id="{309985EE-30AE-4C86-9EB2-3A2F05F14641}" type="slidenum">
              <a:rPr lang="de-DE" sz="1400" b="1" smtClean="0"/>
              <a:pPr>
                <a:defRPr/>
              </a:pPr>
              <a:t>20</a:t>
            </a:fld>
            <a:endParaRPr lang="de-DE" sz="1400" b="1"/>
          </a:p>
        </p:txBody>
      </p:sp>
      <p:sp>
        <p:nvSpPr>
          <p:cNvPr id="6" name="5 İçerik Yer Tutucusu"/>
          <p:cNvSpPr>
            <a:spLocks noGrp="1"/>
          </p:cNvSpPr>
          <p:nvPr>
            <p:ph idx="1"/>
          </p:nvPr>
        </p:nvSpPr>
        <p:spPr/>
        <p:txBody>
          <a:bodyPr/>
          <a:lstStyle/>
          <a:p>
            <a:r>
              <a:rPr lang="en-US" b="1" dirty="0" smtClean="0"/>
              <a:t>Level 4: Records (QMS Pyramid)</a:t>
            </a:r>
          </a:p>
          <a:p>
            <a:pPr algn="just"/>
            <a:r>
              <a:rPr lang="en-US" dirty="0" smtClean="0"/>
              <a:t>The Records at the base of the QMS pyramid serve as </a:t>
            </a:r>
            <a:r>
              <a:rPr lang="en-US" b="1" dirty="0" smtClean="0"/>
              <a:t>evidence of compliance</a:t>
            </a:r>
            <a:r>
              <a:rPr lang="en-US" dirty="0" smtClean="0"/>
              <a:t> and proof that the processes are executed as prescribed. These documents act as records of activities and operations, capturing essential data for tracking, traceability, and auditing purposes.</a:t>
            </a:r>
          </a:p>
          <a:p>
            <a:pPr algn="just"/>
            <a:r>
              <a:rPr lang="tr-TR" dirty="0" smtClean="0"/>
              <a:t>E.g. </a:t>
            </a:r>
            <a:r>
              <a:rPr lang="en-US" dirty="0" smtClean="0"/>
              <a:t>In the </a:t>
            </a:r>
            <a:r>
              <a:rPr lang="en-US" b="1" dirty="0" smtClean="0"/>
              <a:t>pharmaceutical industry</a:t>
            </a:r>
            <a:r>
              <a:rPr lang="en-US" dirty="0" smtClean="0"/>
              <a:t>, maintaining accurate </a:t>
            </a:r>
            <a:r>
              <a:rPr lang="en-US" b="1" dirty="0" smtClean="0"/>
              <a:t>records is not only a best practice </a:t>
            </a:r>
            <a:r>
              <a:rPr lang="en-US" dirty="0" smtClean="0"/>
              <a:t>but </a:t>
            </a:r>
            <a:r>
              <a:rPr lang="en-US" b="1" dirty="0" smtClean="0"/>
              <a:t>a regulatory requirement.</a:t>
            </a:r>
            <a:r>
              <a:rPr lang="en-US" dirty="0" smtClean="0"/>
              <a:t> Records and forms provide the documentation needed for internal and external audits, regulatory submissions, and product release decisions. Examples include completed forms, batch records, validation reports, training logs, and inspection records.</a:t>
            </a:r>
          </a:p>
          <a:p>
            <a:endParaRPr lang="tr-TR" dirty="0"/>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endParaRPr lang="en-US"/>
          </a:p>
        </p:txBody>
      </p:sp>
      <p:sp>
        <p:nvSpPr>
          <p:cNvPr id="81923" name="Rectangle 3"/>
          <p:cNvSpPr>
            <a:spLocks noGrp="1" noChangeArrowheads="1"/>
          </p:cNvSpPr>
          <p:nvPr>
            <p:ph type="body" idx="1"/>
          </p:nvPr>
        </p:nvSpPr>
        <p:spPr/>
        <p:txBody>
          <a:bodyPr/>
          <a:lstStyle/>
          <a:p>
            <a:endParaRPr 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054319"/>
            <a:ext cx="5961664" cy="5109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214151"/>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endParaRPr lang="en-US"/>
          </a:p>
        </p:txBody>
      </p:sp>
      <p:sp>
        <p:nvSpPr>
          <p:cNvPr id="90115" name="Rectangle 3"/>
          <p:cNvSpPr>
            <a:spLocks noGrp="1" noChangeArrowheads="1"/>
          </p:cNvSpPr>
          <p:nvPr>
            <p:ph type="body" idx="1"/>
          </p:nvPr>
        </p:nvSpPr>
        <p:spPr/>
        <p:txBody>
          <a:bodyPr/>
          <a:lstStyle/>
          <a:p>
            <a:r>
              <a:rPr lang="en-US" sz="2800"/>
              <a:t>This is a ‘standard’ documentation pyramid.</a:t>
            </a:r>
          </a:p>
          <a:p>
            <a:r>
              <a:rPr lang="en-US" sz="2800"/>
              <a:t>Tier 1 = Policies</a:t>
            </a:r>
          </a:p>
          <a:p>
            <a:r>
              <a:rPr lang="en-US" sz="2800"/>
              <a:t>Tier 2 = Think of these as Overviews of major systems (e.g.: Nonconformance system,</a:t>
            </a:r>
            <a:r>
              <a:rPr lang="tr-TR" sz="2800"/>
              <a:t> </a:t>
            </a:r>
            <a:r>
              <a:rPr lang="en-US" sz="2800"/>
              <a:t>Purchasing system, etc.</a:t>
            </a:r>
          </a:p>
          <a:p>
            <a:r>
              <a:rPr lang="en-US" sz="2800"/>
              <a:t>Tier 3 = The actual systems in detail</a:t>
            </a:r>
          </a:p>
          <a:p>
            <a:r>
              <a:rPr lang="en-US" sz="2800"/>
              <a:t>Tier 4 = Objective evidence - Proof that the systems are functioning as well as a source of</a:t>
            </a:r>
            <a:r>
              <a:rPr lang="tr-TR" sz="2800"/>
              <a:t> </a:t>
            </a:r>
            <a:r>
              <a:rPr lang="en-US" sz="2800"/>
              <a:t>data for various evaluations (such as inspection &amp; test data).</a:t>
            </a:r>
          </a:p>
        </p:txBody>
      </p:sp>
    </p:spTree>
    <p:extLst>
      <p:ext uri="{BB962C8B-B14F-4D97-AF65-F5344CB8AC3E}">
        <p14:creationId xmlns:p14="http://schemas.microsoft.com/office/powerpoint/2010/main" val="7738351"/>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Documentation</a:t>
            </a:r>
          </a:p>
        </p:txBody>
      </p:sp>
      <p:sp>
        <p:nvSpPr>
          <p:cNvPr id="92163" name="Rectangle 3"/>
          <p:cNvSpPr>
            <a:spLocks noGrp="1" noChangeArrowheads="1"/>
          </p:cNvSpPr>
          <p:nvPr>
            <p:ph type="body" idx="1"/>
          </p:nvPr>
        </p:nvSpPr>
        <p:spPr/>
        <p:txBody>
          <a:bodyPr/>
          <a:lstStyle/>
          <a:p>
            <a:pPr>
              <a:lnSpc>
                <a:spcPct val="90000"/>
              </a:lnSpc>
            </a:pPr>
            <a:r>
              <a:rPr lang="en-US"/>
              <a:t>Organization Charts</a:t>
            </a:r>
          </a:p>
          <a:p>
            <a:pPr>
              <a:lnSpc>
                <a:spcPct val="90000"/>
              </a:lnSpc>
            </a:pPr>
            <a:r>
              <a:rPr lang="en-US"/>
              <a:t>Procedures</a:t>
            </a:r>
          </a:p>
          <a:p>
            <a:pPr>
              <a:lnSpc>
                <a:spcPct val="90000"/>
              </a:lnSpc>
            </a:pPr>
            <a:r>
              <a:rPr lang="en-US"/>
              <a:t>Forms</a:t>
            </a:r>
          </a:p>
          <a:p>
            <a:pPr>
              <a:lnSpc>
                <a:spcPct val="90000"/>
              </a:lnSpc>
            </a:pPr>
            <a:r>
              <a:rPr lang="en-US"/>
              <a:t>Tags</a:t>
            </a:r>
          </a:p>
          <a:p>
            <a:pPr>
              <a:lnSpc>
                <a:spcPct val="90000"/>
              </a:lnSpc>
            </a:pPr>
            <a:r>
              <a:rPr lang="en-US"/>
              <a:t>Prints</a:t>
            </a:r>
          </a:p>
          <a:p>
            <a:pPr>
              <a:lnSpc>
                <a:spcPct val="90000"/>
              </a:lnSpc>
            </a:pPr>
            <a:r>
              <a:rPr lang="en-US"/>
              <a:t>Specifications</a:t>
            </a:r>
          </a:p>
          <a:p>
            <a:pPr>
              <a:lnSpc>
                <a:spcPct val="90000"/>
              </a:lnSpc>
            </a:pPr>
            <a:r>
              <a:rPr lang="en-US"/>
              <a:t>Statistical Data</a:t>
            </a:r>
          </a:p>
          <a:p>
            <a:pPr>
              <a:lnSpc>
                <a:spcPct val="90000"/>
              </a:lnSpc>
            </a:pPr>
            <a:r>
              <a:rPr lang="en-US"/>
              <a:t>Inspection &amp; Test Results</a:t>
            </a:r>
          </a:p>
        </p:txBody>
      </p:sp>
    </p:spTree>
    <p:extLst>
      <p:ext uri="{BB962C8B-B14F-4D97-AF65-F5344CB8AC3E}">
        <p14:creationId xmlns:p14="http://schemas.microsoft.com/office/powerpoint/2010/main" val="3298180674"/>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676400" y="274638"/>
            <a:ext cx="7072313" cy="868362"/>
          </a:xfrm>
        </p:spPr>
        <p:txBody>
          <a:bodyPr/>
          <a:lstStyle/>
          <a:p>
            <a:r>
              <a:rPr lang="en-US" sz="2400" b="1"/>
              <a:t>Documents that ensure effective</a:t>
            </a:r>
            <a:r>
              <a:rPr lang="tr-TR" sz="2400" b="1"/>
              <a:t> </a:t>
            </a:r>
            <a:r>
              <a:rPr lang="en-US" sz="2400" b="1"/>
              <a:t>planning, operation and control of</a:t>
            </a:r>
            <a:r>
              <a:rPr lang="tr-TR" sz="2400" b="1"/>
              <a:t> </a:t>
            </a:r>
            <a:r>
              <a:rPr lang="en-US" sz="2400" b="1"/>
              <a:t>processes</a:t>
            </a:r>
            <a:endParaRPr lang="en-US" sz="2400"/>
          </a:p>
        </p:txBody>
      </p:sp>
      <p:sp>
        <p:nvSpPr>
          <p:cNvPr id="78851" name="Rectangle 3"/>
          <p:cNvSpPr>
            <a:spLocks noGrp="1" noChangeArrowheads="1"/>
          </p:cNvSpPr>
          <p:nvPr>
            <p:ph type="body" idx="1"/>
          </p:nvPr>
        </p:nvSpPr>
        <p:spPr>
          <a:xfrm>
            <a:off x="0" y="1341438"/>
            <a:ext cx="3563938" cy="5076825"/>
          </a:xfrm>
        </p:spPr>
        <p:txBody>
          <a:bodyPr/>
          <a:lstStyle/>
          <a:p>
            <a:r>
              <a:rPr lang="en-US" sz="2800">
                <a:latin typeface="Times New Roman" pitchFamily="18" charset="0"/>
              </a:rPr>
              <a:t>The standard requires management system documentation</a:t>
            </a:r>
            <a:r>
              <a:rPr lang="tr-TR" sz="2800">
                <a:latin typeface="Times New Roman" pitchFamily="18" charset="0"/>
              </a:rPr>
              <a:t> </a:t>
            </a:r>
            <a:r>
              <a:rPr lang="en-US" sz="2800" i="1">
                <a:latin typeface="Times New Roman" pitchFamily="18" charset="0"/>
              </a:rPr>
              <a:t>to include documents required by the organization</a:t>
            </a:r>
            <a:r>
              <a:rPr lang="tr-TR" sz="2800" i="1">
                <a:latin typeface="Times New Roman" pitchFamily="18" charset="0"/>
              </a:rPr>
              <a:t> </a:t>
            </a:r>
            <a:r>
              <a:rPr lang="en-US" sz="2800" i="1">
                <a:latin typeface="Times New Roman" pitchFamily="18" charset="0"/>
              </a:rPr>
              <a:t>to ensure the effective planning, operation and</a:t>
            </a:r>
            <a:r>
              <a:rPr lang="tr-TR" sz="2800" i="1">
                <a:latin typeface="Times New Roman" pitchFamily="18" charset="0"/>
              </a:rPr>
              <a:t> </a:t>
            </a:r>
            <a:r>
              <a:rPr lang="en-US" sz="2800" i="1">
                <a:latin typeface="Times New Roman" pitchFamily="18" charset="0"/>
              </a:rPr>
              <a:t>control of its processes</a:t>
            </a:r>
            <a:r>
              <a:rPr lang="en-US" sz="2800">
                <a:latin typeface="Times New Roman" pitchFamily="18" charset="0"/>
              </a:rPr>
              <a:t>.</a:t>
            </a:r>
          </a:p>
        </p:txBody>
      </p:sp>
      <p:pic>
        <p:nvPicPr>
          <p:cNvPr id="788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120" y="1268413"/>
            <a:ext cx="5516880" cy="438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3" name="Rectangle 5"/>
          <p:cNvSpPr>
            <a:spLocks noChangeArrowheads="1"/>
          </p:cNvSpPr>
          <p:nvPr/>
        </p:nvSpPr>
        <p:spPr bwMode="auto">
          <a:xfrm>
            <a:off x="4859338" y="6021388"/>
            <a:ext cx="329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imes New Roman" pitchFamily="18" charset="0"/>
              </a:rPr>
              <a:t>Relationships between documents</a:t>
            </a:r>
          </a:p>
        </p:txBody>
      </p:sp>
    </p:spTree>
    <p:extLst>
      <p:ext uri="{BB962C8B-B14F-4D97-AF65-F5344CB8AC3E}">
        <p14:creationId xmlns:p14="http://schemas.microsoft.com/office/powerpoint/2010/main" val="3382372861"/>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endParaRPr lang="tr-TR"/>
          </a:p>
        </p:txBody>
      </p:sp>
      <p:sp>
        <p:nvSpPr>
          <p:cNvPr id="80899" name="Rectangle 3"/>
          <p:cNvSpPr>
            <a:spLocks noGrp="1" noChangeArrowheads="1"/>
          </p:cNvSpPr>
          <p:nvPr>
            <p:ph type="body" idx="1"/>
          </p:nvPr>
        </p:nvSpPr>
        <p:spPr>
          <a:xfrm>
            <a:off x="0" y="1447800"/>
            <a:ext cx="2555875" cy="4949825"/>
          </a:xfrm>
        </p:spPr>
        <p:txBody>
          <a:bodyPr/>
          <a:lstStyle/>
          <a:p>
            <a:r>
              <a:rPr lang="en-US" sz="2800">
                <a:latin typeface="Times New Roman" pitchFamily="18" charset="0"/>
              </a:rPr>
              <a:t>Classification of documents</a:t>
            </a:r>
          </a:p>
          <a:p>
            <a:endParaRPr lang="en-US" sz="2800">
              <a:latin typeface="Times New Roman" pitchFamily="18" charset="0"/>
            </a:endParaRPr>
          </a:p>
        </p:txBody>
      </p:sp>
      <p:pic>
        <p:nvPicPr>
          <p:cNvPr id="80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940" y="0"/>
            <a:ext cx="5554980" cy="605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390527"/>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b="1"/>
              <a:t>Control of records</a:t>
            </a:r>
            <a:endParaRPr lang="en-US"/>
          </a:p>
        </p:txBody>
      </p:sp>
      <p:sp>
        <p:nvSpPr>
          <p:cNvPr id="81923" name="Rectangle 3"/>
          <p:cNvSpPr>
            <a:spLocks noGrp="1" noChangeArrowheads="1"/>
          </p:cNvSpPr>
          <p:nvPr>
            <p:ph type="body" idx="1"/>
          </p:nvPr>
        </p:nvSpPr>
        <p:spPr>
          <a:xfrm>
            <a:off x="468313" y="1249680"/>
            <a:ext cx="8218487" cy="5076825"/>
          </a:xfrm>
        </p:spPr>
        <p:txBody>
          <a:bodyPr/>
          <a:lstStyle/>
          <a:p>
            <a:pPr>
              <a:lnSpc>
                <a:spcPct val="80000"/>
              </a:lnSpc>
              <a:buFontTx/>
              <a:buNone/>
            </a:pPr>
            <a:r>
              <a:rPr lang="en-US" sz="2000" dirty="0">
                <a:latin typeface="Times New Roman" pitchFamily="18" charset="0"/>
              </a:rPr>
              <a:t>The standard requires records </a:t>
            </a:r>
            <a:r>
              <a:rPr lang="en-US" sz="2000" i="1" dirty="0">
                <a:latin typeface="Times New Roman" pitchFamily="18" charset="0"/>
              </a:rPr>
              <a:t>to be established and</a:t>
            </a:r>
            <a:r>
              <a:rPr lang="tr-TR" sz="2000" i="1" dirty="0">
                <a:latin typeface="Times New Roman" pitchFamily="18" charset="0"/>
              </a:rPr>
              <a:t> </a:t>
            </a:r>
            <a:r>
              <a:rPr lang="en-US" sz="2000" i="1" dirty="0">
                <a:latin typeface="Times New Roman" pitchFamily="18" charset="0"/>
              </a:rPr>
              <a:t>maintained to provide evidence of conformity to requirements</a:t>
            </a:r>
            <a:r>
              <a:rPr lang="tr-TR" sz="2000" i="1" dirty="0">
                <a:latin typeface="Times New Roman" pitchFamily="18" charset="0"/>
              </a:rPr>
              <a:t> </a:t>
            </a:r>
            <a:r>
              <a:rPr lang="en-US" sz="2000" i="1" dirty="0">
                <a:latin typeface="Times New Roman" pitchFamily="18" charset="0"/>
              </a:rPr>
              <a:t>and the effective operation of the quality management</a:t>
            </a:r>
            <a:r>
              <a:rPr lang="tr-TR" sz="2000" i="1" dirty="0">
                <a:latin typeface="Times New Roman" pitchFamily="18" charset="0"/>
              </a:rPr>
              <a:t> </a:t>
            </a:r>
            <a:r>
              <a:rPr lang="en-US" sz="2000" i="1" dirty="0">
                <a:latin typeface="Times New Roman" pitchFamily="18" charset="0"/>
              </a:rPr>
              <a:t>system.</a:t>
            </a:r>
            <a:endParaRPr lang="tr-TR" sz="2000" i="1" dirty="0">
              <a:latin typeface="Times New Roman" pitchFamily="18" charset="0"/>
            </a:endParaRPr>
          </a:p>
          <a:p>
            <a:pPr>
              <a:lnSpc>
                <a:spcPct val="80000"/>
              </a:lnSpc>
            </a:pPr>
            <a:r>
              <a:rPr lang="en-US" sz="2000" dirty="0">
                <a:latin typeface="Times New Roman" pitchFamily="18" charset="0"/>
              </a:rPr>
              <a:t>Customer complaints</a:t>
            </a:r>
          </a:p>
          <a:p>
            <a:pPr>
              <a:lnSpc>
                <a:spcPct val="80000"/>
              </a:lnSpc>
            </a:pPr>
            <a:r>
              <a:rPr lang="en-US" sz="2000" dirty="0">
                <a:latin typeface="Times New Roman" pitchFamily="18" charset="0"/>
              </a:rPr>
              <a:t>Warranty claims</a:t>
            </a:r>
          </a:p>
          <a:p>
            <a:pPr>
              <a:lnSpc>
                <a:spcPct val="80000"/>
              </a:lnSpc>
            </a:pPr>
            <a:r>
              <a:rPr lang="en-US" sz="2000" dirty="0">
                <a:latin typeface="Times New Roman" pitchFamily="18" charset="0"/>
              </a:rPr>
              <a:t>Failure analysis reports</a:t>
            </a:r>
          </a:p>
          <a:p>
            <a:pPr>
              <a:lnSpc>
                <a:spcPct val="80000"/>
              </a:lnSpc>
            </a:pPr>
            <a:r>
              <a:rPr lang="en-US" sz="2000" dirty="0">
                <a:latin typeface="Times New Roman" pitchFamily="18" charset="0"/>
              </a:rPr>
              <a:t>Process capability studies</a:t>
            </a:r>
          </a:p>
          <a:p>
            <a:pPr>
              <a:lnSpc>
                <a:spcPct val="80000"/>
              </a:lnSpc>
            </a:pPr>
            <a:r>
              <a:rPr lang="en-US" sz="2000" dirty="0">
                <a:latin typeface="Times New Roman" pitchFamily="18" charset="0"/>
              </a:rPr>
              <a:t>Service reports</a:t>
            </a:r>
          </a:p>
          <a:p>
            <a:pPr>
              <a:lnSpc>
                <a:spcPct val="80000"/>
              </a:lnSpc>
            </a:pPr>
            <a:r>
              <a:rPr lang="en-US" sz="2000" dirty="0">
                <a:latin typeface="Times New Roman" pitchFamily="18" charset="0"/>
              </a:rPr>
              <a:t>Concessions</a:t>
            </a:r>
          </a:p>
          <a:p>
            <a:pPr>
              <a:lnSpc>
                <a:spcPct val="80000"/>
              </a:lnSpc>
            </a:pPr>
            <a:r>
              <a:rPr lang="en-US" sz="2000" dirty="0">
                <a:latin typeface="Times New Roman" pitchFamily="18" charset="0"/>
              </a:rPr>
              <a:t>Change requests</a:t>
            </a:r>
          </a:p>
          <a:p>
            <a:pPr>
              <a:lnSpc>
                <a:spcPct val="80000"/>
              </a:lnSpc>
            </a:pPr>
            <a:r>
              <a:rPr lang="en-US" sz="2000" dirty="0">
                <a:latin typeface="Times New Roman" pitchFamily="18" charset="0"/>
              </a:rPr>
              <a:t>Subcontractor assessments</a:t>
            </a:r>
          </a:p>
          <a:p>
            <a:pPr>
              <a:lnSpc>
                <a:spcPct val="80000"/>
              </a:lnSpc>
            </a:pPr>
            <a:r>
              <a:rPr lang="en-US" sz="2000" dirty="0">
                <a:latin typeface="Times New Roman" pitchFamily="18" charset="0"/>
              </a:rPr>
              <a:t>Performance analysis</a:t>
            </a:r>
          </a:p>
          <a:p>
            <a:pPr>
              <a:lnSpc>
                <a:spcPct val="80000"/>
              </a:lnSpc>
            </a:pPr>
            <a:r>
              <a:rPr lang="en-US" sz="2000" dirty="0">
                <a:latin typeface="Times New Roman" pitchFamily="18" charset="0"/>
              </a:rPr>
              <a:t>Deviations and waivers</a:t>
            </a:r>
          </a:p>
          <a:p>
            <a:pPr>
              <a:lnSpc>
                <a:spcPct val="80000"/>
              </a:lnSpc>
            </a:pPr>
            <a:r>
              <a:rPr lang="en-US" sz="2000" dirty="0">
                <a:latin typeface="Times New Roman" pitchFamily="18" charset="0"/>
              </a:rPr>
              <a:t>Contract change records</a:t>
            </a:r>
          </a:p>
          <a:p>
            <a:pPr>
              <a:lnSpc>
                <a:spcPct val="80000"/>
              </a:lnSpc>
            </a:pPr>
            <a:r>
              <a:rPr lang="en-US" sz="2000" dirty="0">
                <a:latin typeface="Times New Roman" pitchFamily="18" charset="0"/>
              </a:rPr>
              <a:t>Quality cost data</a:t>
            </a:r>
          </a:p>
          <a:p>
            <a:pPr>
              <a:lnSpc>
                <a:spcPct val="80000"/>
              </a:lnSpc>
            </a:pPr>
            <a:r>
              <a:rPr lang="en-US" sz="2000" dirty="0">
                <a:latin typeface="Times New Roman" pitchFamily="18" charset="0"/>
              </a:rPr>
              <a:t>External quality audit records</a:t>
            </a:r>
          </a:p>
        </p:txBody>
      </p:sp>
    </p:spTree>
    <p:extLst>
      <p:ext uri="{BB962C8B-B14F-4D97-AF65-F5344CB8AC3E}">
        <p14:creationId xmlns:p14="http://schemas.microsoft.com/office/powerpoint/2010/main" val="756488143"/>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Briefly</a:t>
            </a:r>
            <a:r>
              <a:rPr lang="tr-TR" dirty="0" smtClean="0"/>
              <a:t>….</a:t>
            </a:r>
            <a:endParaRPr lang="tr-TR" dirty="0"/>
          </a:p>
        </p:txBody>
      </p:sp>
      <p:sp>
        <p:nvSpPr>
          <p:cNvPr id="3" name="İçerik Yer Tutucusu 2"/>
          <p:cNvSpPr>
            <a:spLocks noGrp="1"/>
          </p:cNvSpPr>
          <p:nvPr>
            <p:ph idx="1"/>
          </p:nvPr>
        </p:nvSpPr>
        <p:spPr/>
        <p:txBody>
          <a:bodyPr/>
          <a:lstStyle/>
          <a:p>
            <a:pPr algn="just"/>
            <a:r>
              <a:rPr lang="en-US" dirty="0"/>
              <a:t>Documentation is a tool used to document and manage a company's business processes. </a:t>
            </a:r>
            <a:endParaRPr lang="tr-TR" dirty="0" smtClean="0"/>
          </a:p>
          <a:p>
            <a:pPr algn="just"/>
            <a:r>
              <a:rPr lang="en-US" dirty="0" smtClean="0"/>
              <a:t>Accurate </a:t>
            </a:r>
            <a:r>
              <a:rPr lang="en-US" dirty="0"/>
              <a:t>and up-to-date documentation ensures the effective implementation of business processes and helps prevent errors. </a:t>
            </a:r>
            <a:endParaRPr lang="tr-TR" dirty="0" smtClean="0"/>
          </a:p>
          <a:p>
            <a:pPr algn="just"/>
            <a:r>
              <a:rPr lang="en-US" dirty="0" smtClean="0"/>
              <a:t>Furthermore</a:t>
            </a:r>
            <a:r>
              <a:rPr lang="en-US" dirty="0"/>
              <a:t>, documentation facilitates information sharing within the company and helps employees perform their duties more effectively.</a:t>
            </a:r>
            <a:endParaRPr lang="tr-TR" dirty="0"/>
          </a:p>
        </p:txBody>
      </p:sp>
      <p:sp>
        <p:nvSpPr>
          <p:cNvPr id="4" name="Altbilgi Yer Tutucusu 3"/>
          <p:cNvSpPr>
            <a:spLocks noGrp="1"/>
          </p:cNvSpPr>
          <p:nvPr>
            <p:ph type="ftr" sz="quarter" idx="10"/>
          </p:nvPr>
        </p:nvSpPr>
        <p:spPr/>
        <p:txBody>
          <a:bodyPr/>
          <a:lstStyle/>
          <a:p>
            <a:pPr>
              <a:defRPr/>
            </a:pPr>
            <a:r>
              <a:rPr lang="de-DE" smtClean="0"/>
              <a:t>Page </a:t>
            </a:r>
            <a:fld id="{309985EE-30AE-4C86-9EB2-3A2F05F14641}" type="slidenum">
              <a:rPr lang="de-DE" sz="1400" b="1" smtClean="0"/>
              <a:pPr>
                <a:defRPr/>
              </a:pPr>
              <a:t>27</a:t>
            </a:fld>
            <a:endParaRPr lang="de-DE" sz="1400" b="1"/>
          </a:p>
        </p:txBody>
      </p:sp>
      <p:pic>
        <p:nvPicPr>
          <p:cNvPr id="5" name="Resim 4"/>
          <p:cNvPicPr>
            <a:picLocks noChangeAspect="1"/>
          </p:cNvPicPr>
          <p:nvPr/>
        </p:nvPicPr>
        <p:blipFill>
          <a:blip r:embed="rId2"/>
          <a:stretch>
            <a:fillRect/>
          </a:stretch>
        </p:blipFill>
        <p:spPr>
          <a:xfrm>
            <a:off x="1227582" y="3319272"/>
            <a:ext cx="2439162" cy="2439162"/>
          </a:xfrm>
          <a:prstGeom prst="rect">
            <a:avLst/>
          </a:prstGeom>
        </p:spPr>
      </p:pic>
      <p:pic>
        <p:nvPicPr>
          <p:cNvPr id="6" name="Resim 5"/>
          <p:cNvPicPr>
            <a:picLocks noChangeAspect="1"/>
          </p:cNvPicPr>
          <p:nvPr/>
        </p:nvPicPr>
        <p:blipFill rotWithShape="1">
          <a:blip r:embed="rId3"/>
          <a:srcRect l="11649" r="15323" b="-1668"/>
          <a:stretch/>
        </p:blipFill>
        <p:spPr>
          <a:xfrm>
            <a:off x="5288693" y="3187349"/>
            <a:ext cx="3290157" cy="3053622"/>
          </a:xfrm>
          <a:prstGeom prst="rect">
            <a:avLst/>
          </a:prstGeom>
        </p:spPr>
      </p:pic>
    </p:spTree>
    <p:extLst>
      <p:ext uri="{BB962C8B-B14F-4D97-AF65-F5344CB8AC3E}">
        <p14:creationId xmlns:p14="http://schemas.microsoft.com/office/powerpoint/2010/main" val="3807031544"/>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7075" y="1260475"/>
            <a:ext cx="8033866" cy="1143000"/>
          </a:xfrm>
        </p:spPr>
        <p:txBody>
          <a:bodyPr/>
          <a:lstStyle/>
          <a:p>
            <a:pPr eaLnBrk="1" hangingPunct="1"/>
            <a:r>
              <a:rPr lang="tr-TR" dirty="0" smtClean="0">
                <a:solidFill>
                  <a:schemeClr val="bg2">
                    <a:lumMod val="50000"/>
                  </a:schemeClr>
                </a:solidFill>
              </a:rPr>
              <a:t>FE 422 FOOD PRODUCTION MANAGEMENT</a:t>
            </a:r>
            <a:endParaRPr lang="de-DE" dirty="0" smtClean="0">
              <a:solidFill>
                <a:schemeClr val="bg2">
                  <a:lumMod val="50000"/>
                </a:schemeClr>
              </a:solidFill>
            </a:endParaRPr>
          </a:p>
        </p:txBody>
      </p:sp>
      <p:sp>
        <p:nvSpPr>
          <p:cNvPr id="3075" name="Rectangle 3"/>
          <p:cNvSpPr>
            <a:spLocks noGrp="1" noChangeArrowheads="1"/>
          </p:cNvSpPr>
          <p:nvPr>
            <p:ph type="subTitle" idx="1"/>
          </p:nvPr>
        </p:nvSpPr>
        <p:spPr>
          <a:xfrm>
            <a:off x="727075" y="2903838"/>
            <a:ext cx="8108006" cy="441025"/>
          </a:xfrm>
        </p:spPr>
        <p:txBody>
          <a:bodyPr/>
          <a:lstStyle/>
          <a:p>
            <a:r>
              <a:rPr lang="tr-TR" dirty="0" smtClean="0">
                <a:solidFill>
                  <a:schemeClr val="bg2">
                    <a:lumMod val="50000"/>
                  </a:schemeClr>
                </a:solidFill>
              </a:rPr>
              <a:t>6. </a:t>
            </a:r>
            <a:r>
              <a:rPr lang="en-US" dirty="0" smtClean="0">
                <a:solidFill>
                  <a:schemeClr val="bg2">
                    <a:lumMod val="50000"/>
                  </a:schemeClr>
                </a:solidFill>
              </a:rPr>
              <a:t>Quality </a:t>
            </a:r>
            <a:r>
              <a:rPr lang="tr-TR" dirty="0" smtClean="0">
                <a:solidFill>
                  <a:schemeClr val="bg2">
                    <a:lumMod val="50000"/>
                  </a:schemeClr>
                </a:solidFill>
              </a:rPr>
              <a:t>Planning</a:t>
            </a:r>
            <a:endParaRPr lang="en-US" dirty="0">
              <a:solidFill>
                <a:schemeClr val="bg2">
                  <a:lumMod val="50000"/>
                </a:schemeClr>
              </a:solidFill>
            </a:endParaRPr>
          </a:p>
        </p:txBody>
      </p:sp>
    </p:spTree>
    <p:extLst>
      <p:ext uri="{BB962C8B-B14F-4D97-AF65-F5344CB8AC3E}">
        <p14:creationId xmlns:p14="http://schemas.microsoft.com/office/powerpoint/2010/main" val="4250065261"/>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68313" y="260350"/>
            <a:ext cx="7848600" cy="674688"/>
          </a:xfrm>
        </p:spPr>
        <p:txBody>
          <a:bodyPr/>
          <a:lstStyle/>
          <a:p>
            <a:r>
              <a:rPr lang="tr-TR" sz="2800" b="1" dirty="0"/>
              <a:t>HOW TO MANAGE FOR QUALITY: THE JURAN TRILOGY</a:t>
            </a:r>
            <a:endParaRPr lang="tr-TR" sz="2800" dirty="0"/>
          </a:p>
        </p:txBody>
      </p:sp>
      <p:pic>
        <p:nvPicPr>
          <p:cNvPr id="1259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412875"/>
            <a:ext cx="6550025" cy="480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49924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67559" y="274638"/>
            <a:ext cx="8576441" cy="868362"/>
          </a:xfrm>
        </p:spPr>
        <p:txBody>
          <a:bodyPr/>
          <a:lstStyle/>
          <a:p>
            <a:r>
              <a:rPr lang="en-US" sz="3200" b="1" dirty="0"/>
              <a:t>Role, origins and application of</a:t>
            </a:r>
            <a:r>
              <a:rPr lang="tr-TR" sz="3200" b="1" dirty="0"/>
              <a:t>  </a:t>
            </a:r>
            <a:r>
              <a:rPr lang="en-US" sz="3200" b="1" dirty="0"/>
              <a:t>ISO 9000</a:t>
            </a:r>
            <a:endParaRPr lang="en-US" sz="3200" dirty="0"/>
          </a:p>
        </p:txBody>
      </p:sp>
      <p:sp>
        <p:nvSpPr>
          <p:cNvPr id="46083" name="Rectangle 3"/>
          <p:cNvSpPr>
            <a:spLocks noGrp="1" noChangeArrowheads="1"/>
          </p:cNvSpPr>
          <p:nvPr>
            <p:ph type="body" idx="1"/>
          </p:nvPr>
        </p:nvSpPr>
        <p:spPr/>
        <p:txBody>
          <a:bodyPr/>
          <a:lstStyle/>
          <a:p>
            <a:pPr>
              <a:lnSpc>
                <a:spcPct val="90000"/>
              </a:lnSpc>
              <a:buFontTx/>
              <a:buNone/>
            </a:pPr>
            <a:r>
              <a:rPr lang="en-US" sz="2800" b="1">
                <a:latin typeface="Times New Roman" pitchFamily="18" charset="0"/>
              </a:rPr>
              <a:t>What is the purpose of ISO 9000?</a:t>
            </a:r>
          </a:p>
          <a:p>
            <a:pPr>
              <a:lnSpc>
                <a:spcPct val="90000"/>
              </a:lnSpc>
              <a:buFontTx/>
              <a:buNone/>
            </a:pPr>
            <a:r>
              <a:rPr lang="en-US" sz="2800">
                <a:latin typeface="Times New Roman" pitchFamily="18" charset="0"/>
              </a:rPr>
              <a:t>The purpose of these standards is to assist organizations of all types to</a:t>
            </a:r>
            <a:r>
              <a:rPr lang="tr-TR" sz="2800">
                <a:latin typeface="Times New Roman" pitchFamily="18" charset="0"/>
              </a:rPr>
              <a:t> </a:t>
            </a:r>
            <a:r>
              <a:rPr lang="en-US" sz="2800">
                <a:latin typeface="Times New Roman" pitchFamily="18" charset="0"/>
              </a:rPr>
              <a:t>implement and operate effective quality management systems. These standards</a:t>
            </a:r>
            <a:r>
              <a:rPr lang="tr-TR" sz="2800">
                <a:latin typeface="Times New Roman" pitchFamily="18" charset="0"/>
              </a:rPr>
              <a:t> </a:t>
            </a:r>
            <a:r>
              <a:rPr lang="en-US" sz="2800">
                <a:latin typeface="Times New Roman" pitchFamily="18" charset="0"/>
              </a:rPr>
              <a:t>provide a vehicle for consolidating and communicating concepts in the</a:t>
            </a:r>
            <a:r>
              <a:rPr lang="tr-TR" sz="2800">
                <a:latin typeface="Times New Roman" pitchFamily="18" charset="0"/>
              </a:rPr>
              <a:t> </a:t>
            </a:r>
            <a:r>
              <a:rPr lang="en-US" sz="2800">
                <a:latin typeface="Times New Roman" pitchFamily="18" charset="0"/>
              </a:rPr>
              <a:t>field of quality management that have been approved by an international</a:t>
            </a:r>
            <a:r>
              <a:rPr lang="tr-TR" sz="2800">
                <a:latin typeface="Times New Roman" pitchFamily="18" charset="0"/>
              </a:rPr>
              <a:t> </a:t>
            </a:r>
            <a:r>
              <a:rPr lang="en-US" sz="2800">
                <a:latin typeface="Times New Roman" pitchFamily="18" charset="0"/>
              </a:rPr>
              <a:t>committee of representatives from national standards bodies. It is not their</a:t>
            </a:r>
            <a:r>
              <a:rPr lang="tr-TR" sz="2800">
                <a:latin typeface="Times New Roman" pitchFamily="18" charset="0"/>
              </a:rPr>
              <a:t> </a:t>
            </a:r>
            <a:r>
              <a:rPr lang="en-US" sz="2800">
                <a:latin typeface="Times New Roman" pitchFamily="18" charset="0"/>
              </a:rPr>
              <a:t>purpose to fuel the certification, consulting, training and publishing industries.</a:t>
            </a:r>
            <a:r>
              <a:rPr lang="tr-TR" sz="2800">
                <a:latin typeface="Times New Roman" pitchFamily="18" charset="0"/>
              </a:rPr>
              <a:t> </a:t>
            </a:r>
            <a:r>
              <a:rPr lang="en-US" sz="2800">
                <a:latin typeface="Times New Roman" pitchFamily="18" charset="0"/>
              </a:rPr>
              <a:t>The primary users of the standards are intended to be organizations acting as</a:t>
            </a:r>
            <a:r>
              <a:rPr lang="tr-TR" sz="2800">
                <a:latin typeface="Times New Roman" pitchFamily="18" charset="0"/>
              </a:rPr>
              <a:t> </a:t>
            </a:r>
            <a:r>
              <a:rPr lang="en-US" sz="2800">
                <a:latin typeface="Times New Roman" pitchFamily="18" charset="0"/>
              </a:rPr>
              <a:t>either customers or suppliers.</a:t>
            </a:r>
          </a:p>
        </p:txBody>
      </p:sp>
    </p:spTree>
    <p:extLst>
      <p:ext uri="{BB962C8B-B14F-4D97-AF65-F5344CB8AC3E}">
        <p14:creationId xmlns:p14="http://schemas.microsoft.com/office/powerpoint/2010/main" val="477394593"/>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title"/>
          </p:nvPr>
        </p:nvSpPr>
        <p:spPr>
          <a:xfrm>
            <a:off x="611188" y="260350"/>
            <a:ext cx="6265862" cy="865188"/>
          </a:xfrm>
        </p:spPr>
        <p:txBody>
          <a:bodyPr/>
          <a:lstStyle/>
          <a:p>
            <a:pPr algn="l"/>
            <a:r>
              <a:rPr lang="tr-TR" b="1"/>
              <a:t>Quality Planning Process</a:t>
            </a:r>
          </a:p>
        </p:txBody>
      </p:sp>
      <p:sp>
        <p:nvSpPr>
          <p:cNvPr id="76804" name="Text Box 4"/>
          <p:cNvSpPr txBox="1">
            <a:spLocks noChangeArrowheads="1"/>
          </p:cNvSpPr>
          <p:nvPr/>
        </p:nvSpPr>
        <p:spPr bwMode="auto">
          <a:xfrm>
            <a:off x="387350" y="1310640"/>
            <a:ext cx="83756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Tx/>
              <a:buChar char="•"/>
            </a:pPr>
            <a:r>
              <a:rPr lang="tr-TR" sz="2400" dirty="0">
                <a:latin typeface="Times New Roman" pitchFamily="18" charset="0"/>
              </a:rPr>
              <a:t>“</a:t>
            </a:r>
            <a:r>
              <a:rPr lang="tr-TR" sz="2400" dirty="0" err="1">
                <a:latin typeface="Times New Roman" pitchFamily="18" charset="0"/>
              </a:rPr>
              <a:t>Quality</a:t>
            </a:r>
            <a:r>
              <a:rPr lang="tr-TR" sz="2400" dirty="0">
                <a:latin typeface="Times New Roman" pitchFamily="18" charset="0"/>
              </a:rPr>
              <a:t> </a:t>
            </a:r>
            <a:r>
              <a:rPr lang="tr-TR" sz="2400" dirty="0" err="1">
                <a:latin typeface="Times New Roman" pitchFamily="18" charset="0"/>
              </a:rPr>
              <a:t>planning</a:t>
            </a:r>
            <a:r>
              <a:rPr lang="tr-TR" sz="2400" dirty="0">
                <a:latin typeface="Times New Roman" pitchFamily="18" charset="0"/>
              </a:rPr>
              <a:t>,” as </a:t>
            </a:r>
            <a:r>
              <a:rPr lang="tr-TR" sz="2400" dirty="0" err="1">
                <a:latin typeface="Times New Roman" pitchFamily="18" charset="0"/>
              </a:rPr>
              <a:t>used</a:t>
            </a:r>
            <a:r>
              <a:rPr lang="tr-TR" sz="2400" dirty="0">
                <a:latin typeface="Times New Roman" pitchFamily="18" charset="0"/>
              </a:rPr>
              <a:t> </a:t>
            </a:r>
            <a:r>
              <a:rPr lang="tr-TR" sz="2400" dirty="0" err="1">
                <a:latin typeface="Times New Roman" pitchFamily="18" charset="0"/>
              </a:rPr>
              <a:t>here</a:t>
            </a:r>
            <a:r>
              <a:rPr lang="tr-TR" sz="2400" dirty="0">
                <a:latin typeface="Times New Roman" pitchFamily="18" charset="0"/>
              </a:rPr>
              <a:t>, is a </a:t>
            </a:r>
            <a:r>
              <a:rPr lang="tr-TR" sz="2400" dirty="0" err="1">
                <a:latin typeface="Times New Roman" pitchFamily="18" charset="0"/>
              </a:rPr>
              <a:t>structured</a:t>
            </a:r>
            <a:r>
              <a:rPr lang="tr-TR" sz="2400" dirty="0">
                <a:latin typeface="Times New Roman" pitchFamily="18" charset="0"/>
              </a:rPr>
              <a:t> </a:t>
            </a:r>
            <a:r>
              <a:rPr lang="tr-TR" sz="2400" dirty="0" err="1">
                <a:latin typeface="Times New Roman" pitchFamily="18" charset="0"/>
              </a:rPr>
              <a:t>process</a:t>
            </a:r>
            <a:r>
              <a:rPr lang="tr-TR" sz="2400" dirty="0">
                <a:latin typeface="Times New Roman" pitchFamily="18" charset="0"/>
              </a:rPr>
              <a:t> </a:t>
            </a:r>
            <a:r>
              <a:rPr lang="tr-TR" sz="2400" dirty="0" err="1">
                <a:latin typeface="Times New Roman" pitchFamily="18" charset="0"/>
              </a:rPr>
              <a:t>for</a:t>
            </a:r>
            <a:r>
              <a:rPr lang="tr-TR" sz="2400" dirty="0">
                <a:latin typeface="Times New Roman" pitchFamily="18" charset="0"/>
              </a:rPr>
              <a:t> </a:t>
            </a:r>
            <a:r>
              <a:rPr lang="tr-TR" sz="2400" dirty="0" err="1">
                <a:latin typeface="Times New Roman" pitchFamily="18" charset="0"/>
              </a:rPr>
              <a:t>developing</a:t>
            </a:r>
            <a:r>
              <a:rPr lang="tr-TR" sz="2400" dirty="0">
                <a:latin typeface="Times New Roman" pitchFamily="18" charset="0"/>
              </a:rPr>
              <a:t> </a:t>
            </a:r>
            <a:r>
              <a:rPr lang="tr-TR" sz="2400" dirty="0" err="1">
                <a:latin typeface="Times New Roman" pitchFamily="18" charset="0"/>
              </a:rPr>
              <a:t>products</a:t>
            </a:r>
            <a:r>
              <a:rPr lang="tr-TR" sz="2400" dirty="0">
                <a:latin typeface="Times New Roman" pitchFamily="18" charset="0"/>
              </a:rPr>
              <a:t> (</a:t>
            </a:r>
            <a:r>
              <a:rPr lang="tr-TR" sz="2400" dirty="0" err="1">
                <a:latin typeface="Times New Roman" pitchFamily="18" charset="0"/>
              </a:rPr>
              <a:t>both</a:t>
            </a:r>
            <a:r>
              <a:rPr lang="tr-TR" sz="2400" dirty="0">
                <a:latin typeface="Times New Roman" pitchFamily="18" charset="0"/>
              </a:rPr>
              <a:t> </a:t>
            </a:r>
            <a:r>
              <a:rPr lang="tr-TR" sz="2400" dirty="0" err="1">
                <a:latin typeface="Times New Roman" pitchFamily="18" charset="0"/>
              </a:rPr>
              <a:t>goods</a:t>
            </a:r>
            <a:r>
              <a:rPr lang="tr-TR" sz="2400" dirty="0">
                <a:latin typeface="Times New Roman" pitchFamily="18" charset="0"/>
              </a:rPr>
              <a:t> </a:t>
            </a:r>
            <a:r>
              <a:rPr lang="tr-TR" sz="2400" dirty="0" err="1">
                <a:latin typeface="Times New Roman" pitchFamily="18" charset="0"/>
              </a:rPr>
              <a:t>and</a:t>
            </a:r>
            <a:r>
              <a:rPr lang="tr-TR" sz="2400" dirty="0">
                <a:latin typeface="Times New Roman" pitchFamily="18" charset="0"/>
              </a:rPr>
              <a:t> </a:t>
            </a:r>
            <a:r>
              <a:rPr lang="tr-TR" sz="2400" dirty="0" err="1">
                <a:latin typeface="Times New Roman" pitchFamily="18" charset="0"/>
              </a:rPr>
              <a:t>services</a:t>
            </a:r>
            <a:r>
              <a:rPr lang="tr-TR" sz="2400" dirty="0">
                <a:latin typeface="Times New Roman" pitchFamily="18" charset="0"/>
              </a:rPr>
              <a:t>) </a:t>
            </a:r>
            <a:r>
              <a:rPr lang="tr-TR" sz="2400" dirty="0" err="1">
                <a:latin typeface="Times New Roman" pitchFamily="18" charset="0"/>
              </a:rPr>
              <a:t>that</a:t>
            </a:r>
            <a:r>
              <a:rPr lang="tr-TR" sz="2400" dirty="0">
                <a:latin typeface="Times New Roman" pitchFamily="18" charset="0"/>
              </a:rPr>
              <a:t> </a:t>
            </a:r>
            <a:r>
              <a:rPr lang="tr-TR" sz="2400" dirty="0" err="1">
                <a:latin typeface="Times New Roman" pitchFamily="18" charset="0"/>
              </a:rPr>
              <a:t>ensures</a:t>
            </a:r>
            <a:r>
              <a:rPr lang="tr-TR" sz="2400" dirty="0">
                <a:latin typeface="Times New Roman" pitchFamily="18" charset="0"/>
              </a:rPr>
              <a:t> </a:t>
            </a:r>
            <a:r>
              <a:rPr lang="tr-TR" sz="2400" dirty="0" err="1">
                <a:latin typeface="Times New Roman" pitchFamily="18" charset="0"/>
              </a:rPr>
              <a:t>that</a:t>
            </a:r>
            <a:r>
              <a:rPr lang="tr-TR" sz="2400" dirty="0">
                <a:latin typeface="Times New Roman" pitchFamily="18" charset="0"/>
              </a:rPr>
              <a:t> </a:t>
            </a:r>
            <a:r>
              <a:rPr lang="tr-TR" sz="2400" dirty="0" err="1">
                <a:latin typeface="Times New Roman" pitchFamily="18" charset="0"/>
              </a:rPr>
              <a:t>customer</a:t>
            </a:r>
            <a:r>
              <a:rPr lang="tr-TR" sz="2400" dirty="0">
                <a:latin typeface="Times New Roman" pitchFamily="18" charset="0"/>
              </a:rPr>
              <a:t> </a:t>
            </a:r>
            <a:r>
              <a:rPr lang="tr-TR" sz="2400" dirty="0" err="1">
                <a:latin typeface="Times New Roman" pitchFamily="18" charset="0"/>
              </a:rPr>
              <a:t>needs</a:t>
            </a:r>
            <a:r>
              <a:rPr lang="tr-TR" sz="2400" dirty="0">
                <a:latin typeface="Times New Roman" pitchFamily="18" charset="0"/>
              </a:rPr>
              <a:t> </a:t>
            </a:r>
            <a:r>
              <a:rPr lang="tr-TR" sz="2400" dirty="0" err="1">
                <a:latin typeface="Times New Roman" pitchFamily="18" charset="0"/>
              </a:rPr>
              <a:t>are</a:t>
            </a:r>
            <a:r>
              <a:rPr lang="tr-TR" sz="2400" dirty="0">
                <a:latin typeface="Times New Roman" pitchFamily="18" charset="0"/>
              </a:rPr>
              <a:t> met </a:t>
            </a:r>
            <a:r>
              <a:rPr lang="tr-TR" sz="2400" dirty="0" err="1">
                <a:latin typeface="Times New Roman" pitchFamily="18" charset="0"/>
              </a:rPr>
              <a:t>by</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final </a:t>
            </a:r>
            <a:r>
              <a:rPr lang="tr-TR" sz="2400" dirty="0" err="1">
                <a:latin typeface="Times New Roman" pitchFamily="18" charset="0"/>
              </a:rPr>
              <a:t>result</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tools</a:t>
            </a:r>
            <a:r>
              <a:rPr lang="tr-TR" sz="2400" dirty="0">
                <a:latin typeface="Times New Roman" pitchFamily="18" charset="0"/>
              </a:rPr>
              <a:t> </a:t>
            </a:r>
            <a:r>
              <a:rPr lang="tr-TR" sz="2400" dirty="0" err="1">
                <a:latin typeface="Times New Roman" pitchFamily="18" charset="0"/>
              </a:rPr>
              <a:t>and</a:t>
            </a:r>
            <a:r>
              <a:rPr lang="tr-TR" sz="2400" dirty="0">
                <a:latin typeface="Times New Roman" pitchFamily="18" charset="0"/>
              </a:rPr>
              <a:t> </a:t>
            </a:r>
            <a:r>
              <a:rPr lang="tr-TR" sz="2400" dirty="0" err="1">
                <a:latin typeface="Times New Roman" pitchFamily="18" charset="0"/>
              </a:rPr>
              <a:t>methods</a:t>
            </a:r>
            <a:r>
              <a:rPr lang="tr-TR" sz="2400" dirty="0">
                <a:latin typeface="Times New Roman" pitchFamily="18" charset="0"/>
              </a:rPr>
              <a:t> of </a:t>
            </a:r>
            <a:r>
              <a:rPr lang="tr-TR" sz="2400" dirty="0" err="1">
                <a:latin typeface="Times New Roman" pitchFamily="18" charset="0"/>
              </a:rPr>
              <a:t>quality</a:t>
            </a:r>
            <a:r>
              <a:rPr lang="tr-TR" sz="2400" dirty="0">
                <a:latin typeface="Times New Roman" pitchFamily="18" charset="0"/>
              </a:rPr>
              <a:t> </a:t>
            </a:r>
            <a:r>
              <a:rPr lang="tr-TR" sz="2400" dirty="0" err="1">
                <a:latin typeface="Times New Roman" pitchFamily="18" charset="0"/>
              </a:rPr>
              <a:t>planning</a:t>
            </a:r>
            <a:r>
              <a:rPr lang="tr-TR" sz="2400" dirty="0">
                <a:latin typeface="Times New Roman" pitchFamily="18" charset="0"/>
              </a:rPr>
              <a:t> </a:t>
            </a:r>
            <a:r>
              <a:rPr lang="tr-TR" sz="2400" dirty="0" err="1">
                <a:latin typeface="Times New Roman" pitchFamily="18" charset="0"/>
              </a:rPr>
              <a:t>are</a:t>
            </a:r>
            <a:r>
              <a:rPr lang="tr-TR" sz="2400" dirty="0">
                <a:latin typeface="Times New Roman" pitchFamily="18" charset="0"/>
              </a:rPr>
              <a:t> </a:t>
            </a:r>
            <a:r>
              <a:rPr lang="tr-TR" sz="2400" dirty="0" err="1">
                <a:latin typeface="Times New Roman" pitchFamily="18" charset="0"/>
              </a:rPr>
              <a:t>incorporated</a:t>
            </a:r>
            <a:r>
              <a:rPr lang="tr-TR" sz="2400" dirty="0">
                <a:latin typeface="Times New Roman" pitchFamily="18" charset="0"/>
              </a:rPr>
              <a:t> </a:t>
            </a:r>
            <a:r>
              <a:rPr lang="tr-TR" sz="2400" dirty="0" err="1">
                <a:latin typeface="Times New Roman" pitchFamily="18" charset="0"/>
              </a:rPr>
              <a:t>along</a:t>
            </a:r>
            <a:r>
              <a:rPr lang="tr-TR" sz="2400" dirty="0">
                <a:latin typeface="Times New Roman" pitchFamily="18" charset="0"/>
              </a:rPr>
              <a:t> </a:t>
            </a:r>
            <a:r>
              <a:rPr lang="tr-TR" sz="2400" dirty="0" err="1">
                <a:latin typeface="Times New Roman" pitchFamily="18" charset="0"/>
              </a:rPr>
              <a:t>with</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technological</a:t>
            </a:r>
            <a:r>
              <a:rPr lang="tr-TR" sz="2400" dirty="0">
                <a:latin typeface="Times New Roman" pitchFamily="18" charset="0"/>
              </a:rPr>
              <a:t> </a:t>
            </a:r>
            <a:r>
              <a:rPr lang="tr-TR" sz="2400" dirty="0" err="1">
                <a:latin typeface="Times New Roman" pitchFamily="18" charset="0"/>
              </a:rPr>
              <a:t>tools</a:t>
            </a:r>
            <a:r>
              <a:rPr lang="tr-TR" sz="2400" dirty="0">
                <a:latin typeface="Times New Roman" pitchFamily="18" charset="0"/>
              </a:rPr>
              <a:t> </a:t>
            </a:r>
            <a:r>
              <a:rPr lang="tr-TR" sz="2400" dirty="0" err="1">
                <a:latin typeface="Times New Roman" pitchFamily="18" charset="0"/>
              </a:rPr>
              <a:t>for</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particular</a:t>
            </a:r>
            <a:r>
              <a:rPr lang="tr-TR" sz="2400" dirty="0">
                <a:latin typeface="Times New Roman" pitchFamily="18" charset="0"/>
              </a:rPr>
              <a:t> </a:t>
            </a:r>
            <a:r>
              <a:rPr lang="tr-TR" sz="2400" dirty="0" err="1">
                <a:latin typeface="Times New Roman" pitchFamily="18" charset="0"/>
              </a:rPr>
              <a:t>product</a:t>
            </a:r>
            <a:r>
              <a:rPr lang="tr-TR" sz="2400" dirty="0">
                <a:latin typeface="Times New Roman" pitchFamily="18" charset="0"/>
              </a:rPr>
              <a:t> </a:t>
            </a:r>
            <a:r>
              <a:rPr lang="tr-TR" sz="2400" dirty="0" err="1">
                <a:latin typeface="Times New Roman" pitchFamily="18" charset="0"/>
              </a:rPr>
              <a:t>being</a:t>
            </a:r>
            <a:r>
              <a:rPr lang="tr-TR" sz="2400" dirty="0">
                <a:latin typeface="Times New Roman" pitchFamily="18" charset="0"/>
              </a:rPr>
              <a:t> </a:t>
            </a:r>
            <a:r>
              <a:rPr lang="tr-TR" sz="2400" dirty="0" err="1">
                <a:latin typeface="Times New Roman" pitchFamily="18" charset="0"/>
              </a:rPr>
              <a:t>developed</a:t>
            </a:r>
            <a:r>
              <a:rPr lang="tr-TR" sz="2400" dirty="0">
                <a:latin typeface="Times New Roman" pitchFamily="18" charset="0"/>
              </a:rPr>
              <a:t> </a:t>
            </a:r>
            <a:r>
              <a:rPr lang="tr-TR" sz="2400" dirty="0" err="1">
                <a:latin typeface="Times New Roman" pitchFamily="18" charset="0"/>
              </a:rPr>
              <a:t>and</a:t>
            </a:r>
            <a:r>
              <a:rPr lang="tr-TR" sz="2400" dirty="0">
                <a:latin typeface="Times New Roman" pitchFamily="18" charset="0"/>
              </a:rPr>
              <a:t> </a:t>
            </a:r>
            <a:r>
              <a:rPr lang="tr-TR" sz="2400" dirty="0" err="1">
                <a:latin typeface="Times New Roman" pitchFamily="18" charset="0"/>
              </a:rPr>
              <a:t>delivered</a:t>
            </a:r>
            <a:r>
              <a:rPr lang="tr-TR" sz="2400" dirty="0">
                <a:latin typeface="Times New Roman" pitchFamily="18" charset="0"/>
              </a:rPr>
              <a:t>.</a:t>
            </a:r>
          </a:p>
        </p:txBody>
      </p:sp>
      <p:sp>
        <p:nvSpPr>
          <p:cNvPr id="76805" name="Text Box 5"/>
          <p:cNvSpPr txBox="1">
            <a:spLocks noChangeArrowheads="1"/>
          </p:cNvSpPr>
          <p:nvPr/>
        </p:nvSpPr>
        <p:spPr bwMode="auto">
          <a:xfrm>
            <a:off x="443548" y="3421063"/>
            <a:ext cx="7921625" cy="2647950"/>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tr-TR" sz="2400" dirty="0" err="1">
                <a:latin typeface="Times New Roman" pitchFamily="18" charset="0"/>
              </a:rPr>
              <a:t>Quality</a:t>
            </a:r>
            <a:r>
              <a:rPr lang="tr-TR" sz="2400" dirty="0">
                <a:latin typeface="Times New Roman" pitchFamily="18" charset="0"/>
              </a:rPr>
              <a:t> </a:t>
            </a:r>
            <a:r>
              <a:rPr lang="tr-TR" sz="2400" dirty="0" err="1">
                <a:latin typeface="Times New Roman" pitchFamily="18" charset="0"/>
              </a:rPr>
              <a:t>planning</a:t>
            </a:r>
            <a:r>
              <a:rPr lang="tr-TR" sz="2400" dirty="0">
                <a:latin typeface="Times New Roman" pitchFamily="18" charset="0"/>
              </a:rPr>
              <a:t> </a:t>
            </a:r>
            <a:r>
              <a:rPr lang="tr-TR" sz="2400" dirty="0" err="1">
                <a:latin typeface="Times New Roman" pitchFamily="18" charset="0"/>
              </a:rPr>
              <a:t>steps</a:t>
            </a:r>
            <a:r>
              <a:rPr lang="tr-TR" sz="2400" dirty="0">
                <a:latin typeface="Times New Roman" pitchFamily="18" charset="0"/>
              </a:rPr>
              <a:t>; </a:t>
            </a:r>
          </a:p>
          <a:p>
            <a:pPr>
              <a:buFontTx/>
              <a:buAutoNum type="alphaUcPeriod"/>
            </a:pPr>
            <a:r>
              <a:rPr lang="tr-TR" sz="2400" dirty="0" err="1">
                <a:latin typeface="Times New Roman" pitchFamily="18" charset="0"/>
              </a:rPr>
              <a:t>Establish</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project</a:t>
            </a:r>
            <a:endParaRPr lang="tr-TR" sz="2400" dirty="0">
              <a:latin typeface="Times New Roman" pitchFamily="18" charset="0"/>
            </a:endParaRPr>
          </a:p>
          <a:p>
            <a:pPr>
              <a:buFontTx/>
              <a:buAutoNum type="alphaUcPeriod"/>
            </a:pPr>
            <a:r>
              <a:rPr lang="tr-TR" sz="2400" dirty="0" err="1">
                <a:latin typeface="Times New Roman" pitchFamily="18" charset="0"/>
              </a:rPr>
              <a:t>Identify</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customers</a:t>
            </a:r>
            <a:endParaRPr lang="tr-TR" sz="2400" dirty="0">
              <a:latin typeface="Times New Roman" pitchFamily="18" charset="0"/>
            </a:endParaRPr>
          </a:p>
          <a:p>
            <a:pPr>
              <a:buFontTx/>
              <a:buAutoNum type="alphaUcPeriod"/>
            </a:pPr>
            <a:r>
              <a:rPr lang="tr-TR" sz="2400" dirty="0" err="1">
                <a:latin typeface="Times New Roman" pitchFamily="18" charset="0"/>
              </a:rPr>
              <a:t>Discover</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customer</a:t>
            </a:r>
            <a:r>
              <a:rPr lang="tr-TR" sz="2400" dirty="0">
                <a:latin typeface="Times New Roman" pitchFamily="18" charset="0"/>
              </a:rPr>
              <a:t> </a:t>
            </a:r>
            <a:r>
              <a:rPr lang="tr-TR" sz="2400" dirty="0" err="1">
                <a:latin typeface="Times New Roman" pitchFamily="18" charset="0"/>
              </a:rPr>
              <a:t>needs</a:t>
            </a:r>
            <a:endParaRPr lang="tr-TR" sz="2400" dirty="0">
              <a:latin typeface="Times New Roman" pitchFamily="18" charset="0"/>
            </a:endParaRPr>
          </a:p>
          <a:p>
            <a:pPr>
              <a:buFontTx/>
              <a:buAutoNum type="alphaUcPeriod"/>
            </a:pPr>
            <a:r>
              <a:rPr lang="tr-TR" sz="2400" dirty="0" err="1">
                <a:latin typeface="Times New Roman" pitchFamily="18" charset="0"/>
              </a:rPr>
              <a:t>Develop</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product</a:t>
            </a:r>
            <a:endParaRPr lang="tr-TR" sz="2400" dirty="0">
              <a:latin typeface="Times New Roman" pitchFamily="18" charset="0"/>
            </a:endParaRPr>
          </a:p>
          <a:p>
            <a:pPr>
              <a:buFontTx/>
              <a:buAutoNum type="alphaUcPeriod"/>
            </a:pPr>
            <a:r>
              <a:rPr lang="tr-TR" sz="2400" dirty="0" err="1">
                <a:latin typeface="Times New Roman" pitchFamily="18" charset="0"/>
              </a:rPr>
              <a:t>Develop</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process</a:t>
            </a:r>
            <a:endParaRPr lang="tr-TR" sz="2400" dirty="0">
              <a:latin typeface="Times New Roman" pitchFamily="18" charset="0"/>
            </a:endParaRPr>
          </a:p>
          <a:p>
            <a:pPr>
              <a:buFontTx/>
              <a:buAutoNum type="alphaUcPeriod"/>
            </a:pPr>
            <a:r>
              <a:rPr lang="tr-TR" sz="2400" dirty="0" err="1">
                <a:latin typeface="Times New Roman" pitchFamily="18" charset="0"/>
              </a:rPr>
              <a:t>Develop</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controls</a:t>
            </a:r>
            <a:r>
              <a:rPr lang="tr-TR" sz="2400" dirty="0">
                <a:latin typeface="Times New Roman" pitchFamily="18" charset="0"/>
              </a:rPr>
              <a:t> </a:t>
            </a:r>
            <a:r>
              <a:rPr lang="tr-TR" sz="2400" dirty="0" err="1">
                <a:latin typeface="Times New Roman" pitchFamily="18" charset="0"/>
              </a:rPr>
              <a:t>and</a:t>
            </a:r>
            <a:r>
              <a:rPr lang="tr-TR" sz="2400" dirty="0">
                <a:latin typeface="Times New Roman" pitchFamily="18" charset="0"/>
              </a:rPr>
              <a:t> transfer </a:t>
            </a:r>
            <a:r>
              <a:rPr lang="tr-TR" sz="2400" dirty="0" err="1">
                <a:latin typeface="Times New Roman" pitchFamily="18" charset="0"/>
              </a:rPr>
              <a:t>to</a:t>
            </a:r>
            <a:r>
              <a:rPr lang="tr-TR" sz="2400" dirty="0">
                <a:latin typeface="Times New Roman" pitchFamily="18" charset="0"/>
              </a:rPr>
              <a:t> </a:t>
            </a:r>
            <a:r>
              <a:rPr lang="tr-TR" sz="2400" dirty="0" err="1">
                <a:latin typeface="Times New Roman" pitchFamily="18" charset="0"/>
              </a:rPr>
              <a:t>operations</a:t>
            </a:r>
            <a:endParaRPr lang="tr-TR" sz="2400" dirty="0">
              <a:latin typeface="Times New Roman" pitchFamily="18" charset="0"/>
            </a:endParaRPr>
          </a:p>
        </p:txBody>
      </p:sp>
    </p:spTree>
    <p:extLst>
      <p:ext uri="{BB962C8B-B14F-4D97-AF65-F5344CB8AC3E}">
        <p14:creationId xmlns:p14="http://schemas.microsoft.com/office/powerpoint/2010/main" val="156968638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title"/>
          </p:nvPr>
        </p:nvSpPr>
        <p:spPr>
          <a:xfrm>
            <a:off x="539750" y="260350"/>
            <a:ext cx="7777163" cy="1143000"/>
          </a:xfrm>
        </p:spPr>
        <p:txBody>
          <a:bodyPr/>
          <a:lstStyle/>
          <a:p>
            <a:pPr algn="l"/>
            <a:r>
              <a:rPr lang="tr-TR" b="1"/>
              <a:t>A. Establish the Project </a:t>
            </a:r>
          </a:p>
        </p:txBody>
      </p:sp>
      <p:sp>
        <p:nvSpPr>
          <p:cNvPr id="78852" name="Text Box 4"/>
          <p:cNvSpPr txBox="1">
            <a:spLocks noChangeArrowheads="1"/>
          </p:cNvSpPr>
          <p:nvPr/>
        </p:nvSpPr>
        <p:spPr bwMode="auto">
          <a:xfrm>
            <a:off x="346393" y="1386840"/>
            <a:ext cx="844708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3050" indent="-2730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tr-TR" sz="2400" dirty="0">
                <a:latin typeface="Times New Roman" pitchFamily="18" charset="0"/>
              </a:rPr>
              <a:t>A </a:t>
            </a:r>
            <a:r>
              <a:rPr lang="tr-TR" sz="2400" dirty="0" err="1">
                <a:latin typeface="Times New Roman" pitchFamily="18" charset="0"/>
              </a:rPr>
              <a:t>quality</a:t>
            </a:r>
            <a:r>
              <a:rPr lang="tr-TR" sz="2400" dirty="0">
                <a:latin typeface="Times New Roman" pitchFamily="18" charset="0"/>
              </a:rPr>
              <a:t> </a:t>
            </a:r>
            <a:r>
              <a:rPr lang="tr-TR" sz="2400" dirty="0" err="1">
                <a:latin typeface="Times New Roman" pitchFamily="18" charset="0"/>
              </a:rPr>
              <a:t>planning</a:t>
            </a:r>
            <a:r>
              <a:rPr lang="tr-TR" sz="2400" dirty="0">
                <a:latin typeface="Times New Roman" pitchFamily="18" charset="0"/>
              </a:rPr>
              <a:t> </a:t>
            </a:r>
            <a:r>
              <a:rPr lang="tr-TR" sz="2400" dirty="0" err="1">
                <a:latin typeface="Times New Roman" pitchFamily="18" charset="0"/>
              </a:rPr>
              <a:t>project</a:t>
            </a:r>
            <a:r>
              <a:rPr lang="tr-TR" sz="2400" dirty="0">
                <a:latin typeface="Times New Roman" pitchFamily="18" charset="0"/>
              </a:rPr>
              <a:t> is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organized</a:t>
            </a:r>
            <a:r>
              <a:rPr lang="tr-TR" sz="2400" dirty="0">
                <a:latin typeface="Times New Roman" pitchFamily="18" charset="0"/>
              </a:rPr>
              <a:t> </a:t>
            </a:r>
            <a:r>
              <a:rPr lang="tr-TR" sz="2400" dirty="0" err="1">
                <a:latin typeface="Times New Roman" pitchFamily="18" charset="0"/>
              </a:rPr>
              <a:t>work</a:t>
            </a:r>
            <a:r>
              <a:rPr lang="tr-TR" sz="2400" dirty="0">
                <a:latin typeface="Times New Roman" pitchFamily="18" charset="0"/>
              </a:rPr>
              <a:t> </a:t>
            </a:r>
            <a:r>
              <a:rPr lang="tr-TR" sz="2400" dirty="0" err="1">
                <a:latin typeface="Times New Roman" pitchFamily="18" charset="0"/>
              </a:rPr>
              <a:t>needed</a:t>
            </a:r>
            <a:r>
              <a:rPr lang="tr-TR" sz="2400" dirty="0">
                <a:latin typeface="Times New Roman" pitchFamily="18" charset="0"/>
              </a:rPr>
              <a:t> </a:t>
            </a:r>
            <a:r>
              <a:rPr lang="tr-TR" sz="2400" dirty="0" err="1">
                <a:latin typeface="Times New Roman" pitchFamily="18" charset="0"/>
              </a:rPr>
              <a:t>to</a:t>
            </a:r>
            <a:r>
              <a:rPr lang="tr-TR" sz="2400" dirty="0">
                <a:latin typeface="Times New Roman" pitchFamily="18" charset="0"/>
              </a:rPr>
              <a:t> </a:t>
            </a:r>
            <a:r>
              <a:rPr lang="tr-TR" sz="2400" dirty="0" err="1">
                <a:latin typeface="Times New Roman" pitchFamily="18" charset="0"/>
              </a:rPr>
              <a:t>prepare</a:t>
            </a:r>
            <a:r>
              <a:rPr lang="tr-TR" sz="2400" dirty="0">
                <a:latin typeface="Times New Roman" pitchFamily="18" charset="0"/>
              </a:rPr>
              <a:t> an </a:t>
            </a:r>
            <a:r>
              <a:rPr lang="tr-TR" sz="2400" dirty="0" err="1">
                <a:latin typeface="Times New Roman" pitchFamily="18" charset="0"/>
              </a:rPr>
              <a:t>organization</a:t>
            </a:r>
            <a:r>
              <a:rPr lang="tr-TR" sz="2400" dirty="0">
                <a:latin typeface="Times New Roman" pitchFamily="18" charset="0"/>
              </a:rPr>
              <a:t> </a:t>
            </a:r>
            <a:r>
              <a:rPr lang="tr-TR" sz="2400" dirty="0" err="1">
                <a:latin typeface="Times New Roman" pitchFamily="18" charset="0"/>
              </a:rPr>
              <a:t>to</a:t>
            </a:r>
            <a:r>
              <a:rPr lang="tr-TR" sz="2400" dirty="0">
                <a:latin typeface="Times New Roman" pitchFamily="18" charset="0"/>
              </a:rPr>
              <a:t> deliver a </a:t>
            </a:r>
            <a:r>
              <a:rPr lang="tr-TR" sz="2400" dirty="0" err="1">
                <a:latin typeface="Times New Roman" pitchFamily="18" charset="0"/>
              </a:rPr>
              <a:t>new</a:t>
            </a:r>
            <a:r>
              <a:rPr lang="tr-TR" sz="2400" dirty="0">
                <a:latin typeface="Times New Roman" pitchFamily="18" charset="0"/>
              </a:rPr>
              <a:t> </a:t>
            </a:r>
            <a:r>
              <a:rPr lang="tr-TR" sz="2400" dirty="0" err="1">
                <a:latin typeface="Times New Roman" pitchFamily="18" charset="0"/>
              </a:rPr>
              <a:t>or</a:t>
            </a:r>
            <a:r>
              <a:rPr lang="tr-TR" sz="2400" dirty="0">
                <a:latin typeface="Times New Roman" pitchFamily="18" charset="0"/>
              </a:rPr>
              <a:t> </a:t>
            </a:r>
            <a:r>
              <a:rPr lang="tr-TR" sz="2400" dirty="0" err="1">
                <a:latin typeface="Times New Roman" pitchFamily="18" charset="0"/>
              </a:rPr>
              <a:t>revised</a:t>
            </a:r>
            <a:r>
              <a:rPr lang="tr-TR" sz="2400" dirty="0">
                <a:latin typeface="Times New Roman" pitchFamily="18" charset="0"/>
              </a:rPr>
              <a:t> </a:t>
            </a:r>
            <a:r>
              <a:rPr lang="tr-TR" sz="2400" dirty="0" err="1">
                <a:latin typeface="Times New Roman" pitchFamily="18" charset="0"/>
              </a:rPr>
              <a:t>product</a:t>
            </a:r>
            <a:r>
              <a:rPr lang="tr-TR" sz="2400" dirty="0">
                <a:latin typeface="Times New Roman" pitchFamily="18" charset="0"/>
              </a:rPr>
              <a:t>, </a:t>
            </a:r>
            <a:r>
              <a:rPr lang="tr-TR" sz="2400" dirty="0" err="1">
                <a:latin typeface="Times New Roman" pitchFamily="18" charset="0"/>
              </a:rPr>
              <a:t>following</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steps</a:t>
            </a:r>
            <a:r>
              <a:rPr lang="tr-TR" sz="2400" dirty="0">
                <a:latin typeface="Times New Roman" pitchFamily="18" charset="0"/>
              </a:rPr>
              <a:t> </a:t>
            </a:r>
            <a:r>
              <a:rPr lang="tr-TR" sz="2400" dirty="0" err="1">
                <a:latin typeface="Times New Roman" pitchFamily="18" charset="0"/>
              </a:rPr>
              <a:t>associated</a:t>
            </a:r>
            <a:r>
              <a:rPr lang="tr-TR" sz="2400" dirty="0">
                <a:latin typeface="Times New Roman" pitchFamily="18" charset="0"/>
              </a:rPr>
              <a:t> </a:t>
            </a:r>
            <a:r>
              <a:rPr lang="tr-TR" sz="2400" dirty="0" err="1">
                <a:latin typeface="Times New Roman" pitchFamily="18" charset="0"/>
              </a:rPr>
              <a:t>with</a:t>
            </a:r>
            <a:r>
              <a:rPr lang="tr-TR" sz="2400" dirty="0">
                <a:latin typeface="Times New Roman" pitchFamily="18" charset="0"/>
              </a:rPr>
              <a:t> </a:t>
            </a:r>
            <a:r>
              <a:rPr lang="tr-TR" sz="2400" dirty="0" err="1">
                <a:latin typeface="Times New Roman" pitchFamily="18" charset="0"/>
              </a:rPr>
              <a:t>quality</a:t>
            </a:r>
            <a:r>
              <a:rPr lang="tr-TR" sz="2400" dirty="0">
                <a:latin typeface="Times New Roman" pitchFamily="18" charset="0"/>
              </a:rPr>
              <a:t> </a:t>
            </a:r>
            <a:r>
              <a:rPr lang="tr-TR" sz="2400" dirty="0" err="1">
                <a:latin typeface="Times New Roman" pitchFamily="18" charset="0"/>
              </a:rPr>
              <a:t>planning</a:t>
            </a:r>
            <a:r>
              <a:rPr lang="tr-TR" sz="2400" dirty="0">
                <a:latin typeface="Times New Roman" pitchFamily="18" charset="0"/>
              </a:rPr>
              <a:t>. </a:t>
            </a:r>
            <a:r>
              <a:rPr lang="tr-TR" sz="2400" dirty="0" err="1">
                <a:latin typeface="Times New Roman" pitchFamily="18" charset="0"/>
              </a:rPr>
              <a:t>Generally</a:t>
            </a:r>
            <a:r>
              <a:rPr lang="tr-TR" sz="2400" dirty="0">
                <a:latin typeface="Times New Roman" pitchFamily="18" charset="0"/>
              </a:rPr>
              <a:t> </a:t>
            </a:r>
            <a:r>
              <a:rPr lang="tr-TR" sz="2400" dirty="0" err="1">
                <a:latin typeface="Times New Roman" pitchFamily="18" charset="0"/>
              </a:rPr>
              <a:t>speaking</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following</a:t>
            </a:r>
            <a:r>
              <a:rPr lang="tr-TR" sz="2400" dirty="0">
                <a:latin typeface="Times New Roman" pitchFamily="18" charset="0"/>
              </a:rPr>
              <a:t> </a:t>
            </a:r>
            <a:r>
              <a:rPr lang="tr-TR" sz="2400" dirty="0" err="1">
                <a:latin typeface="Times New Roman" pitchFamily="18" charset="0"/>
              </a:rPr>
              <a:t>activities</a:t>
            </a:r>
            <a:r>
              <a:rPr lang="tr-TR" sz="2400" dirty="0">
                <a:latin typeface="Times New Roman" pitchFamily="18" charset="0"/>
              </a:rPr>
              <a:t> </a:t>
            </a:r>
            <a:r>
              <a:rPr lang="tr-TR" sz="2400" dirty="0" err="1">
                <a:latin typeface="Times New Roman" pitchFamily="18" charset="0"/>
              </a:rPr>
              <a:t>are</a:t>
            </a:r>
            <a:r>
              <a:rPr lang="tr-TR" sz="2400" dirty="0">
                <a:latin typeface="Times New Roman" pitchFamily="18" charset="0"/>
              </a:rPr>
              <a:t> </a:t>
            </a:r>
            <a:r>
              <a:rPr lang="tr-TR" sz="2400" dirty="0" err="1">
                <a:latin typeface="Times New Roman" pitchFamily="18" charset="0"/>
              </a:rPr>
              <a:t>associated</a:t>
            </a:r>
            <a:r>
              <a:rPr lang="tr-TR" sz="2400" dirty="0">
                <a:latin typeface="Times New Roman" pitchFamily="18" charset="0"/>
              </a:rPr>
              <a:t> </a:t>
            </a:r>
            <a:r>
              <a:rPr lang="tr-TR" sz="2400" dirty="0" err="1">
                <a:latin typeface="Times New Roman" pitchFamily="18" charset="0"/>
              </a:rPr>
              <a:t>with</a:t>
            </a:r>
            <a:r>
              <a:rPr lang="tr-TR" sz="2400" dirty="0">
                <a:latin typeface="Times New Roman" pitchFamily="18" charset="0"/>
              </a:rPr>
              <a:t> </a:t>
            </a:r>
            <a:r>
              <a:rPr lang="tr-TR" sz="2400" dirty="0" err="1">
                <a:latin typeface="Times New Roman" pitchFamily="18" charset="0"/>
              </a:rPr>
              <a:t>establishing</a:t>
            </a:r>
            <a:r>
              <a:rPr lang="tr-TR" sz="2400" dirty="0">
                <a:latin typeface="Times New Roman" pitchFamily="18" charset="0"/>
              </a:rPr>
              <a:t> a </a:t>
            </a:r>
            <a:r>
              <a:rPr lang="tr-TR" sz="2400" dirty="0" err="1">
                <a:latin typeface="Times New Roman" pitchFamily="18" charset="0"/>
              </a:rPr>
              <a:t>quality</a:t>
            </a:r>
            <a:r>
              <a:rPr lang="tr-TR" sz="2400" dirty="0">
                <a:latin typeface="Times New Roman" pitchFamily="18" charset="0"/>
              </a:rPr>
              <a:t> </a:t>
            </a:r>
            <a:r>
              <a:rPr lang="tr-TR" sz="2400" dirty="0" err="1">
                <a:latin typeface="Times New Roman" pitchFamily="18" charset="0"/>
              </a:rPr>
              <a:t>planning</a:t>
            </a:r>
            <a:r>
              <a:rPr lang="tr-TR" sz="2400" dirty="0">
                <a:latin typeface="Times New Roman" pitchFamily="18" charset="0"/>
              </a:rPr>
              <a:t> </a:t>
            </a:r>
            <a:r>
              <a:rPr lang="tr-TR" sz="2400" dirty="0" err="1">
                <a:latin typeface="Times New Roman" pitchFamily="18" charset="0"/>
              </a:rPr>
              <a:t>project</a:t>
            </a:r>
            <a:r>
              <a:rPr lang="tr-TR" sz="2400" dirty="0">
                <a:latin typeface="Times New Roman" pitchFamily="18" charset="0"/>
              </a:rPr>
              <a:t>:</a:t>
            </a:r>
          </a:p>
          <a:p>
            <a:pPr>
              <a:buFontTx/>
              <a:buChar char="•"/>
            </a:pPr>
            <a:r>
              <a:rPr lang="tr-TR" sz="2400" dirty="0">
                <a:latin typeface="Times New Roman" pitchFamily="18" charset="0"/>
              </a:rPr>
              <a:t> </a:t>
            </a:r>
            <a:r>
              <a:rPr lang="tr-TR" sz="2400" dirty="0" err="1">
                <a:latin typeface="Times New Roman" pitchFamily="18" charset="0"/>
              </a:rPr>
              <a:t>Identify</a:t>
            </a:r>
            <a:r>
              <a:rPr lang="tr-TR" sz="2400" dirty="0">
                <a:latin typeface="Times New Roman" pitchFamily="18" charset="0"/>
              </a:rPr>
              <a:t> </a:t>
            </a:r>
            <a:r>
              <a:rPr lang="tr-TR" sz="2400" dirty="0" err="1">
                <a:latin typeface="Times New Roman" pitchFamily="18" charset="0"/>
              </a:rPr>
              <a:t>which</a:t>
            </a:r>
            <a:r>
              <a:rPr lang="tr-TR" sz="2400" dirty="0">
                <a:latin typeface="Times New Roman" pitchFamily="18" charset="0"/>
              </a:rPr>
              <a:t> </a:t>
            </a:r>
            <a:r>
              <a:rPr lang="tr-TR" sz="2400" dirty="0" err="1">
                <a:latin typeface="Times New Roman" pitchFamily="18" charset="0"/>
              </a:rPr>
              <a:t>projects</a:t>
            </a:r>
            <a:r>
              <a:rPr lang="tr-TR" sz="2400" dirty="0">
                <a:latin typeface="Times New Roman" pitchFamily="18" charset="0"/>
              </a:rPr>
              <a:t> </a:t>
            </a:r>
            <a:r>
              <a:rPr lang="tr-TR" sz="2400" dirty="0" err="1">
                <a:latin typeface="Times New Roman" pitchFamily="18" charset="0"/>
              </a:rPr>
              <a:t>are</a:t>
            </a:r>
            <a:r>
              <a:rPr lang="tr-TR" sz="2400" dirty="0">
                <a:latin typeface="Times New Roman" pitchFamily="18" charset="0"/>
              </a:rPr>
              <a:t> </a:t>
            </a:r>
            <a:r>
              <a:rPr lang="tr-TR" sz="2400" dirty="0" err="1">
                <a:latin typeface="Times New Roman" pitchFamily="18" charset="0"/>
              </a:rPr>
              <a:t>required</a:t>
            </a:r>
            <a:r>
              <a:rPr lang="tr-TR" sz="2400" dirty="0">
                <a:latin typeface="Times New Roman" pitchFamily="18" charset="0"/>
              </a:rPr>
              <a:t> </a:t>
            </a:r>
            <a:r>
              <a:rPr lang="tr-TR" sz="2400" dirty="0" err="1">
                <a:latin typeface="Times New Roman" pitchFamily="18" charset="0"/>
              </a:rPr>
              <a:t>to</a:t>
            </a:r>
            <a:r>
              <a:rPr lang="tr-TR" sz="2400" dirty="0">
                <a:latin typeface="Times New Roman" pitchFamily="18" charset="0"/>
              </a:rPr>
              <a:t> </a:t>
            </a:r>
            <a:r>
              <a:rPr lang="tr-TR" sz="2400" dirty="0" err="1">
                <a:latin typeface="Times New Roman" pitchFamily="18" charset="0"/>
              </a:rPr>
              <a:t>fulfill</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organization’s</a:t>
            </a:r>
            <a:r>
              <a:rPr lang="tr-TR" sz="2400" dirty="0">
                <a:latin typeface="Times New Roman" pitchFamily="18" charset="0"/>
              </a:rPr>
              <a:t> </a:t>
            </a:r>
            <a:r>
              <a:rPr lang="tr-TR" sz="2400" dirty="0" err="1">
                <a:latin typeface="Times New Roman" pitchFamily="18" charset="0"/>
              </a:rPr>
              <a:t>strategy</a:t>
            </a:r>
            <a:r>
              <a:rPr lang="tr-TR" sz="2400" dirty="0">
                <a:latin typeface="Times New Roman" pitchFamily="18" charset="0"/>
              </a:rPr>
              <a:t>.</a:t>
            </a:r>
          </a:p>
          <a:p>
            <a:pPr>
              <a:buFontTx/>
              <a:buChar char="•"/>
            </a:pPr>
            <a:r>
              <a:rPr lang="tr-TR" sz="2400" dirty="0">
                <a:latin typeface="Times New Roman" pitchFamily="18" charset="0"/>
              </a:rPr>
              <a:t> </a:t>
            </a:r>
            <a:r>
              <a:rPr lang="tr-TR" sz="2400" dirty="0" err="1">
                <a:latin typeface="Times New Roman" pitchFamily="18" charset="0"/>
              </a:rPr>
              <a:t>Prepare</a:t>
            </a:r>
            <a:r>
              <a:rPr lang="tr-TR" sz="2400" dirty="0">
                <a:latin typeface="Times New Roman" pitchFamily="18" charset="0"/>
              </a:rPr>
              <a:t> a </a:t>
            </a:r>
            <a:r>
              <a:rPr lang="tr-TR" sz="2400" dirty="0" err="1">
                <a:latin typeface="Times New Roman" pitchFamily="18" charset="0"/>
              </a:rPr>
              <a:t>mission</a:t>
            </a:r>
            <a:r>
              <a:rPr lang="tr-TR" sz="2400" dirty="0">
                <a:latin typeface="Times New Roman" pitchFamily="18" charset="0"/>
              </a:rPr>
              <a:t> </a:t>
            </a:r>
            <a:r>
              <a:rPr lang="tr-TR" sz="2400" dirty="0" err="1">
                <a:latin typeface="Times New Roman" pitchFamily="18" charset="0"/>
              </a:rPr>
              <a:t>statement</a:t>
            </a:r>
            <a:r>
              <a:rPr lang="tr-TR" sz="2400" dirty="0">
                <a:latin typeface="Times New Roman" pitchFamily="18" charset="0"/>
              </a:rPr>
              <a:t> </a:t>
            </a:r>
            <a:r>
              <a:rPr lang="tr-TR" sz="2400" dirty="0" err="1">
                <a:latin typeface="Times New Roman" pitchFamily="18" charset="0"/>
              </a:rPr>
              <a:t>for</a:t>
            </a:r>
            <a:r>
              <a:rPr lang="tr-TR" sz="2400" dirty="0">
                <a:latin typeface="Times New Roman" pitchFamily="18" charset="0"/>
              </a:rPr>
              <a:t> </a:t>
            </a:r>
            <a:r>
              <a:rPr lang="tr-TR" sz="2400" dirty="0" err="1">
                <a:latin typeface="Times New Roman" pitchFamily="18" charset="0"/>
              </a:rPr>
              <a:t>each</a:t>
            </a:r>
            <a:r>
              <a:rPr lang="tr-TR" sz="2400" dirty="0">
                <a:latin typeface="Times New Roman" pitchFamily="18" charset="0"/>
              </a:rPr>
              <a:t> </a:t>
            </a:r>
            <a:r>
              <a:rPr lang="tr-TR" sz="2400" dirty="0" err="1">
                <a:latin typeface="Times New Roman" pitchFamily="18" charset="0"/>
              </a:rPr>
              <a:t>project</a:t>
            </a:r>
            <a:r>
              <a:rPr lang="tr-TR" sz="2400" dirty="0">
                <a:latin typeface="Times New Roman" pitchFamily="18" charset="0"/>
              </a:rPr>
              <a:t>.</a:t>
            </a:r>
          </a:p>
          <a:p>
            <a:pPr>
              <a:buFontTx/>
              <a:buChar char="•"/>
            </a:pPr>
            <a:r>
              <a:rPr lang="tr-TR" sz="2400" dirty="0">
                <a:latin typeface="Times New Roman" pitchFamily="18" charset="0"/>
              </a:rPr>
              <a:t> </a:t>
            </a:r>
            <a:r>
              <a:rPr lang="tr-TR" sz="2400" dirty="0" err="1">
                <a:latin typeface="Times New Roman" pitchFamily="18" charset="0"/>
              </a:rPr>
              <a:t>Establish</a:t>
            </a:r>
            <a:r>
              <a:rPr lang="tr-TR" sz="2400" dirty="0">
                <a:latin typeface="Times New Roman" pitchFamily="18" charset="0"/>
              </a:rPr>
              <a:t> a </a:t>
            </a:r>
            <a:r>
              <a:rPr lang="tr-TR" sz="2400" dirty="0" err="1">
                <a:latin typeface="Times New Roman" pitchFamily="18" charset="0"/>
              </a:rPr>
              <a:t>team</a:t>
            </a:r>
            <a:r>
              <a:rPr lang="tr-TR" sz="2400" dirty="0">
                <a:latin typeface="Times New Roman" pitchFamily="18" charset="0"/>
              </a:rPr>
              <a:t> </a:t>
            </a:r>
            <a:r>
              <a:rPr lang="tr-TR" sz="2400" dirty="0" err="1">
                <a:latin typeface="Times New Roman" pitchFamily="18" charset="0"/>
              </a:rPr>
              <a:t>to</a:t>
            </a:r>
            <a:r>
              <a:rPr lang="tr-TR" sz="2400" dirty="0">
                <a:latin typeface="Times New Roman" pitchFamily="18" charset="0"/>
              </a:rPr>
              <a:t> </a:t>
            </a:r>
            <a:r>
              <a:rPr lang="tr-TR" sz="2400" dirty="0" err="1">
                <a:latin typeface="Times New Roman" pitchFamily="18" charset="0"/>
              </a:rPr>
              <a:t>carry</a:t>
            </a:r>
            <a:r>
              <a:rPr lang="tr-TR" sz="2400" dirty="0">
                <a:latin typeface="Times New Roman" pitchFamily="18" charset="0"/>
              </a:rPr>
              <a:t> </a:t>
            </a:r>
            <a:r>
              <a:rPr lang="tr-TR" sz="2400" dirty="0" err="1">
                <a:latin typeface="Times New Roman" pitchFamily="18" charset="0"/>
              </a:rPr>
              <a:t>out</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project</a:t>
            </a:r>
            <a:r>
              <a:rPr lang="tr-TR" sz="2400" dirty="0">
                <a:latin typeface="Times New Roman" pitchFamily="18" charset="0"/>
              </a:rPr>
              <a:t>.</a:t>
            </a:r>
          </a:p>
          <a:p>
            <a:pPr>
              <a:buFontTx/>
              <a:buChar char="•"/>
            </a:pPr>
            <a:r>
              <a:rPr lang="tr-TR" sz="2400" dirty="0">
                <a:latin typeface="Times New Roman" pitchFamily="18" charset="0"/>
              </a:rPr>
              <a:t> Plan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project</a:t>
            </a:r>
            <a:r>
              <a:rPr lang="tr-TR" sz="2400" dirty="0">
                <a:latin typeface="Times New Roman" pitchFamily="18" charset="0"/>
              </a:rPr>
              <a:t>. </a:t>
            </a:r>
          </a:p>
        </p:txBody>
      </p:sp>
    </p:spTree>
    <p:extLst>
      <p:ext uri="{BB962C8B-B14F-4D97-AF65-F5344CB8AC3E}">
        <p14:creationId xmlns:p14="http://schemas.microsoft.com/office/powerpoint/2010/main" val="46533775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title"/>
          </p:nvPr>
        </p:nvSpPr>
        <p:spPr>
          <a:xfrm>
            <a:off x="971550" y="260350"/>
            <a:ext cx="7345363" cy="1143000"/>
          </a:xfrm>
        </p:spPr>
        <p:txBody>
          <a:bodyPr/>
          <a:lstStyle/>
          <a:p>
            <a:pPr algn="l"/>
            <a:r>
              <a:rPr lang="tr-TR" b="1"/>
              <a:t>B. Identify the Customers </a:t>
            </a:r>
          </a:p>
        </p:txBody>
      </p:sp>
      <p:sp>
        <p:nvSpPr>
          <p:cNvPr id="80900" name="Text Box 4"/>
          <p:cNvSpPr txBox="1">
            <a:spLocks noChangeArrowheads="1"/>
          </p:cNvSpPr>
          <p:nvPr/>
        </p:nvSpPr>
        <p:spPr bwMode="auto">
          <a:xfrm>
            <a:off x="411480" y="1374458"/>
            <a:ext cx="803147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tr-TR" sz="2400" dirty="0">
                <a:latin typeface="Times New Roman" pitchFamily="18" charset="0"/>
              </a:rPr>
              <a:t> </a:t>
            </a:r>
            <a:r>
              <a:rPr lang="tr-TR" sz="2400" dirty="0" err="1">
                <a:latin typeface="Times New Roman" pitchFamily="18" charset="0"/>
              </a:rPr>
              <a:t>This</a:t>
            </a:r>
            <a:r>
              <a:rPr lang="tr-TR" sz="2400" dirty="0">
                <a:latin typeface="Times New Roman" pitchFamily="18" charset="0"/>
              </a:rPr>
              <a:t> step </a:t>
            </a:r>
            <a:r>
              <a:rPr lang="tr-TR" sz="2400" dirty="0" err="1">
                <a:latin typeface="Times New Roman" pitchFamily="18" charset="0"/>
              </a:rPr>
              <a:t>may</a:t>
            </a:r>
            <a:r>
              <a:rPr lang="tr-TR" sz="2400" dirty="0">
                <a:latin typeface="Times New Roman" pitchFamily="18" charset="0"/>
              </a:rPr>
              <a:t> </a:t>
            </a:r>
            <a:r>
              <a:rPr lang="tr-TR" sz="2400" dirty="0" err="1">
                <a:latin typeface="Times New Roman" pitchFamily="18" charset="0"/>
              </a:rPr>
              <a:t>seem</a:t>
            </a:r>
            <a:r>
              <a:rPr lang="tr-TR" sz="2400" dirty="0">
                <a:latin typeface="Times New Roman" pitchFamily="18" charset="0"/>
              </a:rPr>
              <a:t> </a:t>
            </a:r>
            <a:r>
              <a:rPr lang="tr-TR" sz="2400" dirty="0" err="1">
                <a:latin typeface="Times New Roman" pitchFamily="18" charset="0"/>
              </a:rPr>
              <a:t>unnecessary</a:t>
            </a:r>
            <a:r>
              <a:rPr lang="tr-TR" sz="2400" dirty="0">
                <a:latin typeface="Times New Roman" pitchFamily="18" charset="0"/>
              </a:rPr>
              <a:t>; of </a:t>
            </a:r>
            <a:r>
              <a:rPr lang="tr-TR" sz="2400" dirty="0" err="1">
                <a:latin typeface="Times New Roman" pitchFamily="18" charset="0"/>
              </a:rPr>
              <a:t>course</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planners</a:t>
            </a:r>
            <a:r>
              <a:rPr lang="tr-TR" sz="2400" dirty="0">
                <a:latin typeface="Times New Roman" pitchFamily="18" charset="0"/>
              </a:rPr>
              <a:t> </a:t>
            </a:r>
            <a:r>
              <a:rPr lang="tr-TR" sz="2400" dirty="0" err="1">
                <a:latin typeface="Times New Roman" pitchFamily="18" charset="0"/>
              </a:rPr>
              <a:t>and</a:t>
            </a:r>
            <a:r>
              <a:rPr lang="tr-TR" sz="2400" dirty="0">
                <a:latin typeface="Times New Roman" pitchFamily="18" charset="0"/>
              </a:rPr>
              <a:t> </a:t>
            </a:r>
            <a:r>
              <a:rPr lang="tr-TR" sz="2400" dirty="0" err="1">
                <a:latin typeface="Times New Roman" pitchFamily="18" charset="0"/>
              </a:rPr>
              <a:t>designers</a:t>
            </a:r>
            <a:r>
              <a:rPr lang="tr-TR" sz="2400" dirty="0">
                <a:latin typeface="Times New Roman" pitchFamily="18" charset="0"/>
              </a:rPr>
              <a:t> </a:t>
            </a:r>
            <a:r>
              <a:rPr lang="tr-TR" sz="2400" dirty="0" err="1">
                <a:latin typeface="Times New Roman" pitchFamily="18" charset="0"/>
              </a:rPr>
              <a:t>know</a:t>
            </a:r>
            <a:r>
              <a:rPr lang="tr-TR" sz="2400" dirty="0">
                <a:latin typeface="Times New Roman" pitchFamily="18" charset="0"/>
              </a:rPr>
              <a:t> </a:t>
            </a:r>
            <a:r>
              <a:rPr lang="tr-TR" sz="2400" dirty="0" err="1">
                <a:latin typeface="Times New Roman" pitchFamily="18" charset="0"/>
              </a:rPr>
              <a:t>who</a:t>
            </a:r>
            <a:r>
              <a:rPr lang="tr-TR" sz="2400" dirty="0">
                <a:latin typeface="Times New Roman" pitchFamily="18" charset="0"/>
              </a:rPr>
              <a:t> </a:t>
            </a:r>
            <a:r>
              <a:rPr lang="tr-TR" sz="2400" dirty="0" err="1">
                <a:latin typeface="Times New Roman" pitchFamily="18" charset="0"/>
              </a:rPr>
              <a:t>their</a:t>
            </a:r>
            <a:r>
              <a:rPr lang="tr-TR" sz="2400" dirty="0">
                <a:latin typeface="Times New Roman" pitchFamily="18" charset="0"/>
              </a:rPr>
              <a:t> </a:t>
            </a:r>
            <a:r>
              <a:rPr lang="tr-TR" sz="2400" dirty="0" err="1">
                <a:latin typeface="Times New Roman" pitchFamily="18" charset="0"/>
              </a:rPr>
              <a:t>customers</a:t>
            </a:r>
            <a:r>
              <a:rPr lang="tr-TR" sz="2400" dirty="0">
                <a:latin typeface="Times New Roman" pitchFamily="18" charset="0"/>
              </a:rPr>
              <a:t> </a:t>
            </a:r>
            <a:r>
              <a:rPr lang="tr-TR" sz="2400" dirty="0" err="1">
                <a:latin typeface="Times New Roman" pitchFamily="18" charset="0"/>
              </a:rPr>
              <a:t>are</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driver</a:t>
            </a:r>
            <a:r>
              <a:rPr lang="tr-TR" sz="2400" dirty="0">
                <a:latin typeface="Times New Roman" pitchFamily="18" charset="0"/>
              </a:rPr>
              <a:t> of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automobile</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depositor</a:t>
            </a:r>
            <a:r>
              <a:rPr lang="tr-TR" sz="2400" dirty="0">
                <a:latin typeface="Times New Roman" pitchFamily="18" charset="0"/>
              </a:rPr>
              <a:t> in </a:t>
            </a:r>
            <a:r>
              <a:rPr lang="tr-TR" sz="2400" dirty="0" err="1">
                <a:latin typeface="Times New Roman" pitchFamily="18" charset="0"/>
              </a:rPr>
              <a:t>the</a:t>
            </a:r>
            <a:r>
              <a:rPr lang="tr-TR" sz="2400" dirty="0">
                <a:latin typeface="Times New Roman" pitchFamily="18" charset="0"/>
              </a:rPr>
              <a:t> bank </a:t>
            </a:r>
            <a:r>
              <a:rPr lang="tr-TR" sz="2400" dirty="0" err="1">
                <a:latin typeface="Times New Roman" pitchFamily="18" charset="0"/>
              </a:rPr>
              <a:t>account</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patient</a:t>
            </a:r>
            <a:r>
              <a:rPr lang="tr-TR" sz="2400" dirty="0">
                <a:latin typeface="Times New Roman" pitchFamily="18" charset="0"/>
              </a:rPr>
              <a:t> </a:t>
            </a:r>
            <a:r>
              <a:rPr lang="tr-TR" sz="2400" dirty="0" err="1">
                <a:latin typeface="Times New Roman" pitchFamily="18" charset="0"/>
              </a:rPr>
              <a:t>who</a:t>
            </a:r>
            <a:r>
              <a:rPr lang="tr-TR" sz="2400" dirty="0">
                <a:latin typeface="Times New Roman" pitchFamily="18" charset="0"/>
              </a:rPr>
              <a:t> </a:t>
            </a:r>
            <a:r>
              <a:rPr lang="tr-TR" sz="2400" dirty="0" err="1">
                <a:latin typeface="Times New Roman" pitchFamily="18" charset="0"/>
              </a:rPr>
              <a:t>takes</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medication</a:t>
            </a:r>
            <a:r>
              <a:rPr lang="tr-TR" sz="2400" dirty="0">
                <a:latin typeface="Times New Roman" pitchFamily="18" charset="0"/>
              </a:rPr>
              <a:t>. But </a:t>
            </a:r>
            <a:r>
              <a:rPr lang="tr-TR" sz="2400" dirty="0" err="1">
                <a:latin typeface="Times New Roman" pitchFamily="18" charset="0"/>
              </a:rPr>
              <a:t>these</a:t>
            </a:r>
            <a:r>
              <a:rPr lang="tr-TR" sz="2400" dirty="0">
                <a:latin typeface="Times New Roman" pitchFamily="18" charset="0"/>
              </a:rPr>
              <a:t> </a:t>
            </a:r>
            <a:r>
              <a:rPr lang="tr-TR" sz="2400" dirty="0" err="1">
                <a:latin typeface="Times New Roman" pitchFamily="18" charset="0"/>
              </a:rPr>
              <a:t>are</a:t>
            </a:r>
            <a:r>
              <a:rPr lang="tr-TR" sz="2400" dirty="0">
                <a:latin typeface="Times New Roman" pitchFamily="18" charset="0"/>
              </a:rPr>
              <a:t> not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only</a:t>
            </a:r>
            <a:r>
              <a:rPr lang="tr-TR" sz="2400" dirty="0">
                <a:latin typeface="Times New Roman" pitchFamily="18" charset="0"/>
              </a:rPr>
              <a:t> </a:t>
            </a:r>
            <a:r>
              <a:rPr lang="tr-TR" sz="2400" dirty="0" err="1">
                <a:latin typeface="Times New Roman" pitchFamily="18" charset="0"/>
              </a:rPr>
              <a:t>customers</a:t>
            </a:r>
            <a:r>
              <a:rPr lang="tr-TR" sz="2400" dirty="0">
                <a:latin typeface="Times New Roman" pitchFamily="18" charset="0"/>
              </a:rPr>
              <a:t>—not </a:t>
            </a:r>
            <a:r>
              <a:rPr lang="tr-TR" sz="2400" dirty="0" err="1">
                <a:latin typeface="Times New Roman" pitchFamily="18" charset="0"/>
              </a:rPr>
              <a:t>even</a:t>
            </a:r>
            <a:r>
              <a:rPr lang="tr-TR" sz="2400" dirty="0">
                <a:latin typeface="Times New Roman" pitchFamily="18" charset="0"/>
              </a:rPr>
              <a:t> </a:t>
            </a:r>
            <a:r>
              <a:rPr lang="tr-TR" sz="2400" dirty="0" err="1">
                <a:latin typeface="Times New Roman" pitchFamily="18" charset="0"/>
              </a:rPr>
              <a:t>necessarily</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most</a:t>
            </a:r>
            <a:r>
              <a:rPr lang="tr-TR" sz="2400" dirty="0">
                <a:latin typeface="Times New Roman" pitchFamily="18" charset="0"/>
              </a:rPr>
              <a:t> </a:t>
            </a:r>
            <a:r>
              <a:rPr lang="tr-TR" sz="2400" dirty="0" err="1">
                <a:latin typeface="Times New Roman" pitchFamily="18" charset="0"/>
              </a:rPr>
              <a:t>important</a:t>
            </a:r>
            <a:r>
              <a:rPr lang="tr-TR" sz="2400" dirty="0">
                <a:latin typeface="Times New Roman" pitchFamily="18" charset="0"/>
              </a:rPr>
              <a:t> </a:t>
            </a:r>
            <a:r>
              <a:rPr lang="tr-TR" sz="2400" dirty="0" err="1">
                <a:latin typeface="Times New Roman" pitchFamily="18" charset="0"/>
              </a:rPr>
              <a:t>customers</a:t>
            </a:r>
            <a:r>
              <a:rPr lang="tr-TR" sz="2400" dirty="0" smtClean="0">
                <a:latin typeface="Times New Roman" pitchFamily="18" charset="0"/>
              </a:rPr>
              <a:t>.</a:t>
            </a:r>
          </a:p>
          <a:p>
            <a:pPr>
              <a:buFontTx/>
              <a:buChar char="•"/>
            </a:pPr>
            <a:endParaRPr lang="tr-TR" sz="2400" dirty="0">
              <a:latin typeface="Times New Roman" pitchFamily="18" charset="0"/>
            </a:endParaRPr>
          </a:p>
          <a:p>
            <a:pPr>
              <a:buFontTx/>
              <a:buChar char="•"/>
            </a:pPr>
            <a:r>
              <a:rPr lang="tr-TR" sz="2400" dirty="0">
                <a:latin typeface="Times New Roman" pitchFamily="18" charset="0"/>
              </a:rPr>
              <a:t> </a:t>
            </a:r>
            <a:r>
              <a:rPr lang="tr-TR" sz="2400" dirty="0" err="1">
                <a:latin typeface="Times New Roman" pitchFamily="18" charset="0"/>
              </a:rPr>
              <a:t>Customers</a:t>
            </a:r>
            <a:r>
              <a:rPr lang="tr-TR" sz="2400" dirty="0">
                <a:latin typeface="Times New Roman" pitchFamily="18" charset="0"/>
              </a:rPr>
              <a:t> </a:t>
            </a:r>
            <a:r>
              <a:rPr lang="tr-TR" sz="2400" dirty="0" err="1">
                <a:latin typeface="Times New Roman" pitchFamily="18" charset="0"/>
              </a:rPr>
              <a:t>comprise</a:t>
            </a:r>
            <a:r>
              <a:rPr lang="tr-TR" sz="2400" dirty="0">
                <a:latin typeface="Times New Roman" pitchFamily="18" charset="0"/>
              </a:rPr>
              <a:t> an </a:t>
            </a:r>
            <a:r>
              <a:rPr lang="tr-TR" sz="2400" dirty="0" err="1">
                <a:latin typeface="Times New Roman" pitchFamily="18" charset="0"/>
              </a:rPr>
              <a:t>entire</a:t>
            </a:r>
            <a:r>
              <a:rPr lang="tr-TR" sz="2400" dirty="0">
                <a:latin typeface="Times New Roman" pitchFamily="18" charset="0"/>
              </a:rPr>
              <a:t> </a:t>
            </a:r>
            <a:r>
              <a:rPr lang="tr-TR" sz="2400" dirty="0" err="1">
                <a:latin typeface="Times New Roman" pitchFamily="18" charset="0"/>
              </a:rPr>
              <a:t>cast</a:t>
            </a:r>
            <a:r>
              <a:rPr lang="tr-TR" sz="2400" dirty="0">
                <a:latin typeface="Times New Roman" pitchFamily="18" charset="0"/>
              </a:rPr>
              <a:t> of </a:t>
            </a:r>
            <a:r>
              <a:rPr lang="tr-TR" sz="2400" dirty="0" err="1">
                <a:latin typeface="Times New Roman" pitchFamily="18" charset="0"/>
              </a:rPr>
              <a:t>characters</a:t>
            </a:r>
            <a:r>
              <a:rPr lang="tr-TR" sz="2400" dirty="0">
                <a:latin typeface="Times New Roman" pitchFamily="18" charset="0"/>
              </a:rPr>
              <a:t> </a:t>
            </a:r>
            <a:r>
              <a:rPr lang="tr-TR" sz="2400" dirty="0" err="1">
                <a:latin typeface="Times New Roman" pitchFamily="18" charset="0"/>
              </a:rPr>
              <a:t>that</a:t>
            </a:r>
            <a:r>
              <a:rPr lang="tr-TR" sz="2400" dirty="0">
                <a:latin typeface="Times New Roman" pitchFamily="18" charset="0"/>
              </a:rPr>
              <a:t> </a:t>
            </a:r>
            <a:r>
              <a:rPr lang="tr-TR" sz="2400" dirty="0" err="1">
                <a:latin typeface="Times New Roman" pitchFamily="18" charset="0"/>
              </a:rPr>
              <a:t>needs</a:t>
            </a:r>
            <a:r>
              <a:rPr lang="tr-TR" sz="2400" dirty="0">
                <a:latin typeface="Times New Roman" pitchFamily="18" charset="0"/>
              </a:rPr>
              <a:t> </a:t>
            </a:r>
            <a:r>
              <a:rPr lang="tr-TR" sz="2400" dirty="0" err="1">
                <a:latin typeface="Times New Roman" pitchFamily="18" charset="0"/>
              </a:rPr>
              <a:t>to</a:t>
            </a:r>
            <a:r>
              <a:rPr lang="tr-TR" sz="2400" dirty="0">
                <a:latin typeface="Times New Roman" pitchFamily="18" charset="0"/>
              </a:rPr>
              <a:t> be </a:t>
            </a:r>
            <a:r>
              <a:rPr lang="tr-TR" sz="2400" dirty="0" err="1">
                <a:latin typeface="Times New Roman" pitchFamily="18" charset="0"/>
              </a:rPr>
              <a:t>understood</a:t>
            </a:r>
            <a:r>
              <a:rPr lang="tr-TR" sz="2400" dirty="0">
                <a:latin typeface="Times New Roman" pitchFamily="18" charset="0"/>
              </a:rPr>
              <a:t> </a:t>
            </a:r>
            <a:r>
              <a:rPr lang="tr-TR" sz="2400" dirty="0" err="1">
                <a:latin typeface="Times New Roman" pitchFamily="18" charset="0"/>
              </a:rPr>
              <a:t>fully</a:t>
            </a:r>
            <a:r>
              <a:rPr lang="tr-TR" sz="2400" dirty="0">
                <a:latin typeface="Times New Roman" pitchFamily="18" charset="0"/>
              </a:rPr>
              <a:t>. </a:t>
            </a:r>
            <a:r>
              <a:rPr lang="tr-TR" sz="2400" dirty="0" err="1">
                <a:latin typeface="Times New Roman" pitchFamily="18" charset="0"/>
              </a:rPr>
              <a:t>Generally</a:t>
            </a:r>
            <a:r>
              <a:rPr lang="tr-TR" sz="2400" dirty="0">
                <a:latin typeface="Times New Roman" pitchFamily="18" charset="0"/>
              </a:rPr>
              <a:t>, </a:t>
            </a:r>
            <a:r>
              <a:rPr lang="tr-TR" sz="2400" dirty="0" err="1">
                <a:latin typeface="Times New Roman" pitchFamily="18" charset="0"/>
              </a:rPr>
              <a:t>there</a:t>
            </a:r>
            <a:r>
              <a:rPr lang="tr-TR" sz="2400" dirty="0">
                <a:latin typeface="Times New Roman" pitchFamily="18" charset="0"/>
              </a:rPr>
              <a:t> </a:t>
            </a:r>
            <a:r>
              <a:rPr lang="tr-TR" sz="2400" dirty="0" err="1">
                <a:latin typeface="Times New Roman" pitchFamily="18" charset="0"/>
              </a:rPr>
              <a:t>are</a:t>
            </a:r>
            <a:r>
              <a:rPr lang="tr-TR" sz="2400" dirty="0">
                <a:latin typeface="Times New Roman" pitchFamily="18" charset="0"/>
              </a:rPr>
              <a:t> </a:t>
            </a:r>
            <a:r>
              <a:rPr lang="tr-TR" sz="2400" dirty="0" err="1">
                <a:latin typeface="Times New Roman" pitchFamily="18" charset="0"/>
              </a:rPr>
              <a:t>two</a:t>
            </a:r>
            <a:r>
              <a:rPr lang="tr-TR" sz="2400" dirty="0">
                <a:latin typeface="Times New Roman" pitchFamily="18" charset="0"/>
              </a:rPr>
              <a:t> </a:t>
            </a:r>
            <a:r>
              <a:rPr lang="tr-TR" sz="2400" dirty="0" err="1">
                <a:latin typeface="Times New Roman" pitchFamily="18" charset="0"/>
              </a:rPr>
              <a:t>primary</a:t>
            </a:r>
            <a:r>
              <a:rPr lang="tr-TR" sz="2400" dirty="0">
                <a:latin typeface="Times New Roman" pitchFamily="18" charset="0"/>
              </a:rPr>
              <a:t> </a:t>
            </a:r>
            <a:r>
              <a:rPr lang="tr-TR" sz="2400" dirty="0" err="1">
                <a:latin typeface="Times New Roman" pitchFamily="18" charset="0"/>
              </a:rPr>
              <a:t>groups</a:t>
            </a:r>
            <a:r>
              <a:rPr lang="tr-TR" sz="2400" dirty="0">
                <a:latin typeface="Times New Roman" pitchFamily="18" charset="0"/>
              </a:rPr>
              <a:t> of </a:t>
            </a:r>
            <a:r>
              <a:rPr lang="tr-TR" sz="2400" dirty="0" err="1">
                <a:latin typeface="Times New Roman" pitchFamily="18" charset="0"/>
              </a:rPr>
              <a:t>customers</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i="1" dirty="0" err="1">
                <a:latin typeface="Times New Roman" pitchFamily="18" charset="0"/>
              </a:rPr>
              <a:t>external</a:t>
            </a:r>
            <a:r>
              <a:rPr lang="tr-TR" sz="2400" i="1" dirty="0">
                <a:latin typeface="Times New Roman" pitchFamily="18" charset="0"/>
              </a:rPr>
              <a:t> </a:t>
            </a:r>
            <a:r>
              <a:rPr lang="tr-TR" sz="2400" i="1" dirty="0" err="1">
                <a:latin typeface="Times New Roman" pitchFamily="18" charset="0"/>
              </a:rPr>
              <a:t>customers</a:t>
            </a:r>
            <a:r>
              <a:rPr lang="tr-TR" sz="2400" dirty="0">
                <a:latin typeface="Times New Roman" pitchFamily="18" charset="0"/>
              </a:rPr>
              <a:t>—</a:t>
            </a:r>
            <a:r>
              <a:rPr lang="tr-TR" sz="2400" dirty="0" err="1">
                <a:latin typeface="Times New Roman" pitchFamily="18" charset="0"/>
              </a:rPr>
              <a:t>those</a:t>
            </a:r>
            <a:r>
              <a:rPr lang="tr-TR" sz="2400" dirty="0">
                <a:latin typeface="Times New Roman" pitchFamily="18" charset="0"/>
              </a:rPr>
              <a:t> </a:t>
            </a:r>
            <a:r>
              <a:rPr lang="tr-TR" sz="2400" dirty="0" err="1">
                <a:latin typeface="Times New Roman" pitchFamily="18" charset="0"/>
              </a:rPr>
              <a:t>outside</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producing</a:t>
            </a:r>
            <a:r>
              <a:rPr lang="tr-TR" sz="2400" dirty="0">
                <a:latin typeface="Times New Roman" pitchFamily="18" charset="0"/>
              </a:rPr>
              <a:t> </a:t>
            </a:r>
            <a:r>
              <a:rPr lang="tr-TR" sz="2400" dirty="0" err="1">
                <a:latin typeface="Times New Roman" pitchFamily="18" charset="0"/>
              </a:rPr>
              <a:t>organization</a:t>
            </a:r>
            <a:r>
              <a:rPr lang="tr-TR" sz="2400" dirty="0">
                <a:latin typeface="Times New Roman" pitchFamily="18" charset="0"/>
              </a:rPr>
              <a:t>; </a:t>
            </a:r>
            <a:r>
              <a:rPr lang="tr-TR" sz="2400" dirty="0" err="1">
                <a:latin typeface="Times New Roman" pitchFamily="18" charset="0"/>
              </a:rPr>
              <a:t>and</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i="1" dirty="0" err="1">
                <a:latin typeface="Times New Roman" pitchFamily="18" charset="0"/>
              </a:rPr>
              <a:t>internal</a:t>
            </a:r>
            <a:r>
              <a:rPr lang="tr-TR" sz="2400" i="1" dirty="0">
                <a:latin typeface="Times New Roman" pitchFamily="18" charset="0"/>
              </a:rPr>
              <a:t> </a:t>
            </a:r>
            <a:r>
              <a:rPr lang="tr-TR" sz="2400" i="1" dirty="0" err="1">
                <a:latin typeface="Times New Roman" pitchFamily="18" charset="0"/>
              </a:rPr>
              <a:t>customers</a:t>
            </a:r>
            <a:r>
              <a:rPr lang="tr-TR" sz="2400" dirty="0">
                <a:latin typeface="Times New Roman" pitchFamily="18" charset="0"/>
              </a:rPr>
              <a:t>—</a:t>
            </a:r>
            <a:r>
              <a:rPr lang="tr-TR" sz="2400" dirty="0" err="1">
                <a:latin typeface="Times New Roman" pitchFamily="18" charset="0"/>
              </a:rPr>
              <a:t>those</a:t>
            </a:r>
            <a:r>
              <a:rPr lang="tr-TR" sz="2400" dirty="0">
                <a:latin typeface="Times New Roman" pitchFamily="18" charset="0"/>
              </a:rPr>
              <a:t> inside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producing</a:t>
            </a:r>
            <a:r>
              <a:rPr lang="tr-TR" sz="2400" dirty="0">
                <a:latin typeface="Times New Roman" pitchFamily="18" charset="0"/>
              </a:rPr>
              <a:t> </a:t>
            </a:r>
            <a:r>
              <a:rPr lang="tr-TR" sz="2400" dirty="0" err="1">
                <a:latin typeface="Times New Roman" pitchFamily="18" charset="0"/>
              </a:rPr>
              <a:t>organization</a:t>
            </a:r>
            <a:r>
              <a:rPr lang="tr-TR" sz="2400" dirty="0">
                <a:latin typeface="Times New Roman" pitchFamily="18" charset="0"/>
              </a:rPr>
              <a:t>. </a:t>
            </a:r>
          </a:p>
        </p:txBody>
      </p:sp>
    </p:spTree>
    <p:extLst>
      <p:ext uri="{BB962C8B-B14F-4D97-AF65-F5344CB8AC3E}">
        <p14:creationId xmlns:p14="http://schemas.microsoft.com/office/powerpoint/2010/main" val="119754407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title"/>
          </p:nvPr>
        </p:nvSpPr>
        <p:spPr>
          <a:xfrm>
            <a:off x="827088" y="260350"/>
            <a:ext cx="7489825" cy="1143000"/>
          </a:xfrm>
        </p:spPr>
        <p:txBody>
          <a:bodyPr/>
          <a:lstStyle/>
          <a:p>
            <a:pPr algn="l"/>
            <a:r>
              <a:rPr lang="tr-TR" b="1"/>
              <a:t>C. Discover the customer needs </a:t>
            </a:r>
          </a:p>
        </p:txBody>
      </p:sp>
      <p:sp>
        <p:nvSpPr>
          <p:cNvPr id="82948" name="Text Box 4"/>
          <p:cNvSpPr txBox="1">
            <a:spLocks noChangeArrowheads="1"/>
          </p:cNvSpPr>
          <p:nvPr/>
        </p:nvSpPr>
        <p:spPr bwMode="auto">
          <a:xfrm>
            <a:off x="182881" y="1402080"/>
            <a:ext cx="8686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third</a:t>
            </a:r>
            <a:r>
              <a:rPr lang="tr-TR" sz="2400" dirty="0">
                <a:latin typeface="Times New Roman" pitchFamily="18" charset="0"/>
              </a:rPr>
              <a:t> step of </a:t>
            </a:r>
            <a:r>
              <a:rPr lang="tr-TR" sz="2400" dirty="0" err="1">
                <a:latin typeface="Times New Roman" pitchFamily="18" charset="0"/>
              </a:rPr>
              <a:t>quality</a:t>
            </a:r>
            <a:r>
              <a:rPr lang="tr-TR" sz="2400" dirty="0">
                <a:latin typeface="Times New Roman" pitchFamily="18" charset="0"/>
              </a:rPr>
              <a:t> </a:t>
            </a:r>
            <a:r>
              <a:rPr lang="tr-TR" sz="2400" dirty="0" err="1">
                <a:latin typeface="Times New Roman" pitchFamily="18" charset="0"/>
              </a:rPr>
              <a:t>planning</a:t>
            </a:r>
            <a:r>
              <a:rPr lang="tr-TR" sz="2400" dirty="0">
                <a:latin typeface="Times New Roman" pitchFamily="18" charset="0"/>
              </a:rPr>
              <a:t> is </a:t>
            </a:r>
            <a:r>
              <a:rPr lang="tr-TR" sz="2400" dirty="0" err="1">
                <a:latin typeface="Times New Roman" pitchFamily="18" charset="0"/>
              </a:rPr>
              <a:t>to</a:t>
            </a:r>
            <a:r>
              <a:rPr lang="tr-TR" sz="2400" dirty="0">
                <a:latin typeface="Times New Roman" pitchFamily="18" charset="0"/>
              </a:rPr>
              <a:t> </a:t>
            </a:r>
            <a:r>
              <a:rPr lang="tr-TR" sz="2400" dirty="0" err="1">
                <a:latin typeface="Times New Roman" pitchFamily="18" charset="0"/>
              </a:rPr>
              <a:t>discover</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needs</a:t>
            </a:r>
            <a:r>
              <a:rPr lang="tr-TR" sz="2400" dirty="0">
                <a:latin typeface="Times New Roman" pitchFamily="18" charset="0"/>
              </a:rPr>
              <a:t> of </a:t>
            </a:r>
            <a:r>
              <a:rPr lang="tr-TR" sz="2400" dirty="0" err="1">
                <a:latin typeface="Times New Roman" pitchFamily="18" charset="0"/>
              </a:rPr>
              <a:t>both</a:t>
            </a:r>
            <a:r>
              <a:rPr lang="tr-TR" sz="2400" dirty="0">
                <a:latin typeface="Times New Roman" pitchFamily="18" charset="0"/>
              </a:rPr>
              <a:t> </a:t>
            </a:r>
            <a:r>
              <a:rPr lang="tr-TR" sz="2400" dirty="0" err="1">
                <a:latin typeface="Times New Roman" pitchFamily="18" charset="0"/>
              </a:rPr>
              <a:t>internal</a:t>
            </a:r>
            <a:r>
              <a:rPr lang="tr-TR" sz="2400" dirty="0">
                <a:latin typeface="Times New Roman" pitchFamily="18" charset="0"/>
              </a:rPr>
              <a:t> </a:t>
            </a:r>
            <a:r>
              <a:rPr lang="tr-TR" sz="2400" dirty="0" err="1">
                <a:latin typeface="Times New Roman" pitchFamily="18" charset="0"/>
              </a:rPr>
              <a:t>and</a:t>
            </a:r>
            <a:r>
              <a:rPr lang="tr-TR" sz="2400" dirty="0">
                <a:latin typeface="Times New Roman" pitchFamily="18" charset="0"/>
              </a:rPr>
              <a:t> </a:t>
            </a:r>
            <a:r>
              <a:rPr lang="tr-TR" sz="2400" dirty="0" err="1">
                <a:latin typeface="Times New Roman" pitchFamily="18" charset="0"/>
              </a:rPr>
              <a:t>external</a:t>
            </a:r>
            <a:r>
              <a:rPr lang="tr-TR" sz="2400" dirty="0">
                <a:latin typeface="Times New Roman" pitchFamily="18" charset="0"/>
              </a:rPr>
              <a:t> </a:t>
            </a:r>
            <a:r>
              <a:rPr lang="tr-TR" sz="2400" dirty="0" err="1">
                <a:latin typeface="Times New Roman" pitchFamily="18" charset="0"/>
              </a:rPr>
              <a:t>customers</a:t>
            </a:r>
            <a:r>
              <a:rPr lang="tr-TR" sz="2400" dirty="0">
                <a:latin typeface="Times New Roman" pitchFamily="18" charset="0"/>
              </a:rPr>
              <a:t> </a:t>
            </a:r>
            <a:r>
              <a:rPr lang="tr-TR" sz="2400" dirty="0" err="1" smtClean="0">
                <a:latin typeface="Times New Roman" pitchFamily="18" charset="0"/>
              </a:rPr>
              <a:t>for</a:t>
            </a:r>
            <a:r>
              <a:rPr lang="tr-TR" sz="2400" dirty="0">
                <a:latin typeface="Times New Roman" pitchFamily="18" charset="0"/>
              </a:rPr>
              <a:t> </a:t>
            </a:r>
            <a:r>
              <a:rPr lang="tr-TR" sz="2400" dirty="0" err="1" smtClean="0">
                <a:latin typeface="Times New Roman" pitchFamily="18" charset="0"/>
              </a:rPr>
              <a:t>the</a:t>
            </a:r>
            <a:r>
              <a:rPr lang="tr-TR" sz="2400" dirty="0" smtClean="0">
                <a:latin typeface="Times New Roman" pitchFamily="18" charset="0"/>
              </a:rPr>
              <a:t> </a:t>
            </a:r>
            <a:r>
              <a:rPr lang="tr-TR" sz="2400" dirty="0" err="1">
                <a:latin typeface="Times New Roman" pitchFamily="18" charset="0"/>
              </a:rPr>
              <a:t>product</a:t>
            </a:r>
            <a:r>
              <a:rPr lang="tr-TR" sz="2400" dirty="0">
                <a:latin typeface="Times New Roman" pitchFamily="18" charset="0"/>
              </a:rPr>
              <a:t>. </a:t>
            </a:r>
            <a:r>
              <a:rPr lang="tr-TR" sz="2400" dirty="0" err="1">
                <a:latin typeface="Times New Roman" pitchFamily="18" charset="0"/>
              </a:rPr>
              <a:t>Some</a:t>
            </a:r>
            <a:r>
              <a:rPr lang="tr-TR" sz="2400" dirty="0">
                <a:latin typeface="Times New Roman" pitchFamily="18" charset="0"/>
              </a:rPr>
              <a:t> of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key</a:t>
            </a:r>
            <a:r>
              <a:rPr lang="tr-TR" sz="2400" dirty="0">
                <a:latin typeface="Times New Roman" pitchFamily="18" charset="0"/>
              </a:rPr>
              <a:t> </a:t>
            </a:r>
            <a:r>
              <a:rPr lang="tr-TR" sz="2400" dirty="0" err="1">
                <a:latin typeface="Times New Roman" pitchFamily="18" charset="0"/>
              </a:rPr>
              <a:t>activities</a:t>
            </a:r>
            <a:r>
              <a:rPr lang="tr-TR" sz="2400" dirty="0">
                <a:latin typeface="Times New Roman" pitchFamily="18" charset="0"/>
              </a:rPr>
              <a:t> </a:t>
            </a:r>
            <a:r>
              <a:rPr lang="tr-TR" sz="2400" dirty="0" err="1">
                <a:latin typeface="Times New Roman" pitchFamily="18" charset="0"/>
              </a:rPr>
              <a:t>required</a:t>
            </a:r>
            <a:r>
              <a:rPr lang="tr-TR" sz="2400" dirty="0">
                <a:latin typeface="Times New Roman" pitchFamily="18" charset="0"/>
              </a:rPr>
              <a:t> </a:t>
            </a:r>
            <a:r>
              <a:rPr lang="tr-TR" sz="2400" dirty="0" err="1">
                <a:latin typeface="Times New Roman" pitchFamily="18" charset="0"/>
              </a:rPr>
              <a:t>for</a:t>
            </a:r>
            <a:r>
              <a:rPr lang="tr-TR" sz="2400" dirty="0">
                <a:latin typeface="Times New Roman" pitchFamily="18" charset="0"/>
              </a:rPr>
              <a:t> </a:t>
            </a:r>
            <a:r>
              <a:rPr lang="tr-TR" sz="2400" dirty="0" err="1">
                <a:latin typeface="Times New Roman" pitchFamily="18" charset="0"/>
              </a:rPr>
              <a:t>effective</a:t>
            </a:r>
            <a:r>
              <a:rPr lang="tr-TR" sz="2400" dirty="0">
                <a:latin typeface="Times New Roman" pitchFamily="18" charset="0"/>
              </a:rPr>
              <a:t> </a:t>
            </a:r>
            <a:r>
              <a:rPr lang="tr-TR" sz="2400" dirty="0" err="1">
                <a:latin typeface="Times New Roman" pitchFamily="18" charset="0"/>
              </a:rPr>
              <a:t>discovery</a:t>
            </a:r>
            <a:r>
              <a:rPr lang="tr-TR" sz="2400" dirty="0">
                <a:latin typeface="Times New Roman" pitchFamily="18" charset="0"/>
              </a:rPr>
              <a:t> of </a:t>
            </a:r>
            <a:r>
              <a:rPr lang="tr-TR" sz="2400" dirty="0" err="1">
                <a:latin typeface="Times New Roman" pitchFamily="18" charset="0"/>
              </a:rPr>
              <a:t>customer</a:t>
            </a:r>
            <a:r>
              <a:rPr lang="tr-TR" sz="2400" dirty="0">
                <a:latin typeface="Times New Roman" pitchFamily="18" charset="0"/>
              </a:rPr>
              <a:t> </a:t>
            </a:r>
            <a:r>
              <a:rPr lang="tr-TR" sz="2400" dirty="0" err="1">
                <a:latin typeface="Times New Roman" pitchFamily="18" charset="0"/>
              </a:rPr>
              <a:t>needs</a:t>
            </a:r>
            <a:r>
              <a:rPr lang="tr-TR" sz="2400" dirty="0">
                <a:latin typeface="Times New Roman" pitchFamily="18" charset="0"/>
              </a:rPr>
              <a:t> </a:t>
            </a:r>
            <a:r>
              <a:rPr lang="tr-TR" sz="2400" dirty="0" err="1" smtClean="0">
                <a:latin typeface="Times New Roman" pitchFamily="18" charset="0"/>
              </a:rPr>
              <a:t>include</a:t>
            </a:r>
            <a:endParaRPr lang="tr-TR" sz="2400" dirty="0" smtClean="0">
              <a:latin typeface="Times New Roman" pitchFamily="18" charset="0"/>
            </a:endParaRPr>
          </a:p>
          <a:p>
            <a:endParaRPr lang="tr-TR" sz="2400" dirty="0">
              <a:latin typeface="Times New Roman" pitchFamily="18" charset="0"/>
            </a:endParaRPr>
          </a:p>
          <a:p>
            <a:r>
              <a:rPr lang="tr-TR" sz="2400" dirty="0">
                <a:latin typeface="Times New Roman" pitchFamily="18" charset="0"/>
              </a:rPr>
              <a:t>-Plan </a:t>
            </a:r>
            <a:r>
              <a:rPr lang="tr-TR" sz="2400" dirty="0" err="1">
                <a:latin typeface="Times New Roman" pitchFamily="18" charset="0"/>
              </a:rPr>
              <a:t>to</a:t>
            </a:r>
            <a:r>
              <a:rPr lang="tr-TR" sz="2400" dirty="0">
                <a:latin typeface="Times New Roman" pitchFamily="18" charset="0"/>
              </a:rPr>
              <a:t> </a:t>
            </a:r>
            <a:r>
              <a:rPr lang="tr-TR" sz="2400" dirty="0" err="1">
                <a:latin typeface="Times New Roman" pitchFamily="18" charset="0"/>
              </a:rPr>
              <a:t>collect</a:t>
            </a:r>
            <a:r>
              <a:rPr lang="tr-TR" sz="2400" dirty="0">
                <a:latin typeface="Times New Roman" pitchFamily="18" charset="0"/>
              </a:rPr>
              <a:t> </a:t>
            </a:r>
            <a:r>
              <a:rPr lang="tr-TR" sz="2400" dirty="0" err="1">
                <a:latin typeface="Times New Roman" pitchFamily="18" charset="0"/>
              </a:rPr>
              <a:t>customers</a:t>
            </a:r>
            <a:r>
              <a:rPr lang="tr-TR" sz="2400" dirty="0">
                <a:latin typeface="Times New Roman" pitchFamily="18" charset="0"/>
              </a:rPr>
              <a:t>’ </a:t>
            </a:r>
            <a:r>
              <a:rPr lang="tr-TR" sz="2400" dirty="0" err="1">
                <a:latin typeface="Times New Roman" pitchFamily="18" charset="0"/>
              </a:rPr>
              <a:t>needs</a:t>
            </a:r>
            <a:r>
              <a:rPr lang="tr-TR" sz="2400" dirty="0">
                <a:latin typeface="Times New Roman" pitchFamily="18" charset="0"/>
              </a:rPr>
              <a:t>.</a:t>
            </a:r>
          </a:p>
          <a:p>
            <a:r>
              <a:rPr lang="tr-TR" sz="2400" dirty="0">
                <a:latin typeface="Times New Roman" pitchFamily="18" charset="0"/>
              </a:rPr>
              <a:t>-</a:t>
            </a:r>
            <a:r>
              <a:rPr lang="tr-TR" sz="2400" dirty="0" err="1">
                <a:latin typeface="Times New Roman" pitchFamily="18" charset="0"/>
              </a:rPr>
              <a:t>Collect</a:t>
            </a:r>
            <a:r>
              <a:rPr lang="tr-TR" sz="2400" dirty="0">
                <a:latin typeface="Times New Roman" pitchFamily="18" charset="0"/>
              </a:rPr>
              <a:t> a </a:t>
            </a:r>
            <a:r>
              <a:rPr lang="tr-TR" sz="2400" dirty="0" err="1">
                <a:latin typeface="Times New Roman" pitchFamily="18" charset="0"/>
              </a:rPr>
              <a:t>list</a:t>
            </a:r>
            <a:r>
              <a:rPr lang="tr-TR" sz="2400" dirty="0">
                <a:latin typeface="Times New Roman" pitchFamily="18" charset="0"/>
              </a:rPr>
              <a:t> of </a:t>
            </a:r>
            <a:r>
              <a:rPr lang="tr-TR" sz="2400" dirty="0" err="1">
                <a:latin typeface="Times New Roman" pitchFamily="18" charset="0"/>
              </a:rPr>
              <a:t>customers</a:t>
            </a:r>
            <a:r>
              <a:rPr lang="tr-TR" sz="2400" dirty="0">
                <a:latin typeface="Times New Roman" pitchFamily="18" charset="0"/>
              </a:rPr>
              <a:t>’ </a:t>
            </a:r>
            <a:r>
              <a:rPr lang="tr-TR" sz="2400" dirty="0" err="1">
                <a:latin typeface="Times New Roman" pitchFamily="18" charset="0"/>
              </a:rPr>
              <a:t>needs</a:t>
            </a:r>
            <a:r>
              <a:rPr lang="tr-TR" sz="2400" dirty="0">
                <a:latin typeface="Times New Roman" pitchFamily="18" charset="0"/>
              </a:rPr>
              <a:t> in </a:t>
            </a:r>
            <a:r>
              <a:rPr lang="tr-TR" sz="2400" dirty="0" err="1">
                <a:latin typeface="Times New Roman" pitchFamily="18" charset="0"/>
              </a:rPr>
              <a:t>their</a:t>
            </a:r>
            <a:r>
              <a:rPr lang="tr-TR" sz="2400" dirty="0">
                <a:latin typeface="Times New Roman" pitchFamily="18" charset="0"/>
              </a:rPr>
              <a:t> </a:t>
            </a:r>
            <a:r>
              <a:rPr lang="tr-TR" sz="2400" dirty="0" err="1">
                <a:latin typeface="Times New Roman" pitchFamily="18" charset="0"/>
              </a:rPr>
              <a:t>language</a:t>
            </a:r>
            <a:r>
              <a:rPr lang="tr-TR" sz="2400" dirty="0">
                <a:latin typeface="Times New Roman" pitchFamily="18" charset="0"/>
              </a:rPr>
              <a:t>.</a:t>
            </a:r>
          </a:p>
          <a:p>
            <a:r>
              <a:rPr lang="tr-TR" sz="2400" dirty="0">
                <a:latin typeface="Times New Roman" pitchFamily="18" charset="0"/>
              </a:rPr>
              <a:t>-</a:t>
            </a:r>
            <a:r>
              <a:rPr lang="tr-TR" sz="2400" dirty="0" err="1">
                <a:latin typeface="Times New Roman" pitchFamily="18" charset="0"/>
              </a:rPr>
              <a:t>Analyze</a:t>
            </a:r>
            <a:r>
              <a:rPr lang="tr-TR" sz="2400" dirty="0">
                <a:latin typeface="Times New Roman" pitchFamily="18" charset="0"/>
              </a:rPr>
              <a:t> </a:t>
            </a:r>
            <a:r>
              <a:rPr lang="tr-TR" sz="2400" dirty="0" err="1">
                <a:latin typeface="Times New Roman" pitchFamily="18" charset="0"/>
              </a:rPr>
              <a:t>and</a:t>
            </a:r>
            <a:r>
              <a:rPr lang="tr-TR" sz="2400" dirty="0">
                <a:latin typeface="Times New Roman" pitchFamily="18" charset="0"/>
              </a:rPr>
              <a:t> </a:t>
            </a:r>
            <a:r>
              <a:rPr lang="tr-TR" sz="2400" dirty="0" err="1">
                <a:latin typeface="Times New Roman" pitchFamily="18" charset="0"/>
              </a:rPr>
              <a:t>prioritize</a:t>
            </a:r>
            <a:r>
              <a:rPr lang="tr-TR" sz="2400" dirty="0">
                <a:latin typeface="Times New Roman" pitchFamily="18" charset="0"/>
              </a:rPr>
              <a:t> </a:t>
            </a:r>
            <a:r>
              <a:rPr lang="tr-TR" sz="2400" dirty="0" err="1">
                <a:latin typeface="Times New Roman" pitchFamily="18" charset="0"/>
              </a:rPr>
              <a:t>customers</a:t>
            </a:r>
            <a:r>
              <a:rPr lang="tr-TR" sz="2400" dirty="0">
                <a:latin typeface="Times New Roman" pitchFamily="18" charset="0"/>
              </a:rPr>
              <a:t>’ </a:t>
            </a:r>
            <a:r>
              <a:rPr lang="tr-TR" sz="2400" dirty="0" err="1">
                <a:latin typeface="Times New Roman" pitchFamily="18" charset="0"/>
              </a:rPr>
              <a:t>needs</a:t>
            </a:r>
            <a:r>
              <a:rPr lang="tr-TR" sz="2400" dirty="0">
                <a:latin typeface="Times New Roman" pitchFamily="18" charset="0"/>
              </a:rPr>
              <a:t>.</a:t>
            </a:r>
          </a:p>
          <a:p>
            <a:r>
              <a:rPr lang="tr-TR" sz="2400" dirty="0">
                <a:latin typeface="Times New Roman" pitchFamily="18" charset="0"/>
              </a:rPr>
              <a:t>-</a:t>
            </a:r>
            <a:r>
              <a:rPr lang="tr-TR" sz="2400" dirty="0" err="1">
                <a:latin typeface="Times New Roman" pitchFamily="18" charset="0"/>
              </a:rPr>
              <a:t>Translate</a:t>
            </a:r>
            <a:r>
              <a:rPr lang="tr-TR" sz="2400" dirty="0">
                <a:latin typeface="Times New Roman" pitchFamily="18" charset="0"/>
              </a:rPr>
              <a:t> </a:t>
            </a:r>
            <a:r>
              <a:rPr lang="tr-TR" sz="2400" dirty="0" err="1">
                <a:latin typeface="Times New Roman" pitchFamily="18" charset="0"/>
              </a:rPr>
              <a:t>their</a:t>
            </a:r>
            <a:r>
              <a:rPr lang="tr-TR" sz="2400" dirty="0">
                <a:latin typeface="Times New Roman" pitchFamily="18" charset="0"/>
              </a:rPr>
              <a:t> </a:t>
            </a:r>
            <a:r>
              <a:rPr lang="tr-TR" sz="2400" dirty="0" err="1">
                <a:latin typeface="Times New Roman" pitchFamily="18" charset="0"/>
              </a:rPr>
              <a:t>needs</a:t>
            </a:r>
            <a:r>
              <a:rPr lang="tr-TR" sz="2400" dirty="0">
                <a:latin typeface="Times New Roman" pitchFamily="18" charset="0"/>
              </a:rPr>
              <a:t> </a:t>
            </a:r>
            <a:r>
              <a:rPr lang="tr-TR" sz="2400" dirty="0" err="1">
                <a:latin typeface="Times New Roman" pitchFamily="18" charset="0"/>
              </a:rPr>
              <a:t>into</a:t>
            </a:r>
            <a:r>
              <a:rPr lang="tr-TR" sz="2400" dirty="0">
                <a:latin typeface="Times New Roman" pitchFamily="18" charset="0"/>
              </a:rPr>
              <a:t> “</a:t>
            </a:r>
            <a:r>
              <a:rPr lang="tr-TR" sz="2400" dirty="0" err="1">
                <a:latin typeface="Times New Roman" pitchFamily="18" charset="0"/>
              </a:rPr>
              <a:t>our</a:t>
            </a:r>
            <a:r>
              <a:rPr lang="tr-TR" sz="2400" dirty="0">
                <a:latin typeface="Times New Roman" pitchFamily="18" charset="0"/>
              </a:rPr>
              <a:t>” </a:t>
            </a:r>
            <a:r>
              <a:rPr lang="tr-TR" sz="2400" dirty="0" err="1">
                <a:latin typeface="Times New Roman" pitchFamily="18" charset="0"/>
              </a:rPr>
              <a:t>language</a:t>
            </a:r>
            <a:r>
              <a:rPr lang="tr-TR" sz="2400" dirty="0">
                <a:latin typeface="Times New Roman" pitchFamily="18" charset="0"/>
              </a:rPr>
              <a:t>.</a:t>
            </a:r>
          </a:p>
          <a:p>
            <a:r>
              <a:rPr lang="tr-TR" sz="2400" dirty="0">
                <a:latin typeface="Times New Roman" pitchFamily="18" charset="0"/>
              </a:rPr>
              <a:t>-</a:t>
            </a:r>
            <a:r>
              <a:rPr lang="tr-TR" sz="2400" dirty="0" err="1">
                <a:latin typeface="Times New Roman" pitchFamily="18" charset="0"/>
              </a:rPr>
              <a:t>Establish</a:t>
            </a:r>
            <a:r>
              <a:rPr lang="tr-TR" sz="2400" dirty="0">
                <a:latin typeface="Times New Roman" pitchFamily="18" charset="0"/>
              </a:rPr>
              <a:t> </a:t>
            </a:r>
            <a:r>
              <a:rPr lang="tr-TR" sz="2400" dirty="0" err="1">
                <a:latin typeface="Times New Roman" pitchFamily="18" charset="0"/>
              </a:rPr>
              <a:t>units</a:t>
            </a:r>
            <a:r>
              <a:rPr lang="tr-TR" sz="2400" dirty="0">
                <a:latin typeface="Times New Roman" pitchFamily="18" charset="0"/>
              </a:rPr>
              <a:t> of </a:t>
            </a:r>
            <a:r>
              <a:rPr lang="tr-TR" sz="2400" dirty="0" err="1">
                <a:latin typeface="Times New Roman" pitchFamily="18" charset="0"/>
              </a:rPr>
              <a:t>measurement</a:t>
            </a:r>
            <a:r>
              <a:rPr lang="tr-TR" sz="2400" dirty="0">
                <a:latin typeface="Times New Roman" pitchFamily="18" charset="0"/>
              </a:rPr>
              <a:t> </a:t>
            </a:r>
            <a:r>
              <a:rPr lang="tr-TR" sz="2400" dirty="0" err="1">
                <a:latin typeface="Times New Roman" pitchFamily="18" charset="0"/>
              </a:rPr>
              <a:t>and</a:t>
            </a:r>
            <a:r>
              <a:rPr lang="tr-TR" sz="2400" dirty="0">
                <a:latin typeface="Times New Roman" pitchFamily="18" charset="0"/>
              </a:rPr>
              <a:t> </a:t>
            </a:r>
            <a:r>
              <a:rPr lang="tr-TR" sz="2400" dirty="0" err="1">
                <a:latin typeface="Times New Roman" pitchFamily="18" charset="0"/>
              </a:rPr>
              <a:t>sensors</a:t>
            </a:r>
            <a:r>
              <a:rPr lang="tr-TR" sz="2400" dirty="0">
                <a:latin typeface="Times New Roman" pitchFamily="18" charset="0"/>
              </a:rPr>
              <a:t>.</a:t>
            </a:r>
          </a:p>
        </p:txBody>
      </p:sp>
    </p:spTree>
    <p:extLst>
      <p:ext uri="{BB962C8B-B14F-4D97-AF65-F5344CB8AC3E}">
        <p14:creationId xmlns:p14="http://schemas.microsoft.com/office/powerpoint/2010/main" val="34571770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title"/>
          </p:nvPr>
        </p:nvSpPr>
        <p:spPr/>
        <p:txBody>
          <a:bodyPr/>
          <a:lstStyle/>
          <a:p>
            <a:r>
              <a:rPr lang="tr-TR" b="1" i="1">
                <a:solidFill>
                  <a:schemeClr val="tx1"/>
                </a:solidFill>
              </a:rPr>
              <a:t>Quality Planning Spreadsheets.</a:t>
            </a:r>
          </a:p>
        </p:txBody>
      </p:sp>
      <p:sp>
        <p:nvSpPr>
          <p:cNvPr id="84996" name="Text Box 4"/>
          <p:cNvSpPr txBox="1">
            <a:spLocks noChangeArrowheads="1"/>
          </p:cNvSpPr>
          <p:nvPr/>
        </p:nvSpPr>
        <p:spPr bwMode="auto">
          <a:xfrm>
            <a:off x="364173" y="1493520"/>
            <a:ext cx="823118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tr-TR" sz="2400" dirty="0" err="1">
                <a:latin typeface="Times New Roman" pitchFamily="18" charset="0"/>
              </a:rPr>
              <a:t>Quality</a:t>
            </a:r>
            <a:r>
              <a:rPr lang="tr-TR" sz="2400" dirty="0">
                <a:latin typeface="Times New Roman" pitchFamily="18" charset="0"/>
              </a:rPr>
              <a:t> </a:t>
            </a:r>
            <a:r>
              <a:rPr lang="tr-TR" sz="2400" dirty="0" err="1">
                <a:latin typeface="Times New Roman" pitchFamily="18" charset="0"/>
              </a:rPr>
              <a:t>planning</a:t>
            </a:r>
            <a:r>
              <a:rPr lang="tr-TR" sz="2400" dirty="0">
                <a:latin typeface="Times New Roman" pitchFamily="18" charset="0"/>
              </a:rPr>
              <a:t> </a:t>
            </a:r>
            <a:r>
              <a:rPr lang="tr-TR" sz="2400" dirty="0" err="1">
                <a:latin typeface="Times New Roman" pitchFamily="18" charset="0"/>
              </a:rPr>
              <a:t>generates</a:t>
            </a:r>
            <a:r>
              <a:rPr lang="tr-TR" sz="2400" dirty="0">
                <a:latin typeface="Times New Roman" pitchFamily="18" charset="0"/>
              </a:rPr>
              <a:t> a </a:t>
            </a:r>
            <a:r>
              <a:rPr lang="tr-TR" sz="2400" dirty="0" err="1">
                <a:latin typeface="Times New Roman" pitchFamily="18" charset="0"/>
              </a:rPr>
              <a:t>large</a:t>
            </a:r>
            <a:r>
              <a:rPr lang="tr-TR" sz="2400" dirty="0">
                <a:latin typeface="Times New Roman" pitchFamily="18" charset="0"/>
              </a:rPr>
              <a:t> </a:t>
            </a:r>
            <a:r>
              <a:rPr lang="tr-TR" sz="2400" dirty="0" err="1">
                <a:latin typeface="Times New Roman" pitchFamily="18" charset="0"/>
              </a:rPr>
              <a:t>amount</a:t>
            </a:r>
            <a:r>
              <a:rPr lang="tr-TR" sz="2400" dirty="0">
                <a:latin typeface="Times New Roman" pitchFamily="18" charset="0"/>
              </a:rPr>
              <a:t> of </a:t>
            </a:r>
            <a:r>
              <a:rPr lang="tr-TR" sz="2400" dirty="0" err="1">
                <a:latin typeface="Times New Roman" pitchFamily="18" charset="0"/>
              </a:rPr>
              <a:t>information</a:t>
            </a:r>
            <a:r>
              <a:rPr lang="tr-TR" sz="2400" dirty="0">
                <a:latin typeface="Times New Roman" pitchFamily="18" charset="0"/>
              </a:rPr>
              <a:t> </a:t>
            </a:r>
            <a:r>
              <a:rPr lang="tr-TR" sz="2400" dirty="0" err="1">
                <a:latin typeface="Times New Roman" pitchFamily="18" charset="0"/>
              </a:rPr>
              <a:t>that</a:t>
            </a:r>
            <a:r>
              <a:rPr lang="tr-TR" sz="2400" dirty="0">
                <a:latin typeface="Times New Roman" pitchFamily="18" charset="0"/>
              </a:rPr>
              <a:t> is </a:t>
            </a:r>
            <a:r>
              <a:rPr lang="tr-TR" sz="2400" dirty="0" err="1">
                <a:latin typeface="Times New Roman" pitchFamily="18" charset="0"/>
              </a:rPr>
              <a:t>both</a:t>
            </a:r>
            <a:r>
              <a:rPr lang="tr-TR" sz="2400" dirty="0">
                <a:latin typeface="Times New Roman" pitchFamily="18" charset="0"/>
              </a:rPr>
              <a:t> </a:t>
            </a:r>
            <a:r>
              <a:rPr lang="tr-TR" sz="2400" dirty="0" err="1">
                <a:latin typeface="Times New Roman" pitchFamily="18" charset="0"/>
              </a:rPr>
              <a:t>useful</a:t>
            </a:r>
            <a:r>
              <a:rPr lang="tr-TR" sz="2400" dirty="0">
                <a:latin typeface="Times New Roman" pitchFamily="18" charset="0"/>
              </a:rPr>
              <a:t> </a:t>
            </a:r>
            <a:r>
              <a:rPr lang="tr-TR" sz="2400" dirty="0" err="1">
                <a:latin typeface="Times New Roman" pitchFamily="18" charset="0"/>
              </a:rPr>
              <a:t>and</a:t>
            </a:r>
            <a:r>
              <a:rPr lang="tr-TR" sz="2400" dirty="0">
                <a:latin typeface="Times New Roman" pitchFamily="18" charset="0"/>
              </a:rPr>
              <a:t> </a:t>
            </a:r>
            <a:r>
              <a:rPr lang="tr-TR" sz="2400" dirty="0" err="1">
                <a:latin typeface="Times New Roman" pitchFamily="18" charset="0"/>
              </a:rPr>
              <a:t>necessary</a:t>
            </a:r>
            <a:r>
              <a:rPr lang="tr-TR" sz="2400" dirty="0">
                <a:latin typeface="Times New Roman" pitchFamily="18" charset="0"/>
              </a:rPr>
              <a:t>, but </a:t>
            </a:r>
            <a:r>
              <a:rPr lang="tr-TR" sz="2400" dirty="0" err="1">
                <a:latin typeface="Times New Roman" pitchFamily="18" charset="0"/>
              </a:rPr>
              <a:t>without</a:t>
            </a:r>
            <a:r>
              <a:rPr lang="tr-TR" sz="2400" dirty="0">
                <a:latin typeface="Times New Roman" pitchFamily="18" charset="0"/>
              </a:rPr>
              <a:t> a </a:t>
            </a:r>
            <a:r>
              <a:rPr lang="tr-TR" sz="2400" dirty="0" err="1">
                <a:latin typeface="Times New Roman" pitchFamily="18" charset="0"/>
              </a:rPr>
              <a:t>systematic</a:t>
            </a:r>
            <a:r>
              <a:rPr lang="tr-TR" sz="2400" dirty="0">
                <a:latin typeface="Times New Roman" pitchFamily="18" charset="0"/>
              </a:rPr>
              <a:t> </a:t>
            </a:r>
            <a:r>
              <a:rPr lang="tr-TR" sz="2400" dirty="0" err="1">
                <a:latin typeface="Times New Roman" pitchFamily="18" charset="0"/>
              </a:rPr>
              <a:t>way</a:t>
            </a:r>
            <a:r>
              <a:rPr lang="tr-TR" sz="2400" dirty="0">
                <a:latin typeface="Times New Roman" pitchFamily="18" charset="0"/>
              </a:rPr>
              <a:t> </a:t>
            </a:r>
            <a:r>
              <a:rPr lang="tr-TR" sz="2400" dirty="0" err="1">
                <a:latin typeface="Times New Roman" pitchFamily="18" charset="0"/>
              </a:rPr>
              <a:t>to</a:t>
            </a:r>
            <a:r>
              <a:rPr lang="tr-TR" sz="2400" dirty="0">
                <a:latin typeface="Times New Roman" pitchFamily="18" charset="0"/>
              </a:rPr>
              <a:t> </a:t>
            </a:r>
            <a:r>
              <a:rPr lang="tr-TR" sz="2400" dirty="0" err="1">
                <a:latin typeface="Times New Roman" pitchFamily="18" charset="0"/>
              </a:rPr>
              <a:t>approach</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organization</a:t>
            </a:r>
            <a:r>
              <a:rPr lang="tr-TR" sz="2400" dirty="0">
                <a:latin typeface="Times New Roman" pitchFamily="18" charset="0"/>
              </a:rPr>
              <a:t> </a:t>
            </a:r>
            <a:r>
              <a:rPr lang="tr-TR" sz="2400" dirty="0" err="1">
                <a:latin typeface="Times New Roman" pitchFamily="18" charset="0"/>
              </a:rPr>
              <a:t>and</a:t>
            </a:r>
            <a:r>
              <a:rPr lang="tr-TR" sz="2400" dirty="0">
                <a:latin typeface="Times New Roman" pitchFamily="18" charset="0"/>
              </a:rPr>
              <a:t> </a:t>
            </a:r>
            <a:r>
              <a:rPr lang="tr-TR" sz="2400" dirty="0" err="1">
                <a:latin typeface="Times New Roman" pitchFamily="18" charset="0"/>
              </a:rPr>
              <a:t>analysis</a:t>
            </a:r>
            <a:r>
              <a:rPr lang="tr-TR" sz="2400" dirty="0">
                <a:latin typeface="Times New Roman" pitchFamily="18" charset="0"/>
              </a:rPr>
              <a:t> of </a:t>
            </a:r>
            <a:r>
              <a:rPr lang="tr-TR" sz="2400" dirty="0" err="1">
                <a:latin typeface="Times New Roman" pitchFamily="18" charset="0"/>
              </a:rPr>
              <a:t>this</a:t>
            </a:r>
            <a:r>
              <a:rPr lang="tr-TR" sz="2400" dirty="0">
                <a:latin typeface="Times New Roman" pitchFamily="18" charset="0"/>
              </a:rPr>
              <a:t> </a:t>
            </a:r>
            <a:r>
              <a:rPr lang="tr-TR" sz="2400" dirty="0" err="1">
                <a:latin typeface="Times New Roman" pitchFamily="18" charset="0"/>
              </a:rPr>
              <a:t>information</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planning</a:t>
            </a:r>
            <a:r>
              <a:rPr lang="tr-TR" sz="2400" dirty="0">
                <a:latin typeface="Times New Roman" pitchFamily="18" charset="0"/>
              </a:rPr>
              <a:t> </a:t>
            </a:r>
            <a:r>
              <a:rPr lang="tr-TR" sz="2400" dirty="0" err="1">
                <a:latin typeface="Times New Roman" pitchFamily="18" charset="0"/>
              </a:rPr>
              <a:t>team</a:t>
            </a:r>
            <a:r>
              <a:rPr lang="tr-TR" sz="2400" dirty="0">
                <a:latin typeface="Times New Roman" pitchFamily="18" charset="0"/>
              </a:rPr>
              <a:t> </a:t>
            </a:r>
            <a:r>
              <a:rPr lang="tr-TR" sz="2400" dirty="0" err="1">
                <a:latin typeface="Times New Roman" pitchFamily="18" charset="0"/>
              </a:rPr>
              <a:t>may</a:t>
            </a:r>
            <a:r>
              <a:rPr lang="tr-TR" sz="2400" dirty="0">
                <a:latin typeface="Times New Roman" pitchFamily="18" charset="0"/>
              </a:rPr>
              <a:t> be </a:t>
            </a:r>
            <a:r>
              <a:rPr lang="tr-TR" sz="2400" dirty="0" err="1">
                <a:latin typeface="Times New Roman" pitchFamily="18" charset="0"/>
              </a:rPr>
              <a:t>overwhelmed</a:t>
            </a:r>
            <a:r>
              <a:rPr lang="tr-TR" sz="2400" dirty="0">
                <a:latin typeface="Times New Roman" pitchFamily="18" charset="0"/>
              </a:rPr>
              <a:t> </a:t>
            </a:r>
            <a:r>
              <a:rPr lang="tr-TR" sz="2400" dirty="0" err="1">
                <a:latin typeface="Times New Roman" pitchFamily="18" charset="0"/>
              </a:rPr>
              <a:t>by</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volume</a:t>
            </a:r>
            <a:r>
              <a:rPr lang="tr-TR" sz="2400" dirty="0">
                <a:latin typeface="Times New Roman" pitchFamily="18" charset="0"/>
              </a:rPr>
              <a:t> </a:t>
            </a:r>
            <a:r>
              <a:rPr lang="tr-TR" sz="2400" dirty="0" err="1">
                <a:latin typeface="Times New Roman" pitchFamily="18" charset="0"/>
              </a:rPr>
              <a:t>and</a:t>
            </a:r>
            <a:r>
              <a:rPr lang="tr-TR" sz="2400" dirty="0">
                <a:latin typeface="Times New Roman" pitchFamily="18" charset="0"/>
              </a:rPr>
              <a:t> </a:t>
            </a:r>
            <a:r>
              <a:rPr lang="tr-TR" sz="2400" dirty="0" err="1">
                <a:latin typeface="Times New Roman" pitchFamily="18" charset="0"/>
              </a:rPr>
              <a:t>miss</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message</a:t>
            </a:r>
            <a:r>
              <a:rPr lang="tr-TR" sz="2400" dirty="0">
                <a:latin typeface="Times New Roman" pitchFamily="18" charset="0"/>
              </a:rPr>
              <a:t> it </a:t>
            </a:r>
            <a:r>
              <a:rPr lang="tr-TR" sz="2400" dirty="0" err="1">
                <a:latin typeface="Times New Roman" pitchFamily="18" charset="0"/>
              </a:rPr>
              <a:t>contains</a:t>
            </a:r>
            <a:r>
              <a:rPr lang="tr-TR" sz="2400" dirty="0">
                <a:latin typeface="Times New Roman" pitchFamily="18" charset="0"/>
              </a:rPr>
              <a:t>.</a:t>
            </a:r>
          </a:p>
          <a:p>
            <a:pPr>
              <a:buFontTx/>
              <a:buChar char="•"/>
            </a:pPr>
            <a:r>
              <a:rPr lang="tr-TR" sz="2400" dirty="0" err="1">
                <a:latin typeface="Times New Roman" pitchFamily="18" charset="0"/>
              </a:rPr>
              <a:t>Although</a:t>
            </a:r>
            <a:r>
              <a:rPr lang="tr-TR" sz="2400" dirty="0">
                <a:latin typeface="Times New Roman" pitchFamily="18" charset="0"/>
              </a:rPr>
              <a:t> </a:t>
            </a:r>
            <a:r>
              <a:rPr lang="tr-TR" sz="2400" dirty="0" err="1">
                <a:latin typeface="Times New Roman" pitchFamily="18" charset="0"/>
              </a:rPr>
              <a:t>planners</a:t>
            </a:r>
            <a:r>
              <a:rPr lang="tr-TR" sz="2400" dirty="0">
                <a:latin typeface="Times New Roman" pitchFamily="18" charset="0"/>
              </a:rPr>
              <a:t> </a:t>
            </a:r>
            <a:r>
              <a:rPr lang="tr-TR" sz="2400" dirty="0" err="1">
                <a:latin typeface="Times New Roman" pitchFamily="18" charset="0"/>
              </a:rPr>
              <a:t>have</a:t>
            </a:r>
            <a:r>
              <a:rPr lang="tr-TR" sz="2400" dirty="0">
                <a:latin typeface="Times New Roman" pitchFamily="18" charset="0"/>
              </a:rPr>
              <a:t> </a:t>
            </a:r>
            <a:r>
              <a:rPr lang="tr-TR" sz="2400" dirty="0" err="1">
                <a:latin typeface="Times New Roman" pitchFamily="18" charset="0"/>
              </a:rPr>
              <a:t>developed</a:t>
            </a:r>
            <a:r>
              <a:rPr lang="tr-TR" sz="2400" dirty="0">
                <a:latin typeface="Times New Roman" pitchFamily="18" charset="0"/>
              </a:rPr>
              <a:t> </a:t>
            </a:r>
            <a:r>
              <a:rPr lang="tr-TR" sz="2400" dirty="0" err="1">
                <a:latin typeface="Times New Roman" pitchFamily="18" charset="0"/>
              </a:rPr>
              <a:t>various</a:t>
            </a:r>
            <a:r>
              <a:rPr lang="tr-TR" sz="2400" dirty="0">
                <a:latin typeface="Times New Roman" pitchFamily="18" charset="0"/>
              </a:rPr>
              <a:t> </a:t>
            </a:r>
            <a:r>
              <a:rPr lang="tr-TR" sz="2400" dirty="0" err="1">
                <a:latin typeface="Times New Roman" pitchFamily="18" charset="0"/>
              </a:rPr>
              <a:t>approaches</a:t>
            </a:r>
            <a:r>
              <a:rPr lang="tr-TR" sz="2400" dirty="0">
                <a:latin typeface="Times New Roman" pitchFamily="18" charset="0"/>
              </a:rPr>
              <a:t> </a:t>
            </a:r>
            <a:r>
              <a:rPr lang="tr-TR" sz="2400" dirty="0" err="1">
                <a:latin typeface="Times New Roman" pitchFamily="18" charset="0"/>
              </a:rPr>
              <a:t>for</a:t>
            </a:r>
            <a:r>
              <a:rPr lang="tr-TR" sz="2400" dirty="0">
                <a:latin typeface="Times New Roman" pitchFamily="18" charset="0"/>
              </a:rPr>
              <a:t> </a:t>
            </a:r>
            <a:r>
              <a:rPr lang="tr-TR" sz="2400" dirty="0" err="1">
                <a:latin typeface="Times New Roman" pitchFamily="18" charset="0"/>
              </a:rPr>
              <a:t>organizing</a:t>
            </a:r>
            <a:r>
              <a:rPr lang="tr-TR" sz="2400" dirty="0">
                <a:latin typeface="Times New Roman" pitchFamily="18" charset="0"/>
              </a:rPr>
              <a:t> </a:t>
            </a:r>
            <a:r>
              <a:rPr lang="tr-TR" sz="2400" dirty="0" err="1">
                <a:latin typeface="Times New Roman" pitchFamily="18" charset="0"/>
              </a:rPr>
              <a:t>all</a:t>
            </a:r>
            <a:r>
              <a:rPr lang="tr-TR" sz="2400" dirty="0">
                <a:latin typeface="Times New Roman" pitchFamily="18" charset="0"/>
              </a:rPr>
              <a:t> </a:t>
            </a:r>
            <a:r>
              <a:rPr lang="tr-TR" sz="2400" dirty="0" err="1">
                <a:latin typeface="Times New Roman" pitchFamily="18" charset="0"/>
              </a:rPr>
              <a:t>this</a:t>
            </a:r>
            <a:r>
              <a:rPr lang="tr-TR" sz="2400" dirty="0">
                <a:latin typeface="Times New Roman" pitchFamily="18" charset="0"/>
              </a:rPr>
              <a:t> </a:t>
            </a:r>
            <a:r>
              <a:rPr lang="tr-TR" sz="2400" dirty="0" err="1">
                <a:latin typeface="Times New Roman" pitchFamily="18" charset="0"/>
              </a:rPr>
              <a:t>information</a:t>
            </a:r>
            <a:r>
              <a:rPr lang="tr-TR" sz="2400"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most</a:t>
            </a:r>
            <a:r>
              <a:rPr lang="tr-TR" sz="2400" dirty="0">
                <a:latin typeface="Times New Roman" pitchFamily="18" charset="0"/>
              </a:rPr>
              <a:t> </a:t>
            </a:r>
            <a:r>
              <a:rPr lang="tr-TR" sz="2400" dirty="0" err="1">
                <a:latin typeface="Times New Roman" pitchFamily="18" charset="0"/>
              </a:rPr>
              <a:t>convenient</a:t>
            </a:r>
            <a:r>
              <a:rPr lang="tr-TR" sz="2400" dirty="0">
                <a:latin typeface="Times New Roman" pitchFamily="18" charset="0"/>
              </a:rPr>
              <a:t> </a:t>
            </a:r>
            <a:r>
              <a:rPr lang="tr-TR" sz="2400" dirty="0" err="1">
                <a:latin typeface="Times New Roman" pitchFamily="18" charset="0"/>
              </a:rPr>
              <a:t>and</a:t>
            </a:r>
            <a:r>
              <a:rPr lang="tr-TR" sz="2400" dirty="0">
                <a:latin typeface="Times New Roman" pitchFamily="18" charset="0"/>
              </a:rPr>
              <a:t> </a:t>
            </a:r>
            <a:r>
              <a:rPr lang="tr-TR" sz="2400" dirty="0" err="1">
                <a:latin typeface="Times New Roman" pitchFamily="18" charset="0"/>
              </a:rPr>
              <a:t>basic</a:t>
            </a:r>
            <a:r>
              <a:rPr lang="tr-TR" sz="2400" dirty="0">
                <a:latin typeface="Times New Roman" pitchFamily="18" charset="0"/>
              </a:rPr>
              <a:t> </a:t>
            </a:r>
            <a:r>
              <a:rPr lang="tr-TR" sz="2400" dirty="0" err="1">
                <a:latin typeface="Times New Roman" pitchFamily="18" charset="0"/>
              </a:rPr>
              <a:t>planning</a:t>
            </a:r>
            <a:r>
              <a:rPr lang="tr-TR" sz="2400" dirty="0">
                <a:latin typeface="Times New Roman" pitchFamily="18" charset="0"/>
              </a:rPr>
              <a:t> </a:t>
            </a:r>
            <a:r>
              <a:rPr lang="tr-TR" sz="2400" dirty="0" err="1">
                <a:latin typeface="Times New Roman" pitchFamily="18" charset="0"/>
              </a:rPr>
              <a:t>tool</a:t>
            </a:r>
            <a:r>
              <a:rPr lang="tr-TR" sz="2400" dirty="0">
                <a:latin typeface="Times New Roman" pitchFamily="18" charset="0"/>
              </a:rPr>
              <a:t> is </a:t>
            </a:r>
            <a:r>
              <a:rPr lang="tr-TR" sz="2400" dirty="0" err="1">
                <a:latin typeface="Times New Roman" pitchFamily="18" charset="0"/>
              </a:rPr>
              <a:t>the</a:t>
            </a:r>
            <a:r>
              <a:rPr lang="tr-TR" sz="2400" dirty="0">
                <a:latin typeface="Times New Roman" pitchFamily="18" charset="0"/>
              </a:rPr>
              <a:t> </a:t>
            </a:r>
            <a:r>
              <a:rPr lang="tr-TR" sz="2400" i="1" dirty="0" err="1">
                <a:latin typeface="Times New Roman" pitchFamily="18" charset="0"/>
              </a:rPr>
              <a:t>quality</a:t>
            </a:r>
            <a:r>
              <a:rPr lang="tr-TR" sz="2400" i="1" dirty="0">
                <a:latin typeface="Times New Roman" pitchFamily="18" charset="0"/>
              </a:rPr>
              <a:t> </a:t>
            </a:r>
            <a:r>
              <a:rPr lang="tr-TR" sz="2400" i="1" dirty="0" err="1">
                <a:latin typeface="Times New Roman" pitchFamily="18" charset="0"/>
              </a:rPr>
              <a:t>planning</a:t>
            </a:r>
            <a:r>
              <a:rPr lang="tr-TR" sz="2400" i="1" dirty="0">
                <a:latin typeface="Times New Roman" pitchFamily="18" charset="0"/>
              </a:rPr>
              <a:t> </a:t>
            </a:r>
            <a:r>
              <a:rPr lang="tr-TR" sz="2400" i="1" dirty="0" err="1">
                <a:latin typeface="Times New Roman" pitchFamily="18" charset="0"/>
              </a:rPr>
              <a:t>spreadsheet</a:t>
            </a:r>
            <a:r>
              <a:rPr lang="tr-TR" sz="2400" i="1" dirty="0">
                <a:latin typeface="Times New Roman" pitchFamily="18" charset="0"/>
              </a:rPr>
              <a:t>. </a:t>
            </a:r>
            <a:r>
              <a:rPr lang="tr-TR" sz="2400" dirty="0" err="1">
                <a:latin typeface="Times New Roman" pitchFamily="18" charset="0"/>
              </a:rPr>
              <a:t>The</a:t>
            </a:r>
            <a:r>
              <a:rPr lang="tr-TR" sz="2400" dirty="0">
                <a:latin typeface="Times New Roman" pitchFamily="18" charset="0"/>
              </a:rPr>
              <a:t> </a:t>
            </a:r>
            <a:r>
              <a:rPr lang="tr-TR" sz="2400" dirty="0" err="1">
                <a:latin typeface="Times New Roman" pitchFamily="18" charset="0"/>
              </a:rPr>
              <a:t>spreadsheet</a:t>
            </a:r>
            <a:r>
              <a:rPr lang="tr-TR" sz="2400" dirty="0">
                <a:latin typeface="Times New Roman" pitchFamily="18" charset="0"/>
              </a:rPr>
              <a:t> is a </a:t>
            </a:r>
            <a:r>
              <a:rPr lang="tr-TR" sz="2400" dirty="0" err="1">
                <a:latin typeface="Times New Roman" pitchFamily="18" charset="0"/>
              </a:rPr>
              <a:t>highly</a:t>
            </a:r>
            <a:r>
              <a:rPr lang="tr-TR" sz="2400" dirty="0">
                <a:latin typeface="Times New Roman" pitchFamily="18" charset="0"/>
              </a:rPr>
              <a:t> </a:t>
            </a:r>
            <a:r>
              <a:rPr lang="tr-TR" sz="2400" dirty="0" err="1">
                <a:latin typeface="Times New Roman" pitchFamily="18" charset="0"/>
              </a:rPr>
              <a:t>versatile</a:t>
            </a:r>
            <a:r>
              <a:rPr lang="tr-TR" sz="2400" dirty="0">
                <a:latin typeface="Times New Roman" pitchFamily="18" charset="0"/>
              </a:rPr>
              <a:t> </a:t>
            </a:r>
            <a:r>
              <a:rPr lang="tr-TR" sz="2400" dirty="0" err="1">
                <a:latin typeface="Times New Roman" pitchFamily="18" charset="0"/>
              </a:rPr>
              <a:t>tool</a:t>
            </a:r>
            <a:r>
              <a:rPr lang="tr-TR" sz="2400" dirty="0">
                <a:latin typeface="Times New Roman" pitchFamily="18" charset="0"/>
              </a:rPr>
              <a:t> </a:t>
            </a:r>
            <a:r>
              <a:rPr lang="tr-TR" sz="2400" dirty="0" err="1">
                <a:latin typeface="Times New Roman" pitchFamily="18" charset="0"/>
              </a:rPr>
              <a:t>that</a:t>
            </a:r>
            <a:r>
              <a:rPr lang="tr-TR" sz="2400" dirty="0">
                <a:latin typeface="Times New Roman" pitchFamily="18" charset="0"/>
              </a:rPr>
              <a:t> can be </a:t>
            </a:r>
            <a:r>
              <a:rPr lang="tr-TR" sz="2400" dirty="0" err="1">
                <a:latin typeface="Times New Roman" pitchFamily="18" charset="0"/>
              </a:rPr>
              <a:t>adapted</a:t>
            </a:r>
            <a:r>
              <a:rPr lang="tr-TR" sz="2400" dirty="0">
                <a:latin typeface="Times New Roman" pitchFamily="18" charset="0"/>
              </a:rPr>
              <a:t> </a:t>
            </a:r>
            <a:r>
              <a:rPr lang="tr-TR" sz="2400" dirty="0" err="1">
                <a:latin typeface="Times New Roman" pitchFamily="18" charset="0"/>
              </a:rPr>
              <a:t>to</a:t>
            </a:r>
            <a:r>
              <a:rPr lang="tr-TR" sz="2400" dirty="0">
                <a:latin typeface="Times New Roman" pitchFamily="18" charset="0"/>
              </a:rPr>
              <a:t> a </a:t>
            </a:r>
            <a:r>
              <a:rPr lang="tr-TR" sz="2400" dirty="0" err="1">
                <a:latin typeface="Times New Roman" pitchFamily="18" charset="0"/>
              </a:rPr>
              <a:t>number</a:t>
            </a:r>
            <a:r>
              <a:rPr lang="tr-TR" sz="2400" dirty="0">
                <a:latin typeface="Times New Roman" pitchFamily="18" charset="0"/>
              </a:rPr>
              <a:t> of </a:t>
            </a:r>
            <a:r>
              <a:rPr lang="tr-TR" sz="2400" dirty="0" err="1">
                <a:latin typeface="Times New Roman" pitchFamily="18" charset="0"/>
              </a:rPr>
              <a:t>situations</a:t>
            </a:r>
            <a:r>
              <a:rPr lang="tr-TR" sz="2400" dirty="0">
                <a:latin typeface="Times New Roman" pitchFamily="18" charset="0"/>
              </a:rPr>
              <a:t>. </a:t>
            </a:r>
          </a:p>
        </p:txBody>
      </p:sp>
    </p:spTree>
    <p:extLst>
      <p:ext uri="{BB962C8B-B14F-4D97-AF65-F5344CB8AC3E}">
        <p14:creationId xmlns:p14="http://schemas.microsoft.com/office/powerpoint/2010/main" val="254125793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Rectangle 5"/>
          <p:cNvSpPr>
            <a:spLocks noGrp="1" noChangeArrowheads="1"/>
          </p:cNvSpPr>
          <p:nvPr>
            <p:ph type="title"/>
          </p:nvPr>
        </p:nvSpPr>
        <p:spPr>
          <a:xfrm>
            <a:off x="34067" y="-1"/>
            <a:ext cx="9073357" cy="1311275"/>
          </a:xfrm>
        </p:spPr>
        <p:txBody>
          <a:bodyPr/>
          <a:lstStyle/>
          <a:p>
            <a:pPr algn="just"/>
            <a:r>
              <a:rPr lang="en-US" dirty="0"/>
              <a:t>Spreadsheets in quality </a:t>
            </a:r>
            <a:r>
              <a:rPr lang="en-US" dirty="0" smtClean="0"/>
              <a:t>planning</a:t>
            </a:r>
            <a:r>
              <a:rPr lang="tr-TR" dirty="0" smtClean="0"/>
              <a:t>: </a:t>
            </a:r>
            <a:r>
              <a:rPr lang="en-US" b="0" dirty="0"/>
              <a:t>A Spreadsheet is a digital tool that </a:t>
            </a:r>
            <a:r>
              <a:rPr lang="en-US" b="0" dirty="0" err="1"/>
              <a:t>organises</a:t>
            </a:r>
            <a:r>
              <a:rPr lang="en-US" b="0" dirty="0"/>
              <a:t> information in a grid of rows and columns, making it easy to calculate, </a:t>
            </a:r>
            <a:r>
              <a:rPr lang="en-US" b="0" dirty="0" err="1"/>
              <a:t>analyse</a:t>
            </a:r>
            <a:r>
              <a:rPr lang="en-US" b="0" dirty="0"/>
              <a:t>, and manage data. </a:t>
            </a:r>
            <a:endParaRPr lang="en-US" dirty="0"/>
          </a:p>
        </p:txBody>
      </p:sp>
      <p:graphicFrame>
        <p:nvGraphicFramePr>
          <p:cNvPr id="105476" name="Object 4"/>
          <p:cNvGraphicFramePr>
            <a:graphicFrameLocks noGrp="1" noChangeAspect="1"/>
          </p:cNvGraphicFramePr>
          <p:nvPr>
            <p:ph idx="1"/>
          </p:nvPr>
        </p:nvGraphicFramePr>
        <p:xfrm>
          <a:off x="363538" y="1341438"/>
          <a:ext cx="8748712" cy="4854575"/>
        </p:xfrm>
        <a:graphic>
          <a:graphicData uri="http://schemas.openxmlformats.org/presentationml/2006/ole">
            <mc:AlternateContent xmlns:mc="http://schemas.openxmlformats.org/markup-compatibility/2006">
              <mc:Choice xmlns:v="urn:schemas-microsoft-com:vml" Requires="v">
                <p:oleObj spid="_x0000_s19536" name="Visio" r:id="rId4" imgW="6811670" imgH="3780130" progId="">
                  <p:embed/>
                </p:oleObj>
              </mc:Choice>
              <mc:Fallback>
                <p:oleObj name="Visio" r:id="rId4" imgW="6811670" imgH="3780130" progId="">
                  <p:embed/>
                  <p:pic>
                    <p:nvPicPr>
                      <p:cNvPr id="0" name="Picture 7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8" y="1341438"/>
                        <a:ext cx="8748712"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5479" name="Picture 7"/>
          <p:cNvPicPr>
            <a:picLocks noChangeAspect="1" noChangeArrowheads="1"/>
          </p:cNvPicPr>
          <p:nvPr/>
        </p:nvPicPr>
        <p:blipFill>
          <a:blip r:embed="rId6">
            <a:extLst>
              <a:ext uri="{28A0092B-C50C-407E-A947-70E740481C1C}">
                <a14:useLocalDpi xmlns:a14="http://schemas.microsoft.com/office/drawing/2010/main" val="0"/>
              </a:ext>
            </a:extLst>
          </a:blip>
          <a:srcRect l="4616" t="6194" r="6975"/>
          <a:stretch>
            <a:fillRect/>
          </a:stretch>
        </p:blipFill>
        <p:spPr bwMode="auto">
          <a:xfrm>
            <a:off x="395288" y="4170363"/>
            <a:ext cx="2736850" cy="199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80" name="Rectangle 8"/>
          <p:cNvSpPr>
            <a:spLocks noChangeArrowheads="1"/>
          </p:cNvSpPr>
          <p:nvPr/>
        </p:nvSpPr>
        <p:spPr bwMode="auto">
          <a:xfrm>
            <a:off x="414338" y="6092825"/>
            <a:ext cx="314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03366"/>
                </a:solidFill>
                <a:latin typeface="Times New Roman" pitchFamily="18" charset="0"/>
              </a:rPr>
              <a:t>Generic planning spreadsheet.</a:t>
            </a:r>
          </a:p>
        </p:txBody>
      </p:sp>
      <p:pic>
        <p:nvPicPr>
          <p:cNvPr id="105481" name="Picture 9"/>
          <p:cNvPicPr>
            <a:picLocks noChangeAspect="1" noChangeArrowheads="1"/>
          </p:cNvPicPr>
          <p:nvPr/>
        </p:nvPicPr>
        <p:blipFill>
          <a:blip r:embed="rId7">
            <a:extLst>
              <a:ext uri="{28A0092B-C50C-407E-A947-70E740481C1C}">
                <a14:useLocalDpi xmlns:a14="http://schemas.microsoft.com/office/drawing/2010/main" val="0"/>
              </a:ext>
            </a:extLst>
          </a:blip>
          <a:srcRect l="1115" t="81903" r="75279"/>
          <a:stretch>
            <a:fillRect/>
          </a:stretch>
        </p:blipFill>
        <p:spPr bwMode="auto">
          <a:xfrm>
            <a:off x="3203575" y="5319713"/>
            <a:ext cx="1223963"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222470"/>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544638" y="1165987"/>
            <a:ext cx="5959475" cy="491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044" name="Rectangle 4"/>
          <p:cNvSpPr>
            <a:spLocks noChangeArrowheads="1"/>
          </p:cNvSpPr>
          <p:nvPr/>
        </p:nvSpPr>
        <p:spPr bwMode="auto">
          <a:xfrm>
            <a:off x="637159" y="229362"/>
            <a:ext cx="559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dirty="0">
                <a:latin typeface="Times New Roman" pitchFamily="18" charset="0"/>
              </a:rPr>
              <a:t>Customer needs spreadsheet for a magazine.</a:t>
            </a:r>
          </a:p>
        </p:txBody>
      </p:sp>
    </p:spTree>
    <p:extLst>
      <p:ext uri="{BB962C8B-B14F-4D97-AF65-F5344CB8AC3E}">
        <p14:creationId xmlns:p14="http://schemas.microsoft.com/office/powerpoint/2010/main" val="293998612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title"/>
          </p:nvPr>
        </p:nvSpPr>
        <p:spPr>
          <a:xfrm>
            <a:off x="684213" y="260350"/>
            <a:ext cx="6265862" cy="865188"/>
          </a:xfrm>
        </p:spPr>
        <p:txBody>
          <a:bodyPr/>
          <a:lstStyle/>
          <a:p>
            <a:pPr algn="l"/>
            <a:r>
              <a:rPr lang="tr-TR" b="1" dirty="0"/>
              <a:t>D. </a:t>
            </a:r>
            <a:r>
              <a:rPr lang="tr-TR" b="1" dirty="0" err="1"/>
              <a:t>Develop</a:t>
            </a:r>
            <a:r>
              <a:rPr lang="tr-TR" b="1" dirty="0"/>
              <a:t> </a:t>
            </a:r>
            <a:r>
              <a:rPr lang="tr-TR" b="1" dirty="0" err="1"/>
              <a:t>the</a:t>
            </a:r>
            <a:r>
              <a:rPr lang="tr-TR" b="1" dirty="0"/>
              <a:t> </a:t>
            </a:r>
            <a:r>
              <a:rPr lang="tr-TR" b="1" dirty="0" err="1"/>
              <a:t>product</a:t>
            </a:r>
            <a:r>
              <a:rPr lang="tr-TR" b="1" dirty="0"/>
              <a:t> </a:t>
            </a:r>
          </a:p>
        </p:txBody>
      </p:sp>
      <p:sp>
        <p:nvSpPr>
          <p:cNvPr id="89092" name="Text Box 4"/>
          <p:cNvSpPr txBox="1">
            <a:spLocks noChangeArrowheads="1"/>
          </p:cNvSpPr>
          <p:nvPr/>
        </p:nvSpPr>
        <p:spPr bwMode="auto">
          <a:xfrm>
            <a:off x="468313" y="1371600"/>
            <a:ext cx="8447087"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tr-TR" sz="2000" dirty="0">
                <a:latin typeface="Times New Roman" pitchFamily="18" charset="0"/>
              </a:rPr>
              <a:t> </a:t>
            </a:r>
            <a:r>
              <a:rPr lang="tr-TR" sz="2000" dirty="0" err="1">
                <a:latin typeface="Times New Roman" pitchFamily="18" charset="0"/>
              </a:rPr>
              <a:t>Once</a:t>
            </a:r>
            <a:r>
              <a:rPr lang="tr-TR" sz="2000" dirty="0">
                <a:latin typeface="Times New Roman" pitchFamily="18" charset="0"/>
              </a:rPr>
              <a:t> </a:t>
            </a:r>
            <a:r>
              <a:rPr lang="tr-TR" sz="2000" dirty="0" err="1">
                <a:latin typeface="Times New Roman" pitchFamily="18" charset="0"/>
              </a:rPr>
              <a:t>the</a:t>
            </a:r>
            <a:r>
              <a:rPr lang="tr-TR" sz="2000" dirty="0">
                <a:latin typeface="Times New Roman" pitchFamily="18" charset="0"/>
              </a:rPr>
              <a:t> </a:t>
            </a:r>
            <a:r>
              <a:rPr lang="tr-TR" sz="2000" dirty="0" err="1">
                <a:latin typeface="Times New Roman" pitchFamily="18" charset="0"/>
              </a:rPr>
              <a:t>customers</a:t>
            </a:r>
            <a:r>
              <a:rPr lang="tr-TR" sz="2000" dirty="0">
                <a:latin typeface="Times New Roman" pitchFamily="18" charset="0"/>
              </a:rPr>
              <a:t> </a:t>
            </a:r>
            <a:r>
              <a:rPr lang="tr-TR" sz="2000" dirty="0" err="1">
                <a:latin typeface="Times New Roman" pitchFamily="18" charset="0"/>
              </a:rPr>
              <a:t>and</a:t>
            </a:r>
            <a:r>
              <a:rPr lang="tr-TR" sz="2000" dirty="0">
                <a:latin typeface="Times New Roman" pitchFamily="18" charset="0"/>
              </a:rPr>
              <a:t> </a:t>
            </a:r>
            <a:r>
              <a:rPr lang="tr-TR" sz="2000" dirty="0" err="1">
                <a:latin typeface="Times New Roman" pitchFamily="18" charset="0"/>
              </a:rPr>
              <a:t>their</a:t>
            </a:r>
            <a:r>
              <a:rPr lang="tr-TR" sz="2000" dirty="0">
                <a:latin typeface="Times New Roman" pitchFamily="18" charset="0"/>
              </a:rPr>
              <a:t> </a:t>
            </a:r>
            <a:r>
              <a:rPr lang="tr-TR" sz="2000" dirty="0" err="1">
                <a:latin typeface="Times New Roman" pitchFamily="18" charset="0"/>
              </a:rPr>
              <a:t>needs</a:t>
            </a:r>
            <a:r>
              <a:rPr lang="tr-TR" sz="2000" dirty="0">
                <a:latin typeface="Times New Roman" pitchFamily="18" charset="0"/>
              </a:rPr>
              <a:t> </a:t>
            </a:r>
            <a:r>
              <a:rPr lang="tr-TR" sz="2000" dirty="0" err="1">
                <a:latin typeface="Times New Roman" pitchFamily="18" charset="0"/>
              </a:rPr>
              <a:t>are</a:t>
            </a:r>
            <a:r>
              <a:rPr lang="tr-TR" sz="2000" dirty="0">
                <a:latin typeface="Times New Roman" pitchFamily="18" charset="0"/>
              </a:rPr>
              <a:t> </a:t>
            </a:r>
            <a:r>
              <a:rPr lang="tr-TR" sz="2000" dirty="0" err="1">
                <a:latin typeface="Times New Roman" pitchFamily="18" charset="0"/>
              </a:rPr>
              <a:t>fully</a:t>
            </a:r>
            <a:r>
              <a:rPr lang="tr-TR" sz="2000" dirty="0">
                <a:latin typeface="Times New Roman" pitchFamily="18" charset="0"/>
              </a:rPr>
              <a:t> </a:t>
            </a:r>
            <a:r>
              <a:rPr lang="tr-TR" sz="2000" dirty="0" err="1">
                <a:latin typeface="Times New Roman" pitchFamily="18" charset="0"/>
              </a:rPr>
              <a:t>understood</a:t>
            </a:r>
            <a:r>
              <a:rPr lang="tr-TR" sz="2000" dirty="0">
                <a:latin typeface="Times New Roman" pitchFamily="18" charset="0"/>
              </a:rPr>
              <a:t>, </a:t>
            </a:r>
            <a:r>
              <a:rPr lang="tr-TR" sz="2000" dirty="0" err="1">
                <a:latin typeface="Times New Roman" pitchFamily="18" charset="0"/>
              </a:rPr>
              <a:t>we</a:t>
            </a:r>
            <a:r>
              <a:rPr lang="tr-TR" sz="2000" dirty="0">
                <a:latin typeface="Times New Roman" pitchFamily="18" charset="0"/>
              </a:rPr>
              <a:t> </a:t>
            </a:r>
            <a:r>
              <a:rPr lang="tr-TR" sz="2000" dirty="0" err="1">
                <a:latin typeface="Times New Roman" pitchFamily="18" charset="0"/>
              </a:rPr>
              <a:t>are</a:t>
            </a:r>
            <a:r>
              <a:rPr lang="tr-TR" sz="2000" dirty="0">
                <a:latin typeface="Times New Roman" pitchFamily="18" charset="0"/>
              </a:rPr>
              <a:t> </a:t>
            </a:r>
            <a:r>
              <a:rPr lang="tr-TR" sz="2000" dirty="0" err="1">
                <a:latin typeface="Times New Roman" pitchFamily="18" charset="0"/>
              </a:rPr>
              <a:t>ready</a:t>
            </a:r>
            <a:r>
              <a:rPr lang="tr-TR" sz="2000" dirty="0">
                <a:latin typeface="Times New Roman" pitchFamily="18" charset="0"/>
              </a:rPr>
              <a:t> </a:t>
            </a:r>
            <a:r>
              <a:rPr lang="tr-TR" sz="2000" dirty="0" err="1">
                <a:latin typeface="Times New Roman" pitchFamily="18" charset="0"/>
              </a:rPr>
              <a:t>to</a:t>
            </a:r>
            <a:r>
              <a:rPr lang="tr-TR" sz="2000" dirty="0">
                <a:latin typeface="Times New Roman" pitchFamily="18" charset="0"/>
              </a:rPr>
              <a:t> </a:t>
            </a:r>
            <a:r>
              <a:rPr lang="tr-TR" sz="2000" dirty="0" err="1">
                <a:latin typeface="Times New Roman" pitchFamily="18" charset="0"/>
              </a:rPr>
              <a:t>design</a:t>
            </a:r>
            <a:r>
              <a:rPr lang="tr-TR" sz="2000" dirty="0">
                <a:latin typeface="Times New Roman" pitchFamily="18" charset="0"/>
              </a:rPr>
              <a:t> </a:t>
            </a:r>
            <a:r>
              <a:rPr lang="tr-TR" sz="2000" dirty="0" err="1">
                <a:latin typeface="Times New Roman" pitchFamily="18" charset="0"/>
              </a:rPr>
              <a:t>the</a:t>
            </a:r>
            <a:r>
              <a:rPr lang="tr-TR" sz="2000" dirty="0">
                <a:latin typeface="Times New Roman" pitchFamily="18" charset="0"/>
              </a:rPr>
              <a:t> </a:t>
            </a:r>
            <a:r>
              <a:rPr lang="tr-TR" sz="2000" dirty="0" err="1">
                <a:latin typeface="Times New Roman" pitchFamily="18" charset="0"/>
              </a:rPr>
              <a:t>product</a:t>
            </a:r>
            <a:r>
              <a:rPr lang="tr-TR" sz="2000" dirty="0">
                <a:latin typeface="Times New Roman" pitchFamily="18" charset="0"/>
              </a:rPr>
              <a:t> </a:t>
            </a:r>
            <a:r>
              <a:rPr lang="tr-TR" sz="2000" dirty="0" err="1">
                <a:latin typeface="Times New Roman" pitchFamily="18" charset="0"/>
              </a:rPr>
              <a:t>that</a:t>
            </a:r>
            <a:r>
              <a:rPr lang="tr-TR" sz="2000" dirty="0">
                <a:latin typeface="Times New Roman" pitchFamily="18" charset="0"/>
              </a:rPr>
              <a:t> </a:t>
            </a:r>
            <a:r>
              <a:rPr lang="tr-TR" sz="2000" dirty="0" err="1">
                <a:latin typeface="Times New Roman" pitchFamily="18" charset="0"/>
              </a:rPr>
              <a:t>will</a:t>
            </a:r>
            <a:r>
              <a:rPr lang="tr-TR" sz="2000" dirty="0">
                <a:latin typeface="Times New Roman" pitchFamily="18" charset="0"/>
              </a:rPr>
              <a:t> </a:t>
            </a:r>
            <a:r>
              <a:rPr lang="tr-TR" sz="2000" dirty="0" err="1">
                <a:latin typeface="Times New Roman" pitchFamily="18" charset="0"/>
              </a:rPr>
              <a:t>meet</a:t>
            </a:r>
            <a:r>
              <a:rPr lang="tr-TR" sz="2000" dirty="0">
                <a:latin typeface="Times New Roman" pitchFamily="18" charset="0"/>
              </a:rPr>
              <a:t> </a:t>
            </a:r>
            <a:r>
              <a:rPr lang="tr-TR" sz="2000" dirty="0" err="1">
                <a:latin typeface="Times New Roman" pitchFamily="18" charset="0"/>
              </a:rPr>
              <a:t>those</a:t>
            </a:r>
            <a:r>
              <a:rPr lang="tr-TR" sz="2000" dirty="0">
                <a:latin typeface="Times New Roman" pitchFamily="18" charset="0"/>
              </a:rPr>
              <a:t> </a:t>
            </a:r>
            <a:r>
              <a:rPr lang="tr-TR" sz="2000" dirty="0" err="1">
                <a:latin typeface="Times New Roman" pitchFamily="18" charset="0"/>
              </a:rPr>
              <a:t>needs</a:t>
            </a:r>
            <a:r>
              <a:rPr lang="tr-TR" sz="2000" dirty="0">
                <a:latin typeface="Times New Roman" pitchFamily="18" charset="0"/>
              </a:rPr>
              <a:t> </a:t>
            </a:r>
            <a:r>
              <a:rPr lang="tr-TR" sz="2000" dirty="0" err="1">
                <a:latin typeface="Times New Roman" pitchFamily="18" charset="0"/>
              </a:rPr>
              <a:t>best</a:t>
            </a:r>
            <a:r>
              <a:rPr lang="tr-TR" sz="2000" dirty="0">
                <a:latin typeface="Times New Roman" pitchFamily="18" charset="0"/>
              </a:rPr>
              <a:t>. </a:t>
            </a:r>
            <a:r>
              <a:rPr lang="tr-TR" sz="2000" dirty="0" err="1">
                <a:latin typeface="Times New Roman" pitchFamily="18" charset="0"/>
              </a:rPr>
              <a:t>Product</a:t>
            </a:r>
            <a:r>
              <a:rPr lang="tr-TR" sz="2000" dirty="0">
                <a:latin typeface="Times New Roman" pitchFamily="18" charset="0"/>
              </a:rPr>
              <a:t> </a:t>
            </a:r>
            <a:r>
              <a:rPr lang="tr-TR" sz="2000" dirty="0" err="1">
                <a:latin typeface="Times New Roman" pitchFamily="18" charset="0"/>
              </a:rPr>
              <a:t>development</a:t>
            </a:r>
            <a:r>
              <a:rPr lang="tr-TR" sz="2000" dirty="0">
                <a:latin typeface="Times New Roman" pitchFamily="18" charset="0"/>
              </a:rPr>
              <a:t> is not a </a:t>
            </a:r>
            <a:r>
              <a:rPr lang="tr-TR" sz="2000" dirty="0" err="1">
                <a:latin typeface="Times New Roman" pitchFamily="18" charset="0"/>
              </a:rPr>
              <a:t>new</a:t>
            </a:r>
            <a:r>
              <a:rPr lang="tr-TR" sz="2000" dirty="0">
                <a:latin typeface="Times New Roman" pitchFamily="18" charset="0"/>
              </a:rPr>
              <a:t> </a:t>
            </a:r>
            <a:r>
              <a:rPr lang="tr-TR" sz="2000" dirty="0" err="1">
                <a:latin typeface="Times New Roman" pitchFamily="18" charset="0"/>
              </a:rPr>
              <a:t>function</a:t>
            </a:r>
            <a:r>
              <a:rPr lang="tr-TR" sz="2000" dirty="0">
                <a:latin typeface="Times New Roman" pitchFamily="18" charset="0"/>
              </a:rPr>
              <a:t> </a:t>
            </a:r>
            <a:r>
              <a:rPr lang="tr-TR" sz="2000" dirty="0" err="1">
                <a:latin typeface="Times New Roman" pitchFamily="18" charset="0"/>
              </a:rPr>
              <a:t>for</a:t>
            </a:r>
            <a:r>
              <a:rPr lang="tr-TR" sz="2000" dirty="0">
                <a:latin typeface="Times New Roman" pitchFamily="18" charset="0"/>
              </a:rPr>
              <a:t> a </a:t>
            </a:r>
            <a:r>
              <a:rPr lang="tr-TR" sz="2000" dirty="0" err="1">
                <a:latin typeface="Times New Roman" pitchFamily="18" charset="0"/>
              </a:rPr>
              <a:t>company</a:t>
            </a:r>
            <a:r>
              <a:rPr lang="tr-TR" sz="2000" dirty="0">
                <a:latin typeface="Times New Roman" pitchFamily="18" charset="0"/>
              </a:rPr>
              <a:t>. </a:t>
            </a:r>
            <a:r>
              <a:rPr lang="tr-TR" sz="2000" dirty="0" err="1">
                <a:latin typeface="Times New Roman" pitchFamily="18" charset="0"/>
              </a:rPr>
              <a:t>Most</a:t>
            </a:r>
            <a:r>
              <a:rPr lang="tr-TR" sz="2000" dirty="0">
                <a:latin typeface="Times New Roman" pitchFamily="18" charset="0"/>
              </a:rPr>
              <a:t> </a:t>
            </a:r>
            <a:r>
              <a:rPr lang="tr-TR" sz="2000" dirty="0" err="1">
                <a:latin typeface="Times New Roman" pitchFamily="18" charset="0"/>
              </a:rPr>
              <a:t>companies</a:t>
            </a:r>
            <a:r>
              <a:rPr lang="tr-TR" sz="2000" dirty="0">
                <a:latin typeface="Times New Roman" pitchFamily="18" charset="0"/>
              </a:rPr>
              <a:t> </a:t>
            </a:r>
            <a:r>
              <a:rPr lang="tr-TR" sz="2000" dirty="0" err="1">
                <a:latin typeface="Times New Roman" pitchFamily="18" charset="0"/>
              </a:rPr>
              <a:t>have</a:t>
            </a:r>
            <a:r>
              <a:rPr lang="tr-TR" sz="2000" dirty="0">
                <a:latin typeface="Times New Roman" pitchFamily="18" charset="0"/>
              </a:rPr>
              <a:t> </a:t>
            </a:r>
            <a:r>
              <a:rPr lang="tr-TR" sz="2000" dirty="0" err="1">
                <a:latin typeface="Times New Roman" pitchFamily="18" charset="0"/>
              </a:rPr>
              <a:t>some</a:t>
            </a:r>
            <a:r>
              <a:rPr lang="tr-TR" sz="2000" dirty="0">
                <a:latin typeface="Times New Roman" pitchFamily="18" charset="0"/>
              </a:rPr>
              <a:t> </a:t>
            </a:r>
            <a:r>
              <a:rPr lang="tr-TR" sz="2000" dirty="0" err="1">
                <a:latin typeface="Times New Roman" pitchFamily="18" charset="0"/>
              </a:rPr>
              <a:t>process</a:t>
            </a:r>
            <a:r>
              <a:rPr lang="tr-TR" sz="2000" dirty="0">
                <a:latin typeface="Times New Roman" pitchFamily="18" charset="0"/>
              </a:rPr>
              <a:t> </a:t>
            </a:r>
            <a:r>
              <a:rPr lang="tr-TR" sz="2000" dirty="0" err="1">
                <a:latin typeface="Times New Roman" pitchFamily="18" charset="0"/>
              </a:rPr>
              <a:t>for</a:t>
            </a:r>
            <a:r>
              <a:rPr lang="tr-TR" sz="2000" dirty="0">
                <a:latin typeface="Times New Roman" pitchFamily="18" charset="0"/>
              </a:rPr>
              <a:t> </a:t>
            </a:r>
            <a:r>
              <a:rPr lang="tr-TR" sz="2000" dirty="0" err="1">
                <a:latin typeface="Times New Roman" pitchFamily="18" charset="0"/>
              </a:rPr>
              <a:t>designing</a:t>
            </a:r>
            <a:r>
              <a:rPr lang="tr-TR" sz="2000" dirty="0">
                <a:latin typeface="Times New Roman" pitchFamily="18" charset="0"/>
              </a:rPr>
              <a:t> </a:t>
            </a:r>
            <a:r>
              <a:rPr lang="tr-TR" sz="2000" dirty="0" err="1">
                <a:latin typeface="Times New Roman" pitchFamily="18" charset="0"/>
              </a:rPr>
              <a:t>and</a:t>
            </a:r>
            <a:r>
              <a:rPr lang="tr-TR" sz="2000" dirty="0">
                <a:latin typeface="Times New Roman" pitchFamily="18" charset="0"/>
              </a:rPr>
              <a:t> </a:t>
            </a:r>
            <a:r>
              <a:rPr lang="tr-TR" sz="2000" dirty="0" err="1">
                <a:latin typeface="Times New Roman" pitchFamily="18" charset="0"/>
              </a:rPr>
              <a:t>bringing</a:t>
            </a:r>
            <a:r>
              <a:rPr lang="tr-TR" sz="2000" dirty="0">
                <a:latin typeface="Times New Roman" pitchFamily="18" charset="0"/>
              </a:rPr>
              <a:t> </a:t>
            </a:r>
            <a:r>
              <a:rPr lang="tr-TR" sz="2000" dirty="0" err="1">
                <a:latin typeface="Times New Roman" pitchFamily="18" charset="0"/>
              </a:rPr>
              <a:t>new</a:t>
            </a:r>
            <a:r>
              <a:rPr lang="tr-TR" sz="2000" dirty="0">
                <a:latin typeface="Times New Roman" pitchFamily="18" charset="0"/>
              </a:rPr>
              <a:t> </a:t>
            </a:r>
            <a:r>
              <a:rPr lang="tr-TR" sz="2000" dirty="0" err="1">
                <a:latin typeface="Times New Roman" pitchFamily="18" charset="0"/>
              </a:rPr>
              <a:t>products</a:t>
            </a:r>
            <a:r>
              <a:rPr lang="tr-TR" sz="2000" dirty="0">
                <a:latin typeface="Times New Roman" pitchFamily="18" charset="0"/>
              </a:rPr>
              <a:t> </a:t>
            </a:r>
            <a:r>
              <a:rPr lang="tr-TR" sz="2000" dirty="0" err="1">
                <a:latin typeface="Times New Roman" pitchFamily="18" charset="0"/>
              </a:rPr>
              <a:t>to</a:t>
            </a:r>
            <a:r>
              <a:rPr lang="tr-TR" sz="2000" dirty="0">
                <a:latin typeface="Times New Roman" pitchFamily="18" charset="0"/>
              </a:rPr>
              <a:t> market. </a:t>
            </a:r>
            <a:r>
              <a:rPr lang="tr-TR" sz="2000" dirty="0" err="1">
                <a:latin typeface="Times New Roman" pitchFamily="18" charset="0"/>
              </a:rPr>
              <a:t>In</a:t>
            </a:r>
            <a:r>
              <a:rPr lang="tr-TR" sz="2000" dirty="0">
                <a:latin typeface="Times New Roman" pitchFamily="18" charset="0"/>
              </a:rPr>
              <a:t> </a:t>
            </a:r>
            <a:r>
              <a:rPr lang="tr-TR" sz="2000" dirty="0" err="1">
                <a:latin typeface="Times New Roman" pitchFamily="18" charset="0"/>
              </a:rPr>
              <a:t>this</a:t>
            </a:r>
            <a:r>
              <a:rPr lang="tr-TR" sz="2000" dirty="0">
                <a:latin typeface="Times New Roman" pitchFamily="18" charset="0"/>
              </a:rPr>
              <a:t> step of </a:t>
            </a:r>
            <a:r>
              <a:rPr lang="tr-TR" sz="2000" dirty="0" err="1">
                <a:latin typeface="Times New Roman" pitchFamily="18" charset="0"/>
              </a:rPr>
              <a:t>the</a:t>
            </a:r>
            <a:r>
              <a:rPr lang="tr-TR" sz="2000" dirty="0">
                <a:latin typeface="Times New Roman" pitchFamily="18" charset="0"/>
              </a:rPr>
              <a:t> </a:t>
            </a:r>
            <a:r>
              <a:rPr lang="tr-TR" sz="2000" dirty="0" err="1">
                <a:latin typeface="Times New Roman" pitchFamily="18" charset="0"/>
              </a:rPr>
              <a:t>quality</a:t>
            </a:r>
            <a:r>
              <a:rPr lang="tr-TR" sz="2000" dirty="0">
                <a:latin typeface="Times New Roman" pitchFamily="18" charset="0"/>
              </a:rPr>
              <a:t> </a:t>
            </a:r>
            <a:r>
              <a:rPr lang="tr-TR" sz="2000" dirty="0" err="1">
                <a:latin typeface="Times New Roman" pitchFamily="18" charset="0"/>
              </a:rPr>
              <a:t>planning</a:t>
            </a:r>
            <a:r>
              <a:rPr lang="tr-TR" sz="2000" dirty="0">
                <a:latin typeface="Times New Roman" pitchFamily="18" charset="0"/>
              </a:rPr>
              <a:t> </a:t>
            </a:r>
            <a:r>
              <a:rPr lang="tr-TR" sz="2000" dirty="0" err="1">
                <a:latin typeface="Times New Roman" pitchFamily="18" charset="0"/>
              </a:rPr>
              <a:t>process</a:t>
            </a:r>
            <a:r>
              <a:rPr lang="tr-TR" sz="2000" dirty="0">
                <a:latin typeface="Times New Roman" pitchFamily="18" charset="0"/>
              </a:rPr>
              <a:t>, </a:t>
            </a:r>
            <a:r>
              <a:rPr lang="tr-TR" sz="2000" dirty="0" err="1">
                <a:latin typeface="Times New Roman" pitchFamily="18" charset="0"/>
              </a:rPr>
              <a:t>we</a:t>
            </a:r>
            <a:r>
              <a:rPr lang="tr-TR" sz="2000" dirty="0">
                <a:latin typeface="Times New Roman" pitchFamily="18" charset="0"/>
              </a:rPr>
              <a:t> </a:t>
            </a:r>
            <a:r>
              <a:rPr lang="tr-TR" sz="2000" dirty="0" err="1">
                <a:latin typeface="Times New Roman" pitchFamily="18" charset="0"/>
              </a:rPr>
              <a:t>will</a:t>
            </a:r>
            <a:r>
              <a:rPr lang="tr-TR" sz="2000" dirty="0">
                <a:latin typeface="Times New Roman" pitchFamily="18" charset="0"/>
              </a:rPr>
              <a:t> </a:t>
            </a:r>
            <a:r>
              <a:rPr lang="tr-TR" sz="2000" dirty="0" err="1">
                <a:latin typeface="Times New Roman" pitchFamily="18" charset="0"/>
              </a:rPr>
              <a:t>focus</a:t>
            </a:r>
            <a:r>
              <a:rPr lang="tr-TR" sz="2000" dirty="0">
                <a:latin typeface="Times New Roman" pitchFamily="18" charset="0"/>
              </a:rPr>
              <a:t> on </a:t>
            </a:r>
            <a:r>
              <a:rPr lang="tr-TR" sz="2000" dirty="0" err="1">
                <a:latin typeface="Times New Roman" pitchFamily="18" charset="0"/>
              </a:rPr>
              <a:t>the</a:t>
            </a:r>
            <a:r>
              <a:rPr lang="tr-TR" sz="2000" dirty="0">
                <a:latin typeface="Times New Roman" pitchFamily="18" charset="0"/>
              </a:rPr>
              <a:t> role of </a:t>
            </a:r>
            <a:r>
              <a:rPr lang="tr-TR" sz="2000" dirty="0" err="1">
                <a:latin typeface="Times New Roman" pitchFamily="18" charset="0"/>
              </a:rPr>
              <a:t>quality</a:t>
            </a:r>
            <a:r>
              <a:rPr lang="tr-TR" sz="2000" dirty="0">
                <a:latin typeface="Times New Roman" pitchFamily="18" charset="0"/>
              </a:rPr>
              <a:t> in </a:t>
            </a:r>
            <a:r>
              <a:rPr lang="tr-TR" sz="2000" dirty="0" err="1">
                <a:latin typeface="Times New Roman" pitchFamily="18" charset="0"/>
              </a:rPr>
              <a:t>product</a:t>
            </a:r>
            <a:r>
              <a:rPr lang="tr-TR" sz="2000" dirty="0">
                <a:latin typeface="Times New Roman" pitchFamily="18" charset="0"/>
              </a:rPr>
              <a:t> </a:t>
            </a:r>
            <a:r>
              <a:rPr lang="tr-TR" sz="2000" dirty="0" err="1">
                <a:latin typeface="Times New Roman" pitchFamily="18" charset="0"/>
              </a:rPr>
              <a:t>development</a:t>
            </a:r>
            <a:r>
              <a:rPr lang="tr-TR" sz="2000" dirty="0">
                <a:latin typeface="Times New Roman" pitchFamily="18" charset="0"/>
              </a:rPr>
              <a:t> </a:t>
            </a:r>
            <a:r>
              <a:rPr lang="tr-TR" sz="2000" dirty="0" err="1">
                <a:latin typeface="Times New Roman" pitchFamily="18" charset="0"/>
              </a:rPr>
              <a:t>and</a:t>
            </a:r>
            <a:r>
              <a:rPr lang="tr-TR" sz="2000" dirty="0">
                <a:latin typeface="Times New Roman" pitchFamily="18" charset="0"/>
              </a:rPr>
              <a:t> </a:t>
            </a:r>
            <a:r>
              <a:rPr lang="tr-TR" sz="2000" dirty="0" err="1">
                <a:latin typeface="Times New Roman" pitchFamily="18" charset="0"/>
              </a:rPr>
              <a:t>how</a:t>
            </a:r>
            <a:r>
              <a:rPr lang="tr-TR" sz="2000" dirty="0">
                <a:latin typeface="Times New Roman" pitchFamily="18" charset="0"/>
              </a:rPr>
              <a:t> </a:t>
            </a:r>
            <a:r>
              <a:rPr lang="tr-TR" sz="2000" dirty="0" err="1">
                <a:latin typeface="Times New Roman" pitchFamily="18" charset="0"/>
              </a:rPr>
              <a:t>that</a:t>
            </a:r>
            <a:r>
              <a:rPr lang="tr-TR" sz="2000" dirty="0">
                <a:latin typeface="Times New Roman" pitchFamily="18" charset="0"/>
              </a:rPr>
              <a:t> role </a:t>
            </a:r>
            <a:r>
              <a:rPr lang="tr-TR" sz="2000" dirty="0" err="1">
                <a:latin typeface="Times New Roman" pitchFamily="18" charset="0"/>
              </a:rPr>
              <a:t>combines</a:t>
            </a:r>
            <a:r>
              <a:rPr lang="tr-TR" sz="2000" dirty="0">
                <a:latin typeface="Times New Roman" pitchFamily="18" charset="0"/>
              </a:rPr>
              <a:t> </a:t>
            </a:r>
            <a:r>
              <a:rPr lang="tr-TR" sz="2000" dirty="0" err="1">
                <a:latin typeface="Times New Roman" pitchFamily="18" charset="0"/>
              </a:rPr>
              <a:t>with</a:t>
            </a:r>
            <a:r>
              <a:rPr lang="tr-TR" sz="2000" dirty="0">
                <a:latin typeface="Times New Roman" pitchFamily="18" charset="0"/>
              </a:rPr>
              <a:t> </a:t>
            </a:r>
            <a:r>
              <a:rPr lang="tr-TR" sz="2000" dirty="0" err="1">
                <a:latin typeface="Times New Roman" pitchFamily="18" charset="0"/>
              </a:rPr>
              <a:t>the</a:t>
            </a:r>
            <a:r>
              <a:rPr lang="tr-TR" sz="2000" dirty="0">
                <a:latin typeface="Times New Roman" pitchFamily="18" charset="0"/>
              </a:rPr>
              <a:t> </a:t>
            </a:r>
            <a:r>
              <a:rPr lang="tr-TR" sz="2000" dirty="0" err="1">
                <a:latin typeface="Times New Roman" pitchFamily="18" charset="0"/>
              </a:rPr>
              <a:t>technical</a:t>
            </a:r>
            <a:r>
              <a:rPr lang="tr-TR" sz="2000" dirty="0">
                <a:latin typeface="Times New Roman" pitchFamily="18" charset="0"/>
              </a:rPr>
              <a:t> </a:t>
            </a:r>
            <a:r>
              <a:rPr lang="tr-TR" sz="2000" dirty="0" err="1">
                <a:latin typeface="Times New Roman" pitchFamily="18" charset="0"/>
              </a:rPr>
              <a:t>aspects</a:t>
            </a:r>
            <a:r>
              <a:rPr lang="tr-TR" sz="2000" dirty="0">
                <a:latin typeface="Times New Roman" pitchFamily="18" charset="0"/>
              </a:rPr>
              <a:t> of </a:t>
            </a:r>
            <a:r>
              <a:rPr lang="tr-TR" sz="2000" dirty="0" err="1">
                <a:latin typeface="Times New Roman" pitchFamily="18" charset="0"/>
              </a:rPr>
              <a:t>development</a:t>
            </a:r>
            <a:r>
              <a:rPr lang="tr-TR" sz="2000" dirty="0">
                <a:latin typeface="Times New Roman" pitchFamily="18" charset="0"/>
              </a:rPr>
              <a:t> </a:t>
            </a:r>
            <a:r>
              <a:rPr lang="tr-TR" sz="2000" dirty="0" err="1">
                <a:latin typeface="Times New Roman" pitchFamily="18" charset="0"/>
              </a:rPr>
              <a:t>and</a:t>
            </a:r>
            <a:r>
              <a:rPr lang="tr-TR" sz="2000" dirty="0">
                <a:latin typeface="Times New Roman" pitchFamily="18" charset="0"/>
              </a:rPr>
              <a:t> </a:t>
            </a:r>
            <a:r>
              <a:rPr lang="tr-TR" sz="2000" dirty="0" err="1">
                <a:latin typeface="Times New Roman" pitchFamily="18" charset="0"/>
              </a:rPr>
              <a:t>design</a:t>
            </a:r>
            <a:r>
              <a:rPr lang="tr-TR" sz="2000" dirty="0">
                <a:latin typeface="Times New Roman" pitchFamily="18" charset="0"/>
              </a:rPr>
              <a:t> </a:t>
            </a:r>
            <a:r>
              <a:rPr lang="tr-TR" sz="2000" dirty="0" err="1">
                <a:latin typeface="Times New Roman" pitchFamily="18" charset="0"/>
              </a:rPr>
              <a:t>appropriate</a:t>
            </a:r>
            <a:r>
              <a:rPr lang="tr-TR" sz="2000" dirty="0">
                <a:latin typeface="Times New Roman" pitchFamily="18" charset="0"/>
              </a:rPr>
              <a:t> </a:t>
            </a:r>
            <a:r>
              <a:rPr lang="tr-TR" sz="2000" dirty="0" err="1">
                <a:latin typeface="Times New Roman" pitchFamily="18" charset="0"/>
              </a:rPr>
              <a:t>for</a:t>
            </a:r>
            <a:r>
              <a:rPr lang="tr-TR" sz="2000" dirty="0">
                <a:latin typeface="Times New Roman" pitchFamily="18" charset="0"/>
              </a:rPr>
              <a:t> a </a:t>
            </a:r>
            <a:r>
              <a:rPr lang="tr-TR" sz="2000" dirty="0" err="1">
                <a:latin typeface="Times New Roman" pitchFamily="18" charset="0"/>
              </a:rPr>
              <a:t>particular</a:t>
            </a:r>
            <a:r>
              <a:rPr lang="tr-TR" sz="2000" dirty="0">
                <a:latin typeface="Times New Roman" pitchFamily="18" charset="0"/>
              </a:rPr>
              <a:t> </a:t>
            </a:r>
            <a:r>
              <a:rPr lang="tr-TR" sz="2000" dirty="0" err="1">
                <a:latin typeface="Times New Roman" pitchFamily="18" charset="0"/>
              </a:rPr>
              <a:t>industry</a:t>
            </a:r>
            <a:r>
              <a:rPr lang="tr-TR" sz="2000" dirty="0">
                <a:latin typeface="Times New Roman" pitchFamily="18" charset="0"/>
              </a:rPr>
              <a:t>. </a:t>
            </a:r>
            <a:r>
              <a:rPr lang="tr-TR" sz="2000" dirty="0" err="1">
                <a:latin typeface="Times New Roman" pitchFamily="18" charset="0"/>
              </a:rPr>
              <a:t>Within</a:t>
            </a:r>
            <a:r>
              <a:rPr lang="tr-TR" sz="2000" dirty="0">
                <a:latin typeface="Times New Roman" pitchFamily="18" charset="0"/>
              </a:rPr>
              <a:t> </a:t>
            </a:r>
            <a:r>
              <a:rPr lang="tr-TR" sz="2000" dirty="0" err="1">
                <a:latin typeface="Times New Roman" pitchFamily="18" charset="0"/>
              </a:rPr>
              <a:t>product</a:t>
            </a:r>
            <a:r>
              <a:rPr lang="tr-TR" sz="2000" dirty="0">
                <a:latin typeface="Times New Roman" pitchFamily="18" charset="0"/>
              </a:rPr>
              <a:t> </a:t>
            </a:r>
            <a:r>
              <a:rPr lang="tr-TR" sz="2000" dirty="0" err="1">
                <a:latin typeface="Times New Roman" pitchFamily="18" charset="0"/>
              </a:rPr>
              <a:t>development</a:t>
            </a:r>
            <a:r>
              <a:rPr lang="tr-TR" sz="2000" dirty="0">
                <a:latin typeface="Times New Roman" pitchFamily="18" charset="0"/>
              </a:rPr>
              <a:t>, </a:t>
            </a:r>
            <a:r>
              <a:rPr lang="tr-TR" sz="2000" dirty="0" err="1">
                <a:latin typeface="Times New Roman" pitchFamily="18" charset="0"/>
              </a:rPr>
              <a:t>product</a:t>
            </a:r>
            <a:r>
              <a:rPr lang="tr-TR" sz="2000" dirty="0">
                <a:latin typeface="Times New Roman" pitchFamily="18" charset="0"/>
              </a:rPr>
              <a:t> </a:t>
            </a:r>
            <a:r>
              <a:rPr lang="tr-TR" sz="2000" dirty="0" err="1">
                <a:latin typeface="Times New Roman" pitchFamily="18" charset="0"/>
              </a:rPr>
              <a:t>design</a:t>
            </a:r>
            <a:r>
              <a:rPr lang="tr-TR" sz="2000" dirty="0">
                <a:latin typeface="Times New Roman" pitchFamily="18" charset="0"/>
              </a:rPr>
              <a:t> is a </a:t>
            </a:r>
            <a:r>
              <a:rPr lang="tr-TR" sz="2000" dirty="0" err="1">
                <a:latin typeface="Times New Roman" pitchFamily="18" charset="0"/>
              </a:rPr>
              <a:t>creative</a:t>
            </a:r>
            <a:r>
              <a:rPr lang="tr-TR" sz="2000" dirty="0">
                <a:latin typeface="Times New Roman" pitchFamily="18" charset="0"/>
              </a:rPr>
              <a:t> </a:t>
            </a:r>
            <a:r>
              <a:rPr lang="tr-TR" sz="2000" dirty="0" err="1">
                <a:latin typeface="Times New Roman" pitchFamily="18" charset="0"/>
              </a:rPr>
              <a:t>process</a:t>
            </a:r>
            <a:r>
              <a:rPr lang="tr-TR" sz="2000" dirty="0">
                <a:latin typeface="Times New Roman" pitchFamily="18" charset="0"/>
              </a:rPr>
              <a:t> </a:t>
            </a:r>
            <a:r>
              <a:rPr lang="tr-TR" sz="2000" dirty="0" err="1">
                <a:latin typeface="Times New Roman" pitchFamily="18" charset="0"/>
              </a:rPr>
              <a:t>based</a:t>
            </a:r>
            <a:r>
              <a:rPr lang="tr-TR" sz="2000" dirty="0">
                <a:latin typeface="Times New Roman" pitchFamily="18" charset="0"/>
              </a:rPr>
              <a:t> </a:t>
            </a:r>
            <a:r>
              <a:rPr lang="tr-TR" sz="2000" dirty="0" err="1">
                <a:latin typeface="Times New Roman" pitchFamily="18" charset="0"/>
              </a:rPr>
              <a:t>largely</a:t>
            </a:r>
            <a:r>
              <a:rPr lang="tr-TR" sz="2000" dirty="0">
                <a:latin typeface="Times New Roman" pitchFamily="18" charset="0"/>
              </a:rPr>
              <a:t> on </a:t>
            </a:r>
            <a:r>
              <a:rPr lang="tr-TR" sz="2000" dirty="0" err="1">
                <a:latin typeface="Times New Roman" pitchFamily="18" charset="0"/>
              </a:rPr>
              <a:t>technological</a:t>
            </a:r>
            <a:r>
              <a:rPr lang="tr-TR" sz="2000" dirty="0">
                <a:latin typeface="Times New Roman" pitchFamily="18" charset="0"/>
              </a:rPr>
              <a:t> </a:t>
            </a:r>
            <a:r>
              <a:rPr lang="tr-TR" sz="2000" dirty="0" err="1">
                <a:latin typeface="Times New Roman" pitchFamily="18" charset="0"/>
              </a:rPr>
              <a:t>or</a:t>
            </a:r>
            <a:r>
              <a:rPr lang="tr-TR" sz="2000" dirty="0">
                <a:latin typeface="Times New Roman" pitchFamily="18" charset="0"/>
              </a:rPr>
              <a:t> </a:t>
            </a:r>
            <a:r>
              <a:rPr lang="tr-TR" sz="2000" dirty="0" err="1">
                <a:latin typeface="Times New Roman" pitchFamily="18" charset="0"/>
              </a:rPr>
              <a:t>functional</a:t>
            </a:r>
            <a:r>
              <a:rPr lang="tr-TR" sz="2000" dirty="0">
                <a:latin typeface="Times New Roman" pitchFamily="18" charset="0"/>
              </a:rPr>
              <a:t> </a:t>
            </a:r>
            <a:r>
              <a:rPr lang="tr-TR" sz="2000" dirty="0" err="1">
                <a:latin typeface="Times New Roman" pitchFamily="18" charset="0"/>
              </a:rPr>
              <a:t>expertise</a:t>
            </a:r>
            <a:r>
              <a:rPr lang="tr-TR" sz="2000" dirty="0">
                <a:latin typeface="Times New Roman" pitchFamily="18" charset="0"/>
              </a:rPr>
              <a:t>.</a:t>
            </a:r>
          </a:p>
          <a:p>
            <a:endParaRPr lang="tr-TR" sz="2000" dirty="0">
              <a:latin typeface="Times New Roman" pitchFamily="18" charset="0"/>
            </a:endParaRPr>
          </a:p>
          <a:p>
            <a:r>
              <a:rPr lang="tr-TR" sz="2000" dirty="0" err="1">
                <a:latin typeface="Times New Roman" pitchFamily="18" charset="0"/>
              </a:rPr>
              <a:t>There</a:t>
            </a:r>
            <a:r>
              <a:rPr lang="tr-TR" sz="2000" dirty="0">
                <a:latin typeface="Times New Roman" pitchFamily="18" charset="0"/>
              </a:rPr>
              <a:t> </a:t>
            </a:r>
            <a:r>
              <a:rPr lang="tr-TR" sz="2000" dirty="0" err="1">
                <a:latin typeface="Times New Roman" pitchFamily="18" charset="0"/>
              </a:rPr>
              <a:t>are</a:t>
            </a:r>
            <a:r>
              <a:rPr lang="tr-TR" sz="2000" dirty="0">
                <a:latin typeface="Times New Roman" pitchFamily="18" charset="0"/>
              </a:rPr>
              <a:t> </a:t>
            </a:r>
            <a:r>
              <a:rPr lang="tr-TR" sz="2000" dirty="0" err="1">
                <a:latin typeface="Times New Roman" pitchFamily="18" charset="0"/>
              </a:rPr>
              <a:t>six</a:t>
            </a:r>
            <a:r>
              <a:rPr lang="tr-TR" sz="2000" dirty="0">
                <a:latin typeface="Times New Roman" pitchFamily="18" charset="0"/>
              </a:rPr>
              <a:t> </a:t>
            </a:r>
            <a:r>
              <a:rPr lang="tr-TR" sz="2000" dirty="0" err="1">
                <a:latin typeface="Times New Roman" pitchFamily="18" charset="0"/>
              </a:rPr>
              <a:t>major</a:t>
            </a:r>
            <a:r>
              <a:rPr lang="tr-TR" sz="2000" dirty="0">
                <a:latin typeface="Times New Roman" pitchFamily="18" charset="0"/>
              </a:rPr>
              <a:t> </a:t>
            </a:r>
            <a:r>
              <a:rPr lang="tr-TR" sz="2000" dirty="0" err="1">
                <a:latin typeface="Times New Roman" pitchFamily="18" charset="0"/>
              </a:rPr>
              <a:t>activities</a:t>
            </a:r>
            <a:r>
              <a:rPr lang="tr-TR" sz="2000" dirty="0">
                <a:latin typeface="Times New Roman" pitchFamily="18" charset="0"/>
              </a:rPr>
              <a:t> in </a:t>
            </a:r>
            <a:r>
              <a:rPr lang="tr-TR" sz="2000" dirty="0" err="1">
                <a:latin typeface="Times New Roman" pitchFamily="18" charset="0"/>
              </a:rPr>
              <a:t>this</a:t>
            </a:r>
            <a:r>
              <a:rPr lang="tr-TR" sz="2000" dirty="0">
                <a:latin typeface="Times New Roman" pitchFamily="18" charset="0"/>
              </a:rPr>
              <a:t> step:</a:t>
            </a:r>
          </a:p>
          <a:p>
            <a:r>
              <a:rPr lang="tr-TR" sz="2000" dirty="0">
                <a:latin typeface="Times New Roman" pitchFamily="18" charset="0"/>
              </a:rPr>
              <a:t>• </a:t>
            </a:r>
            <a:r>
              <a:rPr lang="tr-TR" sz="2000" dirty="0" err="1">
                <a:latin typeface="Times New Roman" pitchFamily="18" charset="0"/>
              </a:rPr>
              <a:t>Group</a:t>
            </a:r>
            <a:r>
              <a:rPr lang="tr-TR" sz="2000" dirty="0">
                <a:latin typeface="Times New Roman" pitchFamily="18" charset="0"/>
              </a:rPr>
              <a:t> </a:t>
            </a:r>
            <a:r>
              <a:rPr lang="tr-TR" sz="2000" dirty="0" err="1">
                <a:latin typeface="Times New Roman" pitchFamily="18" charset="0"/>
              </a:rPr>
              <a:t>together</a:t>
            </a:r>
            <a:r>
              <a:rPr lang="tr-TR" sz="2000" dirty="0">
                <a:latin typeface="Times New Roman" pitchFamily="18" charset="0"/>
              </a:rPr>
              <a:t> </a:t>
            </a:r>
            <a:r>
              <a:rPr lang="tr-TR" sz="2000" dirty="0" err="1">
                <a:latin typeface="Times New Roman" pitchFamily="18" charset="0"/>
              </a:rPr>
              <a:t>related</a:t>
            </a:r>
            <a:r>
              <a:rPr lang="tr-TR" sz="2000" dirty="0">
                <a:latin typeface="Times New Roman" pitchFamily="18" charset="0"/>
              </a:rPr>
              <a:t> </a:t>
            </a:r>
            <a:r>
              <a:rPr lang="tr-TR" sz="2000" dirty="0" err="1">
                <a:latin typeface="Times New Roman" pitchFamily="18" charset="0"/>
              </a:rPr>
              <a:t>customer</a:t>
            </a:r>
            <a:r>
              <a:rPr lang="tr-TR" sz="2000" dirty="0">
                <a:latin typeface="Times New Roman" pitchFamily="18" charset="0"/>
              </a:rPr>
              <a:t> </a:t>
            </a:r>
            <a:r>
              <a:rPr lang="tr-TR" sz="2000" dirty="0" err="1">
                <a:latin typeface="Times New Roman" pitchFamily="18" charset="0"/>
              </a:rPr>
              <a:t>needs</a:t>
            </a:r>
            <a:r>
              <a:rPr lang="tr-TR" sz="2000" dirty="0">
                <a:latin typeface="Times New Roman" pitchFamily="18" charset="0"/>
              </a:rPr>
              <a:t>.</a:t>
            </a:r>
          </a:p>
          <a:p>
            <a:r>
              <a:rPr lang="tr-TR" sz="2000" dirty="0">
                <a:latin typeface="Times New Roman" pitchFamily="18" charset="0"/>
              </a:rPr>
              <a:t>• </a:t>
            </a:r>
            <a:r>
              <a:rPr lang="tr-TR" sz="2000" dirty="0" err="1">
                <a:latin typeface="Times New Roman" pitchFamily="18" charset="0"/>
              </a:rPr>
              <a:t>Determine</a:t>
            </a:r>
            <a:r>
              <a:rPr lang="tr-TR" sz="2000" dirty="0">
                <a:latin typeface="Times New Roman" pitchFamily="18" charset="0"/>
              </a:rPr>
              <a:t> </a:t>
            </a:r>
            <a:r>
              <a:rPr lang="tr-TR" sz="2000" dirty="0" err="1">
                <a:latin typeface="Times New Roman" pitchFamily="18" charset="0"/>
              </a:rPr>
              <a:t>methods</a:t>
            </a:r>
            <a:r>
              <a:rPr lang="tr-TR" sz="2000" dirty="0">
                <a:latin typeface="Times New Roman" pitchFamily="18" charset="0"/>
              </a:rPr>
              <a:t> </a:t>
            </a:r>
            <a:r>
              <a:rPr lang="tr-TR" sz="2000" dirty="0" err="1">
                <a:latin typeface="Times New Roman" pitchFamily="18" charset="0"/>
              </a:rPr>
              <a:t>for</a:t>
            </a:r>
            <a:r>
              <a:rPr lang="tr-TR" sz="2000" dirty="0">
                <a:latin typeface="Times New Roman" pitchFamily="18" charset="0"/>
              </a:rPr>
              <a:t> </a:t>
            </a:r>
            <a:r>
              <a:rPr lang="tr-TR" sz="2000" dirty="0" err="1">
                <a:latin typeface="Times New Roman" pitchFamily="18" charset="0"/>
              </a:rPr>
              <a:t>identifying</a:t>
            </a:r>
            <a:r>
              <a:rPr lang="tr-TR" sz="2000" dirty="0">
                <a:latin typeface="Times New Roman" pitchFamily="18" charset="0"/>
              </a:rPr>
              <a:t> </a:t>
            </a:r>
            <a:r>
              <a:rPr lang="tr-TR" sz="2000" dirty="0" err="1">
                <a:latin typeface="Times New Roman" pitchFamily="18" charset="0"/>
              </a:rPr>
              <a:t>product</a:t>
            </a:r>
            <a:r>
              <a:rPr lang="tr-TR" sz="2000" dirty="0">
                <a:latin typeface="Times New Roman" pitchFamily="18" charset="0"/>
              </a:rPr>
              <a:t> </a:t>
            </a:r>
            <a:r>
              <a:rPr lang="tr-TR" sz="2000" dirty="0" err="1">
                <a:latin typeface="Times New Roman" pitchFamily="18" charset="0"/>
              </a:rPr>
              <a:t>features</a:t>
            </a:r>
            <a:r>
              <a:rPr lang="tr-TR" sz="2000" dirty="0">
                <a:latin typeface="Times New Roman" pitchFamily="18" charset="0"/>
              </a:rPr>
              <a:t>.</a:t>
            </a:r>
          </a:p>
          <a:p>
            <a:r>
              <a:rPr lang="tr-TR" sz="2000" dirty="0">
                <a:latin typeface="Times New Roman" pitchFamily="18" charset="0"/>
              </a:rPr>
              <a:t>• </a:t>
            </a:r>
            <a:r>
              <a:rPr lang="tr-TR" sz="2000" dirty="0" err="1">
                <a:latin typeface="Times New Roman" pitchFamily="18" charset="0"/>
              </a:rPr>
              <a:t>Select</a:t>
            </a:r>
            <a:r>
              <a:rPr lang="tr-TR" sz="2000" dirty="0">
                <a:latin typeface="Times New Roman" pitchFamily="18" charset="0"/>
              </a:rPr>
              <a:t> </a:t>
            </a:r>
            <a:r>
              <a:rPr lang="tr-TR" sz="2000" dirty="0" err="1">
                <a:latin typeface="Times New Roman" pitchFamily="18" charset="0"/>
              </a:rPr>
              <a:t>high</a:t>
            </a:r>
            <a:r>
              <a:rPr lang="tr-TR" sz="2000" dirty="0">
                <a:latin typeface="Times New Roman" pitchFamily="18" charset="0"/>
              </a:rPr>
              <a:t>-</a:t>
            </a:r>
            <a:r>
              <a:rPr lang="tr-TR" sz="2000" dirty="0" err="1">
                <a:latin typeface="Times New Roman" pitchFamily="18" charset="0"/>
              </a:rPr>
              <a:t>level</a:t>
            </a:r>
            <a:r>
              <a:rPr lang="tr-TR" sz="2000" dirty="0">
                <a:latin typeface="Times New Roman" pitchFamily="18" charset="0"/>
              </a:rPr>
              <a:t> </a:t>
            </a:r>
            <a:r>
              <a:rPr lang="tr-TR" sz="2000" dirty="0" err="1">
                <a:latin typeface="Times New Roman" pitchFamily="18" charset="0"/>
              </a:rPr>
              <a:t>product</a:t>
            </a:r>
            <a:r>
              <a:rPr lang="tr-TR" sz="2000" dirty="0">
                <a:latin typeface="Times New Roman" pitchFamily="18" charset="0"/>
              </a:rPr>
              <a:t> </a:t>
            </a:r>
            <a:r>
              <a:rPr lang="tr-TR" sz="2000" dirty="0" err="1">
                <a:latin typeface="Times New Roman" pitchFamily="18" charset="0"/>
              </a:rPr>
              <a:t>features</a:t>
            </a:r>
            <a:r>
              <a:rPr lang="tr-TR" sz="2000" dirty="0">
                <a:latin typeface="Times New Roman" pitchFamily="18" charset="0"/>
              </a:rPr>
              <a:t> </a:t>
            </a:r>
            <a:r>
              <a:rPr lang="tr-TR" sz="2000" dirty="0" err="1">
                <a:latin typeface="Times New Roman" pitchFamily="18" charset="0"/>
              </a:rPr>
              <a:t>and</a:t>
            </a:r>
            <a:r>
              <a:rPr lang="tr-TR" sz="2000" dirty="0">
                <a:latin typeface="Times New Roman" pitchFamily="18" charset="0"/>
              </a:rPr>
              <a:t> </a:t>
            </a:r>
            <a:r>
              <a:rPr lang="tr-TR" sz="2000" dirty="0" err="1">
                <a:latin typeface="Times New Roman" pitchFamily="18" charset="0"/>
              </a:rPr>
              <a:t>goals</a:t>
            </a:r>
            <a:r>
              <a:rPr lang="tr-TR" sz="2000" dirty="0">
                <a:latin typeface="Times New Roman" pitchFamily="18" charset="0"/>
              </a:rPr>
              <a:t>.</a:t>
            </a:r>
          </a:p>
          <a:p>
            <a:r>
              <a:rPr lang="tr-TR" sz="2000" dirty="0">
                <a:latin typeface="Times New Roman" pitchFamily="18" charset="0"/>
              </a:rPr>
              <a:t>• </a:t>
            </a:r>
            <a:r>
              <a:rPr lang="tr-TR" sz="2000" dirty="0" err="1">
                <a:latin typeface="Times New Roman" pitchFamily="18" charset="0"/>
              </a:rPr>
              <a:t>Develop</a:t>
            </a:r>
            <a:r>
              <a:rPr lang="tr-TR" sz="2000" dirty="0">
                <a:latin typeface="Times New Roman" pitchFamily="18" charset="0"/>
              </a:rPr>
              <a:t> </a:t>
            </a:r>
            <a:r>
              <a:rPr lang="tr-TR" sz="2000" dirty="0" err="1">
                <a:latin typeface="Times New Roman" pitchFamily="18" charset="0"/>
              </a:rPr>
              <a:t>detailed</a:t>
            </a:r>
            <a:r>
              <a:rPr lang="tr-TR" sz="2000" dirty="0">
                <a:latin typeface="Times New Roman" pitchFamily="18" charset="0"/>
              </a:rPr>
              <a:t> </a:t>
            </a:r>
            <a:r>
              <a:rPr lang="tr-TR" sz="2000" dirty="0" err="1">
                <a:latin typeface="Times New Roman" pitchFamily="18" charset="0"/>
              </a:rPr>
              <a:t>product</a:t>
            </a:r>
            <a:r>
              <a:rPr lang="tr-TR" sz="2000" dirty="0">
                <a:latin typeface="Times New Roman" pitchFamily="18" charset="0"/>
              </a:rPr>
              <a:t> </a:t>
            </a:r>
            <a:r>
              <a:rPr lang="tr-TR" sz="2000" dirty="0" err="1">
                <a:latin typeface="Times New Roman" pitchFamily="18" charset="0"/>
              </a:rPr>
              <a:t>features</a:t>
            </a:r>
            <a:r>
              <a:rPr lang="tr-TR" sz="2000" dirty="0">
                <a:latin typeface="Times New Roman" pitchFamily="18" charset="0"/>
              </a:rPr>
              <a:t> </a:t>
            </a:r>
            <a:r>
              <a:rPr lang="tr-TR" sz="2000" dirty="0" err="1">
                <a:latin typeface="Times New Roman" pitchFamily="18" charset="0"/>
              </a:rPr>
              <a:t>and</a:t>
            </a:r>
            <a:r>
              <a:rPr lang="tr-TR" sz="2000" dirty="0">
                <a:latin typeface="Times New Roman" pitchFamily="18" charset="0"/>
              </a:rPr>
              <a:t> </a:t>
            </a:r>
            <a:r>
              <a:rPr lang="tr-TR" sz="2000" dirty="0" err="1">
                <a:latin typeface="Times New Roman" pitchFamily="18" charset="0"/>
              </a:rPr>
              <a:t>goals</a:t>
            </a:r>
            <a:r>
              <a:rPr lang="tr-TR" sz="2000" dirty="0">
                <a:latin typeface="Times New Roman" pitchFamily="18" charset="0"/>
              </a:rPr>
              <a:t>.</a:t>
            </a:r>
          </a:p>
          <a:p>
            <a:r>
              <a:rPr lang="tr-TR" sz="2000" dirty="0">
                <a:latin typeface="Times New Roman" pitchFamily="18" charset="0"/>
              </a:rPr>
              <a:t>• Optimize </a:t>
            </a:r>
            <a:r>
              <a:rPr lang="tr-TR" sz="2000" dirty="0" err="1">
                <a:latin typeface="Times New Roman" pitchFamily="18" charset="0"/>
              </a:rPr>
              <a:t>product</a:t>
            </a:r>
            <a:r>
              <a:rPr lang="tr-TR" sz="2000" dirty="0">
                <a:latin typeface="Times New Roman" pitchFamily="18" charset="0"/>
              </a:rPr>
              <a:t> </a:t>
            </a:r>
            <a:r>
              <a:rPr lang="tr-TR" sz="2000" dirty="0" err="1">
                <a:latin typeface="Times New Roman" pitchFamily="18" charset="0"/>
              </a:rPr>
              <a:t>features</a:t>
            </a:r>
            <a:r>
              <a:rPr lang="tr-TR" sz="2000" dirty="0">
                <a:latin typeface="Times New Roman" pitchFamily="18" charset="0"/>
              </a:rPr>
              <a:t> </a:t>
            </a:r>
            <a:r>
              <a:rPr lang="tr-TR" sz="2000" dirty="0" err="1">
                <a:latin typeface="Times New Roman" pitchFamily="18" charset="0"/>
              </a:rPr>
              <a:t>and</a:t>
            </a:r>
            <a:r>
              <a:rPr lang="tr-TR" sz="2000" dirty="0">
                <a:latin typeface="Times New Roman" pitchFamily="18" charset="0"/>
              </a:rPr>
              <a:t> </a:t>
            </a:r>
            <a:r>
              <a:rPr lang="tr-TR" sz="2000" dirty="0" err="1">
                <a:latin typeface="Times New Roman" pitchFamily="18" charset="0"/>
              </a:rPr>
              <a:t>goals</a:t>
            </a:r>
            <a:r>
              <a:rPr lang="tr-TR" sz="2000" dirty="0">
                <a:latin typeface="Times New Roman" pitchFamily="18" charset="0"/>
              </a:rPr>
              <a:t>.</a:t>
            </a:r>
          </a:p>
          <a:p>
            <a:r>
              <a:rPr lang="tr-TR" sz="2000" dirty="0">
                <a:latin typeface="Times New Roman" pitchFamily="18" charset="0"/>
              </a:rPr>
              <a:t>• Set </a:t>
            </a:r>
            <a:r>
              <a:rPr lang="tr-TR" sz="2000" dirty="0" err="1">
                <a:latin typeface="Times New Roman" pitchFamily="18" charset="0"/>
              </a:rPr>
              <a:t>and</a:t>
            </a:r>
            <a:r>
              <a:rPr lang="tr-TR" sz="2000" dirty="0">
                <a:latin typeface="Times New Roman" pitchFamily="18" charset="0"/>
              </a:rPr>
              <a:t> </a:t>
            </a:r>
            <a:r>
              <a:rPr lang="tr-TR" sz="2000" dirty="0" err="1">
                <a:latin typeface="Times New Roman" pitchFamily="18" charset="0"/>
              </a:rPr>
              <a:t>publish</a:t>
            </a:r>
            <a:r>
              <a:rPr lang="tr-TR" sz="2000" dirty="0">
                <a:latin typeface="Times New Roman" pitchFamily="18" charset="0"/>
              </a:rPr>
              <a:t> final </a:t>
            </a:r>
            <a:r>
              <a:rPr lang="tr-TR" sz="2000" dirty="0" err="1">
                <a:latin typeface="Times New Roman" pitchFamily="18" charset="0"/>
              </a:rPr>
              <a:t>product</a:t>
            </a:r>
            <a:r>
              <a:rPr lang="tr-TR" sz="2000" dirty="0">
                <a:latin typeface="Times New Roman" pitchFamily="18" charset="0"/>
              </a:rPr>
              <a:t> </a:t>
            </a:r>
            <a:r>
              <a:rPr lang="tr-TR" sz="2000" dirty="0" err="1">
                <a:latin typeface="Times New Roman" pitchFamily="18" charset="0"/>
              </a:rPr>
              <a:t>design</a:t>
            </a:r>
            <a:r>
              <a:rPr lang="tr-TR" sz="2000" dirty="0">
                <a:latin typeface="Times New Roman" pitchFamily="18" charset="0"/>
              </a:rPr>
              <a:t>.</a:t>
            </a:r>
          </a:p>
        </p:txBody>
      </p:sp>
    </p:spTree>
    <p:extLst>
      <p:ext uri="{BB962C8B-B14F-4D97-AF65-F5344CB8AC3E}">
        <p14:creationId xmlns:p14="http://schemas.microsoft.com/office/powerpoint/2010/main" val="313572106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39750" y="1341438"/>
            <a:ext cx="8229600" cy="4694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140" name="Rectangle 4"/>
          <p:cNvSpPr>
            <a:spLocks noChangeArrowheads="1"/>
          </p:cNvSpPr>
          <p:nvPr/>
        </p:nvSpPr>
        <p:spPr bwMode="auto">
          <a:xfrm>
            <a:off x="468313" y="574675"/>
            <a:ext cx="8496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400">
                <a:latin typeface="Times New Roman" pitchFamily="18" charset="0"/>
              </a:rPr>
              <a:t>Product design spreadsheet for outpatient appointment function.</a:t>
            </a:r>
          </a:p>
        </p:txBody>
      </p:sp>
    </p:spTree>
    <p:extLst>
      <p:ext uri="{BB962C8B-B14F-4D97-AF65-F5344CB8AC3E}">
        <p14:creationId xmlns:p14="http://schemas.microsoft.com/office/powerpoint/2010/main" val="262126750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title"/>
          </p:nvPr>
        </p:nvSpPr>
        <p:spPr>
          <a:xfrm>
            <a:off x="539750" y="333375"/>
            <a:ext cx="7777163" cy="720725"/>
          </a:xfrm>
        </p:spPr>
        <p:txBody>
          <a:bodyPr/>
          <a:lstStyle/>
          <a:p>
            <a:pPr algn="l"/>
            <a:r>
              <a:rPr lang="tr-TR" b="1"/>
              <a:t>E. Develop the process </a:t>
            </a:r>
          </a:p>
        </p:txBody>
      </p:sp>
      <p:sp>
        <p:nvSpPr>
          <p:cNvPr id="93188" name="Text Box 4"/>
          <p:cNvSpPr txBox="1">
            <a:spLocks noChangeArrowheads="1"/>
          </p:cNvSpPr>
          <p:nvPr/>
        </p:nvSpPr>
        <p:spPr bwMode="auto">
          <a:xfrm>
            <a:off x="539750" y="1250950"/>
            <a:ext cx="837565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tr-TR" sz="2000" dirty="0" err="1">
                <a:latin typeface="Times New Roman" pitchFamily="18" charset="0"/>
              </a:rPr>
              <a:t>Once</a:t>
            </a:r>
            <a:r>
              <a:rPr lang="tr-TR" sz="2000" dirty="0">
                <a:latin typeface="Times New Roman" pitchFamily="18" charset="0"/>
              </a:rPr>
              <a:t> </a:t>
            </a:r>
            <a:r>
              <a:rPr lang="tr-TR" sz="2000" dirty="0" err="1">
                <a:latin typeface="Times New Roman" pitchFamily="18" charset="0"/>
              </a:rPr>
              <a:t>the</a:t>
            </a:r>
            <a:r>
              <a:rPr lang="tr-TR" sz="2000" dirty="0">
                <a:latin typeface="Times New Roman" pitchFamily="18" charset="0"/>
              </a:rPr>
              <a:t> </a:t>
            </a:r>
            <a:r>
              <a:rPr lang="tr-TR" sz="2000" dirty="0" err="1">
                <a:latin typeface="Times New Roman" pitchFamily="18" charset="0"/>
              </a:rPr>
              <a:t>product</a:t>
            </a:r>
            <a:r>
              <a:rPr lang="tr-TR" sz="2000" dirty="0">
                <a:latin typeface="Times New Roman" pitchFamily="18" charset="0"/>
              </a:rPr>
              <a:t> is </a:t>
            </a:r>
            <a:r>
              <a:rPr lang="tr-TR" sz="2000" dirty="0" err="1">
                <a:latin typeface="Times New Roman" pitchFamily="18" charset="0"/>
              </a:rPr>
              <a:t>developed</a:t>
            </a:r>
            <a:r>
              <a:rPr lang="tr-TR" sz="2000" dirty="0">
                <a:latin typeface="Times New Roman" pitchFamily="18" charset="0"/>
              </a:rPr>
              <a:t>, it is </a:t>
            </a:r>
            <a:r>
              <a:rPr lang="tr-TR" sz="2000" dirty="0" err="1">
                <a:latin typeface="Times New Roman" pitchFamily="18" charset="0"/>
              </a:rPr>
              <a:t>necessary</a:t>
            </a:r>
            <a:r>
              <a:rPr lang="tr-TR" sz="2000" dirty="0">
                <a:latin typeface="Times New Roman" pitchFamily="18" charset="0"/>
              </a:rPr>
              <a:t> </a:t>
            </a:r>
            <a:r>
              <a:rPr lang="tr-TR" sz="2000" dirty="0" err="1">
                <a:latin typeface="Times New Roman" pitchFamily="18" charset="0"/>
              </a:rPr>
              <a:t>to</a:t>
            </a:r>
            <a:r>
              <a:rPr lang="tr-TR" sz="2000" dirty="0">
                <a:latin typeface="Times New Roman" pitchFamily="18" charset="0"/>
              </a:rPr>
              <a:t> </a:t>
            </a:r>
            <a:r>
              <a:rPr lang="tr-TR" sz="2000" dirty="0" err="1">
                <a:latin typeface="Times New Roman" pitchFamily="18" charset="0"/>
              </a:rPr>
              <a:t>determine</a:t>
            </a:r>
            <a:r>
              <a:rPr lang="tr-TR" sz="2000" dirty="0">
                <a:latin typeface="Times New Roman" pitchFamily="18" charset="0"/>
              </a:rPr>
              <a:t> </a:t>
            </a:r>
            <a:r>
              <a:rPr lang="tr-TR" sz="2000" dirty="0" err="1">
                <a:latin typeface="Times New Roman" pitchFamily="18" charset="0"/>
              </a:rPr>
              <a:t>the</a:t>
            </a:r>
            <a:r>
              <a:rPr lang="tr-TR" sz="2000" dirty="0">
                <a:latin typeface="Times New Roman" pitchFamily="18" charset="0"/>
              </a:rPr>
              <a:t> </a:t>
            </a:r>
            <a:r>
              <a:rPr lang="tr-TR" sz="2000" dirty="0" err="1">
                <a:latin typeface="Times New Roman" pitchFamily="18" charset="0"/>
              </a:rPr>
              <a:t>means</a:t>
            </a:r>
            <a:r>
              <a:rPr lang="tr-TR" sz="2000" dirty="0">
                <a:latin typeface="Times New Roman" pitchFamily="18" charset="0"/>
              </a:rPr>
              <a:t> </a:t>
            </a:r>
            <a:r>
              <a:rPr lang="tr-TR" sz="2000" dirty="0" err="1">
                <a:latin typeface="Times New Roman" pitchFamily="18" charset="0"/>
              </a:rPr>
              <a:t>by</a:t>
            </a:r>
            <a:r>
              <a:rPr lang="tr-TR" sz="2000" dirty="0">
                <a:latin typeface="Times New Roman" pitchFamily="18" charset="0"/>
              </a:rPr>
              <a:t> </a:t>
            </a:r>
            <a:r>
              <a:rPr lang="tr-TR" sz="2000" dirty="0" err="1">
                <a:latin typeface="Times New Roman" pitchFamily="18" charset="0"/>
              </a:rPr>
              <a:t>which</a:t>
            </a:r>
            <a:r>
              <a:rPr lang="tr-TR" sz="2000" dirty="0">
                <a:latin typeface="Times New Roman" pitchFamily="18" charset="0"/>
              </a:rPr>
              <a:t> </a:t>
            </a:r>
            <a:r>
              <a:rPr lang="tr-TR" sz="2000" dirty="0" err="1">
                <a:latin typeface="Times New Roman" pitchFamily="18" charset="0"/>
              </a:rPr>
              <a:t>the</a:t>
            </a:r>
            <a:r>
              <a:rPr lang="tr-TR" sz="2000" dirty="0">
                <a:latin typeface="Times New Roman" pitchFamily="18" charset="0"/>
              </a:rPr>
              <a:t> </a:t>
            </a:r>
            <a:r>
              <a:rPr lang="tr-TR" sz="2000" dirty="0" err="1">
                <a:latin typeface="Times New Roman" pitchFamily="18" charset="0"/>
              </a:rPr>
              <a:t>product</a:t>
            </a:r>
            <a:r>
              <a:rPr lang="tr-TR" sz="2000" dirty="0">
                <a:latin typeface="Times New Roman" pitchFamily="18" charset="0"/>
              </a:rPr>
              <a:t> </a:t>
            </a:r>
            <a:r>
              <a:rPr lang="tr-TR" sz="2000" dirty="0" err="1">
                <a:latin typeface="Times New Roman" pitchFamily="18" charset="0"/>
              </a:rPr>
              <a:t>will</a:t>
            </a:r>
            <a:r>
              <a:rPr lang="tr-TR" sz="2000" dirty="0">
                <a:latin typeface="Times New Roman" pitchFamily="18" charset="0"/>
              </a:rPr>
              <a:t> be </a:t>
            </a:r>
            <a:r>
              <a:rPr lang="tr-TR" sz="2000" dirty="0" err="1">
                <a:latin typeface="Times New Roman" pitchFamily="18" charset="0"/>
              </a:rPr>
              <a:t>created</a:t>
            </a:r>
            <a:r>
              <a:rPr lang="tr-TR" sz="2000" dirty="0">
                <a:latin typeface="Times New Roman" pitchFamily="18" charset="0"/>
              </a:rPr>
              <a:t> </a:t>
            </a:r>
            <a:r>
              <a:rPr lang="tr-TR" sz="2000" dirty="0" err="1">
                <a:latin typeface="Times New Roman" pitchFamily="18" charset="0"/>
              </a:rPr>
              <a:t>and</a:t>
            </a:r>
            <a:r>
              <a:rPr lang="tr-TR" sz="2000" dirty="0">
                <a:latin typeface="Times New Roman" pitchFamily="18" charset="0"/>
              </a:rPr>
              <a:t> </a:t>
            </a:r>
            <a:r>
              <a:rPr lang="tr-TR" sz="2000" dirty="0" err="1">
                <a:latin typeface="Times New Roman" pitchFamily="18" charset="0"/>
              </a:rPr>
              <a:t>delivered</a:t>
            </a:r>
            <a:r>
              <a:rPr lang="tr-TR" sz="2000" dirty="0">
                <a:latin typeface="Times New Roman" pitchFamily="18" charset="0"/>
              </a:rPr>
              <a:t> on a </a:t>
            </a:r>
            <a:r>
              <a:rPr lang="tr-TR" sz="2000" b="1" dirty="0" err="1">
                <a:latin typeface="Times New Roman" pitchFamily="18" charset="0"/>
              </a:rPr>
              <a:t>continuing</a:t>
            </a:r>
            <a:r>
              <a:rPr lang="tr-TR" sz="2000" b="1" dirty="0">
                <a:latin typeface="Times New Roman" pitchFamily="18" charset="0"/>
              </a:rPr>
              <a:t> </a:t>
            </a:r>
            <a:r>
              <a:rPr lang="tr-TR" sz="2000" b="1" dirty="0" err="1">
                <a:latin typeface="Times New Roman" pitchFamily="18" charset="0"/>
              </a:rPr>
              <a:t>basis</a:t>
            </a:r>
            <a:r>
              <a:rPr lang="tr-TR" sz="2000" b="1" dirty="0">
                <a:latin typeface="Times New Roman" pitchFamily="18" charset="0"/>
              </a:rPr>
              <a:t>. </a:t>
            </a:r>
            <a:r>
              <a:rPr lang="tr-TR" sz="2000" dirty="0" err="1">
                <a:latin typeface="Times New Roman" pitchFamily="18" charset="0"/>
              </a:rPr>
              <a:t>These</a:t>
            </a:r>
            <a:r>
              <a:rPr lang="tr-TR" sz="2000" dirty="0">
                <a:latin typeface="Times New Roman" pitchFamily="18" charset="0"/>
              </a:rPr>
              <a:t> </a:t>
            </a:r>
            <a:r>
              <a:rPr lang="tr-TR" sz="2000" dirty="0" err="1">
                <a:latin typeface="Times New Roman" pitchFamily="18" charset="0"/>
              </a:rPr>
              <a:t>means</a:t>
            </a:r>
            <a:r>
              <a:rPr lang="tr-TR" sz="2000" dirty="0">
                <a:latin typeface="Times New Roman" pitchFamily="18" charset="0"/>
              </a:rPr>
              <a:t> </a:t>
            </a:r>
            <a:r>
              <a:rPr lang="tr-TR" sz="2000" dirty="0" err="1">
                <a:latin typeface="Times New Roman" pitchFamily="18" charset="0"/>
              </a:rPr>
              <a:t>are</a:t>
            </a:r>
            <a:r>
              <a:rPr lang="tr-TR" sz="2000" dirty="0">
                <a:latin typeface="Times New Roman" pitchFamily="18" charset="0"/>
              </a:rPr>
              <a:t>, </a:t>
            </a:r>
            <a:r>
              <a:rPr lang="tr-TR" sz="2000" dirty="0" err="1">
                <a:latin typeface="Times New Roman" pitchFamily="18" charset="0"/>
              </a:rPr>
              <a:t>collectively</a:t>
            </a:r>
            <a:r>
              <a:rPr lang="tr-TR" sz="2000" dirty="0">
                <a:latin typeface="Times New Roman" pitchFamily="18" charset="0"/>
              </a:rPr>
              <a:t>, </a:t>
            </a:r>
            <a:r>
              <a:rPr lang="tr-TR" sz="2000" dirty="0" err="1">
                <a:latin typeface="Times New Roman" pitchFamily="18" charset="0"/>
              </a:rPr>
              <a:t>the</a:t>
            </a:r>
            <a:r>
              <a:rPr lang="tr-TR" sz="2000" dirty="0">
                <a:latin typeface="Times New Roman" pitchFamily="18" charset="0"/>
              </a:rPr>
              <a:t> “</a:t>
            </a:r>
            <a:r>
              <a:rPr lang="tr-TR" sz="2000" dirty="0" err="1">
                <a:latin typeface="Times New Roman" pitchFamily="18" charset="0"/>
              </a:rPr>
              <a:t>process</a:t>
            </a:r>
            <a:r>
              <a:rPr lang="tr-TR" sz="2000" dirty="0">
                <a:latin typeface="Times New Roman" pitchFamily="18" charset="0"/>
              </a:rPr>
              <a:t>.” “</a:t>
            </a:r>
            <a:r>
              <a:rPr lang="tr-TR" sz="2000" dirty="0" err="1">
                <a:latin typeface="Times New Roman" pitchFamily="18" charset="0"/>
              </a:rPr>
              <a:t>Process</a:t>
            </a:r>
            <a:r>
              <a:rPr lang="tr-TR" sz="2000" dirty="0">
                <a:latin typeface="Times New Roman" pitchFamily="18" charset="0"/>
              </a:rPr>
              <a:t> </a:t>
            </a:r>
            <a:r>
              <a:rPr lang="tr-TR" sz="2000" dirty="0" err="1">
                <a:latin typeface="Times New Roman" pitchFamily="18" charset="0"/>
              </a:rPr>
              <a:t>development</a:t>
            </a:r>
            <a:r>
              <a:rPr lang="tr-TR" sz="2000" dirty="0">
                <a:latin typeface="Times New Roman" pitchFamily="18" charset="0"/>
              </a:rPr>
              <a:t>” is </a:t>
            </a:r>
            <a:r>
              <a:rPr lang="tr-TR" sz="2000" dirty="0" err="1">
                <a:latin typeface="Times New Roman" pitchFamily="18" charset="0"/>
              </a:rPr>
              <a:t>the</a:t>
            </a:r>
            <a:r>
              <a:rPr lang="tr-TR" sz="2000" dirty="0">
                <a:latin typeface="Times New Roman" pitchFamily="18" charset="0"/>
              </a:rPr>
              <a:t> set of </a:t>
            </a:r>
            <a:r>
              <a:rPr lang="tr-TR" sz="2000" dirty="0" err="1">
                <a:latin typeface="Times New Roman" pitchFamily="18" charset="0"/>
              </a:rPr>
              <a:t>activities</a:t>
            </a:r>
            <a:r>
              <a:rPr lang="tr-TR" sz="2000" dirty="0">
                <a:latin typeface="Times New Roman" pitchFamily="18" charset="0"/>
              </a:rPr>
              <a:t> </a:t>
            </a:r>
            <a:r>
              <a:rPr lang="tr-TR" sz="2000" dirty="0" err="1">
                <a:latin typeface="Times New Roman" pitchFamily="18" charset="0"/>
              </a:rPr>
              <a:t>for</a:t>
            </a:r>
            <a:r>
              <a:rPr lang="tr-TR" sz="2000" dirty="0">
                <a:latin typeface="Times New Roman" pitchFamily="18" charset="0"/>
              </a:rPr>
              <a:t> </a:t>
            </a:r>
            <a:r>
              <a:rPr lang="tr-TR" sz="2000" dirty="0" err="1">
                <a:latin typeface="Times New Roman" pitchFamily="18" charset="0"/>
              </a:rPr>
              <a:t>defining</a:t>
            </a:r>
            <a:r>
              <a:rPr lang="tr-TR" sz="2000" dirty="0">
                <a:latin typeface="Times New Roman" pitchFamily="18" charset="0"/>
              </a:rPr>
              <a:t> </a:t>
            </a:r>
            <a:r>
              <a:rPr lang="tr-TR" sz="2000" dirty="0" err="1">
                <a:latin typeface="Times New Roman" pitchFamily="18" charset="0"/>
              </a:rPr>
              <a:t>the</a:t>
            </a:r>
            <a:r>
              <a:rPr lang="tr-TR" sz="2000" dirty="0">
                <a:latin typeface="Times New Roman" pitchFamily="18" charset="0"/>
              </a:rPr>
              <a:t> </a:t>
            </a:r>
            <a:r>
              <a:rPr lang="tr-TR" sz="2000" dirty="0" err="1">
                <a:latin typeface="Times New Roman" pitchFamily="18" charset="0"/>
              </a:rPr>
              <a:t>specific</a:t>
            </a:r>
            <a:r>
              <a:rPr lang="tr-TR" sz="2000" dirty="0">
                <a:latin typeface="Times New Roman" pitchFamily="18" charset="0"/>
              </a:rPr>
              <a:t> </a:t>
            </a:r>
            <a:r>
              <a:rPr lang="tr-TR" sz="2000" dirty="0" err="1">
                <a:latin typeface="Times New Roman" pitchFamily="18" charset="0"/>
              </a:rPr>
              <a:t>means</a:t>
            </a:r>
            <a:r>
              <a:rPr lang="tr-TR" sz="2000" dirty="0">
                <a:latin typeface="Times New Roman" pitchFamily="18" charset="0"/>
              </a:rPr>
              <a:t> </a:t>
            </a:r>
            <a:r>
              <a:rPr lang="tr-TR" sz="2000" dirty="0" err="1">
                <a:latin typeface="Times New Roman" pitchFamily="18" charset="0"/>
              </a:rPr>
              <a:t>to</a:t>
            </a:r>
            <a:r>
              <a:rPr lang="tr-TR" sz="2000" dirty="0">
                <a:latin typeface="Times New Roman" pitchFamily="18" charset="0"/>
              </a:rPr>
              <a:t> be </a:t>
            </a:r>
            <a:r>
              <a:rPr lang="tr-TR" sz="2000" dirty="0" err="1">
                <a:latin typeface="Times New Roman" pitchFamily="18" charset="0"/>
              </a:rPr>
              <a:t>used</a:t>
            </a:r>
            <a:r>
              <a:rPr lang="tr-TR" sz="2000" dirty="0">
                <a:latin typeface="Times New Roman" pitchFamily="18" charset="0"/>
              </a:rPr>
              <a:t> </a:t>
            </a:r>
            <a:r>
              <a:rPr lang="tr-TR" sz="2000" dirty="0" err="1">
                <a:latin typeface="Times New Roman" pitchFamily="18" charset="0"/>
              </a:rPr>
              <a:t>by</a:t>
            </a:r>
            <a:r>
              <a:rPr lang="tr-TR" sz="2000" dirty="0">
                <a:latin typeface="Times New Roman" pitchFamily="18" charset="0"/>
              </a:rPr>
              <a:t> </a:t>
            </a:r>
            <a:r>
              <a:rPr lang="tr-TR" sz="2000" dirty="0" err="1">
                <a:latin typeface="Times New Roman" pitchFamily="18" charset="0"/>
              </a:rPr>
              <a:t>operating</a:t>
            </a:r>
            <a:r>
              <a:rPr lang="tr-TR" sz="2000" dirty="0">
                <a:latin typeface="Times New Roman" pitchFamily="18" charset="0"/>
              </a:rPr>
              <a:t> </a:t>
            </a:r>
            <a:r>
              <a:rPr lang="tr-TR" sz="2000" dirty="0" err="1">
                <a:latin typeface="Times New Roman" pitchFamily="18" charset="0"/>
              </a:rPr>
              <a:t>personnel</a:t>
            </a:r>
            <a:r>
              <a:rPr lang="tr-TR" sz="2000" dirty="0">
                <a:latin typeface="Times New Roman" pitchFamily="18" charset="0"/>
              </a:rPr>
              <a:t> </a:t>
            </a:r>
            <a:r>
              <a:rPr lang="tr-TR" sz="2000" dirty="0" err="1">
                <a:latin typeface="Times New Roman" pitchFamily="18" charset="0"/>
              </a:rPr>
              <a:t>for</a:t>
            </a:r>
            <a:r>
              <a:rPr lang="tr-TR" sz="2000" dirty="0">
                <a:latin typeface="Times New Roman" pitchFamily="18" charset="0"/>
              </a:rPr>
              <a:t> </a:t>
            </a:r>
            <a:r>
              <a:rPr lang="tr-TR" sz="2000" dirty="0" err="1">
                <a:latin typeface="Times New Roman" pitchFamily="18" charset="0"/>
              </a:rPr>
              <a:t>meeting</a:t>
            </a:r>
            <a:r>
              <a:rPr lang="tr-TR" sz="2000" dirty="0">
                <a:latin typeface="Times New Roman" pitchFamily="18" charset="0"/>
              </a:rPr>
              <a:t> </a:t>
            </a:r>
            <a:r>
              <a:rPr lang="tr-TR" sz="2000" dirty="0" err="1">
                <a:latin typeface="Times New Roman" pitchFamily="18" charset="0"/>
              </a:rPr>
              <a:t>product</a:t>
            </a:r>
            <a:r>
              <a:rPr lang="tr-TR" sz="2000" dirty="0">
                <a:latin typeface="Times New Roman" pitchFamily="18" charset="0"/>
              </a:rPr>
              <a:t> </a:t>
            </a:r>
            <a:r>
              <a:rPr lang="tr-TR" sz="2000" dirty="0" err="1">
                <a:latin typeface="Times New Roman" pitchFamily="18" charset="0"/>
              </a:rPr>
              <a:t>quality</a:t>
            </a:r>
            <a:r>
              <a:rPr lang="tr-TR" sz="2000" dirty="0">
                <a:latin typeface="Times New Roman" pitchFamily="18" charset="0"/>
              </a:rPr>
              <a:t> </a:t>
            </a:r>
            <a:r>
              <a:rPr lang="tr-TR" sz="2000" dirty="0" err="1">
                <a:latin typeface="Times New Roman" pitchFamily="18" charset="0"/>
              </a:rPr>
              <a:t>goals</a:t>
            </a:r>
            <a:r>
              <a:rPr lang="tr-TR" sz="2000" dirty="0">
                <a:latin typeface="Times New Roman" pitchFamily="18" charset="0"/>
              </a:rPr>
              <a:t>.</a:t>
            </a:r>
          </a:p>
          <a:p>
            <a:r>
              <a:rPr lang="tr-TR" sz="2000" dirty="0" err="1">
                <a:latin typeface="Times New Roman" pitchFamily="18" charset="0"/>
              </a:rPr>
              <a:t>The</a:t>
            </a:r>
            <a:r>
              <a:rPr lang="tr-TR" sz="2000" dirty="0">
                <a:latin typeface="Times New Roman" pitchFamily="18" charset="0"/>
              </a:rPr>
              <a:t> </a:t>
            </a:r>
            <a:r>
              <a:rPr lang="tr-TR" sz="2000" dirty="0" err="1">
                <a:latin typeface="Times New Roman" pitchFamily="18" charset="0"/>
              </a:rPr>
              <a:t>eleven</a:t>
            </a:r>
            <a:r>
              <a:rPr lang="tr-TR" sz="2000" dirty="0">
                <a:latin typeface="Times New Roman" pitchFamily="18" charset="0"/>
              </a:rPr>
              <a:t> </a:t>
            </a:r>
            <a:r>
              <a:rPr lang="tr-TR" sz="2000" dirty="0" err="1">
                <a:latin typeface="Times New Roman" pitchFamily="18" charset="0"/>
              </a:rPr>
              <a:t>major</a:t>
            </a:r>
            <a:r>
              <a:rPr lang="tr-TR" sz="2000" dirty="0">
                <a:latin typeface="Times New Roman" pitchFamily="18" charset="0"/>
              </a:rPr>
              <a:t> </a:t>
            </a:r>
            <a:r>
              <a:rPr lang="tr-TR" sz="2000" dirty="0" err="1">
                <a:latin typeface="Times New Roman" pitchFamily="18" charset="0"/>
              </a:rPr>
              <a:t>activities</a:t>
            </a:r>
            <a:r>
              <a:rPr lang="tr-TR" sz="2000" dirty="0">
                <a:latin typeface="Times New Roman" pitchFamily="18" charset="0"/>
              </a:rPr>
              <a:t> </a:t>
            </a:r>
            <a:r>
              <a:rPr lang="tr-TR" sz="2000" dirty="0" err="1">
                <a:latin typeface="Times New Roman" pitchFamily="18" charset="0"/>
              </a:rPr>
              <a:t>involved</a:t>
            </a:r>
            <a:r>
              <a:rPr lang="tr-TR" sz="2000" dirty="0">
                <a:latin typeface="Times New Roman" pitchFamily="18" charset="0"/>
              </a:rPr>
              <a:t> in </a:t>
            </a:r>
            <a:r>
              <a:rPr lang="tr-TR" sz="2000" dirty="0" err="1">
                <a:latin typeface="Times New Roman" pitchFamily="18" charset="0"/>
              </a:rPr>
              <a:t>developing</a:t>
            </a:r>
            <a:r>
              <a:rPr lang="tr-TR" sz="2000" dirty="0">
                <a:latin typeface="Times New Roman" pitchFamily="18" charset="0"/>
              </a:rPr>
              <a:t> a </a:t>
            </a:r>
            <a:r>
              <a:rPr lang="tr-TR" sz="2000" dirty="0" err="1">
                <a:latin typeface="Times New Roman" pitchFamily="18" charset="0"/>
              </a:rPr>
              <a:t>process</a:t>
            </a:r>
            <a:r>
              <a:rPr lang="tr-TR" sz="2000" dirty="0">
                <a:latin typeface="Times New Roman" pitchFamily="18" charset="0"/>
              </a:rPr>
              <a:t> </a:t>
            </a:r>
            <a:r>
              <a:rPr lang="tr-TR" sz="2000" dirty="0" err="1">
                <a:latin typeface="Times New Roman" pitchFamily="18" charset="0"/>
              </a:rPr>
              <a:t>are</a:t>
            </a:r>
            <a:endParaRPr lang="tr-TR" sz="2000" dirty="0">
              <a:latin typeface="Times New Roman" pitchFamily="18" charset="0"/>
            </a:endParaRPr>
          </a:p>
          <a:p>
            <a:pPr>
              <a:buFontTx/>
              <a:buAutoNum type="arabicPeriod"/>
            </a:pPr>
            <a:r>
              <a:rPr lang="tr-TR" sz="2000" i="1" dirty="0" err="1">
                <a:latin typeface="Times New Roman" pitchFamily="18" charset="0"/>
              </a:rPr>
              <a:t>Review</a:t>
            </a:r>
            <a:r>
              <a:rPr lang="tr-TR" sz="2000" i="1" dirty="0">
                <a:latin typeface="Times New Roman" pitchFamily="18" charset="0"/>
              </a:rPr>
              <a:t> </a:t>
            </a:r>
            <a:r>
              <a:rPr lang="tr-TR" sz="2000" i="1" dirty="0" err="1">
                <a:latin typeface="Times New Roman" pitchFamily="18" charset="0"/>
              </a:rPr>
              <a:t>product</a:t>
            </a:r>
            <a:r>
              <a:rPr lang="tr-TR" sz="2000" i="1" dirty="0">
                <a:latin typeface="Times New Roman" pitchFamily="18" charset="0"/>
              </a:rPr>
              <a:t> </a:t>
            </a:r>
            <a:r>
              <a:rPr lang="tr-TR" sz="2000" i="1" dirty="0" err="1">
                <a:latin typeface="Times New Roman" pitchFamily="18" charset="0"/>
              </a:rPr>
              <a:t>goals</a:t>
            </a:r>
            <a:r>
              <a:rPr lang="tr-TR" sz="2000" i="1" dirty="0">
                <a:latin typeface="Times New Roman" pitchFamily="18" charset="0"/>
              </a:rPr>
              <a:t>.</a:t>
            </a:r>
          </a:p>
          <a:p>
            <a:pPr>
              <a:buFontTx/>
              <a:buAutoNum type="arabicPeriod"/>
            </a:pPr>
            <a:r>
              <a:rPr lang="tr-TR" sz="2000" i="1" dirty="0" err="1">
                <a:latin typeface="Times New Roman" pitchFamily="18" charset="0"/>
              </a:rPr>
              <a:t>Identify</a:t>
            </a:r>
            <a:r>
              <a:rPr lang="tr-TR" sz="2000" i="1" dirty="0">
                <a:latin typeface="Times New Roman" pitchFamily="18" charset="0"/>
              </a:rPr>
              <a:t> </a:t>
            </a:r>
            <a:r>
              <a:rPr lang="tr-TR" sz="2000" i="1" dirty="0" err="1">
                <a:latin typeface="Times New Roman" pitchFamily="18" charset="0"/>
              </a:rPr>
              <a:t>operating</a:t>
            </a:r>
            <a:r>
              <a:rPr lang="tr-TR" sz="2000" i="1" dirty="0">
                <a:latin typeface="Times New Roman" pitchFamily="18" charset="0"/>
              </a:rPr>
              <a:t> </a:t>
            </a:r>
            <a:r>
              <a:rPr lang="tr-TR" sz="2000" i="1" dirty="0" err="1">
                <a:latin typeface="Times New Roman" pitchFamily="18" charset="0"/>
              </a:rPr>
              <a:t>conditions</a:t>
            </a:r>
            <a:r>
              <a:rPr lang="tr-TR" sz="2000" i="1" dirty="0">
                <a:latin typeface="Times New Roman" pitchFamily="18" charset="0"/>
              </a:rPr>
              <a:t>.</a:t>
            </a:r>
          </a:p>
          <a:p>
            <a:pPr>
              <a:buFontTx/>
              <a:buAutoNum type="arabicPeriod"/>
            </a:pPr>
            <a:r>
              <a:rPr lang="tr-TR" sz="2000" i="1" dirty="0" err="1">
                <a:latin typeface="Times New Roman" pitchFamily="18" charset="0"/>
              </a:rPr>
              <a:t>Collect</a:t>
            </a:r>
            <a:r>
              <a:rPr lang="tr-TR" sz="2000" i="1" dirty="0">
                <a:latin typeface="Times New Roman" pitchFamily="18" charset="0"/>
              </a:rPr>
              <a:t> </a:t>
            </a:r>
            <a:r>
              <a:rPr lang="tr-TR" sz="2000" i="1" dirty="0" err="1">
                <a:latin typeface="Times New Roman" pitchFamily="18" charset="0"/>
              </a:rPr>
              <a:t>known</a:t>
            </a:r>
            <a:r>
              <a:rPr lang="tr-TR" sz="2000" i="1" dirty="0">
                <a:latin typeface="Times New Roman" pitchFamily="18" charset="0"/>
              </a:rPr>
              <a:t> </a:t>
            </a:r>
            <a:r>
              <a:rPr lang="tr-TR" sz="2000" i="1" dirty="0" err="1">
                <a:latin typeface="Times New Roman" pitchFamily="18" charset="0"/>
              </a:rPr>
              <a:t>information</a:t>
            </a:r>
            <a:r>
              <a:rPr lang="tr-TR" sz="2000" i="1" dirty="0">
                <a:latin typeface="Times New Roman" pitchFamily="18" charset="0"/>
              </a:rPr>
              <a:t> on </a:t>
            </a:r>
            <a:r>
              <a:rPr lang="tr-TR" sz="2000" i="1" dirty="0" err="1">
                <a:latin typeface="Times New Roman" pitchFamily="18" charset="0"/>
              </a:rPr>
              <a:t>alternate</a:t>
            </a:r>
            <a:r>
              <a:rPr lang="tr-TR" sz="2000" i="1" dirty="0">
                <a:latin typeface="Times New Roman" pitchFamily="18" charset="0"/>
              </a:rPr>
              <a:t> </a:t>
            </a:r>
            <a:r>
              <a:rPr lang="tr-TR" sz="2000" i="1" dirty="0" err="1">
                <a:latin typeface="Times New Roman" pitchFamily="18" charset="0"/>
              </a:rPr>
              <a:t>processes</a:t>
            </a:r>
            <a:r>
              <a:rPr lang="tr-TR" sz="2000" i="1" dirty="0">
                <a:latin typeface="Times New Roman" pitchFamily="18" charset="0"/>
              </a:rPr>
              <a:t>.</a:t>
            </a:r>
          </a:p>
          <a:p>
            <a:pPr>
              <a:buFontTx/>
              <a:buAutoNum type="arabicPeriod"/>
            </a:pPr>
            <a:r>
              <a:rPr lang="tr-TR" sz="2000" i="1" dirty="0">
                <a:latin typeface="Times New Roman" pitchFamily="18" charset="0"/>
              </a:rPr>
              <a:t>Select general </a:t>
            </a:r>
            <a:r>
              <a:rPr lang="tr-TR" sz="2000" i="1" dirty="0" err="1">
                <a:latin typeface="Times New Roman" pitchFamily="18" charset="0"/>
              </a:rPr>
              <a:t>process</a:t>
            </a:r>
            <a:r>
              <a:rPr lang="tr-TR" sz="2000" i="1" dirty="0">
                <a:latin typeface="Times New Roman" pitchFamily="18" charset="0"/>
              </a:rPr>
              <a:t> </a:t>
            </a:r>
            <a:r>
              <a:rPr lang="tr-TR" sz="2000" i="1" dirty="0" err="1">
                <a:latin typeface="Times New Roman" pitchFamily="18" charset="0"/>
              </a:rPr>
              <a:t>design</a:t>
            </a:r>
            <a:r>
              <a:rPr lang="tr-TR" sz="2000" i="1" dirty="0">
                <a:latin typeface="Times New Roman" pitchFamily="18" charset="0"/>
              </a:rPr>
              <a:t>.</a:t>
            </a:r>
          </a:p>
          <a:p>
            <a:pPr>
              <a:buFontTx/>
              <a:buAutoNum type="arabicPeriod"/>
            </a:pPr>
            <a:r>
              <a:rPr lang="tr-TR" sz="2000" i="1" dirty="0" err="1">
                <a:latin typeface="Times New Roman" pitchFamily="18" charset="0"/>
              </a:rPr>
              <a:t>Identify</a:t>
            </a:r>
            <a:r>
              <a:rPr lang="tr-TR" sz="2000" i="1" dirty="0">
                <a:latin typeface="Times New Roman" pitchFamily="18" charset="0"/>
              </a:rPr>
              <a:t> </a:t>
            </a:r>
            <a:r>
              <a:rPr lang="tr-TR" sz="2000" i="1" dirty="0" err="1">
                <a:latin typeface="Times New Roman" pitchFamily="18" charset="0"/>
              </a:rPr>
              <a:t>process</a:t>
            </a:r>
            <a:r>
              <a:rPr lang="tr-TR" sz="2000" i="1" dirty="0">
                <a:latin typeface="Times New Roman" pitchFamily="18" charset="0"/>
              </a:rPr>
              <a:t> </a:t>
            </a:r>
            <a:r>
              <a:rPr lang="tr-TR" sz="2000" i="1" dirty="0" err="1">
                <a:latin typeface="Times New Roman" pitchFamily="18" charset="0"/>
              </a:rPr>
              <a:t>features</a:t>
            </a:r>
            <a:r>
              <a:rPr lang="tr-TR" sz="2000" i="1" dirty="0">
                <a:latin typeface="Times New Roman" pitchFamily="18" charset="0"/>
              </a:rPr>
              <a:t> </a:t>
            </a:r>
            <a:r>
              <a:rPr lang="tr-TR" sz="2000" i="1" dirty="0" err="1">
                <a:latin typeface="Times New Roman" pitchFamily="18" charset="0"/>
              </a:rPr>
              <a:t>and</a:t>
            </a:r>
            <a:r>
              <a:rPr lang="tr-TR" sz="2000" i="1" dirty="0">
                <a:latin typeface="Times New Roman" pitchFamily="18" charset="0"/>
              </a:rPr>
              <a:t> </a:t>
            </a:r>
            <a:r>
              <a:rPr lang="tr-TR" sz="2000" i="1" dirty="0" err="1">
                <a:latin typeface="Times New Roman" pitchFamily="18" charset="0"/>
              </a:rPr>
              <a:t>goals</a:t>
            </a:r>
            <a:r>
              <a:rPr lang="tr-TR" sz="2000" i="1" dirty="0">
                <a:latin typeface="Times New Roman" pitchFamily="18" charset="0"/>
              </a:rPr>
              <a:t>.</a:t>
            </a:r>
          </a:p>
          <a:p>
            <a:pPr>
              <a:buFontTx/>
              <a:buAutoNum type="arabicPeriod"/>
            </a:pPr>
            <a:r>
              <a:rPr lang="tr-TR" sz="2000" i="1" dirty="0" err="1">
                <a:latin typeface="Times New Roman" pitchFamily="18" charset="0"/>
              </a:rPr>
              <a:t>Identify</a:t>
            </a:r>
            <a:r>
              <a:rPr lang="tr-TR" sz="2000" i="1" dirty="0">
                <a:latin typeface="Times New Roman" pitchFamily="18" charset="0"/>
              </a:rPr>
              <a:t> </a:t>
            </a:r>
            <a:r>
              <a:rPr lang="tr-TR" sz="2000" i="1" dirty="0" err="1">
                <a:latin typeface="Times New Roman" pitchFamily="18" charset="0"/>
              </a:rPr>
              <a:t>detailed</a:t>
            </a:r>
            <a:r>
              <a:rPr lang="tr-TR" sz="2000" i="1" dirty="0">
                <a:latin typeface="Times New Roman" pitchFamily="18" charset="0"/>
              </a:rPr>
              <a:t> </a:t>
            </a:r>
            <a:r>
              <a:rPr lang="tr-TR" sz="2000" i="1" dirty="0" err="1">
                <a:latin typeface="Times New Roman" pitchFamily="18" charset="0"/>
              </a:rPr>
              <a:t>process</a:t>
            </a:r>
            <a:r>
              <a:rPr lang="tr-TR" sz="2000" i="1" dirty="0">
                <a:latin typeface="Times New Roman" pitchFamily="18" charset="0"/>
              </a:rPr>
              <a:t> </a:t>
            </a:r>
            <a:r>
              <a:rPr lang="tr-TR" sz="2000" i="1" dirty="0" err="1">
                <a:latin typeface="Times New Roman" pitchFamily="18" charset="0"/>
              </a:rPr>
              <a:t>features</a:t>
            </a:r>
            <a:r>
              <a:rPr lang="tr-TR" sz="2000" i="1" dirty="0">
                <a:latin typeface="Times New Roman" pitchFamily="18" charset="0"/>
              </a:rPr>
              <a:t> </a:t>
            </a:r>
            <a:r>
              <a:rPr lang="tr-TR" sz="2000" i="1" dirty="0" err="1">
                <a:latin typeface="Times New Roman" pitchFamily="18" charset="0"/>
              </a:rPr>
              <a:t>and</a:t>
            </a:r>
            <a:r>
              <a:rPr lang="tr-TR" sz="2000" i="1" dirty="0">
                <a:latin typeface="Times New Roman" pitchFamily="18" charset="0"/>
              </a:rPr>
              <a:t> </a:t>
            </a:r>
            <a:r>
              <a:rPr lang="tr-TR" sz="2000" i="1" dirty="0" err="1">
                <a:latin typeface="Times New Roman" pitchFamily="18" charset="0"/>
              </a:rPr>
              <a:t>goals</a:t>
            </a:r>
            <a:r>
              <a:rPr lang="tr-TR" sz="2000" i="1" dirty="0">
                <a:latin typeface="Times New Roman" pitchFamily="18" charset="0"/>
              </a:rPr>
              <a:t>.</a:t>
            </a:r>
          </a:p>
          <a:p>
            <a:pPr>
              <a:buFontTx/>
              <a:buAutoNum type="arabicPeriod"/>
            </a:pPr>
            <a:r>
              <a:rPr lang="tr-TR" sz="2000" i="1" dirty="0">
                <a:latin typeface="Times New Roman" pitchFamily="18" charset="0"/>
              </a:rPr>
              <a:t>Design </a:t>
            </a:r>
            <a:r>
              <a:rPr lang="tr-TR" sz="2000" i="1" dirty="0" err="1">
                <a:latin typeface="Times New Roman" pitchFamily="18" charset="0"/>
              </a:rPr>
              <a:t>for</a:t>
            </a:r>
            <a:r>
              <a:rPr lang="tr-TR" sz="2000" i="1" dirty="0">
                <a:latin typeface="Times New Roman" pitchFamily="18" charset="0"/>
              </a:rPr>
              <a:t> </a:t>
            </a:r>
            <a:r>
              <a:rPr lang="tr-TR" sz="2000" i="1" dirty="0" err="1">
                <a:latin typeface="Times New Roman" pitchFamily="18" charset="0"/>
              </a:rPr>
              <a:t>critical</a:t>
            </a:r>
            <a:r>
              <a:rPr lang="tr-TR" sz="2000" i="1" dirty="0">
                <a:latin typeface="Times New Roman" pitchFamily="18" charset="0"/>
              </a:rPr>
              <a:t> </a:t>
            </a:r>
            <a:r>
              <a:rPr lang="tr-TR" sz="2000" i="1" dirty="0" err="1">
                <a:latin typeface="Times New Roman" pitchFamily="18" charset="0"/>
              </a:rPr>
              <a:t>factors</a:t>
            </a:r>
            <a:r>
              <a:rPr lang="tr-TR" sz="2000" i="1" dirty="0">
                <a:latin typeface="Times New Roman" pitchFamily="18" charset="0"/>
              </a:rPr>
              <a:t> </a:t>
            </a:r>
            <a:r>
              <a:rPr lang="tr-TR" sz="2000" i="1" dirty="0" err="1">
                <a:latin typeface="Times New Roman" pitchFamily="18" charset="0"/>
              </a:rPr>
              <a:t>and</a:t>
            </a:r>
            <a:r>
              <a:rPr lang="tr-TR" sz="2000" i="1" dirty="0">
                <a:latin typeface="Times New Roman" pitchFamily="18" charset="0"/>
              </a:rPr>
              <a:t> </a:t>
            </a:r>
            <a:r>
              <a:rPr lang="tr-TR" sz="2000" i="1" dirty="0" err="1">
                <a:latin typeface="Times New Roman" pitchFamily="18" charset="0"/>
              </a:rPr>
              <a:t>human</a:t>
            </a:r>
            <a:r>
              <a:rPr lang="tr-TR" sz="2000" i="1" dirty="0">
                <a:latin typeface="Times New Roman" pitchFamily="18" charset="0"/>
              </a:rPr>
              <a:t> </a:t>
            </a:r>
            <a:r>
              <a:rPr lang="tr-TR" sz="2000" i="1" dirty="0" err="1">
                <a:latin typeface="Times New Roman" pitchFamily="18" charset="0"/>
              </a:rPr>
              <a:t>error</a:t>
            </a:r>
            <a:r>
              <a:rPr lang="tr-TR" sz="2000" i="1" dirty="0">
                <a:latin typeface="Times New Roman" pitchFamily="18" charset="0"/>
              </a:rPr>
              <a:t>.</a:t>
            </a:r>
          </a:p>
          <a:p>
            <a:pPr>
              <a:buFontTx/>
              <a:buAutoNum type="arabicPeriod"/>
            </a:pPr>
            <a:r>
              <a:rPr lang="tr-TR" sz="2000" i="1" dirty="0">
                <a:latin typeface="Times New Roman" pitchFamily="18" charset="0"/>
              </a:rPr>
              <a:t>Optimize </a:t>
            </a:r>
            <a:r>
              <a:rPr lang="tr-TR" sz="2000" i="1" dirty="0" err="1">
                <a:latin typeface="Times New Roman" pitchFamily="18" charset="0"/>
              </a:rPr>
              <a:t>process</a:t>
            </a:r>
            <a:r>
              <a:rPr lang="tr-TR" sz="2000" i="1" dirty="0">
                <a:latin typeface="Times New Roman" pitchFamily="18" charset="0"/>
              </a:rPr>
              <a:t> </a:t>
            </a:r>
            <a:r>
              <a:rPr lang="tr-TR" sz="2000" i="1" dirty="0" err="1">
                <a:latin typeface="Times New Roman" pitchFamily="18" charset="0"/>
              </a:rPr>
              <a:t>features</a:t>
            </a:r>
            <a:r>
              <a:rPr lang="tr-TR" sz="2000" i="1" dirty="0">
                <a:latin typeface="Times New Roman" pitchFamily="18" charset="0"/>
              </a:rPr>
              <a:t> </a:t>
            </a:r>
            <a:r>
              <a:rPr lang="tr-TR" sz="2000" i="1" dirty="0" err="1">
                <a:latin typeface="Times New Roman" pitchFamily="18" charset="0"/>
              </a:rPr>
              <a:t>and</a:t>
            </a:r>
            <a:r>
              <a:rPr lang="tr-TR" sz="2000" i="1" dirty="0">
                <a:latin typeface="Times New Roman" pitchFamily="18" charset="0"/>
              </a:rPr>
              <a:t> </a:t>
            </a:r>
            <a:r>
              <a:rPr lang="tr-TR" sz="2000" i="1" dirty="0" err="1">
                <a:latin typeface="Times New Roman" pitchFamily="18" charset="0"/>
              </a:rPr>
              <a:t>goals</a:t>
            </a:r>
            <a:r>
              <a:rPr lang="tr-TR" sz="2000" i="1" dirty="0">
                <a:latin typeface="Times New Roman" pitchFamily="18" charset="0"/>
              </a:rPr>
              <a:t>.</a:t>
            </a:r>
          </a:p>
          <a:p>
            <a:pPr>
              <a:buFontTx/>
              <a:buAutoNum type="arabicPeriod"/>
            </a:pPr>
            <a:r>
              <a:rPr lang="tr-TR" sz="2000" i="1" dirty="0" err="1">
                <a:latin typeface="Times New Roman" pitchFamily="18" charset="0"/>
              </a:rPr>
              <a:t>Establish</a:t>
            </a:r>
            <a:r>
              <a:rPr lang="tr-TR" sz="2000" i="1" dirty="0">
                <a:latin typeface="Times New Roman" pitchFamily="18" charset="0"/>
              </a:rPr>
              <a:t> </a:t>
            </a:r>
            <a:r>
              <a:rPr lang="tr-TR" sz="2000" i="1" dirty="0" err="1">
                <a:latin typeface="Times New Roman" pitchFamily="18" charset="0"/>
              </a:rPr>
              <a:t>process</a:t>
            </a:r>
            <a:r>
              <a:rPr lang="tr-TR" sz="2000" i="1" dirty="0">
                <a:latin typeface="Times New Roman" pitchFamily="18" charset="0"/>
              </a:rPr>
              <a:t> </a:t>
            </a:r>
            <a:r>
              <a:rPr lang="tr-TR" sz="2000" i="1" dirty="0" err="1">
                <a:latin typeface="Times New Roman" pitchFamily="18" charset="0"/>
              </a:rPr>
              <a:t>capability</a:t>
            </a:r>
            <a:r>
              <a:rPr lang="tr-TR" sz="2000" i="1" dirty="0">
                <a:latin typeface="Times New Roman" pitchFamily="18" charset="0"/>
              </a:rPr>
              <a:t>.</a:t>
            </a:r>
          </a:p>
          <a:p>
            <a:pPr>
              <a:buFontTx/>
              <a:buAutoNum type="arabicPeriod"/>
            </a:pPr>
            <a:r>
              <a:rPr lang="tr-TR" sz="2000" i="1" dirty="0">
                <a:latin typeface="Times New Roman" pitchFamily="18" charset="0"/>
              </a:rPr>
              <a:t>Set </a:t>
            </a:r>
            <a:r>
              <a:rPr lang="tr-TR" sz="2000" i="1" dirty="0" err="1">
                <a:latin typeface="Times New Roman" pitchFamily="18" charset="0"/>
              </a:rPr>
              <a:t>and</a:t>
            </a:r>
            <a:r>
              <a:rPr lang="tr-TR" sz="2000" i="1" dirty="0">
                <a:latin typeface="Times New Roman" pitchFamily="18" charset="0"/>
              </a:rPr>
              <a:t> </a:t>
            </a:r>
            <a:r>
              <a:rPr lang="tr-TR" sz="2000" i="1" dirty="0" err="1">
                <a:latin typeface="Times New Roman" pitchFamily="18" charset="0"/>
              </a:rPr>
              <a:t>publish</a:t>
            </a:r>
            <a:r>
              <a:rPr lang="tr-TR" sz="2000" i="1" dirty="0">
                <a:latin typeface="Times New Roman" pitchFamily="18" charset="0"/>
              </a:rPr>
              <a:t> final </a:t>
            </a:r>
            <a:r>
              <a:rPr lang="tr-TR" sz="2000" i="1" dirty="0" err="1">
                <a:latin typeface="Times New Roman" pitchFamily="18" charset="0"/>
              </a:rPr>
              <a:t>process</a:t>
            </a:r>
            <a:r>
              <a:rPr lang="tr-TR" sz="2000" i="1" dirty="0">
                <a:latin typeface="Times New Roman" pitchFamily="18" charset="0"/>
              </a:rPr>
              <a:t> </a:t>
            </a:r>
            <a:r>
              <a:rPr lang="tr-TR" sz="2000" i="1" dirty="0" err="1">
                <a:latin typeface="Times New Roman" pitchFamily="18" charset="0"/>
              </a:rPr>
              <a:t>features</a:t>
            </a:r>
            <a:r>
              <a:rPr lang="tr-TR" sz="2000" i="1" dirty="0">
                <a:latin typeface="Times New Roman" pitchFamily="18" charset="0"/>
              </a:rPr>
              <a:t> </a:t>
            </a:r>
            <a:r>
              <a:rPr lang="tr-TR" sz="2000" i="1" dirty="0" err="1">
                <a:latin typeface="Times New Roman" pitchFamily="18" charset="0"/>
              </a:rPr>
              <a:t>and</a:t>
            </a:r>
            <a:r>
              <a:rPr lang="tr-TR" sz="2000" i="1" dirty="0">
                <a:latin typeface="Times New Roman" pitchFamily="18" charset="0"/>
              </a:rPr>
              <a:t> </a:t>
            </a:r>
            <a:r>
              <a:rPr lang="tr-TR" sz="2000" i="1" dirty="0" err="1">
                <a:latin typeface="Times New Roman" pitchFamily="18" charset="0"/>
              </a:rPr>
              <a:t>goals</a:t>
            </a:r>
            <a:r>
              <a:rPr lang="tr-TR" sz="2000" i="1" dirty="0">
                <a:latin typeface="Times New Roman" pitchFamily="18" charset="0"/>
              </a:rPr>
              <a:t>.</a:t>
            </a:r>
          </a:p>
          <a:p>
            <a:pPr>
              <a:buFontTx/>
              <a:buAutoNum type="arabicPeriod"/>
            </a:pPr>
            <a:r>
              <a:rPr lang="tr-TR" sz="2000" i="1" dirty="0">
                <a:latin typeface="Times New Roman" pitchFamily="18" charset="0"/>
              </a:rPr>
              <a:t>Set </a:t>
            </a:r>
            <a:r>
              <a:rPr lang="tr-TR" sz="2000" i="1" dirty="0" err="1">
                <a:latin typeface="Times New Roman" pitchFamily="18" charset="0"/>
              </a:rPr>
              <a:t>and</a:t>
            </a:r>
            <a:r>
              <a:rPr lang="tr-TR" sz="2000" i="1" dirty="0">
                <a:latin typeface="Times New Roman" pitchFamily="18" charset="0"/>
              </a:rPr>
              <a:t> </a:t>
            </a:r>
            <a:r>
              <a:rPr lang="tr-TR" sz="2000" i="1" dirty="0" err="1">
                <a:latin typeface="Times New Roman" pitchFamily="18" charset="0"/>
              </a:rPr>
              <a:t>publish</a:t>
            </a:r>
            <a:r>
              <a:rPr lang="tr-TR" sz="2000" i="1" dirty="0">
                <a:latin typeface="Times New Roman" pitchFamily="18" charset="0"/>
              </a:rPr>
              <a:t> final </a:t>
            </a:r>
            <a:r>
              <a:rPr lang="tr-TR" sz="2000" i="1" dirty="0" err="1">
                <a:latin typeface="Times New Roman" pitchFamily="18" charset="0"/>
              </a:rPr>
              <a:t>process</a:t>
            </a:r>
            <a:r>
              <a:rPr lang="tr-TR" sz="2000" i="1" dirty="0">
                <a:latin typeface="Times New Roman" pitchFamily="18" charset="0"/>
              </a:rPr>
              <a:t> </a:t>
            </a:r>
            <a:r>
              <a:rPr lang="tr-TR" sz="2000" i="1" dirty="0" err="1">
                <a:latin typeface="Times New Roman" pitchFamily="18" charset="0"/>
              </a:rPr>
              <a:t>design</a:t>
            </a:r>
            <a:r>
              <a:rPr lang="tr-TR" sz="2000" i="1" dirty="0">
                <a:latin typeface="Times New Roman" pitchFamily="18" charset="0"/>
              </a:rPr>
              <a:t>.</a:t>
            </a:r>
          </a:p>
        </p:txBody>
      </p:sp>
    </p:spTree>
    <p:extLst>
      <p:ext uri="{BB962C8B-B14F-4D97-AF65-F5344CB8AC3E}">
        <p14:creationId xmlns:p14="http://schemas.microsoft.com/office/powerpoint/2010/main" val="3547261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04497" y="274638"/>
            <a:ext cx="8639503" cy="868362"/>
          </a:xfrm>
        </p:spPr>
        <p:txBody>
          <a:bodyPr/>
          <a:lstStyle/>
          <a:p>
            <a:r>
              <a:rPr lang="en-US" sz="3200" b="1" dirty="0"/>
              <a:t>Role, origins and application of</a:t>
            </a:r>
            <a:r>
              <a:rPr lang="tr-TR" sz="3200" b="1" dirty="0"/>
              <a:t>  </a:t>
            </a:r>
            <a:r>
              <a:rPr lang="en-US" sz="3200" b="1" dirty="0"/>
              <a:t>ISO 9000</a:t>
            </a:r>
            <a:endParaRPr lang="en-US" sz="3200" dirty="0"/>
          </a:p>
        </p:txBody>
      </p:sp>
      <p:sp>
        <p:nvSpPr>
          <p:cNvPr id="51203" name="Rectangle 3"/>
          <p:cNvSpPr>
            <a:spLocks noGrp="1" noChangeArrowheads="1"/>
          </p:cNvSpPr>
          <p:nvPr>
            <p:ph type="body" idx="1"/>
          </p:nvPr>
        </p:nvSpPr>
        <p:spPr/>
        <p:txBody>
          <a:bodyPr/>
          <a:lstStyle/>
          <a:p>
            <a:pPr>
              <a:buFontTx/>
              <a:buNone/>
            </a:pPr>
            <a:r>
              <a:rPr lang="en-US" b="1">
                <a:latin typeface="Times New Roman" pitchFamily="18" charset="0"/>
              </a:rPr>
              <a:t>What is the ISO 9000 family of standards?</a:t>
            </a:r>
          </a:p>
          <a:p>
            <a:pPr>
              <a:buFontTx/>
              <a:buNone/>
            </a:pPr>
            <a:r>
              <a:rPr lang="en-US">
                <a:latin typeface="Times New Roman" pitchFamily="18" charset="0"/>
              </a:rPr>
              <a:t>The three standards in the family are</a:t>
            </a:r>
            <a:r>
              <a:rPr lang="tr-TR">
                <a:latin typeface="Times New Roman" pitchFamily="18" charset="0"/>
              </a:rPr>
              <a:t> </a:t>
            </a:r>
            <a:endParaRPr lang="en-US">
              <a:latin typeface="Times New Roman" pitchFamily="18" charset="0"/>
            </a:endParaRPr>
          </a:p>
          <a:p>
            <a:r>
              <a:rPr lang="en-US" sz="2800">
                <a:latin typeface="Times New Roman" pitchFamily="18" charset="0"/>
              </a:rPr>
              <a:t>ISO 9000 Quality management systems – Fundamentals and vocabulary</a:t>
            </a:r>
          </a:p>
          <a:p>
            <a:r>
              <a:rPr lang="en-US" sz="2800">
                <a:latin typeface="Times New Roman" pitchFamily="18" charset="0"/>
              </a:rPr>
              <a:t>ISO 9001 Quality management systems – Requirements</a:t>
            </a:r>
          </a:p>
          <a:p>
            <a:r>
              <a:rPr lang="en-US" sz="2800">
                <a:latin typeface="Times New Roman" pitchFamily="18" charset="0"/>
              </a:rPr>
              <a:t>ISO 9004 Quality management systems – Guidelines for performance</a:t>
            </a:r>
            <a:r>
              <a:rPr lang="tr-TR" sz="2800">
                <a:latin typeface="Times New Roman" pitchFamily="18" charset="0"/>
              </a:rPr>
              <a:t> </a:t>
            </a:r>
            <a:r>
              <a:rPr lang="en-US" sz="2800">
                <a:latin typeface="Times New Roman" pitchFamily="18" charset="0"/>
              </a:rPr>
              <a:t>improvements</a:t>
            </a:r>
          </a:p>
        </p:txBody>
      </p:sp>
    </p:spTree>
    <p:extLst>
      <p:ext uri="{BB962C8B-B14F-4D97-AF65-F5344CB8AC3E}">
        <p14:creationId xmlns:p14="http://schemas.microsoft.com/office/powerpoint/2010/main" val="3081372985"/>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84213" y="1773238"/>
            <a:ext cx="7245350" cy="3870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5236" name="Rectangle 4"/>
          <p:cNvSpPr>
            <a:spLocks noChangeArrowheads="1"/>
          </p:cNvSpPr>
          <p:nvPr/>
        </p:nvSpPr>
        <p:spPr bwMode="auto">
          <a:xfrm>
            <a:off x="611188" y="620713"/>
            <a:ext cx="6392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a:latin typeface="Times New Roman" pitchFamily="18" charset="0"/>
              </a:rPr>
              <a:t>Process design spreadsheet for a lawn care service.</a:t>
            </a:r>
          </a:p>
        </p:txBody>
      </p:sp>
    </p:spTree>
    <p:extLst>
      <p:ext uri="{BB962C8B-B14F-4D97-AF65-F5344CB8AC3E}">
        <p14:creationId xmlns:p14="http://schemas.microsoft.com/office/powerpoint/2010/main" val="89491714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title"/>
          </p:nvPr>
        </p:nvSpPr>
        <p:spPr>
          <a:xfrm>
            <a:off x="323850" y="333375"/>
            <a:ext cx="8929688" cy="792163"/>
          </a:xfrm>
        </p:spPr>
        <p:txBody>
          <a:bodyPr/>
          <a:lstStyle/>
          <a:p>
            <a:pPr algn="l"/>
            <a:r>
              <a:rPr lang="tr-TR" sz="3200" b="1"/>
              <a:t>F. Develop the controls and transfer to operations </a:t>
            </a:r>
          </a:p>
        </p:txBody>
      </p:sp>
      <p:sp>
        <p:nvSpPr>
          <p:cNvPr id="97284" name="Text Box 4"/>
          <p:cNvSpPr txBox="1">
            <a:spLocks noChangeArrowheads="1"/>
          </p:cNvSpPr>
          <p:nvPr/>
        </p:nvSpPr>
        <p:spPr bwMode="auto">
          <a:xfrm>
            <a:off x="539750" y="1484313"/>
            <a:ext cx="837565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65188" indent="-342900">
              <a:defRPr>
                <a:solidFill>
                  <a:schemeClr val="tx1"/>
                </a:solidFill>
                <a:latin typeface="Arial" charset="0"/>
              </a:defRPr>
            </a:lvl2pPr>
            <a:lvl3pPr marL="1387475" indent="-342900">
              <a:defRPr>
                <a:solidFill>
                  <a:schemeClr val="tx1"/>
                </a:solidFill>
                <a:latin typeface="Arial" charset="0"/>
              </a:defRPr>
            </a:lvl3pPr>
            <a:lvl4pPr marL="1909763" indent="-342900">
              <a:defRPr>
                <a:solidFill>
                  <a:schemeClr val="tx1"/>
                </a:solidFill>
                <a:latin typeface="Arial" charset="0"/>
              </a:defRPr>
            </a:lvl4pPr>
            <a:lvl5pPr marL="2432050" indent="-342900">
              <a:defRPr>
                <a:solidFill>
                  <a:schemeClr val="tx1"/>
                </a:solidFill>
                <a:latin typeface="Arial" charset="0"/>
              </a:defRPr>
            </a:lvl5pPr>
            <a:lvl6pPr marL="2889250" indent="-342900" fontAlgn="base">
              <a:spcBef>
                <a:spcPct val="0"/>
              </a:spcBef>
              <a:spcAft>
                <a:spcPct val="0"/>
              </a:spcAft>
              <a:defRPr>
                <a:solidFill>
                  <a:schemeClr val="tx1"/>
                </a:solidFill>
                <a:latin typeface="Arial" charset="0"/>
              </a:defRPr>
            </a:lvl6pPr>
            <a:lvl7pPr marL="3346450" indent="-342900" fontAlgn="base">
              <a:spcBef>
                <a:spcPct val="0"/>
              </a:spcBef>
              <a:spcAft>
                <a:spcPct val="0"/>
              </a:spcAft>
              <a:defRPr>
                <a:solidFill>
                  <a:schemeClr val="tx1"/>
                </a:solidFill>
                <a:latin typeface="Arial" charset="0"/>
              </a:defRPr>
            </a:lvl7pPr>
            <a:lvl8pPr marL="3803650" indent="-342900" fontAlgn="base">
              <a:spcBef>
                <a:spcPct val="0"/>
              </a:spcBef>
              <a:spcAft>
                <a:spcPct val="0"/>
              </a:spcAft>
              <a:defRPr>
                <a:solidFill>
                  <a:schemeClr val="tx1"/>
                </a:solidFill>
                <a:latin typeface="Arial" charset="0"/>
              </a:defRPr>
            </a:lvl8pPr>
            <a:lvl9pPr marL="4260850" indent="-342900" fontAlgn="base">
              <a:spcBef>
                <a:spcPct val="0"/>
              </a:spcBef>
              <a:spcAft>
                <a:spcPct val="0"/>
              </a:spcAft>
              <a:defRPr>
                <a:solidFill>
                  <a:schemeClr val="tx1"/>
                </a:solidFill>
                <a:latin typeface="Arial" charset="0"/>
              </a:defRPr>
            </a:lvl9pPr>
          </a:lstStyle>
          <a:p>
            <a:r>
              <a:rPr lang="tr-TR" sz="2000">
                <a:latin typeface="Times New Roman" pitchFamily="18" charset="0"/>
              </a:rPr>
              <a:t>In this step, planners develop controls for the processes, arrange to transfer the entire product plan to operational forces, and validate the implementation of the transfer. There are seven major activities in this step.</a:t>
            </a:r>
          </a:p>
          <a:p>
            <a:pPr>
              <a:buFontTx/>
              <a:buAutoNum type="arabicPeriod"/>
            </a:pPr>
            <a:r>
              <a:rPr lang="tr-TR" sz="2000" i="1">
                <a:latin typeface="Times New Roman" pitchFamily="18" charset="0"/>
              </a:rPr>
              <a:t>Identify controls needed.</a:t>
            </a:r>
          </a:p>
          <a:p>
            <a:pPr>
              <a:buFontTx/>
              <a:buAutoNum type="arabicPeriod"/>
            </a:pPr>
            <a:r>
              <a:rPr lang="tr-TR" sz="2000" i="1">
                <a:latin typeface="Times New Roman" pitchFamily="18" charset="0"/>
              </a:rPr>
              <a:t>Design feedback loop.</a:t>
            </a:r>
          </a:p>
          <a:p>
            <a:pPr>
              <a:buFontTx/>
              <a:buAutoNum type="arabicPeriod"/>
            </a:pPr>
            <a:r>
              <a:rPr lang="tr-TR" sz="2000" i="1">
                <a:latin typeface="Times New Roman" pitchFamily="18" charset="0"/>
              </a:rPr>
              <a:t>Optimize self-control and self-inspection.</a:t>
            </a:r>
          </a:p>
          <a:p>
            <a:pPr>
              <a:buFontTx/>
              <a:buAutoNum type="arabicPeriod"/>
            </a:pPr>
            <a:r>
              <a:rPr lang="tr-TR" sz="2000" i="1">
                <a:latin typeface="Times New Roman" pitchFamily="18" charset="0"/>
              </a:rPr>
              <a:t>Establish audit.</a:t>
            </a:r>
          </a:p>
          <a:p>
            <a:pPr>
              <a:buFontTx/>
              <a:buAutoNum type="arabicPeriod"/>
            </a:pPr>
            <a:r>
              <a:rPr lang="tr-TR" sz="2000" i="1">
                <a:latin typeface="Times New Roman" pitchFamily="18" charset="0"/>
              </a:rPr>
              <a:t>Demonstrate process capability and controllability.</a:t>
            </a:r>
          </a:p>
          <a:p>
            <a:pPr>
              <a:buFontTx/>
              <a:buAutoNum type="arabicPeriod"/>
            </a:pPr>
            <a:r>
              <a:rPr lang="tr-TR" sz="2000" i="1">
                <a:latin typeface="Times New Roman" pitchFamily="18" charset="0"/>
              </a:rPr>
              <a:t>Plan for transfer to operations.</a:t>
            </a:r>
          </a:p>
          <a:p>
            <a:pPr>
              <a:buFontTx/>
              <a:buAutoNum type="arabicPeriod"/>
            </a:pPr>
            <a:r>
              <a:rPr lang="tr-TR" sz="2000" i="1">
                <a:latin typeface="Times New Roman" pitchFamily="18" charset="0"/>
              </a:rPr>
              <a:t>Implement plan and validate transfer.</a:t>
            </a:r>
          </a:p>
          <a:p>
            <a:r>
              <a:rPr lang="tr-TR" sz="2000">
                <a:latin typeface="Times New Roman" pitchFamily="18" charset="0"/>
              </a:rPr>
              <a:t>Once planning is complete, these plans are placed in the hands of the operating departments. It then becomes the responsibility of the operational personnel to manufacture the goods or deliver the service and to ensure that quality goals are met precisely and accurately. They do this through a planned system of quality control. </a:t>
            </a:r>
          </a:p>
        </p:txBody>
      </p:sp>
    </p:spTree>
    <p:extLst>
      <p:ext uri="{BB962C8B-B14F-4D97-AF65-F5344CB8AC3E}">
        <p14:creationId xmlns:p14="http://schemas.microsoft.com/office/powerpoint/2010/main" val="330873581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68313" y="1484313"/>
            <a:ext cx="8139112" cy="4549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9332" name="Rectangle 4"/>
          <p:cNvSpPr>
            <a:spLocks noChangeArrowheads="1"/>
          </p:cNvSpPr>
          <p:nvPr/>
        </p:nvSpPr>
        <p:spPr bwMode="auto">
          <a:xfrm>
            <a:off x="611188" y="549275"/>
            <a:ext cx="2687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a:latin typeface="Times New Roman" pitchFamily="18" charset="0"/>
              </a:rPr>
              <a:t>Control spreadsheet.</a:t>
            </a:r>
          </a:p>
        </p:txBody>
      </p:sp>
    </p:spTree>
    <p:extLst>
      <p:ext uri="{BB962C8B-B14F-4D97-AF65-F5344CB8AC3E}">
        <p14:creationId xmlns:p14="http://schemas.microsoft.com/office/powerpoint/2010/main" val="186131015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7075" y="1260475"/>
            <a:ext cx="8033866" cy="1143000"/>
          </a:xfrm>
        </p:spPr>
        <p:txBody>
          <a:bodyPr/>
          <a:lstStyle/>
          <a:p>
            <a:pPr eaLnBrk="1" hangingPunct="1"/>
            <a:r>
              <a:rPr lang="tr-TR" dirty="0" smtClean="0">
                <a:solidFill>
                  <a:schemeClr val="bg2">
                    <a:lumMod val="50000"/>
                  </a:schemeClr>
                </a:solidFill>
              </a:rPr>
              <a:t>FE 422 FOOD PRODUCTION MANAGEMENT</a:t>
            </a:r>
            <a:endParaRPr lang="de-DE" dirty="0" smtClean="0">
              <a:solidFill>
                <a:schemeClr val="bg2">
                  <a:lumMod val="50000"/>
                </a:schemeClr>
              </a:solidFill>
            </a:endParaRPr>
          </a:p>
        </p:txBody>
      </p:sp>
      <p:sp>
        <p:nvSpPr>
          <p:cNvPr id="3075" name="Rectangle 3"/>
          <p:cNvSpPr>
            <a:spLocks noGrp="1" noChangeArrowheads="1"/>
          </p:cNvSpPr>
          <p:nvPr>
            <p:ph type="subTitle" idx="1"/>
          </p:nvPr>
        </p:nvSpPr>
        <p:spPr>
          <a:xfrm>
            <a:off x="727075" y="2903838"/>
            <a:ext cx="8108006" cy="441025"/>
          </a:xfrm>
        </p:spPr>
        <p:txBody>
          <a:bodyPr/>
          <a:lstStyle/>
          <a:p>
            <a:r>
              <a:rPr lang="tr-TR" dirty="0" smtClean="0">
                <a:solidFill>
                  <a:schemeClr val="bg2">
                    <a:lumMod val="50000"/>
                  </a:schemeClr>
                </a:solidFill>
              </a:rPr>
              <a:t>7. </a:t>
            </a:r>
            <a:r>
              <a:rPr lang="en-US" dirty="0" smtClean="0">
                <a:solidFill>
                  <a:schemeClr val="bg2">
                    <a:lumMod val="50000"/>
                  </a:schemeClr>
                </a:solidFill>
              </a:rPr>
              <a:t>Process</a:t>
            </a:r>
            <a:r>
              <a:rPr lang="tr-TR" dirty="0" smtClean="0">
                <a:solidFill>
                  <a:schemeClr val="bg2">
                    <a:lumMod val="50000"/>
                  </a:schemeClr>
                </a:solidFill>
              </a:rPr>
              <a:t> Management</a:t>
            </a:r>
          </a:p>
          <a:p>
            <a:endParaRPr lang="en-US" dirty="0">
              <a:solidFill>
                <a:schemeClr val="bg2">
                  <a:lumMod val="50000"/>
                </a:schemeClr>
              </a:solidFill>
            </a:endParaRPr>
          </a:p>
        </p:txBody>
      </p:sp>
    </p:spTree>
    <p:extLst>
      <p:ext uri="{BB962C8B-B14F-4D97-AF65-F5344CB8AC3E}">
        <p14:creationId xmlns:p14="http://schemas.microsoft.com/office/powerpoint/2010/main" val="3676681969"/>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tr-TR"/>
              <a:t>Process</a:t>
            </a:r>
            <a:endParaRPr lang="en-US"/>
          </a:p>
        </p:txBody>
      </p:sp>
      <p:sp>
        <p:nvSpPr>
          <p:cNvPr id="133123" name="Rectangle 3"/>
          <p:cNvSpPr>
            <a:spLocks noGrp="1" noChangeArrowheads="1"/>
          </p:cNvSpPr>
          <p:nvPr>
            <p:ph type="body" idx="1"/>
          </p:nvPr>
        </p:nvSpPr>
        <p:spPr/>
        <p:txBody>
          <a:bodyPr/>
          <a:lstStyle/>
          <a:p>
            <a:endParaRPr lang="en-US"/>
          </a:p>
        </p:txBody>
      </p:sp>
      <p:pic>
        <p:nvPicPr>
          <p:cNvPr id="133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0"/>
            <a:ext cx="5943600"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219608"/>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11188" y="333375"/>
            <a:ext cx="7705725" cy="600075"/>
          </a:xfrm>
        </p:spPr>
        <p:txBody>
          <a:bodyPr/>
          <a:lstStyle/>
          <a:p>
            <a:r>
              <a:rPr lang="tr-TR" i="1"/>
              <a:t>Process Management</a:t>
            </a:r>
            <a:endParaRPr lang="en-US" i="1"/>
          </a:p>
        </p:txBody>
      </p:sp>
      <p:sp>
        <p:nvSpPr>
          <p:cNvPr id="94211" name="Rectangle 3"/>
          <p:cNvSpPr>
            <a:spLocks noGrp="1" noChangeArrowheads="1"/>
          </p:cNvSpPr>
          <p:nvPr>
            <p:ph type="body" sz="half" idx="1"/>
          </p:nvPr>
        </p:nvSpPr>
        <p:spPr>
          <a:xfrm>
            <a:off x="395288" y="1196975"/>
            <a:ext cx="3240087" cy="5040313"/>
          </a:xfrm>
        </p:spPr>
        <p:txBody>
          <a:bodyPr/>
          <a:lstStyle/>
          <a:p>
            <a:pPr>
              <a:buFontTx/>
              <a:buNone/>
            </a:pPr>
            <a:r>
              <a:rPr lang="tr-TR" sz="2000"/>
              <a:t>Process management is the ensemble of activities of planning and monitoring the performance of a process, especially in the sense of business process, often confused with reengineering. Process Management is the application of knowledge, skills, tools, techniques and systems to define, visualize, measure, control, report and improve processes with the goal to meet customer requirements profitably.</a:t>
            </a:r>
            <a:endParaRPr lang="en-US" sz="2000"/>
          </a:p>
        </p:txBody>
      </p:sp>
      <p:graphicFrame>
        <p:nvGraphicFramePr>
          <p:cNvPr id="94212" name="Object 4"/>
          <p:cNvGraphicFramePr>
            <a:graphicFrameLocks noGrp="1" noChangeAspect="1"/>
          </p:cNvGraphicFramePr>
          <p:nvPr>
            <p:ph sz="half" idx="2"/>
          </p:nvPr>
        </p:nvGraphicFramePr>
        <p:xfrm>
          <a:off x="3635375" y="2060575"/>
          <a:ext cx="5329238" cy="2706688"/>
        </p:xfrm>
        <a:graphic>
          <a:graphicData uri="http://schemas.openxmlformats.org/presentationml/2006/ole">
            <mc:AlternateContent xmlns:mc="http://schemas.openxmlformats.org/markup-compatibility/2006">
              <mc:Choice xmlns:v="urn:schemas-microsoft-com:vml" Requires="v">
                <p:oleObj spid="_x0000_s20544" name="Visio" r:id="rId4" imgW="8593836" imgH="4363822" progId="">
                  <p:embed/>
                </p:oleObj>
              </mc:Choice>
              <mc:Fallback>
                <p:oleObj name="Visio" r:id="rId4" imgW="8593836" imgH="4363822" progId="">
                  <p:embed/>
                  <p:pic>
                    <p:nvPicPr>
                      <p:cNvPr id="0" name="Picture 6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2060575"/>
                        <a:ext cx="5329238"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308189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5"/>
          <p:cNvSpPr>
            <a:spLocks noChangeArrowheads="1"/>
          </p:cNvSpPr>
          <p:nvPr/>
        </p:nvSpPr>
        <p:spPr bwMode="gray">
          <a:xfrm>
            <a:off x="323850" y="3213100"/>
            <a:ext cx="8820150" cy="2520950"/>
          </a:xfrm>
          <a:prstGeom prst="rect">
            <a:avLst/>
          </a:prstGeom>
          <a:gradFill rotWithShape="0">
            <a:gsLst>
              <a:gs pos="0">
                <a:srgbClr val="336699"/>
              </a:gs>
              <a:gs pos="100000">
                <a:srgbClr val="00244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1378" name="Rectangle 2"/>
          <p:cNvSpPr>
            <a:spLocks noGrp="1" noChangeArrowheads="1"/>
          </p:cNvSpPr>
          <p:nvPr>
            <p:ph type="title"/>
          </p:nvPr>
        </p:nvSpPr>
        <p:spPr/>
        <p:txBody>
          <a:bodyPr/>
          <a:lstStyle/>
          <a:p>
            <a:r>
              <a:rPr lang="en-US" i="1"/>
              <a:t>The </a:t>
            </a:r>
            <a:r>
              <a:rPr lang="tr-TR" i="1"/>
              <a:t>PM</a:t>
            </a:r>
            <a:r>
              <a:rPr lang="en-US" i="1"/>
              <a:t> Methodology</a:t>
            </a:r>
          </a:p>
        </p:txBody>
      </p:sp>
      <p:sp>
        <p:nvSpPr>
          <p:cNvPr id="101379" name="Rectangle 3"/>
          <p:cNvSpPr>
            <a:spLocks noGrp="1" noChangeArrowheads="1"/>
          </p:cNvSpPr>
          <p:nvPr>
            <p:ph type="body" idx="1"/>
          </p:nvPr>
        </p:nvSpPr>
        <p:spPr>
          <a:xfrm>
            <a:off x="468313" y="1341438"/>
            <a:ext cx="8229600" cy="1612900"/>
          </a:xfrm>
        </p:spPr>
        <p:txBody>
          <a:bodyPr/>
          <a:lstStyle/>
          <a:p>
            <a:pPr>
              <a:lnSpc>
                <a:spcPct val="90000"/>
              </a:lnSpc>
              <a:buFontTx/>
              <a:buNone/>
            </a:pPr>
            <a:r>
              <a:rPr lang="en-US" sz="2000"/>
              <a:t> A PM effort is initiated when executive management selects key processes, identi­fies owners and teams, and provides them with process mission statements and goals. After the owners and team are trained in process methodology, they work through the three phases of PQM methodology: planning, transfer, and operational management.</a:t>
            </a:r>
            <a:r>
              <a:rPr lang="en-US" sz="2400"/>
              <a:t> </a:t>
            </a:r>
          </a:p>
        </p:txBody>
      </p:sp>
      <p:sp>
        <p:nvSpPr>
          <p:cNvPr id="101380" name="Text Box 4"/>
          <p:cNvSpPr txBox="1">
            <a:spLocks noChangeArrowheads="1"/>
          </p:cNvSpPr>
          <p:nvPr/>
        </p:nvSpPr>
        <p:spPr bwMode="auto">
          <a:xfrm>
            <a:off x="539750" y="3213100"/>
            <a:ext cx="813593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160338">
              <a:defRPr>
                <a:solidFill>
                  <a:schemeClr val="tx1"/>
                </a:solidFill>
                <a:latin typeface="Arial" charset="0"/>
              </a:defRPr>
            </a:lvl1pPr>
            <a:lvl2pPr marL="865188" indent="-342900">
              <a:defRPr>
                <a:solidFill>
                  <a:schemeClr val="tx1"/>
                </a:solidFill>
                <a:latin typeface="Arial" charset="0"/>
              </a:defRPr>
            </a:lvl2pPr>
            <a:lvl3pPr marL="1387475" indent="-342900">
              <a:defRPr>
                <a:solidFill>
                  <a:schemeClr val="tx1"/>
                </a:solidFill>
                <a:latin typeface="Arial" charset="0"/>
              </a:defRPr>
            </a:lvl3pPr>
            <a:lvl4pPr marL="1909763" indent="-342900">
              <a:defRPr>
                <a:solidFill>
                  <a:schemeClr val="tx1"/>
                </a:solidFill>
                <a:latin typeface="Arial" charset="0"/>
              </a:defRPr>
            </a:lvl4pPr>
            <a:lvl5pPr marL="2432050" indent="-342900">
              <a:defRPr>
                <a:solidFill>
                  <a:schemeClr val="tx1"/>
                </a:solidFill>
                <a:latin typeface="Arial" charset="0"/>
              </a:defRPr>
            </a:lvl5pPr>
            <a:lvl6pPr marL="2889250" indent="-342900" fontAlgn="base">
              <a:spcBef>
                <a:spcPct val="0"/>
              </a:spcBef>
              <a:spcAft>
                <a:spcPct val="0"/>
              </a:spcAft>
              <a:defRPr>
                <a:solidFill>
                  <a:schemeClr val="tx1"/>
                </a:solidFill>
                <a:latin typeface="Arial" charset="0"/>
              </a:defRPr>
            </a:lvl6pPr>
            <a:lvl7pPr marL="3346450" indent="-342900" fontAlgn="base">
              <a:spcBef>
                <a:spcPct val="0"/>
              </a:spcBef>
              <a:spcAft>
                <a:spcPct val="0"/>
              </a:spcAft>
              <a:defRPr>
                <a:solidFill>
                  <a:schemeClr val="tx1"/>
                </a:solidFill>
                <a:latin typeface="Arial" charset="0"/>
              </a:defRPr>
            </a:lvl7pPr>
            <a:lvl8pPr marL="3803650" indent="-342900" fontAlgn="base">
              <a:spcBef>
                <a:spcPct val="0"/>
              </a:spcBef>
              <a:spcAft>
                <a:spcPct val="0"/>
              </a:spcAft>
              <a:defRPr>
                <a:solidFill>
                  <a:schemeClr val="tx1"/>
                </a:solidFill>
                <a:latin typeface="Arial" charset="0"/>
              </a:defRPr>
            </a:lvl8pPr>
            <a:lvl9pPr marL="4260850" indent="-342900" fontAlgn="base">
              <a:spcBef>
                <a:spcPct val="0"/>
              </a:spcBef>
              <a:spcAft>
                <a:spcPct val="0"/>
              </a:spcAft>
              <a:defRPr>
                <a:solidFill>
                  <a:schemeClr val="tx1"/>
                </a:solidFill>
                <a:latin typeface="Arial" charset="0"/>
              </a:defRPr>
            </a:lvl9pPr>
          </a:lstStyle>
          <a:p>
            <a:r>
              <a:rPr lang="tr-TR" sz="2400">
                <a:solidFill>
                  <a:srgbClr val="C0C0C0"/>
                </a:solidFill>
                <a:latin typeface="Monotype Corsiva" pitchFamily="66" charset="0"/>
              </a:rPr>
              <a:t>The </a:t>
            </a:r>
            <a:r>
              <a:rPr lang="tr-TR" sz="2400" i="1">
                <a:solidFill>
                  <a:srgbClr val="C0C0C0"/>
                </a:solidFill>
                <a:latin typeface="Monotype Corsiva" pitchFamily="66" charset="0"/>
              </a:rPr>
              <a:t>planning phase,</a:t>
            </a:r>
            <a:r>
              <a:rPr lang="tr-TR" sz="2000" i="1">
                <a:solidFill>
                  <a:srgbClr val="C0C0C0"/>
                </a:solidFill>
                <a:latin typeface="Monotype Corsiva" pitchFamily="66" charset="0"/>
              </a:rPr>
              <a:t> </a:t>
            </a:r>
            <a:r>
              <a:rPr lang="tr-TR" sz="2000">
                <a:solidFill>
                  <a:srgbClr val="C0C0C0"/>
                </a:solidFill>
                <a:latin typeface="Monotype Corsiva" pitchFamily="66" charset="0"/>
              </a:rPr>
              <a:t>in which the process design (or redesign) takes place, involves five steps:</a:t>
            </a:r>
            <a:endParaRPr lang="tr-TR" sz="2000" b="1">
              <a:solidFill>
                <a:srgbClr val="C0C0C0"/>
              </a:solidFill>
              <a:latin typeface="Monotype Corsiva" pitchFamily="66" charset="0"/>
            </a:endParaRPr>
          </a:p>
          <a:p>
            <a:endParaRPr lang="tr-TR" sz="2000" b="1">
              <a:solidFill>
                <a:srgbClr val="C0C0C0"/>
              </a:solidFill>
              <a:latin typeface="Monotype Corsiva" pitchFamily="66" charset="0"/>
            </a:endParaRPr>
          </a:p>
          <a:p>
            <a:pPr>
              <a:buFontTx/>
              <a:buAutoNum type="arabicPeriod"/>
            </a:pPr>
            <a:r>
              <a:rPr lang="tr-TR" sz="2000">
                <a:solidFill>
                  <a:srgbClr val="C0C0C0"/>
                </a:solidFill>
                <a:latin typeface="Monotype Corsiva" pitchFamily="66" charset="0"/>
              </a:rPr>
              <a:t>Defining the present process. </a:t>
            </a:r>
            <a:endParaRPr lang="tr-TR" sz="2000" b="1">
              <a:solidFill>
                <a:srgbClr val="C0C0C0"/>
              </a:solidFill>
              <a:latin typeface="Monotype Corsiva" pitchFamily="66" charset="0"/>
            </a:endParaRPr>
          </a:p>
          <a:p>
            <a:pPr>
              <a:buFontTx/>
              <a:buAutoNum type="arabicPeriod"/>
            </a:pPr>
            <a:r>
              <a:rPr lang="tr-TR" sz="2000">
                <a:solidFill>
                  <a:srgbClr val="C0C0C0"/>
                </a:solidFill>
                <a:latin typeface="Monotype Corsiva" pitchFamily="66" charset="0"/>
              </a:rPr>
              <a:t>Determining customer needs and process flow. </a:t>
            </a:r>
            <a:endParaRPr lang="tr-TR" sz="2000" b="1">
              <a:solidFill>
                <a:srgbClr val="C0C0C0"/>
              </a:solidFill>
              <a:latin typeface="Monotype Corsiva" pitchFamily="66" charset="0"/>
            </a:endParaRPr>
          </a:p>
          <a:p>
            <a:pPr>
              <a:buFontTx/>
              <a:buAutoNum type="arabicPeriod"/>
            </a:pPr>
            <a:r>
              <a:rPr lang="tr-TR" sz="2000">
                <a:solidFill>
                  <a:srgbClr val="C0C0C0"/>
                </a:solidFill>
                <a:latin typeface="Monotype Corsiva" pitchFamily="66" charset="0"/>
              </a:rPr>
              <a:t>Establishing process measurements. </a:t>
            </a:r>
            <a:endParaRPr lang="tr-TR" sz="2000" b="1">
              <a:solidFill>
                <a:srgbClr val="C0C0C0"/>
              </a:solidFill>
              <a:latin typeface="Monotype Corsiva" pitchFamily="66" charset="0"/>
            </a:endParaRPr>
          </a:p>
          <a:p>
            <a:pPr>
              <a:buFontTx/>
              <a:buAutoNum type="arabicPeriod"/>
            </a:pPr>
            <a:r>
              <a:rPr lang="tr-TR" sz="2000">
                <a:solidFill>
                  <a:srgbClr val="C0C0C0"/>
                </a:solidFill>
                <a:latin typeface="Monotype Corsiva" pitchFamily="66" charset="0"/>
              </a:rPr>
              <a:t>Conducting analyses of measurement and other data. </a:t>
            </a:r>
            <a:endParaRPr lang="tr-TR" sz="2000" b="1">
              <a:solidFill>
                <a:srgbClr val="C0C0C0"/>
              </a:solidFill>
              <a:latin typeface="Monotype Corsiva" pitchFamily="66" charset="0"/>
            </a:endParaRPr>
          </a:p>
          <a:p>
            <a:pPr>
              <a:buFontTx/>
              <a:buAutoNum type="arabicPeriod"/>
            </a:pPr>
            <a:r>
              <a:rPr lang="tr-TR" sz="2000">
                <a:solidFill>
                  <a:srgbClr val="C0C0C0"/>
                </a:solidFill>
                <a:latin typeface="Monotype Corsiva" pitchFamily="66" charset="0"/>
              </a:rPr>
              <a:t>Designing the new process. The output is the new process plan. </a:t>
            </a:r>
            <a:endParaRPr lang="en-US" sz="2000">
              <a:solidFill>
                <a:srgbClr val="C0C0C0"/>
              </a:solidFill>
              <a:latin typeface="Monotype Corsiva" pitchFamily="66" charset="0"/>
            </a:endParaRPr>
          </a:p>
        </p:txBody>
      </p:sp>
    </p:spTree>
    <p:extLst>
      <p:ext uri="{BB962C8B-B14F-4D97-AF65-F5344CB8AC3E}">
        <p14:creationId xmlns:p14="http://schemas.microsoft.com/office/powerpoint/2010/main" val="1045280439"/>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tr-TR" i="1"/>
              <a:t>Process Management</a:t>
            </a:r>
            <a:endParaRPr lang="en-US" i="1"/>
          </a:p>
        </p:txBody>
      </p:sp>
      <p:graphicFrame>
        <p:nvGraphicFramePr>
          <p:cNvPr id="97287" name="Object 7"/>
          <p:cNvGraphicFramePr>
            <a:graphicFrameLocks noGrp="1" noChangeAspect="1"/>
          </p:cNvGraphicFramePr>
          <p:nvPr>
            <p:ph sz="half" idx="1"/>
          </p:nvPr>
        </p:nvGraphicFramePr>
        <p:xfrm>
          <a:off x="539750" y="1484313"/>
          <a:ext cx="4679950" cy="3976687"/>
        </p:xfrm>
        <a:graphic>
          <a:graphicData uri="http://schemas.openxmlformats.org/presentationml/2006/ole">
            <mc:AlternateContent xmlns:mc="http://schemas.openxmlformats.org/markup-compatibility/2006">
              <mc:Choice xmlns:v="urn:schemas-microsoft-com:vml" Requires="v">
                <p:oleObj spid="_x0000_s21630" name="Visio" r:id="rId4" imgW="6601663" imgH="5611673" progId="">
                  <p:embed/>
                </p:oleObj>
              </mc:Choice>
              <mc:Fallback>
                <p:oleObj name="Visio" r:id="rId4" imgW="6601663" imgH="5611673" progId="">
                  <p:embed/>
                  <p:pic>
                    <p:nvPicPr>
                      <p:cNvPr id="0" name="Picture 11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484313"/>
                        <a:ext cx="4679950" cy="397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9" name="Object 9"/>
          <p:cNvGraphicFramePr>
            <a:graphicFrameLocks noGrp="1" noChangeAspect="1"/>
          </p:cNvGraphicFramePr>
          <p:nvPr>
            <p:ph sz="half" idx="2"/>
          </p:nvPr>
        </p:nvGraphicFramePr>
        <p:xfrm>
          <a:off x="5940425" y="765175"/>
          <a:ext cx="2913063" cy="5400675"/>
        </p:xfrm>
        <a:graphic>
          <a:graphicData uri="http://schemas.openxmlformats.org/presentationml/2006/ole">
            <mc:AlternateContent xmlns:mc="http://schemas.openxmlformats.org/markup-compatibility/2006">
              <mc:Choice xmlns:v="urn:schemas-microsoft-com:vml" Requires="v">
                <p:oleObj spid="_x0000_s21631" name="Visio" r:id="rId6" imgW="4639666" imgH="8599627" progId="">
                  <p:embed/>
                </p:oleObj>
              </mc:Choice>
              <mc:Fallback>
                <p:oleObj name="Visio" r:id="rId6" imgW="4639666" imgH="8599627" progId="">
                  <p:embed/>
                  <p:pic>
                    <p:nvPicPr>
                      <p:cNvPr id="0" name="Picture 119"/>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765175"/>
                        <a:ext cx="2913063"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63354359"/>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Rectangle 5"/>
          <p:cNvSpPr>
            <a:spLocks noChangeArrowheads="1"/>
          </p:cNvSpPr>
          <p:nvPr/>
        </p:nvSpPr>
        <p:spPr bwMode="gray">
          <a:xfrm>
            <a:off x="323850" y="3716338"/>
            <a:ext cx="8820150" cy="2160587"/>
          </a:xfrm>
          <a:prstGeom prst="rect">
            <a:avLst/>
          </a:prstGeom>
          <a:gradFill rotWithShape="0">
            <a:gsLst>
              <a:gs pos="0">
                <a:srgbClr val="336699"/>
              </a:gs>
              <a:gs pos="100000">
                <a:srgbClr val="00244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2402" name="Rectangle 2"/>
          <p:cNvSpPr>
            <a:spLocks noGrp="1" noChangeArrowheads="1"/>
          </p:cNvSpPr>
          <p:nvPr>
            <p:ph type="title"/>
          </p:nvPr>
        </p:nvSpPr>
        <p:spPr/>
        <p:txBody>
          <a:bodyPr/>
          <a:lstStyle/>
          <a:p>
            <a:r>
              <a:rPr lang="tr-TR" sz="2800" b="1"/>
              <a:t>Transferring the New Process Plan to Operations</a:t>
            </a:r>
            <a:r>
              <a:rPr lang="tr-TR" sz="2800"/>
              <a:t> </a:t>
            </a:r>
            <a:endParaRPr lang="en-US" sz="2800"/>
          </a:p>
        </p:txBody>
      </p:sp>
      <p:sp>
        <p:nvSpPr>
          <p:cNvPr id="102403" name="Rectangle 3"/>
          <p:cNvSpPr>
            <a:spLocks noGrp="1" noChangeArrowheads="1"/>
          </p:cNvSpPr>
          <p:nvPr>
            <p:ph type="body" idx="1"/>
          </p:nvPr>
        </p:nvSpPr>
        <p:spPr>
          <a:xfrm>
            <a:off x="457200" y="1600200"/>
            <a:ext cx="8229600" cy="1828800"/>
          </a:xfrm>
        </p:spPr>
        <p:txBody>
          <a:bodyPr/>
          <a:lstStyle/>
          <a:p>
            <a:pPr marL="609600" indent="-609600">
              <a:buFontTx/>
              <a:buNone/>
            </a:pPr>
            <a:r>
              <a:rPr lang="tr-TR" sz="2400"/>
              <a:t>The transfer phase consists of three steps: </a:t>
            </a:r>
          </a:p>
          <a:p>
            <a:pPr marL="609600" indent="-609600">
              <a:buFontTx/>
              <a:buAutoNum type="arabicParenBoth"/>
            </a:pPr>
            <a:r>
              <a:rPr lang="tr-TR" sz="2400"/>
              <a:t>planning for implementation problems, </a:t>
            </a:r>
          </a:p>
          <a:p>
            <a:pPr marL="609600" indent="-609600">
              <a:buFontTx/>
              <a:buAutoNum type="arabicParenBoth"/>
            </a:pPr>
            <a:r>
              <a:rPr lang="tr-TR" sz="2400"/>
              <a:t>planning for implementation action, and </a:t>
            </a:r>
          </a:p>
          <a:p>
            <a:pPr marL="609600" indent="-609600">
              <a:buFontTx/>
              <a:buAutoNum type="arabicParenBoth"/>
            </a:pPr>
            <a:r>
              <a:rPr lang="tr-TR" sz="2400"/>
              <a:t>deploying the new process plan. </a:t>
            </a:r>
            <a:endParaRPr lang="en-US" sz="2400"/>
          </a:p>
        </p:txBody>
      </p:sp>
      <p:sp>
        <p:nvSpPr>
          <p:cNvPr id="102404" name="Text Box 4"/>
          <p:cNvSpPr txBox="1">
            <a:spLocks noChangeArrowheads="1"/>
          </p:cNvSpPr>
          <p:nvPr/>
        </p:nvSpPr>
        <p:spPr bwMode="auto">
          <a:xfrm>
            <a:off x="323850" y="3789363"/>
            <a:ext cx="8351838"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US" sz="2800">
                <a:solidFill>
                  <a:srgbClr val="C0C0C0"/>
                </a:solidFill>
                <a:latin typeface="Monotype Corsiva" pitchFamily="66" charset="0"/>
              </a:rPr>
              <a:t>Operational Management Phase: Managing the New Process. </a:t>
            </a:r>
            <a:endParaRPr lang="tr-TR" sz="2800">
              <a:solidFill>
                <a:srgbClr val="C0C0C0"/>
              </a:solidFill>
              <a:latin typeface="Monotype Corsiva" pitchFamily="66" charset="0"/>
            </a:endParaRPr>
          </a:p>
          <a:p>
            <a:r>
              <a:rPr lang="en-US" sz="2000">
                <a:solidFill>
                  <a:srgbClr val="C0C0C0"/>
                </a:solidFill>
                <a:latin typeface="Monotype Corsiva" pitchFamily="66" charset="0"/>
              </a:rPr>
              <a:t>The Operational</a:t>
            </a:r>
            <a:r>
              <a:rPr lang="tr-TR" sz="2000">
                <a:solidFill>
                  <a:srgbClr val="C0C0C0"/>
                </a:solidFill>
                <a:latin typeface="Monotype Corsiva" pitchFamily="66" charset="0"/>
              </a:rPr>
              <a:t> </a:t>
            </a:r>
            <a:r>
              <a:rPr lang="en-US" sz="2000">
                <a:solidFill>
                  <a:srgbClr val="C0C0C0"/>
                </a:solidFill>
                <a:latin typeface="Monotype Corsiva" pitchFamily="66" charset="0"/>
              </a:rPr>
              <a:t>Management Phase begins when the process is put into operation. The major activities in operational</a:t>
            </a:r>
            <a:r>
              <a:rPr lang="tr-TR" sz="2000">
                <a:solidFill>
                  <a:srgbClr val="C0C0C0"/>
                </a:solidFill>
                <a:latin typeface="Monotype Corsiva" pitchFamily="66" charset="0"/>
              </a:rPr>
              <a:t> </a:t>
            </a:r>
            <a:r>
              <a:rPr lang="en-US" sz="2000">
                <a:solidFill>
                  <a:srgbClr val="C0C0C0"/>
                </a:solidFill>
                <a:latin typeface="Monotype Corsiva" pitchFamily="66" charset="0"/>
              </a:rPr>
              <a:t>management are: </a:t>
            </a:r>
            <a:endParaRPr lang="tr-TR" sz="2000">
              <a:solidFill>
                <a:srgbClr val="C0C0C0"/>
              </a:solidFill>
              <a:latin typeface="Monotype Corsiva" pitchFamily="66" charset="0"/>
            </a:endParaRPr>
          </a:p>
          <a:p>
            <a:pPr>
              <a:buFontTx/>
              <a:buAutoNum type="arabicParenBoth"/>
            </a:pPr>
            <a:r>
              <a:rPr lang="en-US" sz="2000">
                <a:solidFill>
                  <a:srgbClr val="C0C0C0"/>
                </a:solidFill>
                <a:latin typeface="Monotype Corsiva" pitchFamily="66" charset="0"/>
              </a:rPr>
              <a:t>process quality control, </a:t>
            </a:r>
            <a:endParaRPr lang="tr-TR" sz="2000">
              <a:solidFill>
                <a:srgbClr val="C0C0C0"/>
              </a:solidFill>
              <a:latin typeface="Monotype Corsiva" pitchFamily="66" charset="0"/>
            </a:endParaRPr>
          </a:p>
          <a:p>
            <a:pPr>
              <a:buFontTx/>
              <a:buAutoNum type="arabicParenBoth"/>
            </a:pPr>
            <a:r>
              <a:rPr lang="en-US" sz="2000">
                <a:solidFill>
                  <a:srgbClr val="C0C0C0"/>
                </a:solidFill>
                <a:latin typeface="Monotype Corsiva" pitchFamily="66" charset="0"/>
              </a:rPr>
              <a:t>process quality improvement, and </a:t>
            </a:r>
            <a:endParaRPr lang="tr-TR" sz="2000">
              <a:solidFill>
                <a:srgbClr val="C0C0C0"/>
              </a:solidFill>
              <a:latin typeface="Monotype Corsiva" pitchFamily="66" charset="0"/>
            </a:endParaRPr>
          </a:p>
          <a:p>
            <a:pPr>
              <a:buFontTx/>
              <a:buAutoNum type="arabicParenBoth"/>
            </a:pPr>
            <a:r>
              <a:rPr lang="en-US" sz="2000">
                <a:solidFill>
                  <a:srgbClr val="C0C0C0"/>
                </a:solidFill>
                <a:latin typeface="Monotype Corsiva" pitchFamily="66" charset="0"/>
              </a:rPr>
              <a:t>Periodic</a:t>
            </a:r>
            <a:r>
              <a:rPr lang="tr-TR" sz="2000">
                <a:solidFill>
                  <a:srgbClr val="C0C0C0"/>
                </a:solidFill>
                <a:latin typeface="Monotype Corsiva" pitchFamily="66" charset="0"/>
              </a:rPr>
              <a:t> </a:t>
            </a:r>
            <a:r>
              <a:rPr lang="en-US" sz="2000">
                <a:solidFill>
                  <a:srgbClr val="C0C0C0"/>
                </a:solidFill>
                <a:latin typeface="Monotype Corsiva" pitchFamily="66" charset="0"/>
              </a:rPr>
              <a:t>process review and assessment.</a:t>
            </a:r>
          </a:p>
        </p:txBody>
      </p:sp>
    </p:spTree>
    <p:extLst>
      <p:ext uri="{BB962C8B-B14F-4D97-AF65-F5344CB8AC3E}">
        <p14:creationId xmlns:p14="http://schemas.microsoft.com/office/powerpoint/2010/main" val="167096024"/>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5"/>
          <p:cNvSpPr>
            <a:spLocks noGrp="1" noChangeArrowheads="1"/>
          </p:cNvSpPr>
          <p:nvPr>
            <p:ph type="title"/>
          </p:nvPr>
        </p:nvSpPr>
        <p:spPr>
          <a:xfrm>
            <a:off x="468313" y="333375"/>
            <a:ext cx="4248150" cy="792163"/>
          </a:xfrm>
        </p:spPr>
        <p:txBody>
          <a:bodyPr/>
          <a:lstStyle/>
          <a:p>
            <a:r>
              <a:rPr lang="en-US" sz="3200" i="1"/>
              <a:t>Describing the boundary of a process</a:t>
            </a:r>
            <a:endParaRPr lang="en-US" sz="3200"/>
          </a:p>
        </p:txBody>
      </p:sp>
      <p:pic>
        <p:nvPicPr>
          <p:cNvPr id="1034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0"/>
            <a:ext cx="4427537"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3428" name="Object 4"/>
          <p:cNvGraphicFramePr>
            <a:graphicFrameLocks noGrp="1" noChangeAspect="1"/>
          </p:cNvGraphicFramePr>
          <p:nvPr>
            <p:ph idx="1"/>
          </p:nvPr>
        </p:nvGraphicFramePr>
        <p:xfrm>
          <a:off x="395288" y="3573463"/>
          <a:ext cx="5472112" cy="2779712"/>
        </p:xfrm>
        <a:graphic>
          <a:graphicData uri="http://schemas.openxmlformats.org/presentationml/2006/ole">
            <mc:AlternateContent xmlns:mc="http://schemas.openxmlformats.org/markup-compatibility/2006">
              <mc:Choice xmlns:v="urn:schemas-microsoft-com:vml" Requires="v">
                <p:oleObj spid="_x0000_s22592" name="Visio" r:id="rId5" imgW="8593836" imgH="4363822" progId="">
                  <p:embed/>
                </p:oleObj>
              </mc:Choice>
              <mc:Fallback>
                <p:oleObj name="Visio" r:id="rId5" imgW="8593836" imgH="4363822" progId="">
                  <p:embed/>
                  <p:pic>
                    <p:nvPicPr>
                      <p:cNvPr id="0" name="Picture 6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3573463"/>
                        <a:ext cx="5472112"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35183021"/>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99545" y="274638"/>
            <a:ext cx="8844455" cy="868362"/>
          </a:xfrm>
        </p:spPr>
        <p:txBody>
          <a:bodyPr/>
          <a:lstStyle/>
          <a:p>
            <a:r>
              <a:rPr lang="en-US" sz="3200" b="1" dirty="0"/>
              <a:t>Role, origins and application of</a:t>
            </a:r>
            <a:r>
              <a:rPr lang="tr-TR" sz="3200" b="1" dirty="0"/>
              <a:t>  </a:t>
            </a:r>
            <a:r>
              <a:rPr lang="en-US" sz="3200" b="1" dirty="0"/>
              <a:t>ISO 9000</a:t>
            </a:r>
            <a:endParaRPr lang="en-US" sz="3200" dirty="0"/>
          </a:p>
        </p:txBody>
      </p:sp>
      <p:sp>
        <p:nvSpPr>
          <p:cNvPr id="53251" name="Rectangle 3"/>
          <p:cNvSpPr>
            <a:spLocks noGrp="1" noChangeArrowheads="1"/>
          </p:cNvSpPr>
          <p:nvPr>
            <p:ph type="body" idx="1"/>
          </p:nvPr>
        </p:nvSpPr>
        <p:spPr/>
        <p:txBody>
          <a:bodyPr/>
          <a:lstStyle/>
          <a:p>
            <a:pPr>
              <a:lnSpc>
                <a:spcPct val="80000"/>
              </a:lnSpc>
              <a:buFontTx/>
              <a:buNone/>
            </a:pPr>
            <a:r>
              <a:rPr lang="en-US" sz="2400" b="1">
                <a:latin typeface="Times New Roman" pitchFamily="18" charset="0"/>
              </a:rPr>
              <a:t>What is the purpose of these standards?</a:t>
            </a:r>
          </a:p>
          <a:p>
            <a:pPr>
              <a:lnSpc>
                <a:spcPct val="80000"/>
              </a:lnSpc>
              <a:buFontTx/>
              <a:buNone/>
            </a:pPr>
            <a:r>
              <a:rPr lang="en-US" sz="2400">
                <a:latin typeface="Times New Roman" pitchFamily="18" charset="0"/>
              </a:rPr>
              <a:t>Each standard fulfils a different purpose.</a:t>
            </a:r>
          </a:p>
          <a:p>
            <a:pPr>
              <a:lnSpc>
                <a:spcPct val="80000"/>
              </a:lnSpc>
            </a:pPr>
            <a:r>
              <a:rPr lang="en-US" sz="2400">
                <a:latin typeface="Times New Roman" pitchFamily="18" charset="0"/>
              </a:rPr>
              <a:t>The purpose of ISO 9000 is to provide an appreciation of the fundamental</a:t>
            </a:r>
            <a:r>
              <a:rPr lang="tr-TR" sz="2400">
                <a:latin typeface="Times New Roman" pitchFamily="18" charset="0"/>
              </a:rPr>
              <a:t> </a:t>
            </a:r>
            <a:r>
              <a:rPr lang="en-US" sz="2400">
                <a:latin typeface="Times New Roman" pitchFamily="18" charset="0"/>
              </a:rPr>
              <a:t>principles of quality management systems and an explanation of the</a:t>
            </a:r>
            <a:r>
              <a:rPr lang="tr-TR" sz="2400">
                <a:latin typeface="Times New Roman" pitchFamily="18" charset="0"/>
              </a:rPr>
              <a:t> </a:t>
            </a:r>
            <a:r>
              <a:rPr lang="en-US" sz="2400">
                <a:latin typeface="Times New Roman" pitchFamily="18" charset="0"/>
              </a:rPr>
              <a:t>terminology used in the family of standards.</a:t>
            </a:r>
          </a:p>
          <a:p>
            <a:pPr>
              <a:lnSpc>
                <a:spcPct val="80000"/>
              </a:lnSpc>
            </a:pPr>
            <a:r>
              <a:rPr lang="en-US" sz="2400">
                <a:latin typeface="Times New Roman" pitchFamily="18" charset="0"/>
              </a:rPr>
              <a:t>The purpose of ISO 9001 is to provide requirements which if met will enable</a:t>
            </a:r>
            <a:r>
              <a:rPr lang="tr-TR" sz="2400">
                <a:latin typeface="Times New Roman" pitchFamily="18" charset="0"/>
              </a:rPr>
              <a:t> </a:t>
            </a:r>
            <a:r>
              <a:rPr lang="en-US" sz="2400">
                <a:latin typeface="Times New Roman" pitchFamily="18" charset="0"/>
              </a:rPr>
              <a:t>organizations to demonstrate they have the capability to consistently provide</a:t>
            </a:r>
            <a:r>
              <a:rPr lang="tr-TR" sz="2400">
                <a:latin typeface="Times New Roman" pitchFamily="18" charset="0"/>
              </a:rPr>
              <a:t> </a:t>
            </a:r>
            <a:r>
              <a:rPr lang="en-US" sz="2400">
                <a:latin typeface="Times New Roman" pitchFamily="18" charset="0"/>
              </a:rPr>
              <a:t>product that meets customer and applicable regulatory requirements. ISO 9001</a:t>
            </a:r>
            <a:r>
              <a:rPr lang="tr-TR" sz="2400">
                <a:latin typeface="Times New Roman" pitchFamily="18" charset="0"/>
              </a:rPr>
              <a:t> </a:t>
            </a:r>
            <a:r>
              <a:rPr lang="en-US" sz="2400">
                <a:latin typeface="Times New Roman" pitchFamily="18" charset="0"/>
              </a:rPr>
              <a:t>states that </a:t>
            </a:r>
            <a:r>
              <a:rPr lang="en-US" sz="2400" i="1">
                <a:latin typeface="Times New Roman" pitchFamily="18" charset="0"/>
              </a:rPr>
              <a:t>the standard can be used to assess the organization’s ability to meet</a:t>
            </a:r>
            <a:r>
              <a:rPr lang="tr-TR" sz="2400" i="1">
                <a:latin typeface="Times New Roman" pitchFamily="18" charset="0"/>
              </a:rPr>
              <a:t> </a:t>
            </a:r>
            <a:r>
              <a:rPr lang="en-US" sz="2400" i="1">
                <a:latin typeface="Times New Roman" pitchFamily="18" charset="0"/>
              </a:rPr>
              <a:t>customer, regulatory and the organization’s own requirements</a:t>
            </a:r>
            <a:r>
              <a:rPr lang="en-US" sz="2400">
                <a:latin typeface="Times New Roman" pitchFamily="18" charset="0"/>
              </a:rPr>
              <a:t>.</a:t>
            </a:r>
          </a:p>
          <a:p>
            <a:pPr>
              <a:lnSpc>
                <a:spcPct val="80000"/>
              </a:lnSpc>
            </a:pPr>
            <a:r>
              <a:rPr lang="en-US" sz="2400">
                <a:latin typeface="Times New Roman" pitchFamily="18" charset="0"/>
              </a:rPr>
              <a:t>The purpose of ISO 9004 is to provide guidance for improving the efficiency,</a:t>
            </a:r>
            <a:r>
              <a:rPr lang="tr-TR" sz="2400">
                <a:latin typeface="Times New Roman" pitchFamily="18" charset="0"/>
              </a:rPr>
              <a:t> </a:t>
            </a:r>
            <a:r>
              <a:rPr lang="en-US" sz="2400">
                <a:latin typeface="Times New Roman" pitchFamily="18" charset="0"/>
              </a:rPr>
              <a:t>effectiveness and overall performance of an organization.</a:t>
            </a:r>
            <a:endParaRPr lang="en-US" sz="2000">
              <a:latin typeface="Times New Roman" pitchFamily="18" charset="0"/>
            </a:endParaRPr>
          </a:p>
        </p:txBody>
      </p:sp>
    </p:spTree>
    <p:extLst>
      <p:ext uri="{BB962C8B-B14F-4D97-AF65-F5344CB8AC3E}">
        <p14:creationId xmlns:p14="http://schemas.microsoft.com/office/powerpoint/2010/main" val="1435331636"/>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3200" i="1"/>
              <a:t>Process mapping and flowcharting</a:t>
            </a:r>
          </a:p>
        </p:txBody>
      </p:sp>
      <p:sp>
        <p:nvSpPr>
          <p:cNvPr id="105475" name="Rectangle 3"/>
          <p:cNvSpPr>
            <a:spLocks noGrp="1" noChangeArrowheads="1"/>
          </p:cNvSpPr>
          <p:nvPr>
            <p:ph type="body" idx="1"/>
          </p:nvPr>
        </p:nvSpPr>
        <p:spPr/>
        <p:txBody>
          <a:bodyPr/>
          <a:lstStyle/>
          <a:p>
            <a:pPr>
              <a:lnSpc>
                <a:spcPct val="90000"/>
              </a:lnSpc>
            </a:pPr>
            <a:r>
              <a:rPr lang="en-US" sz="2800"/>
              <a:t>Process mapping and flowcharting are very important first steps in</a:t>
            </a:r>
            <a:r>
              <a:rPr lang="tr-TR" sz="2800"/>
              <a:t> </a:t>
            </a:r>
            <a:r>
              <a:rPr lang="en-US" sz="2800"/>
              <a:t>improving a process. The flowchart ‘pictures’ will assist an individual or team</a:t>
            </a:r>
            <a:r>
              <a:rPr lang="tr-TR" sz="2800"/>
              <a:t> </a:t>
            </a:r>
            <a:r>
              <a:rPr lang="en-US" sz="2800"/>
              <a:t>in acquiring a better understanding of the system or process under study than</a:t>
            </a:r>
            <a:r>
              <a:rPr lang="tr-TR" sz="2800"/>
              <a:t> </a:t>
            </a:r>
            <a:r>
              <a:rPr lang="en-US" sz="2800"/>
              <a:t>would otherwise be possible. Gathering this knowledge provides a graphic</a:t>
            </a:r>
            <a:r>
              <a:rPr lang="tr-TR" sz="2800"/>
              <a:t> </a:t>
            </a:r>
            <a:r>
              <a:rPr lang="en-US" sz="2800"/>
              <a:t>definition of the system and the scope of the improvement effort. Process</a:t>
            </a:r>
            <a:r>
              <a:rPr lang="tr-TR" sz="2800"/>
              <a:t> </a:t>
            </a:r>
            <a:r>
              <a:rPr lang="en-US" sz="2800"/>
              <a:t>mapping, is a </a:t>
            </a:r>
            <a:r>
              <a:rPr lang="en-US" sz="2800" i="1"/>
              <a:t>communication </a:t>
            </a:r>
            <a:r>
              <a:rPr lang="en-US" sz="2800"/>
              <a:t>tool that helps an individual or an improvement</a:t>
            </a:r>
            <a:r>
              <a:rPr lang="tr-TR" sz="2800"/>
              <a:t> </a:t>
            </a:r>
            <a:r>
              <a:rPr lang="en-US" sz="2800"/>
              <a:t>team understand a system or process and identify opportunities for</a:t>
            </a:r>
            <a:r>
              <a:rPr lang="tr-TR" sz="2800"/>
              <a:t> </a:t>
            </a:r>
            <a:r>
              <a:rPr lang="en-US" sz="2800"/>
              <a:t>improvement.</a:t>
            </a:r>
          </a:p>
        </p:txBody>
      </p:sp>
    </p:spTree>
    <p:extLst>
      <p:ext uri="{BB962C8B-B14F-4D97-AF65-F5344CB8AC3E}">
        <p14:creationId xmlns:p14="http://schemas.microsoft.com/office/powerpoint/2010/main" val="504610373"/>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68313" y="333375"/>
            <a:ext cx="3311525" cy="792163"/>
          </a:xfrm>
        </p:spPr>
        <p:txBody>
          <a:bodyPr/>
          <a:lstStyle/>
          <a:p>
            <a:r>
              <a:rPr lang="en-US" sz="2800" i="1"/>
              <a:t>Symbols used in flow diagramming.</a:t>
            </a:r>
          </a:p>
        </p:txBody>
      </p:sp>
      <p:pic>
        <p:nvPicPr>
          <p:cNvPr id="10649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95288" y="1484313"/>
            <a:ext cx="3455987" cy="1152525"/>
          </a:xfrm>
        </p:spPr>
      </p:pic>
      <p:pic>
        <p:nvPicPr>
          <p:cNvPr id="1065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600" y="0"/>
            <a:ext cx="5332413"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09880"/>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t>Order Flow</a:t>
            </a:r>
          </a:p>
        </p:txBody>
      </p:sp>
      <p:sp>
        <p:nvSpPr>
          <p:cNvPr id="116739" name="Rectangle 3"/>
          <p:cNvSpPr>
            <a:spLocks noGrp="1" noChangeArrowheads="1"/>
          </p:cNvSpPr>
          <p:nvPr>
            <p:ph type="body" idx="1"/>
          </p:nvPr>
        </p:nvSpPr>
        <p:spPr/>
        <p:txBody>
          <a:bodyPr/>
          <a:lstStyle/>
          <a:p>
            <a:endParaRPr lang="en-US"/>
          </a:p>
        </p:txBody>
      </p:sp>
      <p:pic>
        <p:nvPicPr>
          <p:cNvPr id="1167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0"/>
            <a:ext cx="5495925"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741" name="Rectangle 5"/>
          <p:cNvSpPr>
            <a:spLocks noChangeArrowheads="1"/>
          </p:cNvSpPr>
          <p:nvPr/>
        </p:nvSpPr>
        <p:spPr bwMode="auto">
          <a:xfrm>
            <a:off x="6300788" y="4508500"/>
            <a:ext cx="2843212" cy="1873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extLst>
      <p:ext uri="{BB962C8B-B14F-4D97-AF65-F5344CB8AC3E}">
        <p14:creationId xmlns:p14="http://schemas.microsoft.com/office/powerpoint/2010/main" val="561246500"/>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endParaRPr lang="en-US"/>
          </a:p>
        </p:txBody>
      </p:sp>
      <p:sp>
        <p:nvSpPr>
          <p:cNvPr id="117763" name="Rectangle 3"/>
          <p:cNvSpPr>
            <a:spLocks noGrp="1" noChangeArrowheads="1"/>
          </p:cNvSpPr>
          <p:nvPr>
            <p:ph type="body" idx="1"/>
          </p:nvPr>
        </p:nvSpPr>
        <p:spPr/>
        <p:txBody>
          <a:bodyPr/>
          <a:lstStyle/>
          <a:p>
            <a:endParaRPr lang="en-US"/>
          </a:p>
        </p:txBody>
      </p:sp>
      <p:pic>
        <p:nvPicPr>
          <p:cNvPr id="1177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0"/>
            <a:ext cx="5286375"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103544"/>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t>Process analysis</a:t>
            </a:r>
          </a:p>
        </p:txBody>
      </p:sp>
      <p:sp>
        <p:nvSpPr>
          <p:cNvPr id="134147" name="Rectangle 3"/>
          <p:cNvSpPr>
            <a:spLocks noGrp="1" noChangeArrowheads="1"/>
          </p:cNvSpPr>
          <p:nvPr>
            <p:ph type="body" idx="1"/>
          </p:nvPr>
        </p:nvSpPr>
        <p:spPr>
          <a:xfrm>
            <a:off x="457200" y="1241425"/>
            <a:ext cx="8686800" cy="4708525"/>
          </a:xfrm>
        </p:spPr>
        <p:txBody>
          <a:bodyPr/>
          <a:lstStyle/>
          <a:p>
            <a:pPr>
              <a:lnSpc>
                <a:spcPct val="80000"/>
              </a:lnSpc>
              <a:buFontTx/>
              <a:buNone/>
            </a:pPr>
            <a:r>
              <a:rPr lang="en-US" sz="2400"/>
              <a:t>A flowchart is a picture of the steps used in performing a function. This</a:t>
            </a:r>
            <a:r>
              <a:rPr lang="tr-TR" sz="2400"/>
              <a:t> </a:t>
            </a:r>
            <a:r>
              <a:rPr lang="en-US" sz="2400"/>
              <a:t>function can be anything from a chemical process step to accounting</a:t>
            </a:r>
            <a:r>
              <a:rPr lang="tr-TR" sz="2400"/>
              <a:t> </a:t>
            </a:r>
            <a:r>
              <a:rPr lang="en-US" sz="2400"/>
              <a:t>procedures, even preparing a meal. Flowcharts provide excellent documentation</a:t>
            </a:r>
            <a:r>
              <a:rPr lang="tr-TR" sz="2400"/>
              <a:t> </a:t>
            </a:r>
            <a:r>
              <a:rPr lang="en-US" sz="2400"/>
              <a:t>and are useful trouble shooting tools to determine how each step</a:t>
            </a:r>
            <a:r>
              <a:rPr lang="tr-TR" sz="2400"/>
              <a:t> </a:t>
            </a:r>
            <a:r>
              <a:rPr lang="en-US" sz="2400"/>
              <a:t>is related to the others.</a:t>
            </a:r>
            <a:r>
              <a:rPr lang="tr-TR" sz="2400"/>
              <a:t> </a:t>
            </a:r>
            <a:r>
              <a:rPr lang="en-US" sz="2400"/>
              <a:t>By reviewing the flowcharts it is often possible to</a:t>
            </a:r>
            <a:r>
              <a:rPr lang="tr-TR" sz="2400"/>
              <a:t> </a:t>
            </a:r>
            <a:r>
              <a:rPr lang="en-US" sz="2400"/>
              <a:t>discover inconsistencies and determine potential sources of variation and</a:t>
            </a:r>
            <a:r>
              <a:rPr lang="tr-TR" sz="2400"/>
              <a:t> </a:t>
            </a:r>
            <a:r>
              <a:rPr lang="en-US" sz="2400"/>
              <a:t>problems. For this reason, flowcharts are very useful in process improvement</a:t>
            </a:r>
            <a:r>
              <a:rPr lang="tr-TR" sz="2400"/>
              <a:t> </a:t>
            </a:r>
            <a:r>
              <a:rPr lang="en-US" sz="2400"/>
              <a:t>when examining an existing process to highlight the problem area. A</a:t>
            </a:r>
            <a:r>
              <a:rPr lang="tr-TR" sz="2400"/>
              <a:t> </a:t>
            </a:r>
            <a:r>
              <a:rPr lang="en-US" sz="2400"/>
              <a:t>group of people, with knowledge about the process, should follow the</a:t>
            </a:r>
            <a:r>
              <a:rPr lang="tr-TR" sz="2400"/>
              <a:t> </a:t>
            </a:r>
            <a:r>
              <a:rPr lang="en-US" sz="2400"/>
              <a:t>simple steps:</a:t>
            </a:r>
          </a:p>
          <a:p>
            <a:pPr>
              <a:lnSpc>
                <a:spcPct val="80000"/>
              </a:lnSpc>
            </a:pPr>
            <a:r>
              <a:rPr lang="en-US" sz="2400"/>
              <a:t>Draw flowcharts of the existing process, ‘as is’.</a:t>
            </a:r>
          </a:p>
          <a:p>
            <a:pPr>
              <a:lnSpc>
                <a:spcPct val="80000"/>
              </a:lnSpc>
            </a:pPr>
            <a:r>
              <a:rPr lang="en-US" sz="2400"/>
              <a:t>Draw charts of the flow the process could or should follow, ‘to be’.</a:t>
            </a:r>
          </a:p>
          <a:p>
            <a:pPr>
              <a:lnSpc>
                <a:spcPct val="80000"/>
              </a:lnSpc>
            </a:pPr>
            <a:r>
              <a:rPr lang="en-US" sz="2400"/>
              <a:t>Compare the two sets of charts to highlight the sources of the problems or</a:t>
            </a:r>
            <a:r>
              <a:rPr lang="tr-TR" sz="2400"/>
              <a:t> </a:t>
            </a:r>
            <a:r>
              <a:rPr lang="en-US" sz="2400"/>
              <a:t>waste, improvements required, and changes necessary.</a:t>
            </a:r>
          </a:p>
        </p:txBody>
      </p:sp>
    </p:spTree>
    <p:extLst>
      <p:ext uri="{BB962C8B-B14F-4D97-AF65-F5344CB8AC3E}">
        <p14:creationId xmlns:p14="http://schemas.microsoft.com/office/powerpoint/2010/main" val="2785103291"/>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Rectangle 6"/>
          <p:cNvSpPr>
            <a:spLocks noChangeArrowheads="1"/>
          </p:cNvSpPr>
          <p:nvPr/>
        </p:nvSpPr>
        <p:spPr bwMode="gray">
          <a:xfrm>
            <a:off x="323850" y="1485900"/>
            <a:ext cx="8820150" cy="1366838"/>
          </a:xfrm>
          <a:prstGeom prst="rect">
            <a:avLst/>
          </a:prstGeom>
          <a:gradFill rotWithShape="0">
            <a:gsLst>
              <a:gs pos="0">
                <a:srgbClr val="336699"/>
              </a:gs>
              <a:gs pos="100000">
                <a:srgbClr val="00244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35171" name="Rectangle 3"/>
          <p:cNvSpPr>
            <a:spLocks noGrp="1" noChangeArrowheads="1"/>
          </p:cNvSpPr>
          <p:nvPr>
            <p:ph type="body" idx="1"/>
          </p:nvPr>
        </p:nvSpPr>
        <p:spPr>
          <a:xfrm>
            <a:off x="457200" y="1600200"/>
            <a:ext cx="8229600" cy="1108075"/>
          </a:xfrm>
        </p:spPr>
        <p:txBody>
          <a:bodyPr/>
          <a:lstStyle/>
          <a:p>
            <a:pPr>
              <a:lnSpc>
                <a:spcPct val="90000"/>
              </a:lnSpc>
            </a:pPr>
            <a:r>
              <a:rPr lang="en-US" sz="2400">
                <a:solidFill>
                  <a:srgbClr val="DDDDDD"/>
                </a:solidFill>
              </a:rPr>
              <a:t>A critical examination of the first set of flowcharts is often required, using a</a:t>
            </a:r>
            <a:r>
              <a:rPr lang="tr-TR" sz="2400">
                <a:solidFill>
                  <a:srgbClr val="DDDDDD"/>
                </a:solidFill>
              </a:rPr>
              <a:t> </a:t>
            </a:r>
            <a:r>
              <a:rPr lang="en-US" sz="2400">
                <a:solidFill>
                  <a:srgbClr val="DDDDDD"/>
                </a:solidFill>
              </a:rPr>
              <a:t>questioning technique, which follows a well-established sequence to</a:t>
            </a:r>
            <a:r>
              <a:rPr lang="tr-TR" sz="2400">
                <a:solidFill>
                  <a:srgbClr val="DDDDDD"/>
                </a:solidFill>
              </a:rPr>
              <a:t> </a:t>
            </a:r>
            <a:r>
              <a:rPr lang="en-US" sz="2400">
                <a:solidFill>
                  <a:srgbClr val="DDDDDD"/>
                </a:solidFill>
              </a:rPr>
              <a:t>examine:</a:t>
            </a:r>
          </a:p>
          <a:p>
            <a:pPr>
              <a:lnSpc>
                <a:spcPct val="90000"/>
              </a:lnSpc>
            </a:pPr>
            <a:endParaRPr lang="en-US" sz="2400">
              <a:solidFill>
                <a:srgbClr val="DDDDDD"/>
              </a:solidFill>
            </a:endParaRPr>
          </a:p>
        </p:txBody>
      </p:sp>
      <p:sp>
        <p:nvSpPr>
          <p:cNvPr id="135172" name="Rectangle 4"/>
          <p:cNvSpPr>
            <a:spLocks noChangeArrowheads="1"/>
          </p:cNvSpPr>
          <p:nvPr/>
        </p:nvSpPr>
        <p:spPr bwMode="auto">
          <a:xfrm>
            <a:off x="684213" y="333375"/>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600">
                <a:solidFill>
                  <a:srgbClr val="003366"/>
                </a:solidFill>
                <a:latin typeface="Times New Roman" pitchFamily="18" charset="0"/>
              </a:rPr>
              <a:t>Process analysis</a:t>
            </a:r>
          </a:p>
        </p:txBody>
      </p:sp>
      <p:pic>
        <p:nvPicPr>
          <p:cNvPr id="135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097213"/>
            <a:ext cx="7273925" cy="306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009788"/>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p:txBody>
          <a:bodyPr/>
          <a:lstStyle/>
          <a:p>
            <a:r>
              <a:rPr lang="en-US" sz="2800">
                <a:latin typeface="Times New Roman" pitchFamily="18" charset="0"/>
              </a:rPr>
              <a:t>Kipling’s Law</a:t>
            </a:r>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244725"/>
            <a:ext cx="8964612"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130300975"/>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endParaRPr lang="en-US"/>
          </a:p>
        </p:txBody>
      </p:sp>
      <p:sp>
        <p:nvSpPr>
          <p:cNvPr id="139267" name="Rectangle 3"/>
          <p:cNvSpPr>
            <a:spLocks noGrp="1" noChangeArrowheads="1"/>
          </p:cNvSpPr>
          <p:nvPr>
            <p:ph type="body" idx="1"/>
          </p:nvPr>
        </p:nvSpPr>
        <p:spPr/>
        <p:txBody>
          <a:bodyPr/>
          <a:lstStyle/>
          <a:p>
            <a:endParaRPr lang="en-US"/>
          </a:p>
        </p:txBody>
      </p:sp>
      <p:pic>
        <p:nvPicPr>
          <p:cNvPr id="139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713" y="0"/>
            <a:ext cx="6110287"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642058"/>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Steps </a:t>
            </a:r>
            <a:r>
              <a:rPr lang="tr-TR"/>
              <a:t>o</a:t>
            </a:r>
            <a:r>
              <a:rPr lang="en-US"/>
              <a:t>f Process Analysis:</a:t>
            </a:r>
          </a:p>
        </p:txBody>
      </p:sp>
      <p:sp>
        <p:nvSpPr>
          <p:cNvPr id="140293" name="Text Box 5"/>
          <p:cNvSpPr txBox="1">
            <a:spLocks noChangeArrowheads="1"/>
          </p:cNvSpPr>
          <p:nvPr/>
        </p:nvSpPr>
        <p:spPr bwMode="auto">
          <a:xfrm>
            <a:off x="323850" y="1428750"/>
            <a:ext cx="8820150"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Tx/>
              <a:buChar char="•"/>
            </a:pPr>
            <a:r>
              <a:rPr lang="tr-TR" sz="1600" b="1" i="1">
                <a:solidFill>
                  <a:srgbClr val="EF4339"/>
                </a:solidFill>
                <a:latin typeface="Monotype Corsiva" pitchFamily="66" charset="0"/>
              </a:rPr>
              <a:t>Document and map/flowchart the process</a:t>
            </a:r>
            <a:r>
              <a:rPr lang="tr-TR" sz="1600" i="1">
                <a:latin typeface="Monotype Corsiva" pitchFamily="66" charset="0"/>
              </a:rPr>
              <a:t> </a:t>
            </a:r>
            <a:r>
              <a:rPr lang="tr-TR" sz="1600">
                <a:latin typeface="Monotype Corsiva" pitchFamily="66" charset="0"/>
              </a:rPr>
              <a:t>– making visible the invisible through mapping/flowcharting is the first crucial step that helps an organization see the way work really is done and not the way one thinks or believes it should be done. Seeing the process ‘as is’ provides a baseline from which to measure, analyse, test and improve.</a:t>
            </a:r>
            <a:endParaRPr lang="tr-TR" sz="1600" i="1">
              <a:latin typeface="Monotype Corsiva" pitchFamily="66" charset="0"/>
            </a:endParaRPr>
          </a:p>
          <a:p>
            <a:pPr>
              <a:buFontTx/>
              <a:buChar char="•"/>
            </a:pPr>
            <a:r>
              <a:rPr lang="tr-TR" sz="1600" b="1" i="1">
                <a:solidFill>
                  <a:srgbClr val="EF4339"/>
                </a:solidFill>
                <a:latin typeface="Monotype Corsiva" pitchFamily="66" charset="0"/>
              </a:rPr>
              <a:t>Identify process customers and their requirements;</a:t>
            </a:r>
            <a:r>
              <a:rPr lang="tr-TR" sz="1600" i="1">
                <a:latin typeface="Monotype Corsiva" pitchFamily="66" charset="0"/>
              </a:rPr>
              <a:t> establish effectiveness measurements </a:t>
            </a:r>
            <a:r>
              <a:rPr lang="tr-TR" sz="1600">
                <a:latin typeface="Monotype Corsiva" pitchFamily="66" charset="0"/>
              </a:rPr>
              <a:t>– recognizing that satisfying the external customer is a shared purpose, all internal and external suppliers need to know what customers want and how well their processes meet customer expectations.</a:t>
            </a:r>
            <a:endParaRPr lang="tr-TR" sz="1600" i="1">
              <a:latin typeface="Monotype Corsiva" pitchFamily="66" charset="0"/>
            </a:endParaRPr>
          </a:p>
          <a:p>
            <a:pPr>
              <a:buFontTx/>
              <a:buChar char="•"/>
            </a:pPr>
            <a:r>
              <a:rPr lang="tr-TR" sz="1600" b="1" i="1">
                <a:solidFill>
                  <a:srgbClr val="EF4339"/>
                </a:solidFill>
                <a:latin typeface="Monotype Corsiva" pitchFamily="66" charset="0"/>
              </a:rPr>
              <a:t>Analyse the process; rank problems and opportunities</a:t>
            </a:r>
            <a:r>
              <a:rPr lang="tr-TR" sz="1600" i="1">
                <a:latin typeface="Monotype Corsiva" pitchFamily="66" charset="0"/>
              </a:rPr>
              <a:t> </a:t>
            </a:r>
            <a:r>
              <a:rPr lang="tr-TR" sz="1600">
                <a:latin typeface="Monotype Corsiva" pitchFamily="66" charset="0"/>
              </a:rPr>
              <a:t>– collecting supporting data allows an organization to weigh the value each task adds to the total process, to select areas for the greatest improvement and to spot unnecessary work and points of unclear responsibility.</a:t>
            </a:r>
            <a:endParaRPr lang="tr-TR" sz="1600" i="1">
              <a:latin typeface="Monotype Corsiva" pitchFamily="66" charset="0"/>
            </a:endParaRPr>
          </a:p>
          <a:p>
            <a:pPr>
              <a:buFontTx/>
              <a:buChar char="•"/>
            </a:pPr>
            <a:r>
              <a:rPr lang="tr-TR" sz="1600" b="1" i="1">
                <a:solidFill>
                  <a:srgbClr val="EF4339"/>
                </a:solidFill>
                <a:latin typeface="Monotype Corsiva" pitchFamily="66" charset="0"/>
              </a:rPr>
              <a:t>Identify root causes of problems;</a:t>
            </a:r>
            <a:r>
              <a:rPr lang="tr-TR" sz="1600" i="1">
                <a:latin typeface="Monotype Corsiva" pitchFamily="66" charset="0"/>
              </a:rPr>
              <a:t> establish control systems </a:t>
            </a:r>
            <a:r>
              <a:rPr lang="tr-TR" sz="1600">
                <a:latin typeface="Monotype Corsiva" pitchFamily="66" charset="0"/>
              </a:rPr>
              <a:t>– clarifying the source of errors or defects, particularly those that cross department lines, safeguards against quick-fix remedies and assures proper corrective action.</a:t>
            </a:r>
            <a:endParaRPr lang="tr-TR" sz="1600" i="1">
              <a:latin typeface="Monotype Corsiva" pitchFamily="66" charset="0"/>
            </a:endParaRPr>
          </a:p>
          <a:p>
            <a:pPr>
              <a:buFontTx/>
              <a:buChar char="•"/>
            </a:pPr>
            <a:r>
              <a:rPr lang="tr-TR" sz="1600" b="1" i="1">
                <a:solidFill>
                  <a:srgbClr val="EF4339"/>
                </a:solidFill>
                <a:latin typeface="Monotype Corsiva" pitchFamily="66" charset="0"/>
              </a:rPr>
              <a:t>Develop implementation plans for recommended changes</a:t>
            </a:r>
            <a:r>
              <a:rPr lang="tr-TR" sz="1600" i="1">
                <a:latin typeface="Monotype Corsiva" pitchFamily="66" charset="0"/>
              </a:rPr>
              <a:t> </a:t>
            </a:r>
            <a:r>
              <a:rPr lang="tr-TR" sz="1600">
                <a:latin typeface="Monotype Corsiva" pitchFamily="66" charset="0"/>
              </a:rPr>
              <a:t>– involving all stakeholders, including senior management, in approval of the action plan commits the organization to implementing change and following through the ‘to be’ process.</a:t>
            </a:r>
            <a:endParaRPr lang="tr-TR" sz="1600" i="1">
              <a:latin typeface="Monotype Corsiva" pitchFamily="66" charset="0"/>
            </a:endParaRPr>
          </a:p>
          <a:p>
            <a:pPr>
              <a:buFontTx/>
              <a:buChar char="•"/>
            </a:pPr>
            <a:r>
              <a:rPr lang="tr-TR" sz="1600" b="1" i="1">
                <a:solidFill>
                  <a:srgbClr val="EF4339"/>
                </a:solidFill>
                <a:latin typeface="Monotype Corsiva" pitchFamily="66" charset="0"/>
              </a:rPr>
              <a:t>Pilot changes and revise the process</a:t>
            </a:r>
            <a:r>
              <a:rPr lang="tr-TR" sz="1600" i="1">
                <a:latin typeface="Monotype Corsiva" pitchFamily="66" charset="0"/>
              </a:rPr>
              <a:t> </a:t>
            </a:r>
            <a:r>
              <a:rPr lang="tr-TR" sz="1600">
                <a:latin typeface="Monotype Corsiva" pitchFamily="66" charset="0"/>
              </a:rPr>
              <a:t>– validating the effectiveness of the action steps for the intended effect leads to reinforcement of the ‘to be’ process strategy and to new levels of performance.</a:t>
            </a:r>
            <a:endParaRPr lang="tr-TR" sz="1600" i="1">
              <a:latin typeface="Monotype Corsiva" pitchFamily="66" charset="0"/>
            </a:endParaRPr>
          </a:p>
          <a:p>
            <a:pPr>
              <a:buFontTx/>
              <a:buChar char="•"/>
            </a:pPr>
            <a:r>
              <a:rPr lang="tr-TR" sz="1600" b="1" i="1">
                <a:solidFill>
                  <a:srgbClr val="EF4339"/>
                </a:solidFill>
                <a:latin typeface="Monotype Corsiva" pitchFamily="66" charset="0"/>
              </a:rPr>
              <a:t>Measure performance using appropriate metrics</a:t>
            </a:r>
            <a:r>
              <a:rPr lang="tr-TR" sz="1600" i="1">
                <a:latin typeface="Monotype Corsiva" pitchFamily="66" charset="0"/>
              </a:rPr>
              <a:t> </a:t>
            </a:r>
            <a:r>
              <a:rPr lang="tr-TR" sz="1600">
                <a:latin typeface="Monotype Corsiva" pitchFamily="66" charset="0"/>
              </a:rPr>
              <a:t>– once the processes have been analysed in this way, it should be possible to develop metrics for measuring the performance of the ‘to be’ processes, sub-processes, activities, and tasks. These must be meaningful in terms of the inputs and outputs of the processes, and in terms of the customers of and suppliers.</a:t>
            </a:r>
            <a:endParaRPr lang="en-US" sz="1600">
              <a:latin typeface="Monotype Corsiva" pitchFamily="66" charset="0"/>
            </a:endParaRPr>
          </a:p>
        </p:txBody>
      </p:sp>
    </p:spTree>
    <p:extLst>
      <p:ext uri="{BB962C8B-B14F-4D97-AF65-F5344CB8AC3E}">
        <p14:creationId xmlns:p14="http://schemas.microsoft.com/office/powerpoint/2010/main" val="3603517809"/>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t>Steps </a:t>
            </a:r>
            <a:r>
              <a:rPr lang="tr-TR"/>
              <a:t>o</a:t>
            </a:r>
            <a:r>
              <a:rPr lang="en-US"/>
              <a:t>f Process Analysis:</a:t>
            </a:r>
          </a:p>
        </p:txBody>
      </p:sp>
      <p:sp>
        <p:nvSpPr>
          <p:cNvPr id="141315" name="Rectangle 3"/>
          <p:cNvSpPr>
            <a:spLocks noGrp="1" noChangeArrowheads="1"/>
          </p:cNvSpPr>
          <p:nvPr>
            <p:ph type="body" idx="1"/>
          </p:nvPr>
        </p:nvSpPr>
        <p:spPr/>
        <p:txBody>
          <a:bodyPr/>
          <a:lstStyle/>
          <a:p>
            <a:endParaRPr lang="en-US"/>
          </a:p>
        </p:txBody>
      </p:sp>
      <p:pic>
        <p:nvPicPr>
          <p:cNvPr id="141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025" y="0"/>
            <a:ext cx="38639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406433"/>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00" name="Object 4"/>
          <p:cNvGraphicFramePr>
            <a:graphicFrameLocks noGrp="1" noChangeAspect="1"/>
          </p:cNvGraphicFramePr>
          <p:nvPr>
            <p:ph idx="1"/>
          </p:nvPr>
        </p:nvGraphicFramePr>
        <p:xfrm>
          <a:off x="2771775" y="1196975"/>
          <a:ext cx="5761038" cy="4857750"/>
        </p:xfrm>
        <a:graphic>
          <a:graphicData uri="http://schemas.openxmlformats.org/presentationml/2006/ole">
            <mc:AlternateContent xmlns:mc="http://schemas.openxmlformats.org/markup-compatibility/2006">
              <mc:Choice xmlns:v="urn:schemas-microsoft-com:vml" Requires="v">
                <p:oleObj spid="_x0000_s18513" name="Visio" r:id="rId4" imgW="3635350" imgH="3065983" progId="">
                  <p:embed/>
                </p:oleObj>
              </mc:Choice>
              <mc:Fallback>
                <p:oleObj name="Visio" r:id="rId4" imgW="3635350" imgH="3065983" progId="">
                  <p:embed/>
                  <p:pic>
                    <p:nvPicPr>
                      <p:cNvPr id="0" name="Picture 7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1196975"/>
                        <a:ext cx="5761038"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4" name="Rectangle 8"/>
          <p:cNvSpPr>
            <a:spLocks noGrp="1" noChangeArrowheads="1"/>
          </p:cNvSpPr>
          <p:nvPr>
            <p:ph type="title"/>
          </p:nvPr>
        </p:nvSpPr>
        <p:spPr>
          <a:xfrm>
            <a:off x="204952" y="218254"/>
            <a:ext cx="9120023" cy="868362"/>
          </a:xfrm>
          <a:noFill/>
          <a:ln/>
        </p:spPr>
        <p:txBody>
          <a:bodyPr/>
          <a:lstStyle/>
          <a:p>
            <a:r>
              <a:rPr lang="en-US" sz="2400" dirty="0"/>
              <a:t>Model of a process based quality management system</a:t>
            </a:r>
          </a:p>
        </p:txBody>
      </p:sp>
      <p:pic>
        <p:nvPicPr>
          <p:cNvPr id="553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6013450"/>
            <a:ext cx="630078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38634"/>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7075" y="1260475"/>
            <a:ext cx="8033866" cy="1143000"/>
          </a:xfrm>
        </p:spPr>
        <p:txBody>
          <a:bodyPr/>
          <a:lstStyle/>
          <a:p>
            <a:pPr eaLnBrk="1" hangingPunct="1"/>
            <a:r>
              <a:rPr lang="tr-TR" dirty="0" smtClean="0">
                <a:solidFill>
                  <a:schemeClr val="bg2">
                    <a:lumMod val="50000"/>
                  </a:schemeClr>
                </a:solidFill>
              </a:rPr>
              <a:t>FE 422 FOOD PRODUCTION MANAGEMENT</a:t>
            </a:r>
            <a:endParaRPr lang="de-DE" dirty="0" smtClean="0">
              <a:solidFill>
                <a:schemeClr val="bg2">
                  <a:lumMod val="50000"/>
                </a:schemeClr>
              </a:solidFill>
            </a:endParaRPr>
          </a:p>
        </p:txBody>
      </p:sp>
      <p:sp>
        <p:nvSpPr>
          <p:cNvPr id="3075" name="Rectangle 3"/>
          <p:cNvSpPr>
            <a:spLocks noGrp="1" noChangeArrowheads="1"/>
          </p:cNvSpPr>
          <p:nvPr>
            <p:ph type="subTitle" idx="1"/>
          </p:nvPr>
        </p:nvSpPr>
        <p:spPr>
          <a:xfrm>
            <a:off x="727075" y="2903838"/>
            <a:ext cx="8108006" cy="441025"/>
          </a:xfrm>
        </p:spPr>
        <p:txBody>
          <a:bodyPr/>
          <a:lstStyle/>
          <a:p>
            <a:r>
              <a:rPr lang="tr-TR" dirty="0" smtClean="0">
                <a:solidFill>
                  <a:schemeClr val="bg2">
                    <a:lumMod val="50000"/>
                  </a:schemeClr>
                </a:solidFill>
              </a:rPr>
              <a:t>8. </a:t>
            </a:r>
            <a:r>
              <a:rPr lang="tr-TR" dirty="0" err="1" smtClean="0">
                <a:solidFill>
                  <a:schemeClr val="bg2">
                    <a:lumMod val="50000"/>
                  </a:schemeClr>
                </a:solidFill>
              </a:rPr>
              <a:t>Quality</a:t>
            </a:r>
            <a:r>
              <a:rPr lang="tr-TR" dirty="0" smtClean="0">
                <a:solidFill>
                  <a:schemeClr val="bg2">
                    <a:lumMod val="50000"/>
                  </a:schemeClr>
                </a:solidFill>
              </a:rPr>
              <a:t> </a:t>
            </a:r>
            <a:r>
              <a:rPr lang="tr-TR" dirty="0" err="1" smtClean="0">
                <a:solidFill>
                  <a:schemeClr val="bg2">
                    <a:lumMod val="50000"/>
                  </a:schemeClr>
                </a:solidFill>
              </a:rPr>
              <a:t>Cost</a:t>
            </a:r>
            <a:endParaRPr lang="tr-TR" dirty="0" smtClean="0">
              <a:solidFill>
                <a:schemeClr val="bg2">
                  <a:lumMod val="50000"/>
                </a:schemeClr>
              </a:solidFill>
            </a:endParaRPr>
          </a:p>
          <a:p>
            <a:endParaRPr lang="en-US" dirty="0">
              <a:solidFill>
                <a:schemeClr val="bg2">
                  <a:lumMod val="50000"/>
                </a:schemeClr>
              </a:solidFill>
            </a:endParaRPr>
          </a:p>
        </p:txBody>
      </p:sp>
    </p:spTree>
    <p:extLst>
      <p:ext uri="{BB962C8B-B14F-4D97-AF65-F5344CB8AC3E}">
        <p14:creationId xmlns:p14="http://schemas.microsoft.com/office/powerpoint/2010/main" val="70280212"/>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sz="3200" b="1" i="1"/>
              <a:t>EVOLUTION OF QUALITY AND COSTS</a:t>
            </a:r>
            <a:endParaRPr lang="en-US" sz="3200"/>
          </a:p>
        </p:txBody>
      </p:sp>
      <p:sp>
        <p:nvSpPr>
          <p:cNvPr id="153603" name="Rectangle 3"/>
          <p:cNvSpPr>
            <a:spLocks noGrp="1" noChangeArrowheads="1"/>
          </p:cNvSpPr>
          <p:nvPr>
            <p:ph type="body" idx="1"/>
          </p:nvPr>
        </p:nvSpPr>
        <p:spPr>
          <a:xfrm>
            <a:off x="457200" y="1341438"/>
            <a:ext cx="8686800" cy="3167062"/>
          </a:xfrm>
        </p:spPr>
        <p:txBody>
          <a:bodyPr/>
          <a:lstStyle/>
          <a:p>
            <a:pPr>
              <a:lnSpc>
                <a:spcPct val="90000"/>
              </a:lnSpc>
            </a:pPr>
            <a:r>
              <a:rPr lang="en-US" sz="2800"/>
              <a:t>During the 1950s there evolved numerous quality-oriented staff departments. The heads of these new</a:t>
            </a:r>
            <a:r>
              <a:rPr lang="tr-TR" sz="2800"/>
              <a:t> </a:t>
            </a:r>
            <a:r>
              <a:rPr lang="en-US" sz="2800"/>
              <a:t>departments were faced with “selling” their activities to the company managers. Because the main</a:t>
            </a:r>
            <a:r>
              <a:rPr lang="tr-TR" sz="2800"/>
              <a:t> </a:t>
            </a:r>
            <a:r>
              <a:rPr lang="en-US" sz="2800"/>
              <a:t>language of those managers was money, the concept of studying quality-related costs provided the</a:t>
            </a:r>
            <a:r>
              <a:rPr lang="tr-TR" sz="2800"/>
              <a:t> </a:t>
            </a:r>
            <a:r>
              <a:rPr lang="en-US" sz="2800"/>
              <a:t>vocabulary to communicate between the quality staff departments and the company managers.</a:t>
            </a:r>
            <a:r>
              <a:rPr lang="tr-TR" sz="2800"/>
              <a:t> </a:t>
            </a:r>
            <a:endParaRPr lang="en-US" sz="2800"/>
          </a:p>
        </p:txBody>
      </p:sp>
    </p:spTree>
    <p:extLst>
      <p:ext uri="{BB962C8B-B14F-4D97-AF65-F5344CB8AC3E}">
        <p14:creationId xmlns:p14="http://schemas.microsoft.com/office/powerpoint/2010/main" val="3867788785"/>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endParaRPr lang="en-US"/>
          </a:p>
        </p:txBody>
      </p:sp>
      <p:sp>
        <p:nvSpPr>
          <p:cNvPr id="154627" name="Rectangle 3"/>
          <p:cNvSpPr>
            <a:spLocks noGrp="1" noChangeArrowheads="1"/>
          </p:cNvSpPr>
          <p:nvPr>
            <p:ph type="body" idx="1"/>
          </p:nvPr>
        </p:nvSpPr>
        <p:spPr>
          <a:xfrm>
            <a:off x="457200" y="1268413"/>
            <a:ext cx="8229600" cy="2476500"/>
          </a:xfrm>
        </p:spPr>
        <p:txBody>
          <a:bodyPr/>
          <a:lstStyle/>
          <a:p>
            <a:pPr>
              <a:lnSpc>
                <a:spcPct val="80000"/>
              </a:lnSpc>
            </a:pPr>
            <a:r>
              <a:rPr lang="en-US" sz="2400" b="1" i="1"/>
              <a:t>The Language of Money Is Essential. </a:t>
            </a:r>
            <a:r>
              <a:rPr lang="en-US" sz="2400"/>
              <a:t>Money is the basic language of upper management. Despite</a:t>
            </a:r>
            <a:r>
              <a:rPr lang="tr-TR" sz="2400"/>
              <a:t> </a:t>
            </a:r>
            <a:r>
              <a:rPr lang="en-US" sz="2400"/>
              <a:t>the prevalence of estimates, the figures provide upper managers with information showing the overall</a:t>
            </a:r>
            <a:r>
              <a:rPr lang="tr-TR" sz="2400"/>
              <a:t> </a:t>
            </a:r>
            <a:r>
              <a:rPr lang="en-US" sz="2400"/>
              <a:t>size of the quality costs, their prevalence in areas beyond manufacture, and the major areas for</a:t>
            </a:r>
            <a:r>
              <a:rPr lang="tr-TR" sz="2400"/>
              <a:t> </a:t>
            </a:r>
            <a:r>
              <a:rPr lang="en-US" sz="2400"/>
              <a:t>potential improvement.</a:t>
            </a:r>
            <a:r>
              <a:rPr lang="tr-TR" sz="2400"/>
              <a:t> </a:t>
            </a:r>
            <a:r>
              <a:rPr lang="en-US" sz="2400"/>
              <a:t>Without the quality cost figures, the communication of such information to upper managers is</a:t>
            </a:r>
            <a:r>
              <a:rPr lang="tr-TR" sz="2400"/>
              <a:t> </a:t>
            </a:r>
            <a:r>
              <a:rPr lang="en-US" sz="2400"/>
              <a:t>slower and less effective.</a:t>
            </a:r>
          </a:p>
        </p:txBody>
      </p:sp>
      <p:sp>
        <p:nvSpPr>
          <p:cNvPr id="154628" name="Rectangle 4"/>
          <p:cNvSpPr>
            <a:spLocks noChangeArrowheads="1"/>
          </p:cNvSpPr>
          <p:nvPr/>
        </p:nvSpPr>
        <p:spPr bwMode="auto">
          <a:xfrm>
            <a:off x="446088" y="4005263"/>
            <a:ext cx="822960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75000"/>
              </a:lnSpc>
              <a:buFontTx/>
              <a:buChar char="•"/>
            </a:pPr>
            <a:r>
              <a:rPr lang="en-US" sz="2400" b="1" i="1">
                <a:solidFill>
                  <a:srgbClr val="003366"/>
                </a:solidFill>
                <a:latin typeface="Times New Roman" pitchFamily="18" charset="0"/>
              </a:rPr>
              <a:t>The Meaning of “Quality Costs.” </a:t>
            </a:r>
            <a:r>
              <a:rPr lang="en-US" sz="2400">
                <a:solidFill>
                  <a:srgbClr val="003366"/>
                </a:solidFill>
                <a:latin typeface="Times New Roman" pitchFamily="18" charset="0"/>
              </a:rPr>
              <a:t>The term “quality costs” has different meanings to different people.</a:t>
            </a:r>
            <a:r>
              <a:rPr lang="tr-TR" sz="2400">
                <a:solidFill>
                  <a:srgbClr val="003366"/>
                </a:solidFill>
                <a:latin typeface="Times New Roman" pitchFamily="18" charset="0"/>
              </a:rPr>
              <a:t> </a:t>
            </a:r>
            <a:r>
              <a:rPr lang="en-US" sz="2400">
                <a:solidFill>
                  <a:srgbClr val="003366"/>
                </a:solidFill>
                <a:latin typeface="Times New Roman" pitchFamily="18" charset="0"/>
              </a:rPr>
              <a:t>Some equate “quality costs” with the costs of poor quality (mainly the costs of finding and correcting</a:t>
            </a:r>
            <a:r>
              <a:rPr lang="tr-TR" sz="2400">
                <a:solidFill>
                  <a:srgbClr val="003366"/>
                </a:solidFill>
                <a:latin typeface="Times New Roman" pitchFamily="18" charset="0"/>
              </a:rPr>
              <a:t> </a:t>
            </a:r>
            <a:r>
              <a:rPr lang="en-US" sz="2400">
                <a:solidFill>
                  <a:srgbClr val="003366"/>
                </a:solidFill>
                <a:latin typeface="Times New Roman" pitchFamily="18" charset="0"/>
              </a:rPr>
              <a:t>defective work); others equate the term with the costs to attain quality; still others use the</a:t>
            </a:r>
            <a:r>
              <a:rPr lang="tr-TR" sz="2400">
                <a:solidFill>
                  <a:srgbClr val="003366"/>
                </a:solidFill>
                <a:latin typeface="Times New Roman" pitchFamily="18" charset="0"/>
              </a:rPr>
              <a:t> </a:t>
            </a:r>
            <a:r>
              <a:rPr lang="en-US" sz="2400">
                <a:solidFill>
                  <a:srgbClr val="003366"/>
                </a:solidFill>
                <a:latin typeface="Times New Roman" pitchFamily="18" charset="0"/>
              </a:rPr>
              <a:t>term to mean the costs of running the Quality department. In this handbook, the term “quality costs”</a:t>
            </a:r>
            <a:r>
              <a:rPr lang="tr-TR" sz="2400">
                <a:solidFill>
                  <a:srgbClr val="003366"/>
                </a:solidFill>
                <a:latin typeface="Times New Roman" pitchFamily="18" charset="0"/>
              </a:rPr>
              <a:t> </a:t>
            </a:r>
            <a:r>
              <a:rPr lang="en-US" sz="2400">
                <a:solidFill>
                  <a:srgbClr val="003366"/>
                </a:solidFill>
                <a:latin typeface="Times New Roman" pitchFamily="18" charset="0"/>
              </a:rPr>
              <a:t>means the cost of poor quality.</a:t>
            </a:r>
          </a:p>
        </p:txBody>
      </p:sp>
    </p:spTree>
    <p:extLst>
      <p:ext uri="{BB962C8B-B14F-4D97-AF65-F5344CB8AC3E}">
        <p14:creationId xmlns:p14="http://schemas.microsoft.com/office/powerpoint/2010/main" val="1527089360"/>
      </p:ext>
    </p:extLst>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endParaRPr lang="en-US"/>
          </a:p>
        </p:txBody>
      </p:sp>
      <p:sp>
        <p:nvSpPr>
          <p:cNvPr id="157699" name="Rectangle 3"/>
          <p:cNvSpPr>
            <a:spLocks noGrp="1" noChangeArrowheads="1"/>
          </p:cNvSpPr>
          <p:nvPr>
            <p:ph type="body" idx="1"/>
          </p:nvPr>
        </p:nvSpPr>
        <p:spPr>
          <a:xfrm>
            <a:off x="539750" y="1268413"/>
            <a:ext cx="8147050" cy="3673475"/>
          </a:xfrm>
        </p:spPr>
        <p:txBody>
          <a:bodyPr/>
          <a:lstStyle/>
          <a:p>
            <a:pPr>
              <a:lnSpc>
                <a:spcPct val="80000"/>
              </a:lnSpc>
            </a:pPr>
            <a:r>
              <a:rPr lang="en-US" sz="2400" b="1" i="1"/>
              <a:t>Quality Cost Measurement and Publication Does Not Solve Quality Problems. </a:t>
            </a:r>
            <a:r>
              <a:rPr lang="en-US" sz="2400"/>
              <a:t>Some organizations</a:t>
            </a:r>
            <a:r>
              <a:rPr lang="tr-TR" sz="2400"/>
              <a:t> </a:t>
            </a:r>
            <a:r>
              <a:rPr lang="en-US" sz="2400"/>
              <a:t>evaluate the cost of poor quality and publish it in the form of a scoreboard in the belief that</a:t>
            </a:r>
            <a:r>
              <a:rPr lang="tr-TR" sz="2400"/>
              <a:t> </a:t>
            </a:r>
            <a:r>
              <a:rPr lang="en-US" sz="2400"/>
              <a:t>publication alone will stimulate the responsible managers to take action to reduce the costs. These</a:t>
            </a:r>
            <a:r>
              <a:rPr lang="tr-TR" sz="2400"/>
              <a:t> </a:t>
            </a:r>
            <a:r>
              <a:rPr lang="en-US" sz="2400"/>
              <a:t>efforts have failed. The realities are that publication alone is not enough. It makes no provision to</a:t>
            </a:r>
            <a:r>
              <a:rPr lang="tr-TR" sz="2400"/>
              <a:t> </a:t>
            </a:r>
            <a:r>
              <a:rPr lang="en-US" sz="2400"/>
              <a:t>identify projects, establish clear responsibilities, provide resources to diagnose and remove causes of</a:t>
            </a:r>
            <a:r>
              <a:rPr lang="tr-TR" sz="2400"/>
              <a:t> </a:t>
            </a:r>
            <a:r>
              <a:rPr lang="en-US" sz="2400"/>
              <a:t>problems, or take other essential steps. New organization machinery is needed to attack and reduce</a:t>
            </a:r>
            <a:r>
              <a:rPr lang="tr-TR" sz="2400"/>
              <a:t> </a:t>
            </a:r>
            <a:r>
              <a:rPr lang="en-US" sz="2400"/>
              <a:t>the high costs of poor quality</a:t>
            </a:r>
          </a:p>
        </p:txBody>
      </p:sp>
    </p:spTree>
    <p:extLst>
      <p:ext uri="{BB962C8B-B14F-4D97-AF65-F5344CB8AC3E}">
        <p14:creationId xmlns:p14="http://schemas.microsoft.com/office/powerpoint/2010/main" val="2314523124"/>
      </p:ext>
    </p:extLst>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endParaRPr lang="en-US"/>
          </a:p>
        </p:txBody>
      </p:sp>
      <p:sp>
        <p:nvSpPr>
          <p:cNvPr id="159747" name="Rectangle 3"/>
          <p:cNvSpPr>
            <a:spLocks noGrp="1" noChangeArrowheads="1"/>
          </p:cNvSpPr>
          <p:nvPr>
            <p:ph type="body" idx="1"/>
          </p:nvPr>
        </p:nvSpPr>
        <p:spPr>
          <a:xfrm>
            <a:off x="539750" y="1268413"/>
            <a:ext cx="8147050" cy="3673475"/>
          </a:xfrm>
        </p:spPr>
        <p:txBody>
          <a:bodyPr/>
          <a:lstStyle/>
          <a:p>
            <a:pPr>
              <a:lnSpc>
                <a:spcPct val="80000"/>
              </a:lnSpc>
            </a:pPr>
            <a:r>
              <a:rPr lang="en-US" sz="2400" b="1" i="1"/>
              <a:t>Scope of Quality Costs Is Too Limited. </a:t>
            </a:r>
            <a:r>
              <a:rPr lang="en-US" sz="2400"/>
              <a:t>Traditionally, the measurement of quality cost focuses</a:t>
            </a:r>
            <a:r>
              <a:rPr lang="tr-TR" sz="2400"/>
              <a:t> </a:t>
            </a:r>
            <a:r>
              <a:rPr lang="en-US" sz="2400"/>
              <a:t>on the cost of nonconformities, i.e., defects in the goods or services delivered to external and</a:t>
            </a:r>
            <a:r>
              <a:rPr lang="tr-TR" sz="2400"/>
              <a:t> </a:t>
            </a:r>
            <a:r>
              <a:rPr lang="en-US" sz="2400"/>
              <a:t>internal customers. These are often called external and internal failure costs. An important cost</a:t>
            </a:r>
            <a:r>
              <a:rPr lang="tr-TR" sz="2400"/>
              <a:t> </a:t>
            </a:r>
            <a:r>
              <a:rPr lang="en-US" sz="2400"/>
              <a:t>that is not measured is lost sales due to poor quality (this is called a “hidden cost” because it is</a:t>
            </a:r>
            <a:r>
              <a:rPr lang="tr-TR" sz="2400"/>
              <a:t> </a:t>
            </a:r>
            <a:r>
              <a:rPr lang="en-US" sz="2400"/>
              <a:t>not easily measured). Another omitted cost is the extra cost in processes that were producing conforming</a:t>
            </a:r>
            <a:r>
              <a:rPr lang="tr-TR" sz="2400"/>
              <a:t> </a:t>
            </a:r>
            <a:r>
              <a:rPr lang="en-US" sz="2400"/>
              <a:t>output but which are inefficient. These inefficiencies are due to excess product or</a:t>
            </a:r>
            <a:r>
              <a:rPr lang="tr-TR" sz="2400"/>
              <a:t> </a:t>
            </a:r>
            <a:r>
              <a:rPr lang="en-US" sz="2400"/>
              <a:t>process variability (even though within specification limits) or inefficiencies due to redundant or</a:t>
            </a:r>
            <a:r>
              <a:rPr lang="tr-TR" sz="2400"/>
              <a:t> </a:t>
            </a:r>
            <a:r>
              <a:rPr lang="en-US" sz="2400"/>
              <a:t>non-value-added process steps.</a:t>
            </a:r>
          </a:p>
          <a:p>
            <a:pPr>
              <a:lnSpc>
                <a:spcPct val="80000"/>
              </a:lnSpc>
            </a:pPr>
            <a:endParaRPr lang="en-US" sz="2400"/>
          </a:p>
        </p:txBody>
      </p:sp>
    </p:spTree>
    <p:extLst>
      <p:ext uri="{BB962C8B-B14F-4D97-AF65-F5344CB8AC3E}">
        <p14:creationId xmlns:p14="http://schemas.microsoft.com/office/powerpoint/2010/main" val="2504092531"/>
      </p:ext>
    </p:extLst>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b="1" i="1"/>
              <a:t>CATEGORIES OF QUALITY COSTS</a:t>
            </a:r>
            <a:endParaRPr lang="en-US"/>
          </a:p>
        </p:txBody>
      </p:sp>
      <p:sp>
        <p:nvSpPr>
          <p:cNvPr id="151555" name="Rectangle 3"/>
          <p:cNvSpPr>
            <a:spLocks noGrp="1" noChangeArrowheads="1"/>
          </p:cNvSpPr>
          <p:nvPr>
            <p:ph type="body" idx="1"/>
          </p:nvPr>
        </p:nvSpPr>
        <p:spPr>
          <a:xfrm>
            <a:off x="457200" y="1600200"/>
            <a:ext cx="8291513" cy="2333625"/>
          </a:xfrm>
        </p:spPr>
        <p:txBody>
          <a:bodyPr/>
          <a:lstStyle/>
          <a:p>
            <a:pPr>
              <a:lnSpc>
                <a:spcPct val="80000"/>
              </a:lnSpc>
            </a:pPr>
            <a:r>
              <a:rPr lang="en-US" sz="2400" b="1"/>
              <a:t>Internal Failure Costs. </a:t>
            </a:r>
            <a:r>
              <a:rPr lang="en-US" sz="2400"/>
              <a:t>These are costs of deficiencies discovered before delivery which are</a:t>
            </a:r>
            <a:r>
              <a:rPr lang="tr-TR" sz="2400"/>
              <a:t> </a:t>
            </a:r>
            <a:r>
              <a:rPr lang="en-US" sz="2400"/>
              <a:t>associated with the failure (nonconformities) to meet explicit requirements or implicit needs of external</a:t>
            </a:r>
            <a:r>
              <a:rPr lang="tr-TR" sz="2400"/>
              <a:t> </a:t>
            </a:r>
            <a:r>
              <a:rPr lang="en-US" sz="2400"/>
              <a:t>or internal customers. Also included are avoidable process losses and inefficiencies that occur</a:t>
            </a:r>
            <a:r>
              <a:rPr lang="tr-TR" sz="2400"/>
              <a:t> </a:t>
            </a:r>
            <a:r>
              <a:rPr lang="en-US" sz="2400"/>
              <a:t>even when requirements and needs are met. These are costs that would disappear if no deficiencies</a:t>
            </a:r>
            <a:r>
              <a:rPr lang="tr-TR" sz="2400"/>
              <a:t> </a:t>
            </a:r>
            <a:r>
              <a:rPr lang="en-US" sz="2400"/>
              <a:t>existed.</a:t>
            </a:r>
          </a:p>
          <a:p>
            <a:pPr>
              <a:lnSpc>
                <a:spcPct val="80000"/>
              </a:lnSpc>
            </a:pPr>
            <a:endParaRPr lang="en-US" sz="2400"/>
          </a:p>
        </p:txBody>
      </p:sp>
      <p:pic>
        <p:nvPicPr>
          <p:cNvPr id="151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933825"/>
            <a:ext cx="7748588"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323205"/>
      </p:ext>
    </p:extLst>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b="1" i="1"/>
              <a:t>CATEGORIES OF QUALITY COSTS</a:t>
            </a:r>
            <a:endParaRPr lang="en-US"/>
          </a:p>
        </p:txBody>
      </p:sp>
      <p:sp>
        <p:nvSpPr>
          <p:cNvPr id="163843" name="Rectangle 3"/>
          <p:cNvSpPr>
            <a:spLocks noGrp="1" noChangeArrowheads="1"/>
          </p:cNvSpPr>
          <p:nvPr>
            <p:ph type="body" idx="1"/>
          </p:nvPr>
        </p:nvSpPr>
        <p:spPr>
          <a:xfrm>
            <a:off x="457200" y="1600200"/>
            <a:ext cx="8291513" cy="3557588"/>
          </a:xfrm>
        </p:spPr>
        <p:txBody>
          <a:bodyPr/>
          <a:lstStyle/>
          <a:p>
            <a:pPr>
              <a:lnSpc>
                <a:spcPct val="90000"/>
              </a:lnSpc>
            </a:pPr>
            <a:r>
              <a:rPr lang="en-US" sz="2400" b="1"/>
              <a:t>External Failure Costs. </a:t>
            </a:r>
            <a:r>
              <a:rPr lang="en-US" sz="2400"/>
              <a:t>These are costs associated with deficiencies that are found after product</a:t>
            </a:r>
            <a:r>
              <a:rPr lang="tr-TR" sz="2400"/>
              <a:t> </a:t>
            </a:r>
            <a:r>
              <a:rPr lang="en-US" sz="2400"/>
              <a:t>is received by the customer. Also included are lost opportunities for sales revenue. These costs</a:t>
            </a:r>
            <a:r>
              <a:rPr lang="tr-TR" sz="2400"/>
              <a:t> </a:t>
            </a:r>
            <a:r>
              <a:rPr lang="en-US" sz="2400"/>
              <a:t>also would disappear if there were no deficiencies.</a:t>
            </a:r>
            <a:endParaRPr lang="tr-TR" sz="2400"/>
          </a:p>
          <a:p>
            <a:pPr>
              <a:lnSpc>
                <a:spcPct val="90000"/>
              </a:lnSpc>
            </a:pPr>
            <a:r>
              <a:rPr lang="en-US" sz="2400" b="1"/>
              <a:t>Appraisal Costs. </a:t>
            </a:r>
            <a:r>
              <a:rPr lang="en-US" sz="2400"/>
              <a:t>These are the costs incurred to determine the degree of conformance to quality</a:t>
            </a:r>
            <a:r>
              <a:rPr lang="tr-TR" sz="2400"/>
              <a:t> </a:t>
            </a:r>
            <a:r>
              <a:rPr lang="en-US" sz="2400"/>
              <a:t>requirements.</a:t>
            </a:r>
            <a:endParaRPr lang="tr-TR" sz="2400"/>
          </a:p>
          <a:p>
            <a:pPr>
              <a:lnSpc>
                <a:spcPct val="90000"/>
              </a:lnSpc>
            </a:pPr>
            <a:r>
              <a:rPr lang="en-US" sz="2400" b="1"/>
              <a:t>Prevention Costs. </a:t>
            </a:r>
            <a:r>
              <a:rPr lang="en-US" sz="2400"/>
              <a:t>These are costs incurred to keep failure and appraisal costs to a minimum.</a:t>
            </a:r>
          </a:p>
          <a:p>
            <a:pPr>
              <a:lnSpc>
                <a:spcPct val="90000"/>
              </a:lnSpc>
              <a:buFontTx/>
              <a:buNone/>
            </a:pPr>
            <a:endParaRPr lang="en-US" sz="2000"/>
          </a:p>
        </p:txBody>
      </p:sp>
    </p:spTree>
    <p:extLst>
      <p:ext uri="{BB962C8B-B14F-4D97-AF65-F5344CB8AC3E}">
        <p14:creationId xmlns:p14="http://schemas.microsoft.com/office/powerpoint/2010/main" val="4199972417"/>
      </p:ext>
    </p:extLst>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68313" y="333375"/>
            <a:ext cx="4319587" cy="792163"/>
          </a:xfrm>
        </p:spPr>
        <p:txBody>
          <a:bodyPr/>
          <a:lstStyle/>
          <a:p>
            <a:r>
              <a:rPr lang="en-US" sz="3200"/>
              <a:t>Cost of quality and quality improvement.</a:t>
            </a:r>
          </a:p>
        </p:txBody>
      </p:sp>
      <p:sp>
        <p:nvSpPr>
          <p:cNvPr id="149507" name="Rectangle 3"/>
          <p:cNvSpPr>
            <a:spLocks noGrp="1" noChangeArrowheads="1"/>
          </p:cNvSpPr>
          <p:nvPr>
            <p:ph type="body" idx="1"/>
          </p:nvPr>
        </p:nvSpPr>
        <p:spPr/>
        <p:txBody>
          <a:bodyPr/>
          <a:lstStyle/>
          <a:p>
            <a:endParaRPr lang="en-US"/>
          </a:p>
        </p:txBody>
      </p:sp>
      <p:pic>
        <p:nvPicPr>
          <p:cNvPr id="149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0"/>
            <a:ext cx="4521200" cy="659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629184"/>
      </p:ext>
    </p:extLst>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Effects of identifying cost of quality.</a:t>
            </a:r>
          </a:p>
        </p:txBody>
      </p:sp>
      <p:sp>
        <p:nvSpPr>
          <p:cNvPr id="165891" name="Rectangle 3"/>
          <p:cNvSpPr>
            <a:spLocks noGrp="1" noChangeArrowheads="1"/>
          </p:cNvSpPr>
          <p:nvPr>
            <p:ph type="body" idx="1"/>
          </p:nvPr>
        </p:nvSpPr>
        <p:spPr/>
        <p:txBody>
          <a:bodyPr/>
          <a:lstStyle/>
          <a:p>
            <a:endParaRPr lang="en-US"/>
          </a:p>
        </p:txBody>
      </p:sp>
      <p:pic>
        <p:nvPicPr>
          <p:cNvPr id="165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981075"/>
            <a:ext cx="6156325" cy="5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082445"/>
      </p:ext>
    </p:extLst>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t>Model for optimum quality costs</a:t>
            </a:r>
          </a:p>
        </p:txBody>
      </p:sp>
      <p:sp>
        <p:nvSpPr>
          <p:cNvPr id="166915" name="Rectangle 3"/>
          <p:cNvSpPr>
            <a:spLocks noGrp="1" noChangeArrowheads="1"/>
          </p:cNvSpPr>
          <p:nvPr>
            <p:ph type="body" idx="1"/>
          </p:nvPr>
        </p:nvSpPr>
        <p:spPr/>
        <p:txBody>
          <a:bodyPr/>
          <a:lstStyle/>
          <a:p>
            <a:endParaRPr lang="en-US"/>
          </a:p>
        </p:txBody>
      </p:sp>
      <p:pic>
        <p:nvPicPr>
          <p:cNvPr id="166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196975"/>
            <a:ext cx="5724525" cy="525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742125"/>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tr-TR" sz="3200"/>
              <a:t>KEYS</a:t>
            </a:r>
            <a:endParaRPr lang="en-US" sz="3200"/>
          </a:p>
        </p:txBody>
      </p:sp>
      <p:sp>
        <p:nvSpPr>
          <p:cNvPr id="58371" name="Rectangle 3"/>
          <p:cNvSpPr>
            <a:spLocks noGrp="1" noChangeArrowheads="1"/>
          </p:cNvSpPr>
          <p:nvPr>
            <p:ph type="body" idx="1"/>
          </p:nvPr>
        </p:nvSpPr>
        <p:spPr/>
        <p:txBody>
          <a:bodyPr/>
          <a:lstStyle/>
          <a:p>
            <a:pPr>
              <a:lnSpc>
                <a:spcPct val="80000"/>
              </a:lnSpc>
              <a:buFontTx/>
              <a:buNone/>
            </a:pPr>
            <a:r>
              <a:rPr lang="en-US" sz="2000" b="1">
                <a:latin typeface="Times New Roman" pitchFamily="18" charset="0"/>
              </a:rPr>
              <a:t>Audits </a:t>
            </a:r>
            <a:r>
              <a:rPr lang="en-US" sz="2000">
                <a:latin typeface="Times New Roman" pitchFamily="18" charset="0"/>
              </a:rPr>
              <a:t>Audits of management system design, processes and conformity with</a:t>
            </a:r>
            <a:r>
              <a:rPr lang="tr-TR" sz="2000">
                <a:latin typeface="Times New Roman" pitchFamily="18" charset="0"/>
              </a:rPr>
              <a:t> </a:t>
            </a:r>
            <a:r>
              <a:rPr lang="en-US" sz="2000">
                <a:latin typeface="Times New Roman" pitchFamily="18" charset="0"/>
              </a:rPr>
              <a:t>ISO 9001 – no longer limited to procedure audits</a:t>
            </a:r>
          </a:p>
          <a:p>
            <a:pPr>
              <a:lnSpc>
                <a:spcPct val="80000"/>
              </a:lnSpc>
              <a:buFontTx/>
              <a:buNone/>
            </a:pPr>
            <a:r>
              <a:rPr lang="en-US" sz="2000" b="1">
                <a:latin typeface="Times New Roman" pitchFamily="18" charset="0"/>
              </a:rPr>
              <a:t>Communication </a:t>
            </a:r>
            <a:r>
              <a:rPr lang="en-US" sz="2000">
                <a:latin typeface="Times New Roman" pitchFamily="18" charset="0"/>
              </a:rPr>
              <a:t>Processes for internal communication rather than systems</a:t>
            </a:r>
            <a:r>
              <a:rPr lang="tr-TR" sz="2000">
                <a:latin typeface="Times New Roman" pitchFamily="18" charset="0"/>
              </a:rPr>
              <a:t> </a:t>
            </a:r>
            <a:r>
              <a:rPr lang="en-US" sz="2000">
                <a:latin typeface="Times New Roman" pitchFamily="18" charset="0"/>
              </a:rPr>
              <a:t>of documentation</a:t>
            </a:r>
          </a:p>
          <a:p>
            <a:pPr>
              <a:lnSpc>
                <a:spcPct val="80000"/>
              </a:lnSpc>
              <a:buFontTx/>
              <a:buNone/>
            </a:pPr>
            <a:r>
              <a:rPr lang="en-US" sz="2000" b="1">
                <a:latin typeface="Times New Roman" pitchFamily="18" charset="0"/>
              </a:rPr>
              <a:t>Continual improvement </a:t>
            </a:r>
            <a:r>
              <a:rPr lang="en-US" sz="2000">
                <a:latin typeface="Times New Roman" pitchFamily="18" charset="0"/>
              </a:rPr>
              <a:t>The effectiveness of the management system to be</a:t>
            </a:r>
            <a:r>
              <a:rPr lang="tr-TR" sz="2000">
                <a:latin typeface="Times New Roman" pitchFamily="18" charset="0"/>
              </a:rPr>
              <a:t> </a:t>
            </a:r>
            <a:r>
              <a:rPr lang="en-US" sz="2000">
                <a:latin typeface="Times New Roman" pitchFamily="18" charset="0"/>
              </a:rPr>
              <a:t>continually improved – not merely reviewed</a:t>
            </a:r>
          </a:p>
          <a:p>
            <a:pPr>
              <a:lnSpc>
                <a:spcPct val="80000"/>
              </a:lnSpc>
              <a:buFontTx/>
              <a:buNone/>
            </a:pPr>
            <a:r>
              <a:rPr lang="en-US" sz="2000" b="1">
                <a:latin typeface="Times New Roman" pitchFamily="18" charset="0"/>
              </a:rPr>
              <a:t>Contract Review </a:t>
            </a:r>
            <a:r>
              <a:rPr lang="en-US" sz="2000">
                <a:latin typeface="Times New Roman" pitchFamily="18" charset="0"/>
              </a:rPr>
              <a:t>Replaced by a wide-ranging review of all product requirements</a:t>
            </a:r>
            <a:r>
              <a:rPr lang="tr-TR" sz="2000">
                <a:latin typeface="Times New Roman" pitchFamily="18" charset="0"/>
              </a:rPr>
              <a:t> </a:t>
            </a:r>
            <a:r>
              <a:rPr lang="en-US" sz="2000">
                <a:latin typeface="Times New Roman" pitchFamily="18" charset="0"/>
              </a:rPr>
              <a:t>including customer, organizational and regulatory requirements – no</a:t>
            </a:r>
            <a:r>
              <a:rPr lang="tr-TR" sz="2000">
                <a:latin typeface="Times New Roman" pitchFamily="18" charset="0"/>
              </a:rPr>
              <a:t> </a:t>
            </a:r>
            <a:r>
              <a:rPr lang="en-US" sz="2000">
                <a:latin typeface="Times New Roman" pitchFamily="18" charset="0"/>
              </a:rPr>
              <a:t>longer limited to contracts and tenders. The standard has moved away from</a:t>
            </a:r>
            <a:r>
              <a:rPr lang="tr-TR" sz="2000">
                <a:latin typeface="Times New Roman" pitchFamily="18" charset="0"/>
              </a:rPr>
              <a:t> </a:t>
            </a:r>
            <a:r>
              <a:rPr lang="en-US" sz="2000">
                <a:latin typeface="Times New Roman" pitchFamily="18" charset="0"/>
              </a:rPr>
              <a:t>the original intention of it being used in a contractual situation to one in</a:t>
            </a:r>
            <a:r>
              <a:rPr lang="tr-TR" sz="2000">
                <a:latin typeface="Times New Roman" pitchFamily="18" charset="0"/>
              </a:rPr>
              <a:t> </a:t>
            </a:r>
            <a:r>
              <a:rPr lang="en-US" sz="2000">
                <a:latin typeface="Times New Roman" pitchFamily="18" charset="0"/>
              </a:rPr>
              <a:t>which there might be no contract until after a product or service has been</a:t>
            </a:r>
            <a:r>
              <a:rPr lang="tr-TR" sz="2000">
                <a:latin typeface="Times New Roman" pitchFamily="18" charset="0"/>
              </a:rPr>
              <a:t> </a:t>
            </a:r>
            <a:r>
              <a:rPr lang="en-US" sz="2000">
                <a:latin typeface="Times New Roman" pitchFamily="18" charset="0"/>
              </a:rPr>
              <a:t>developed.</a:t>
            </a:r>
          </a:p>
          <a:p>
            <a:pPr>
              <a:lnSpc>
                <a:spcPct val="80000"/>
              </a:lnSpc>
              <a:buFontTx/>
              <a:buNone/>
            </a:pPr>
            <a:r>
              <a:rPr lang="en-US" sz="2000" b="1">
                <a:latin typeface="Times New Roman" pitchFamily="18" charset="0"/>
              </a:rPr>
              <a:t>Customer satisfaction </a:t>
            </a:r>
            <a:r>
              <a:rPr lang="en-US" sz="2000">
                <a:latin typeface="Times New Roman" pitchFamily="18" charset="0"/>
              </a:rPr>
              <a:t>Customer perceptions of the organization’s performance</a:t>
            </a:r>
            <a:r>
              <a:rPr lang="tr-TR" sz="2000">
                <a:latin typeface="Times New Roman" pitchFamily="18" charset="0"/>
              </a:rPr>
              <a:t> </a:t>
            </a:r>
            <a:r>
              <a:rPr lang="en-US" sz="2000">
                <a:latin typeface="Times New Roman" pitchFamily="18" charset="0"/>
              </a:rPr>
              <a:t>to be monitored as one of the measures of management system</a:t>
            </a:r>
            <a:r>
              <a:rPr lang="tr-TR" sz="2000">
                <a:latin typeface="Times New Roman" pitchFamily="18" charset="0"/>
              </a:rPr>
              <a:t> </a:t>
            </a:r>
            <a:r>
              <a:rPr lang="en-US" sz="2000">
                <a:latin typeface="Times New Roman" pitchFamily="18" charset="0"/>
              </a:rPr>
              <a:t>performance</a:t>
            </a:r>
          </a:p>
          <a:p>
            <a:pPr>
              <a:lnSpc>
                <a:spcPct val="80000"/>
              </a:lnSpc>
              <a:buFontTx/>
              <a:buNone/>
            </a:pPr>
            <a:r>
              <a:rPr lang="en-US" sz="2000" b="1">
                <a:latin typeface="Times New Roman" pitchFamily="18" charset="0"/>
              </a:rPr>
              <a:t>Design </a:t>
            </a:r>
            <a:r>
              <a:rPr lang="en-US" sz="2000">
                <a:latin typeface="Times New Roman" pitchFamily="18" charset="0"/>
              </a:rPr>
              <a:t>If the organization designs its own products and services, design</a:t>
            </a:r>
            <a:r>
              <a:rPr lang="tr-TR" sz="2000">
                <a:latin typeface="Times New Roman" pitchFamily="18" charset="0"/>
              </a:rPr>
              <a:t> </a:t>
            </a:r>
            <a:r>
              <a:rPr lang="en-US" sz="2000">
                <a:latin typeface="Times New Roman" pitchFamily="18" charset="0"/>
              </a:rPr>
              <a:t>and development processes must be included in the management system (see</a:t>
            </a:r>
            <a:r>
              <a:rPr lang="tr-TR" sz="2000">
                <a:latin typeface="Times New Roman" pitchFamily="18" charset="0"/>
              </a:rPr>
              <a:t> </a:t>
            </a:r>
            <a:r>
              <a:rPr lang="en-US" sz="2000" i="1">
                <a:latin typeface="Times New Roman" pitchFamily="18" charset="0"/>
              </a:rPr>
              <a:t>Exclusions </a:t>
            </a:r>
            <a:r>
              <a:rPr lang="en-US" sz="2000">
                <a:latin typeface="Times New Roman" pitchFamily="18" charset="0"/>
              </a:rPr>
              <a:t>below)</a:t>
            </a:r>
          </a:p>
        </p:txBody>
      </p:sp>
    </p:spTree>
    <p:extLst>
      <p:ext uri="{BB962C8B-B14F-4D97-AF65-F5344CB8AC3E}">
        <p14:creationId xmlns:p14="http://schemas.microsoft.com/office/powerpoint/2010/main" val="2742241164"/>
      </p:ext>
    </p:extLst>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7075" y="1260475"/>
            <a:ext cx="8033866" cy="1143000"/>
          </a:xfrm>
        </p:spPr>
        <p:txBody>
          <a:bodyPr/>
          <a:lstStyle/>
          <a:p>
            <a:pPr eaLnBrk="1" hangingPunct="1"/>
            <a:r>
              <a:rPr lang="tr-TR" smtClean="0">
                <a:solidFill>
                  <a:schemeClr val="bg2">
                    <a:lumMod val="50000"/>
                  </a:schemeClr>
                </a:solidFill>
              </a:rPr>
              <a:t>FE 322 </a:t>
            </a:r>
            <a:r>
              <a:rPr lang="tr-TR" dirty="0" smtClean="0">
                <a:solidFill>
                  <a:schemeClr val="bg2">
                    <a:lumMod val="50000"/>
                  </a:schemeClr>
                </a:solidFill>
              </a:rPr>
              <a:t>FOOD PRODUCTION MANAGEMENT</a:t>
            </a:r>
            <a:endParaRPr lang="de-DE" dirty="0" smtClean="0">
              <a:solidFill>
                <a:schemeClr val="bg2">
                  <a:lumMod val="50000"/>
                </a:schemeClr>
              </a:solidFill>
            </a:endParaRPr>
          </a:p>
        </p:txBody>
      </p:sp>
      <p:sp>
        <p:nvSpPr>
          <p:cNvPr id="3075" name="Rectangle 3"/>
          <p:cNvSpPr>
            <a:spLocks noGrp="1" noChangeArrowheads="1"/>
          </p:cNvSpPr>
          <p:nvPr>
            <p:ph type="subTitle" idx="1"/>
          </p:nvPr>
        </p:nvSpPr>
        <p:spPr>
          <a:xfrm>
            <a:off x="727075" y="2903838"/>
            <a:ext cx="8108006" cy="441025"/>
          </a:xfrm>
        </p:spPr>
        <p:txBody>
          <a:bodyPr/>
          <a:lstStyle/>
          <a:p>
            <a:r>
              <a:rPr lang="tr-TR" dirty="0">
                <a:solidFill>
                  <a:schemeClr val="bg2">
                    <a:lumMod val="50000"/>
                  </a:schemeClr>
                </a:solidFill>
              </a:rPr>
              <a:t>9</a:t>
            </a:r>
            <a:r>
              <a:rPr lang="tr-TR" dirty="0" smtClean="0">
                <a:solidFill>
                  <a:schemeClr val="bg2">
                    <a:lumMod val="50000"/>
                  </a:schemeClr>
                </a:solidFill>
              </a:rPr>
              <a:t>. </a:t>
            </a:r>
            <a:r>
              <a:rPr lang="tr-TR" sz="2400" dirty="0" err="1"/>
              <a:t>Quality</a:t>
            </a:r>
            <a:r>
              <a:rPr lang="tr-TR" sz="2400" dirty="0"/>
              <a:t> </a:t>
            </a:r>
            <a:r>
              <a:rPr lang="tr-TR" sz="2400" dirty="0" err="1"/>
              <a:t>and</a:t>
            </a:r>
            <a:r>
              <a:rPr lang="tr-TR" sz="2400" dirty="0"/>
              <a:t> </a:t>
            </a:r>
            <a:r>
              <a:rPr lang="tr-TR" sz="2400" dirty="0" err="1"/>
              <a:t>safety</a:t>
            </a:r>
            <a:r>
              <a:rPr lang="tr-TR" sz="2400" dirty="0"/>
              <a:t> </a:t>
            </a:r>
            <a:r>
              <a:rPr lang="tr-TR" sz="2400" dirty="0" err="1"/>
              <a:t>audit</a:t>
            </a:r>
            <a:r>
              <a:rPr lang="tr-TR" sz="2400" dirty="0"/>
              <a:t> </a:t>
            </a:r>
            <a:r>
              <a:rPr lang="tr-TR" sz="2400" dirty="0" err="1"/>
              <a:t>systems</a:t>
            </a:r>
            <a:endParaRPr lang="tr-TR" sz="2400" dirty="0"/>
          </a:p>
          <a:p>
            <a:endParaRPr lang="en-US" dirty="0">
              <a:solidFill>
                <a:schemeClr val="bg2">
                  <a:lumMod val="50000"/>
                </a:schemeClr>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717" y="378372"/>
            <a:ext cx="3799490" cy="144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380960"/>
      </p:ext>
    </p:extLst>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3" name="Rectangle 5"/>
          <p:cNvSpPr>
            <a:spLocks noGrp="1" noChangeArrowheads="1"/>
          </p:cNvSpPr>
          <p:nvPr>
            <p:ph type="title"/>
          </p:nvPr>
        </p:nvSpPr>
        <p:spPr/>
        <p:txBody>
          <a:bodyPr/>
          <a:lstStyle/>
          <a:p>
            <a:r>
              <a:rPr lang="tr-TR" b="0"/>
              <a:t>Types of Audit</a:t>
            </a:r>
          </a:p>
        </p:txBody>
      </p:sp>
      <p:sp>
        <p:nvSpPr>
          <p:cNvPr id="862214" name="Rectangle 6"/>
          <p:cNvSpPr>
            <a:spLocks noGrp="1" noChangeArrowheads="1"/>
          </p:cNvSpPr>
          <p:nvPr>
            <p:ph type="body" idx="1"/>
          </p:nvPr>
        </p:nvSpPr>
        <p:spPr>
          <a:xfrm>
            <a:off x="1692275" y="1600200"/>
            <a:ext cx="7200900" cy="4525963"/>
          </a:xfrm>
        </p:spPr>
        <p:txBody>
          <a:bodyPr/>
          <a:lstStyle/>
          <a:p>
            <a:pPr>
              <a:lnSpc>
                <a:spcPct val="80000"/>
              </a:lnSpc>
              <a:buFontTx/>
              <a:buNone/>
            </a:pPr>
            <a:r>
              <a:rPr lang="tr-TR" sz="2000" b="1"/>
              <a:t>(a) First party audit</a:t>
            </a:r>
          </a:p>
          <a:p>
            <a:pPr>
              <a:lnSpc>
                <a:spcPct val="80000"/>
              </a:lnSpc>
              <a:buFontTx/>
              <a:buNone/>
            </a:pPr>
            <a:r>
              <a:rPr lang="tr-TR" sz="2000"/>
              <a:t>It’s the tool by which the “</a:t>
            </a:r>
            <a:r>
              <a:rPr lang="tr-TR" sz="2000" i="1"/>
              <a:t>business</a:t>
            </a:r>
            <a:r>
              <a:rPr lang="tr-TR" sz="2000"/>
              <a:t>” is monitoring adherence to the documented HACCP system. It provides detailed information about failures of the system and highlights the potentiality of improvement. The auditors are chosen within the company but not strictly related to the area, function or procedures being audited.</a:t>
            </a:r>
          </a:p>
          <a:p>
            <a:pPr>
              <a:lnSpc>
                <a:spcPct val="80000"/>
              </a:lnSpc>
              <a:buFontTx/>
              <a:buNone/>
            </a:pPr>
            <a:r>
              <a:rPr lang="tr-TR" sz="2000" b="1"/>
              <a:t>(b) Second party audit</a:t>
            </a:r>
          </a:p>
          <a:p>
            <a:pPr>
              <a:lnSpc>
                <a:spcPct val="80000"/>
              </a:lnSpc>
              <a:buFontTx/>
              <a:buNone/>
            </a:pPr>
            <a:r>
              <a:rPr lang="tr-TR" sz="2000"/>
              <a:t>It is the tool through which the customer can directly evaluate if the process/product of his supplier satisfies its request. In this case the auditor usually belongs to the customer’s staff. Sometimes the supplier can choose one person among the personnel who can act as a “</a:t>
            </a:r>
            <a:r>
              <a:rPr lang="tr-TR" sz="2000" i="1"/>
              <a:t>representative</a:t>
            </a:r>
            <a:r>
              <a:rPr lang="tr-TR" sz="2000"/>
              <a:t>” of the customer. In many cases the customer is hiring an independent expert to do the Auditing for him.</a:t>
            </a:r>
          </a:p>
        </p:txBody>
      </p:sp>
    </p:spTree>
    <p:extLst>
      <p:ext uri="{BB962C8B-B14F-4D97-AF65-F5344CB8AC3E}">
        <p14:creationId xmlns:p14="http://schemas.microsoft.com/office/powerpoint/2010/main" val="2475496665"/>
      </p:ext>
    </p:extLst>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p:txBody>
          <a:bodyPr/>
          <a:lstStyle/>
          <a:p>
            <a:r>
              <a:rPr lang="tr-TR" b="0"/>
              <a:t>Types of Audit</a:t>
            </a:r>
          </a:p>
        </p:txBody>
      </p:sp>
      <p:sp>
        <p:nvSpPr>
          <p:cNvPr id="866307" name="Rectangle 3"/>
          <p:cNvSpPr>
            <a:spLocks noGrp="1" noChangeArrowheads="1"/>
          </p:cNvSpPr>
          <p:nvPr>
            <p:ph type="body" idx="1"/>
          </p:nvPr>
        </p:nvSpPr>
        <p:spPr>
          <a:xfrm>
            <a:off x="1476375" y="1600200"/>
            <a:ext cx="7416800" cy="4525963"/>
          </a:xfrm>
        </p:spPr>
        <p:txBody>
          <a:bodyPr/>
          <a:lstStyle/>
          <a:p>
            <a:pPr>
              <a:lnSpc>
                <a:spcPct val="80000"/>
              </a:lnSpc>
              <a:buFontTx/>
              <a:buNone/>
            </a:pPr>
            <a:r>
              <a:rPr lang="tr-TR" sz="2000" b="1" dirty="0"/>
              <a:t>(c) Third </a:t>
            </a:r>
            <a:r>
              <a:rPr lang="tr-TR" sz="2000" b="1" dirty="0" err="1"/>
              <a:t>party</a:t>
            </a:r>
            <a:r>
              <a:rPr lang="tr-TR" sz="2000" b="1" dirty="0"/>
              <a:t> </a:t>
            </a:r>
            <a:r>
              <a:rPr lang="tr-TR" sz="2000" b="1" dirty="0" err="1"/>
              <a:t>audit</a:t>
            </a:r>
            <a:r>
              <a:rPr lang="tr-TR" sz="2000" b="1" dirty="0"/>
              <a:t> (</a:t>
            </a:r>
            <a:r>
              <a:rPr lang="tr-TR" sz="2000" b="1" i="1" dirty="0" err="1"/>
              <a:t>another</a:t>
            </a:r>
            <a:r>
              <a:rPr lang="tr-TR" sz="2000" b="1" i="1" dirty="0"/>
              <a:t> </a:t>
            </a:r>
            <a:r>
              <a:rPr lang="tr-TR" sz="2000" b="1" i="1" dirty="0" err="1"/>
              <a:t>pair</a:t>
            </a:r>
            <a:r>
              <a:rPr lang="tr-TR" sz="2000" b="1" i="1" dirty="0"/>
              <a:t> of </a:t>
            </a:r>
            <a:r>
              <a:rPr lang="tr-TR" sz="2000" b="1" i="1" dirty="0" err="1"/>
              <a:t>eyes</a:t>
            </a:r>
            <a:r>
              <a:rPr lang="tr-TR" sz="2000" b="1" dirty="0"/>
              <a:t>)</a:t>
            </a:r>
          </a:p>
          <a:p>
            <a:pPr>
              <a:lnSpc>
                <a:spcPct val="80000"/>
              </a:lnSpc>
              <a:buFontTx/>
              <a:buNone/>
            </a:pPr>
            <a:r>
              <a:rPr lang="tr-TR" sz="2000" dirty="0" err="1"/>
              <a:t>It</a:t>
            </a:r>
            <a:r>
              <a:rPr lang="tr-TR" sz="2000" dirty="0"/>
              <a:t> is </a:t>
            </a:r>
            <a:r>
              <a:rPr lang="tr-TR" sz="2000" dirty="0" err="1"/>
              <a:t>performed</a:t>
            </a:r>
            <a:r>
              <a:rPr lang="tr-TR" sz="2000" dirty="0"/>
              <a:t> </a:t>
            </a:r>
            <a:r>
              <a:rPr lang="tr-TR" sz="2000" dirty="0" err="1"/>
              <a:t>by</a:t>
            </a:r>
            <a:r>
              <a:rPr lang="tr-TR" sz="2000" dirty="0"/>
              <a:t> </a:t>
            </a:r>
            <a:r>
              <a:rPr lang="tr-TR" sz="2000" dirty="0" err="1"/>
              <a:t>agencies</a:t>
            </a:r>
            <a:r>
              <a:rPr lang="tr-TR" sz="2000" dirty="0"/>
              <a:t>, </a:t>
            </a:r>
            <a:r>
              <a:rPr lang="tr-TR" sz="2000" dirty="0" err="1"/>
              <a:t>independent</a:t>
            </a:r>
            <a:r>
              <a:rPr lang="tr-TR" sz="2000" dirty="0"/>
              <a:t> of </a:t>
            </a:r>
            <a:r>
              <a:rPr lang="tr-TR" sz="2000" dirty="0" err="1"/>
              <a:t>both</a:t>
            </a:r>
            <a:r>
              <a:rPr lang="tr-TR" sz="2000" dirty="0"/>
              <a:t> </a:t>
            </a:r>
            <a:r>
              <a:rPr lang="tr-TR" sz="2000" dirty="0" err="1"/>
              <a:t>customer</a:t>
            </a:r>
            <a:r>
              <a:rPr lang="tr-TR" sz="2000" dirty="0"/>
              <a:t> </a:t>
            </a:r>
            <a:r>
              <a:rPr lang="tr-TR" sz="2000" dirty="0" err="1"/>
              <a:t>and</a:t>
            </a:r>
            <a:r>
              <a:rPr lang="tr-TR" sz="2000" dirty="0"/>
              <a:t> </a:t>
            </a:r>
            <a:r>
              <a:rPr lang="tr-TR" sz="2000" dirty="0" err="1"/>
              <a:t>suppliers</a:t>
            </a:r>
            <a:r>
              <a:rPr lang="tr-TR" sz="2000" dirty="0"/>
              <a:t>, </a:t>
            </a:r>
            <a:r>
              <a:rPr lang="tr-TR" sz="2000" dirty="0" err="1"/>
              <a:t>recognised</a:t>
            </a:r>
            <a:r>
              <a:rPr lang="tr-TR" sz="2000" dirty="0"/>
              <a:t> as </a:t>
            </a:r>
            <a:r>
              <a:rPr lang="tr-TR" sz="2000" dirty="0" err="1"/>
              <a:t>competent</a:t>
            </a:r>
            <a:r>
              <a:rPr lang="tr-TR" sz="2000" dirty="0"/>
              <a:t> </a:t>
            </a:r>
            <a:r>
              <a:rPr lang="tr-TR" sz="2000" dirty="0" err="1"/>
              <a:t>to</a:t>
            </a:r>
            <a:r>
              <a:rPr lang="tr-TR" sz="2000" dirty="0"/>
              <a:t> </a:t>
            </a:r>
            <a:r>
              <a:rPr lang="tr-TR" sz="2000" dirty="0" err="1"/>
              <a:t>assess</a:t>
            </a:r>
            <a:r>
              <a:rPr lang="tr-TR" sz="2000" dirty="0"/>
              <a:t> </a:t>
            </a:r>
            <a:r>
              <a:rPr lang="tr-TR" sz="2000" dirty="0" err="1"/>
              <a:t>system</a:t>
            </a:r>
            <a:r>
              <a:rPr lang="tr-TR" sz="2000" dirty="0"/>
              <a:t> </a:t>
            </a:r>
            <a:r>
              <a:rPr lang="tr-TR" sz="2000" dirty="0" err="1"/>
              <a:t>against</a:t>
            </a:r>
            <a:r>
              <a:rPr lang="tr-TR" sz="2000" dirty="0"/>
              <a:t> a </a:t>
            </a:r>
            <a:r>
              <a:rPr lang="tr-TR" sz="2000" dirty="0" err="1"/>
              <a:t>standard</a:t>
            </a:r>
            <a:r>
              <a:rPr lang="tr-TR" sz="2000" dirty="0"/>
              <a:t>. </a:t>
            </a:r>
            <a:r>
              <a:rPr lang="tr-TR" sz="2000" dirty="0" err="1"/>
              <a:t>For</a:t>
            </a:r>
            <a:r>
              <a:rPr lang="tr-TR" sz="2000" dirty="0"/>
              <a:t> </a:t>
            </a:r>
            <a:r>
              <a:rPr lang="tr-TR" sz="2000" dirty="0" err="1"/>
              <a:t>quality</a:t>
            </a:r>
            <a:r>
              <a:rPr lang="tr-TR" sz="2000" dirty="0"/>
              <a:t> </a:t>
            </a:r>
            <a:r>
              <a:rPr lang="tr-TR" sz="2000" dirty="0" err="1"/>
              <a:t>management</a:t>
            </a:r>
            <a:r>
              <a:rPr lang="tr-TR" sz="2000" dirty="0"/>
              <a:t> </a:t>
            </a:r>
            <a:r>
              <a:rPr lang="tr-TR" sz="2000" dirty="0" err="1"/>
              <a:t>system</a:t>
            </a:r>
            <a:r>
              <a:rPr lang="tr-TR" sz="2000" dirty="0"/>
              <a:t>, </a:t>
            </a:r>
            <a:r>
              <a:rPr lang="tr-TR" sz="2000" dirty="0" err="1"/>
              <a:t>third</a:t>
            </a:r>
            <a:r>
              <a:rPr lang="tr-TR" sz="2000" dirty="0"/>
              <a:t> </a:t>
            </a:r>
            <a:r>
              <a:rPr lang="tr-TR" sz="2000" dirty="0" err="1"/>
              <a:t>party</a:t>
            </a:r>
            <a:r>
              <a:rPr lang="tr-TR" sz="2000" dirty="0"/>
              <a:t> </a:t>
            </a:r>
            <a:r>
              <a:rPr lang="tr-TR" sz="2000" dirty="0" err="1"/>
              <a:t>audit</a:t>
            </a:r>
            <a:r>
              <a:rPr lang="tr-TR" sz="2000" dirty="0"/>
              <a:t> is </a:t>
            </a:r>
            <a:r>
              <a:rPr lang="tr-TR" sz="2000" dirty="0" err="1"/>
              <a:t>carried</a:t>
            </a:r>
            <a:r>
              <a:rPr lang="tr-TR" sz="2000" dirty="0"/>
              <a:t> </a:t>
            </a:r>
            <a:r>
              <a:rPr lang="tr-TR" sz="2000" dirty="0" err="1"/>
              <a:t>out</a:t>
            </a:r>
            <a:r>
              <a:rPr lang="tr-TR" sz="2000" dirty="0"/>
              <a:t> </a:t>
            </a:r>
            <a:r>
              <a:rPr lang="tr-TR" sz="2000" dirty="0" err="1"/>
              <a:t>by</a:t>
            </a:r>
            <a:r>
              <a:rPr lang="tr-TR" sz="2000" dirty="0"/>
              <a:t> </a:t>
            </a:r>
            <a:r>
              <a:rPr lang="tr-TR" sz="2000" dirty="0" err="1"/>
              <a:t>internationally</a:t>
            </a:r>
            <a:r>
              <a:rPr lang="tr-TR" sz="2000" dirty="0"/>
              <a:t> </a:t>
            </a:r>
            <a:r>
              <a:rPr lang="tr-TR" sz="2000" dirty="0" err="1"/>
              <a:t>recognised</a:t>
            </a:r>
            <a:r>
              <a:rPr lang="tr-TR" sz="2000" dirty="0"/>
              <a:t> </a:t>
            </a:r>
            <a:r>
              <a:rPr lang="tr-TR" sz="2000" dirty="0" err="1"/>
              <a:t>agencies</a:t>
            </a:r>
            <a:r>
              <a:rPr lang="tr-TR" sz="2000" dirty="0"/>
              <a:t>; </a:t>
            </a:r>
            <a:r>
              <a:rPr lang="tr-TR" sz="2000" dirty="0" err="1"/>
              <a:t>it’s</a:t>
            </a:r>
            <a:r>
              <a:rPr lang="tr-TR" sz="2000" dirty="0"/>
              <a:t> </a:t>
            </a:r>
            <a:r>
              <a:rPr lang="tr-TR" sz="2000" dirty="0" err="1"/>
              <a:t>volunteer</a:t>
            </a:r>
            <a:r>
              <a:rPr lang="tr-TR" sz="2000" dirty="0"/>
              <a:t> </a:t>
            </a:r>
            <a:r>
              <a:rPr lang="tr-TR" sz="2000" dirty="0" err="1"/>
              <a:t>and</a:t>
            </a:r>
            <a:r>
              <a:rPr lang="tr-TR" sz="2000" dirty="0"/>
              <a:t> </a:t>
            </a:r>
            <a:r>
              <a:rPr lang="tr-TR" sz="2000" dirty="0" err="1"/>
              <a:t>the</a:t>
            </a:r>
            <a:r>
              <a:rPr lang="tr-TR" sz="2000" dirty="0"/>
              <a:t> </a:t>
            </a:r>
            <a:r>
              <a:rPr lang="tr-TR" sz="2000" dirty="0" err="1"/>
              <a:t>company</a:t>
            </a:r>
            <a:r>
              <a:rPr lang="tr-TR" sz="2000" dirty="0"/>
              <a:t> </a:t>
            </a:r>
            <a:r>
              <a:rPr lang="tr-TR" sz="2000" dirty="0" err="1"/>
              <a:t>will</a:t>
            </a:r>
            <a:r>
              <a:rPr lang="tr-TR" sz="2000" dirty="0"/>
              <a:t> </a:t>
            </a:r>
            <a:r>
              <a:rPr lang="tr-TR" sz="2000" dirty="0" err="1"/>
              <a:t>achieve</a:t>
            </a:r>
            <a:r>
              <a:rPr lang="tr-TR" sz="2000" dirty="0"/>
              <a:t> </a:t>
            </a:r>
            <a:r>
              <a:rPr lang="tr-TR" sz="2000" dirty="0" err="1"/>
              <a:t>certification</a:t>
            </a:r>
            <a:r>
              <a:rPr lang="tr-TR" sz="2000" dirty="0"/>
              <a:t> </a:t>
            </a:r>
            <a:r>
              <a:rPr lang="tr-TR" sz="2000" dirty="0" err="1"/>
              <a:t>related</a:t>
            </a:r>
            <a:r>
              <a:rPr lang="tr-TR" sz="2000" dirty="0"/>
              <a:t> </a:t>
            </a:r>
            <a:r>
              <a:rPr lang="tr-TR" sz="2000" dirty="0" err="1"/>
              <a:t>to</a:t>
            </a:r>
            <a:r>
              <a:rPr lang="tr-TR" sz="2000" dirty="0"/>
              <a:t> </a:t>
            </a:r>
            <a:r>
              <a:rPr lang="tr-TR" sz="2000" dirty="0" err="1"/>
              <a:t>the</a:t>
            </a:r>
            <a:r>
              <a:rPr lang="tr-TR" sz="2000" dirty="0"/>
              <a:t> </a:t>
            </a:r>
            <a:r>
              <a:rPr lang="tr-TR" sz="2000" dirty="0" err="1"/>
              <a:t>quality</a:t>
            </a:r>
            <a:r>
              <a:rPr lang="tr-TR" sz="2000" dirty="0"/>
              <a:t> </a:t>
            </a:r>
            <a:r>
              <a:rPr lang="tr-TR" sz="2000" dirty="0" err="1"/>
              <a:t>standard</a:t>
            </a:r>
            <a:r>
              <a:rPr lang="tr-TR" sz="2000" dirty="0"/>
              <a:t> met. </a:t>
            </a:r>
            <a:r>
              <a:rPr lang="tr-TR" sz="2000" dirty="0" err="1"/>
              <a:t>Regulatory</a:t>
            </a:r>
            <a:r>
              <a:rPr lang="tr-TR" sz="2000" dirty="0"/>
              <a:t> </a:t>
            </a:r>
            <a:r>
              <a:rPr lang="tr-TR" sz="2000" dirty="0" err="1"/>
              <a:t>Audit</a:t>
            </a:r>
            <a:r>
              <a:rPr lang="tr-TR" sz="2000" dirty="0"/>
              <a:t> </a:t>
            </a:r>
            <a:r>
              <a:rPr lang="tr-TR" sz="2000" dirty="0" err="1"/>
              <a:t>complies</a:t>
            </a:r>
            <a:r>
              <a:rPr lang="tr-TR" sz="2000" dirty="0"/>
              <a:t> </a:t>
            </a:r>
            <a:r>
              <a:rPr lang="tr-TR" sz="2000" dirty="0" err="1"/>
              <a:t>with</a:t>
            </a:r>
            <a:r>
              <a:rPr lang="tr-TR" sz="2000" dirty="0"/>
              <a:t> </a:t>
            </a:r>
            <a:r>
              <a:rPr lang="tr-TR" sz="2000" dirty="0" err="1"/>
              <a:t>this</a:t>
            </a:r>
            <a:r>
              <a:rPr lang="tr-TR" sz="2000" dirty="0"/>
              <a:t> </a:t>
            </a:r>
            <a:r>
              <a:rPr lang="tr-TR" sz="2000" dirty="0" err="1"/>
              <a:t>type</a:t>
            </a:r>
            <a:r>
              <a:rPr lang="tr-TR" sz="2000" dirty="0"/>
              <a:t> of </a:t>
            </a:r>
            <a:r>
              <a:rPr lang="tr-TR" sz="2000" dirty="0" err="1"/>
              <a:t>audit</a:t>
            </a:r>
            <a:r>
              <a:rPr lang="tr-TR" sz="2000" dirty="0"/>
              <a:t>.</a:t>
            </a:r>
          </a:p>
          <a:p>
            <a:pPr>
              <a:lnSpc>
                <a:spcPct val="80000"/>
              </a:lnSpc>
              <a:buFontTx/>
              <a:buNone/>
            </a:pPr>
            <a:r>
              <a:rPr lang="tr-TR" sz="2000" b="1" dirty="0"/>
              <a:t>(d) </a:t>
            </a:r>
            <a:r>
              <a:rPr lang="tr-TR" sz="2000" b="1" dirty="0" err="1"/>
              <a:t>Vertical</a:t>
            </a:r>
            <a:r>
              <a:rPr lang="tr-TR" sz="2000" b="1" dirty="0"/>
              <a:t> </a:t>
            </a:r>
            <a:r>
              <a:rPr lang="tr-TR" sz="2000" b="1" dirty="0" err="1"/>
              <a:t>audit</a:t>
            </a:r>
            <a:endParaRPr lang="tr-TR" sz="2000" b="1" dirty="0"/>
          </a:p>
          <a:p>
            <a:pPr>
              <a:lnSpc>
                <a:spcPct val="80000"/>
              </a:lnSpc>
              <a:buFontTx/>
              <a:buNone/>
            </a:pPr>
            <a:r>
              <a:rPr lang="tr-TR" sz="2000" dirty="0" err="1"/>
              <a:t>It</a:t>
            </a:r>
            <a:r>
              <a:rPr lang="tr-TR" sz="2000" dirty="0"/>
              <a:t> is </a:t>
            </a:r>
            <a:r>
              <a:rPr lang="tr-TR" sz="2000" dirty="0" err="1"/>
              <a:t>used</a:t>
            </a:r>
            <a:r>
              <a:rPr lang="tr-TR" sz="2000" dirty="0"/>
              <a:t> </a:t>
            </a:r>
            <a:r>
              <a:rPr lang="tr-TR" sz="2000" dirty="0" err="1"/>
              <a:t>to</a:t>
            </a:r>
            <a:r>
              <a:rPr lang="tr-TR" sz="2000" dirty="0"/>
              <a:t> </a:t>
            </a:r>
            <a:r>
              <a:rPr lang="tr-TR" sz="2000" dirty="0" err="1"/>
              <a:t>look</a:t>
            </a:r>
            <a:r>
              <a:rPr lang="tr-TR" sz="2000" dirty="0"/>
              <a:t> in </a:t>
            </a:r>
            <a:r>
              <a:rPr lang="tr-TR" sz="2000" dirty="0" err="1"/>
              <a:t>depth</a:t>
            </a:r>
            <a:r>
              <a:rPr lang="tr-TR" sz="2000" dirty="0"/>
              <a:t> a </a:t>
            </a:r>
            <a:r>
              <a:rPr lang="tr-TR" sz="2000" dirty="0" err="1"/>
              <a:t>particular</a:t>
            </a:r>
            <a:r>
              <a:rPr lang="tr-TR" sz="2000" dirty="0"/>
              <a:t> </a:t>
            </a:r>
            <a:r>
              <a:rPr lang="tr-TR" sz="2000" dirty="0" err="1"/>
              <a:t>function</a:t>
            </a:r>
            <a:r>
              <a:rPr lang="tr-TR" sz="2000" dirty="0"/>
              <a:t> </a:t>
            </a:r>
            <a:r>
              <a:rPr lang="tr-TR" sz="2000" dirty="0" err="1"/>
              <a:t>or</a:t>
            </a:r>
            <a:r>
              <a:rPr lang="tr-TR" sz="2000" dirty="0"/>
              <a:t> </a:t>
            </a:r>
            <a:r>
              <a:rPr lang="tr-TR" sz="2000" dirty="0" err="1"/>
              <a:t>department</a:t>
            </a:r>
            <a:r>
              <a:rPr lang="tr-TR" sz="2000" dirty="0"/>
              <a:t>. </a:t>
            </a:r>
            <a:r>
              <a:rPr lang="tr-TR" sz="2000" dirty="0" err="1"/>
              <a:t>It</a:t>
            </a:r>
            <a:r>
              <a:rPr lang="tr-TR" sz="2000" dirty="0"/>
              <a:t> </a:t>
            </a:r>
            <a:r>
              <a:rPr lang="tr-TR" sz="2000" dirty="0" err="1"/>
              <a:t>permits</a:t>
            </a:r>
            <a:r>
              <a:rPr lang="tr-TR" sz="2000" dirty="0"/>
              <a:t> </a:t>
            </a:r>
            <a:r>
              <a:rPr lang="tr-TR" sz="2000" dirty="0" err="1"/>
              <a:t>to</a:t>
            </a:r>
            <a:r>
              <a:rPr lang="tr-TR" sz="2000" dirty="0"/>
              <a:t> </a:t>
            </a:r>
            <a:r>
              <a:rPr lang="tr-TR" sz="2000" dirty="0" err="1"/>
              <a:t>monitor</a:t>
            </a:r>
            <a:r>
              <a:rPr lang="tr-TR" sz="2000" dirty="0"/>
              <a:t> </a:t>
            </a:r>
            <a:r>
              <a:rPr lang="tr-TR" sz="2000" dirty="0" err="1"/>
              <a:t>the</a:t>
            </a:r>
            <a:r>
              <a:rPr lang="tr-TR" sz="2000" dirty="0"/>
              <a:t> </a:t>
            </a:r>
            <a:r>
              <a:rPr lang="tr-TR" sz="2000" dirty="0" err="1"/>
              <a:t>use</a:t>
            </a:r>
            <a:r>
              <a:rPr lang="tr-TR" sz="2000" dirty="0"/>
              <a:t> of </a:t>
            </a:r>
            <a:r>
              <a:rPr lang="tr-TR" sz="2000" dirty="0" err="1"/>
              <a:t>all</a:t>
            </a:r>
            <a:r>
              <a:rPr lang="tr-TR" sz="2000" dirty="0"/>
              <a:t> </a:t>
            </a:r>
            <a:r>
              <a:rPr lang="tr-TR" sz="2000" dirty="0" err="1"/>
              <a:t>relevant</a:t>
            </a:r>
            <a:r>
              <a:rPr lang="tr-TR" sz="2000" dirty="0"/>
              <a:t> </a:t>
            </a:r>
            <a:r>
              <a:rPr lang="tr-TR" sz="2000" dirty="0" err="1"/>
              <a:t>procedures</a:t>
            </a:r>
            <a:r>
              <a:rPr lang="tr-TR" sz="2000" dirty="0"/>
              <a:t> as </a:t>
            </a:r>
            <a:r>
              <a:rPr lang="tr-TR" sz="2000" dirty="0" err="1"/>
              <a:t>they</a:t>
            </a:r>
            <a:r>
              <a:rPr lang="tr-TR" sz="2000" dirty="0"/>
              <a:t> </a:t>
            </a:r>
            <a:r>
              <a:rPr lang="tr-TR" sz="2000" dirty="0" err="1"/>
              <a:t>are</a:t>
            </a:r>
            <a:r>
              <a:rPr lang="tr-TR" sz="2000" dirty="0"/>
              <a:t> </a:t>
            </a:r>
            <a:r>
              <a:rPr lang="tr-TR" sz="2000" dirty="0" err="1"/>
              <a:t>used</a:t>
            </a:r>
            <a:r>
              <a:rPr lang="tr-TR" sz="2000" dirty="0"/>
              <a:t> </a:t>
            </a:r>
            <a:r>
              <a:rPr lang="tr-TR" sz="2000" dirty="0" err="1"/>
              <a:t>to</a:t>
            </a:r>
            <a:r>
              <a:rPr lang="tr-TR" sz="2000" dirty="0"/>
              <a:t> </a:t>
            </a:r>
            <a:r>
              <a:rPr lang="tr-TR" sz="2000" dirty="0" err="1"/>
              <a:t>support</a:t>
            </a:r>
            <a:r>
              <a:rPr lang="tr-TR" sz="2000" dirty="0"/>
              <a:t> </a:t>
            </a:r>
            <a:r>
              <a:rPr lang="tr-TR" sz="2000" dirty="0" err="1"/>
              <a:t>this</a:t>
            </a:r>
            <a:r>
              <a:rPr lang="tr-TR" sz="2000" dirty="0"/>
              <a:t> </a:t>
            </a:r>
            <a:r>
              <a:rPr lang="tr-TR" sz="2000" dirty="0" err="1"/>
              <a:t>function</a:t>
            </a:r>
            <a:r>
              <a:rPr lang="tr-TR" sz="2000" dirty="0"/>
              <a:t> </a:t>
            </a:r>
            <a:r>
              <a:rPr lang="tr-TR" sz="2000" dirty="0" err="1"/>
              <a:t>or</a:t>
            </a:r>
            <a:r>
              <a:rPr lang="tr-TR" sz="2000" dirty="0"/>
              <a:t> </a:t>
            </a:r>
            <a:r>
              <a:rPr lang="tr-TR" sz="2000" dirty="0" err="1"/>
              <a:t>department</a:t>
            </a:r>
            <a:r>
              <a:rPr lang="tr-TR" sz="2000" dirty="0"/>
              <a:t>.</a:t>
            </a:r>
          </a:p>
          <a:p>
            <a:pPr>
              <a:lnSpc>
                <a:spcPct val="80000"/>
              </a:lnSpc>
              <a:buFontTx/>
              <a:buNone/>
            </a:pPr>
            <a:r>
              <a:rPr lang="tr-TR" sz="2000" b="1" dirty="0"/>
              <a:t>(e) </a:t>
            </a:r>
            <a:r>
              <a:rPr lang="tr-TR" sz="2000" b="1" dirty="0" err="1"/>
              <a:t>Horizontal</a:t>
            </a:r>
            <a:r>
              <a:rPr lang="tr-TR" sz="2000" b="1" dirty="0"/>
              <a:t> </a:t>
            </a:r>
            <a:r>
              <a:rPr lang="tr-TR" sz="2000" b="1" dirty="0" err="1"/>
              <a:t>audit</a:t>
            </a:r>
            <a:endParaRPr lang="tr-TR" sz="2000" b="1" dirty="0"/>
          </a:p>
          <a:p>
            <a:pPr>
              <a:lnSpc>
                <a:spcPct val="80000"/>
              </a:lnSpc>
              <a:buFontTx/>
              <a:buNone/>
            </a:pPr>
            <a:r>
              <a:rPr lang="tr-TR" sz="2000" dirty="0" err="1"/>
              <a:t>It</a:t>
            </a:r>
            <a:r>
              <a:rPr lang="tr-TR" sz="2000" dirty="0"/>
              <a:t> is </a:t>
            </a:r>
            <a:r>
              <a:rPr lang="tr-TR" sz="2000" dirty="0" err="1"/>
              <a:t>used</a:t>
            </a:r>
            <a:r>
              <a:rPr lang="tr-TR" sz="2000" dirty="0"/>
              <a:t> </a:t>
            </a:r>
            <a:r>
              <a:rPr lang="tr-TR" sz="2000" dirty="0" err="1"/>
              <a:t>to</a:t>
            </a:r>
            <a:r>
              <a:rPr lang="tr-TR" sz="2000" dirty="0"/>
              <a:t> </a:t>
            </a:r>
            <a:r>
              <a:rPr lang="tr-TR" sz="2000" dirty="0" err="1"/>
              <a:t>follow</a:t>
            </a:r>
            <a:r>
              <a:rPr lang="tr-TR" sz="2000" dirty="0"/>
              <a:t> a </a:t>
            </a:r>
            <a:r>
              <a:rPr lang="tr-TR" sz="2000" dirty="0" err="1"/>
              <a:t>process</a:t>
            </a:r>
            <a:r>
              <a:rPr lang="tr-TR" sz="2000" dirty="0"/>
              <a:t> </a:t>
            </a:r>
            <a:r>
              <a:rPr lang="tr-TR" sz="2000" dirty="0" err="1"/>
              <a:t>from</a:t>
            </a:r>
            <a:r>
              <a:rPr lang="tr-TR" sz="2000" dirty="0"/>
              <a:t> </a:t>
            </a:r>
            <a:r>
              <a:rPr lang="tr-TR" sz="2000" dirty="0" err="1"/>
              <a:t>the</a:t>
            </a:r>
            <a:r>
              <a:rPr lang="tr-TR" sz="2000" dirty="0"/>
              <a:t> start </a:t>
            </a:r>
            <a:r>
              <a:rPr lang="tr-TR" sz="2000" dirty="0" err="1"/>
              <a:t>to</a:t>
            </a:r>
            <a:r>
              <a:rPr lang="tr-TR" sz="2000" dirty="0"/>
              <a:t> </a:t>
            </a:r>
            <a:r>
              <a:rPr lang="tr-TR" sz="2000" dirty="0" err="1"/>
              <a:t>the</a:t>
            </a:r>
            <a:r>
              <a:rPr lang="tr-TR" sz="2000" dirty="0"/>
              <a:t> </a:t>
            </a:r>
            <a:r>
              <a:rPr lang="tr-TR" sz="2000" dirty="0" err="1"/>
              <a:t>end</a:t>
            </a:r>
            <a:r>
              <a:rPr lang="tr-TR" sz="2000" dirty="0"/>
              <a:t>. </a:t>
            </a:r>
            <a:r>
              <a:rPr lang="tr-TR" sz="2000" dirty="0" err="1"/>
              <a:t>This</a:t>
            </a:r>
            <a:r>
              <a:rPr lang="tr-TR" sz="2000" dirty="0"/>
              <a:t> </a:t>
            </a:r>
            <a:r>
              <a:rPr lang="tr-TR" sz="2000" dirty="0" err="1"/>
              <a:t>kind</a:t>
            </a:r>
            <a:r>
              <a:rPr lang="tr-TR" sz="2000" dirty="0"/>
              <a:t> of </a:t>
            </a:r>
            <a:r>
              <a:rPr lang="tr-TR" sz="2000" dirty="0" err="1"/>
              <a:t>audit</a:t>
            </a:r>
            <a:r>
              <a:rPr lang="tr-TR" sz="2000" dirty="0"/>
              <a:t> </a:t>
            </a:r>
            <a:r>
              <a:rPr lang="tr-TR" sz="2000" dirty="0" err="1"/>
              <a:t>would</a:t>
            </a:r>
            <a:r>
              <a:rPr lang="tr-TR" sz="2000" dirty="0"/>
              <a:t> </a:t>
            </a:r>
            <a:r>
              <a:rPr lang="tr-TR" sz="2000" dirty="0" err="1"/>
              <a:t>look</a:t>
            </a:r>
            <a:r>
              <a:rPr lang="tr-TR" sz="2000" dirty="0"/>
              <a:t> at </a:t>
            </a:r>
            <a:r>
              <a:rPr lang="tr-TR" sz="2000" dirty="0" err="1"/>
              <a:t>procedures</a:t>
            </a:r>
            <a:r>
              <a:rPr lang="tr-TR" sz="2000" dirty="0"/>
              <a:t> as </a:t>
            </a:r>
            <a:r>
              <a:rPr lang="tr-TR" sz="2000" dirty="0" err="1"/>
              <a:t>they</a:t>
            </a:r>
            <a:r>
              <a:rPr lang="tr-TR" sz="2000" dirty="0"/>
              <a:t> </a:t>
            </a:r>
            <a:r>
              <a:rPr lang="tr-TR" sz="2000" dirty="0" err="1"/>
              <a:t>support</a:t>
            </a:r>
            <a:r>
              <a:rPr lang="tr-TR" sz="2000" dirty="0"/>
              <a:t> </a:t>
            </a:r>
            <a:r>
              <a:rPr lang="tr-TR" sz="2000" dirty="0" err="1"/>
              <a:t>the</a:t>
            </a:r>
            <a:r>
              <a:rPr lang="tr-TR" sz="2000" dirty="0"/>
              <a:t> </a:t>
            </a:r>
            <a:r>
              <a:rPr lang="tr-TR" sz="2000" dirty="0" err="1"/>
              <a:t>process</a:t>
            </a:r>
            <a:r>
              <a:rPr lang="tr-TR" sz="2000" dirty="0"/>
              <a:t> </a:t>
            </a:r>
            <a:r>
              <a:rPr lang="tr-TR" sz="2000" dirty="0" err="1"/>
              <a:t>itself</a:t>
            </a:r>
            <a:r>
              <a:rPr lang="tr-TR" sz="2000" dirty="0"/>
              <a:t> </a:t>
            </a:r>
            <a:r>
              <a:rPr lang="tr-TR" sz="2000" dirty="0" err="1"/>
              <a:t>and</a:t>
            </a:r>
            <a:r>
              <a:rPr lang="tr-TR" sz="2000" dirty="0"/>
              <a:t> is </a:t>
            </a:r>
            <a:r>
              <a:rPr lang="tr-TR" sz="2000" dirty="0" err="1"/>
              <a:t>likely</a:t>
            </a:r>
            <a:r>
              <a:rPr lang="tr-TR" sz="2000" dirty="0"/>
              <a:t> </a:t>
            </a:r>
            <a:r>
              <a:rPr lang="tr-TR" sz="2000" dirty="0" err="1"/>
              <a:t>to</a:t>
            </a:r>
            <a:r>
              <a:rPr lang="tr-TR" sz="2000" dirty="0"/>
              <a:t> </a:t>
            </a:r>
            <a:r>
              <a:rPr lang="tr-TR" sz="2000" dirty="0" err="1"/>
              <a:t>span</a:t>
            </a:r>
            <a:r>
              <a:rPr lang="tr-TR" sz="2000" dirty="0"/>
              <a:t> </a:t>
            </a:r>
            <a:r>
              <a:rPr lang="tr-TR" sz="2000" dirty="0" err="1"/>
              <a:t>many</a:t>
            </a:r>
            <a:r>
              <a:rPr lang="tr-TR" sz="2000" dirty="0"/>
              <a:t> </a:t>
            </a:r>
            <a:r>
              <a:rPr lang="tr-TR" sz="2000" dirty="0" err="1"/>
              <a:t>different</a:t>
            </a:r>
            <a:r>
              <a:rPr lang="tr-TR" sz="2000" dirty="0"/>
              <a:t> </a:t>
            </a:r>
            <a:r>
              <a:rPr lang="tr-TR" sz="2000" dirty="0" err="1"/>
              <a:t>functions</a:t>
            </a:r>
            <a:r>
              <a:rPr lang="tr-TR" sz="2000" dirty="0"/>
              <a:t> </a:t>
            </a:r>
            <a:r>
              <a:rPr lang="tr-TR" sz="2000" dirty="0" err="1"/>
              <a:t>or</a:t>
            </a:r>
            <a:r>
              <a:rPr lang="tr-TR" sz="2000" dirty="0"/>
              <a:t> </a:t>
            </a:r>
            <a:r>
              <a:rPr lang="tr-TR" sz="2000" dirty="0" err="1"/>
              <a:t>departments</a:t>
            </a:r>
            <a:r>
              <a:rPr lang="tr-TR" sz="2000" dirty="0"/>
              <a:t>. </a:t>
            </a:r>
            <a:r>
              <a:rPr lang="tr-TR" sz="2000" dirty="0" err="1"/>
              <a:t>Audits</a:t>
            </a:r>
            <a:r>
              <a:rPr lang="tr-TR" sz="2000" dirty="0"/>
              <a:t> </a:t>
            </a:r>
            <a:r>
              <a:rPr lang="tr-TR" sz="2000" dirty="0" err="1"/>
              <a:t>or</a:t>
            </a:r>
            <a:r>
              <a:rPr lang="tr-TR" sz="2000" dirty="0"/>
              <a:t> </a:t>
            </a:r>
            <a:r>
              <a:rPr lang="tr-TR" sz="2000" dirty="0" err="1"/>
              <a:t>assessment</a:t>
            </a:r>
            <a:r>
              <a:rPr lang="tr-TR" sz="2000" dirty="0"/>
              <a:t> </a:t>
            </a:r>
            <a:r>
              <a:rPr lang="tr-TR" sz="2000" dirty="0" err="1"/>
              <a:t>leading</a:t>
            </a:r>
            <a:r>
              <a:rPr lang="tr-TR" sz="2000" dirty="0"/>
              <a:t> </a:t>
            </a:r>
            <a:r>
              <a:rPr lang="tr-TR" sz="2000" dirty="0" err="1"/>
              <a:t>to</a:t>
            </a:r>
            <a:r>
              <a:rPr lang="tr-TR" sz="2000" dirty="0"/>
              <a:t> </a:t>
            </a:r>
            <a:r>
              <a:rPr lang="tr-TR" sz="2000" dirty="0" err="1"/>
              <a:t>certification</a:t>
            </a:r>
            <a:r>
              <a:rPr lang="tr-TR" sz="2000" dirty="0"/>
              <a:t> </a:t>
            </a:r>
            <a:r>
              <a:rPr lang="tr-TR" sz="2000" dirty="0" err="1"/>
              <a:t>are</a:t>
            </a:r>
            <a:r>
              <a:rPr lang="tr-TR" sz="2000" dirty="0"/>
              <a:t> </a:t>
            </a:r>
            <a:r>
              <a:rPr lang="tr-TR" sz="2000" dirty="0" err="1"/>
              <a:t>likely</a:t>
            </a:r>
            <a:r>
              <a:rPr lang="tr-TR" sz="2000" dirty="0"/>
              <a:t> </a:t>
            </a:r>
            <a:r>
              <a:rPr lang="tr-TR" sz="2000" dirty="0" err="1"/>
              <a:t>to</a:t>
            </a:r>
            <a:r>
              <a:rPr lang="tr-TR" sz="2000" dirty="0"/>
              <a:t> be </a:t>
            </a:r>
            <a:r>
              <a:rPr lang="tr-TR" sz="2000" dirty="0" err="1"/>
              <a:t>horizontal</a:t>
            </a:r>
            <a:r>
              <a:rPr lang="tr-TR" sz="2000" dirty="0"/>
              <a:t>.</a:t>
            </a:r>
          </a:p>
          <a:p>
            <a:pPr>
              <a:lnSpc>
                <a:spcPct val="80000"/>
              </a:lnSpc>
              <a:buFontTx/>
              <a:buNone/>
            </a:pPr>
            <a:endParaRPr lang="tr-TR" sz="2000" dirty="0"/>
          </a:p>
        </p:txBody>
      </p:sp>
    </p:spTree>
    <p:extLst>
      <p:ext uri="{BB962C8B-B14F-4D97-AF65-F5344CB8AC3E}">
        <p14:creationId xmlns:p14="http://schemas.microsoft.com/office/powerpoint/2010/main" val="1982194005"/>
      </p:ext>
    </p:extLst>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ChangeArrowheads="1"/>
          </p:cNvSpPr>
          <p:nvPr>
            <p:ph type="title"/>
          </p:nvPr>
        </p:nvSpPr>
        <p:spPr/>
        <p:txBody>
          <a:bodyPr/>
          <a:lstStyle/>
          <a:p>
            <a:r>
              <a:rPr lang="tr-TR" b="0"/>
              <a:t>Types of Audit</a:t>
            </a:r>
          </a:p>
        </p:txBody>
      </p:sp>
      <p:sp>
        <p:nvSpPr>
          <p:cNvPr id="868355" name="Rectangle 3"/>
          <p:cNvSpPr>
            <a:spLocks noGrp="1" noChangeArrowheads="1"/>
          </p:cNvSpPr>
          <p:nvPr>
            <p:ph type="body" idx="1"/>
          </p:nvPr>
        </p:nvSpPr>
        <p:spPr>
          <a:xfrm>
            <a:off x="1476375" y="1600200"/>
            <a:ext cx="7416800" cy="4525963"/>
          </a:xfrm>
        </p:spPr>
        <p:txBody>
          <a:bodyPr/>
          <a:lstStyle/>
          <a:p>
            <a:pPr>
              <a:lnSpc>
                <a:spcPct val="80000"/>
              </a:lnSpc>
              <a:buFontTx/>
              <a:buNone/>
            </a:pPr>
            <a:r>
              <a:rPr lang="tr-TR" sz="2000" b="1"/>
              <a:t>(f) Partial audit</a:t>
            </a:r>
          </a:p>
          <a:p>
            <a:pPr>
              <a:lnSpc>
                <a:spcPct val="80000"/>
              </a:lnSpc>
              <a:buFontTx/>
              <a:buNone/>
            </a:pPr>
            <a:r>
              <a:rPr lang="tr-TR" sz="2000"/>
              <a:t>It consists of an assessment of a part of the system. The partial audit goal may be focused on:</a:t>
            </a:r>
          </a:p>
          <a:p>
            <a:pPr>
              <a:lnSpc>
                <a:spcPct val="80000"/>
              </a:lnSpc>
              <a:buFontTx/>
              <a:buNone/>
            </a:pPr>
            <a:r>
              <a:rPr lang="tr-TR" sz="2000"/>
              <a:t>- selected components or areas of HACCP system;</a:t>
            </a:r>
          </a:p>
          <a:p>
            <a:pPr>
              <a:lnSpc>
                <a:spcPct val="80000"/>
              </a:lnSpc>
              <a:buFontTx/>
              <a:buNone/>
            </a:pPr>
            <a:r>
              <a:rPr lang="tr-TR" sz="2000"/>
              <a:t>- follow-up to previous full or partial audit;</a:t>
            </a:r>
          </a:p>
          <a:p>
            <a:pPr>
              <a:lnSpc>
                <a:spcPct val="80000"/>
              </a:lnSpc>
              <a:buFontTx/>
              <a:buNone/>
            </a:pPr>
            <a:r>
              <a:rPr lang="tr-TR" sz="2000"/>
              <a:t>- concerns detected through consumer complaints;</a:t>
            </a:r>
          </a:p>
          <a:p>
            <a:pPr>
              <a:lnSpc>
                <a:spcPct val="80000"/>
              </a:lnSpc>
              <a:buFontTx/>
              <a:buNone/>
            </a:pPr>
            <a:r>
              <a:rPr lang="tr-TR" sz="2000"/>
              <a:t>- company’s HACCP system changes;</a:t>
            </a:r>
          </a:p>
          <a:p>
            <a:pPr>
              <a:lnSpc>
                <a:spcPct val="80000"/>
              </a:lnSpc>
              <a:buFontTx/>
              <a:buNone/>
            </a:pPr>
            <a:r>
              <a:rPr lang="tr-TR" sz="2000" b="1"/>
              <a:t>(g) Full audit</a:t>
            </a:r>
          </a:p>
          <a:p>
            <a:pPr>
              <a:lnSpc>
                <a:spcPct val="80000"/>
              </a:lnSpc>
              <a:buFontTx/>
              <a:buNone/>
            </a:pPr>
            <a:r>
              <a:rPr lang="tr-TR" sz="2000"/>
              <a:t>It consists of an assessment of both, prerequisite programmes and HACCP systems</a:t>
            </a:r>
          </a:p>
        </p:txBody>
      </p:sp>
    </p:spTree>
    <p:extLst>
      <p:ext uri="{BB962C8B-B14F-4D97-AF65-F5344CB8AC3E}">
        <p14:creationId xmlns:p14="http://schemas.microsoft.com/office/powerpoint/2010/main" val="1145638598"/>
      </p:ext>
    </p:extLst>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4294967295"/>
          </p:nvPr>
        </p:nvSpPr>
        <p:spPr>
          <a:xfrm>
            <a:off x="3124200" y="6453188"/>
            <a:ext cx="2895600" cy="268287"/>
          </a:xfrm>
          <a:prstGeom prst="rect">
            <a:avLst/>
          </a:prstGeom>
        </p:spPr>
        <p:txBody>
          <a:bodyPr/>
          <a:lstStyle/>
          <a:p>
            <a:r>
              <a:rPr lang="tr-TR"/>
              <a:t>Dr. Ali Coşkun DALGIÇ</a:t>
            </a:r>
          </a:p>
        </p:txBody>
      </p:sp>
      <p:sp>
        <p:nvSpPr>
          <p:cNvPr id="870402" name="Rectangle 2"/>
          <p:cNvSpPr>
            <a:spLocks noGrp="1" noChangeArrowheads="1"/>
          </p:cNvSpPr>
          <p:nvPr>
            <p:ph type="title"/>
          </p:nvPr>
        </p:nvSpPr>
        <p:spPr/>
        <p:txBody>
          <a:bodyPr/>
          <a:lstStyle/>
          <a:p>
            <a:r>
              <a:rPr lang="tr-TR" b="0"/>
              <a:t>Auditor</a:t>
            </a:r>
          </a:p>
        </p:txBody>
      </p:sp>
      <p:sp>
        <p:nvSpPr>
          <p:cNvPr id="870403" name="Rectangle 3"/>
          <p:cNvSpPr>
            <a:spLocks noGrp="1" noChangeArrowheads="1"/>
          </p:cNvSpPr>
          <p:nvPr>
            <p:ph type="body" sz="half" idx="1"/>
          </p:nvPr>
        </p:nvSpPr>
        <p:spPr>
          <a:xfrm>
            <a:off x="1619250" y="1600200"/>
            <a:ext cx="4681538" cy="4525963"/>
          </a:xfrm>
        </p:spPr>
        <p:txBody>
          <a:bodyPr/>
          <a:lstStyle/>
          <a:p>
            <a:pPr>
              <a:buFontTx/>
              <a:buNone/>
            </a:pPr>
            <a:r>
              <a:rPr lang="tr-TR" sz="2000" b="1"/>
              <a:t>Auditor</a:t>
            </a:r>
          </a:p>
          <a:p>
            <a:pPr>
              <a:buFontTx/>
              <a:buNone/>
            </a:pPr>
            <a:r>
              <a:rPr lang="tr-TR" sz="2000"/>
              <a:t>An auditor generally should be a person with abilities and deep knowledge on the subject. It is important that he will be able to show tact and ability to put Auditees at ease. He should also be a good listener and aware questioner. From the technical point of view he should have a suitable technical background to really understand the process being audited and of course some knowledge of quality management.</a:t>
            </a:r>
          </a:p>
        </p:txBody>
      </p:sp>
      <p:pic>
        <p:nvPicPr>
          <p:cNvPr id="87040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8961" t="23009" r="66740" b="28477"/>
          <a:stretch>
            <a:fillRect/>
          </a:stretch>
        </p:blipFill>
        <p:spPr>
          <a:xfrm>
            <a:off x="6443663" y="2205038"/>
            <a:ext cx="1971675" cy="2951162"/>
          </a:xfrm>
          <a:noFill/>
          <a:ln/>
        </p:spPr>
      </p:pic>
    </p:spTree>
    <p:extLst>
      <p:ext uri="{BB962C8B-B14F-4D97-AF65-F5344CB8AC3E}">
        <p14:creationId xmlns:p14="http://schemas.microsoft.com/office/powerpoint/2010/main" val="28178168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ChangeArrowheads="1"/>
          </p:cNvSpPr>
          <p:nvPr>
            <p:ph type="title"/>
          </p:nvPr>
        </p:nvSpPr>
        <p:spPr/>
        <p:txBody>
          <a:bodyPr/>
          <a:lstStyle/>
          <a:p>
            <a:r>
              <a:rPr lang="tr-TR" b="0"/>
              <a:t>Audit procedure</a:t>
            </a:r>
          </a:p>
        </p:txBody>
      </p:sp>
      <p:sp>
        <p:nvSpPr>
          <p:cNvPr id="872454" name="Rectangle 6"/>
          <p:cNvSpPr>
            <a:spLocks noGrp="1" noChangeArrowheads="1"/>
          </p:cNvSpPr>
          <p:nvPr>
            <p:ph type="body" idx="1"/>
          </p:nvPr>
        </p:nvSpPr>
        <p:spPr/>
        <p:txBody>
          <a:bodyPr/>
          <a:lstStyle/>
          <a:p>
            <a:pPr>
              <a:buFontTx/>
              <a:buNone/>
            </a:pPr>
            <a:r>
              <a:rPr lang="tr-TR" sz="2000" b="1"/>
              <a:t>Audit procedure</a:t>
            </a:r>
          </a:p>
          <a:p>
            <a:pPr>
              <a:buFontTx/>
              <a:buNone/>
            </a:pPr>
            <a:r>
              <a:rPr lang="tr-TR" sz="2000"/>
              <a:t>The audit procedure and the related forms belong to the HACCP system documents. It will include surveillance activities and checks on monitoring data to assure the respect of critical limits as well as systematic and independent measures (</a:t>
            </a:r>
            <a:r>
              <a:rPr lang="tr-TR" sz="2000" i="1"/>
              <a:t>control and test on products and processes</a:t>
            </a:r>
            <a:r>
              <a:rPr lang="tr-TR" sz="2000"/>
              <a:t>). The reason for that is to achieve objective evidence that the food processing plant own-checks-system complies with the standards. All the results will be filed in order to qualify and assure that the audit will be conducted on the basis of previously established rules, which will define methods, tools, frequency, responsibility and proper record keeping.</a:t>
            </a:r>
          </a:p>
          <a:p>
            <a:pPr>
              <a:lnSpc>
                <a:spcPct val="90000"/>
              </a:lnSpc>
              <a:buFontTx/>
              <a:buNone/>
            </a:pPr>
            <a:endParaRPr lang="tr-TR" sz="2000"/>
          </a:p>
        </p:txBody>
      </p:sp>
    </p:spTree>
    <p:extLst>
      <p:ext uri="{BB962C8B-B14F-4D97-AF65-F5344CB8AC3E}">
        <p14:creationId xmlns:p14="http://schemas.microsoft.com/office/powerpoint/2010/main" val="1089923282"/>
      </p:ext>
    </p:extLst>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p:txBody>
          <a:bodyPr/>
          <a:lstStyle/>
          <a:p>
            <a:r>
              <a:rPr lang="tr-TR" b="0"/>
              <a:t>Audit procedure</a:t>
            </a:r>
          </a:p>
        </p:txBody>
      </p:sp>
      <p:sp>
        <p:nvSpPr>
          <p:cNvPr id="875523" name="Rectangle 3"/>
          <p:cNvSpPr>
            <a:spLocks noGrp="1" noChangeArrowheads="1"/>
          </p:cNvSpPr>
          <p:nvPr>
            <p:ph type="body" idx="1"/>
          </p:nvPr>
        </p:nvSpPr>
        <p:spPr/>
        <p:txBody>
          <a:bodyPr/>
          <a:lstStyle/>
          <a:p>
            <a:pPr>
              <a:buFontTx/>
              <a:buNone/>
            </a:pPr>
            <a:r>
              <a:rPr lang="tr-TR" sz="2000" b="1"/>
              <a:t>Frequency of auditing</a:t>
            </a:r>
          </a:p>
          <a:p>
            <a:pPr>
              <a:buFontTx/>
              <a:buNone/>
            </a:pPr>
            <a:r>
              <a:rPr lang="tr-TR" sz="2000"/>
              <a:t>The frequency of auditing has to assure that the System will not loose efficacy with time. Therefore special audits out-of-schedule, should take place when there are changes related to raw material (</a:t>
            </a:r>
            <a:r>
              <a:rPr lang="tr-TR" sz="2000" i="1"/>
              <a:t>new supplier for example</a:t>
            </a:r>
            <a:r>
              <a:rPr lang="tr-TR" sz="2000"/>
              <a:t>) or to the product (</a:t>
            </a:r>
            <a:r>
              <a:rPr lang="tr-TR" sz="2000" i="1"/>
              <a:t>changes in processing conditions, purchase of new equipment, new packaging material, extra cleaning and sanitising, etc</a:t>
            </a:r>
            <a:r>
              <a:rPr lang="tr-TR" sz="2000"/>
              <a:t>). Other reasons for extra (out-of-schedule) audits are: change in storage conditions, consumer use, receipt of any information on a new hazard associated with the product, evidence or suspect of non compliance, previous audit findings, etc. Frequency is strictly related to the risks presented by a product and processes and to the ability of the establishment to adhere to its HACCP system. The risks of the establishment can be classified under three categories:</a:t>
            </a:r>
          </a:p>
        </p:txBody>
      </p:sp>
    </p:spTree>
    <p:extLst>
      <p:ext uri="{BB962C8B-B14F-4D97-AF65-F5344CB8AC3E}">
        <p14:creationId xmlns:p14="http://schemas.microsoft.com/office/powerpoint/2010/main" val="1617508841"/>
      </p:ext>
    </p:extLst>
  </p:cSld>
  <p:clrMapOvr>
    <a:masterClrMapping/>
  </p:clrMapOvr>
  <p:transition spd="med">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tr-TR" b="0"/>
              <a:t>Audit procedure</a:t>
            </a:r>
          </a:p>
        </p:txBody>
      </p:sp>
      <p:sp>
        <p:nvSpPr>
          <p:cNvPr id="877571" name="Rectangle 3"/>
          <p:cNvSpPr>
            <a:spLocks noGrp="1" noChangeArrowheads="1"/>
          </p:cNvSpPr>
          <p:nvPr>
            <p:ph type="body" idx="1"/>
          </p:nvPr>
        </p:nvSpPr>
        <p:spPr/>
        <p:txBody>
          <a:bodyPr/>
          <a:lstStyle/>
          <a:p>
            <a:pPr>
              <a:buFontTx/>
              <a:buNone/>
            </a:pPr>
            <a:r>
              <a:rPr lang="tr-TR" sz="2000" b="1"/>
              <a:t>Category I: </a:t>
            </a:r>
            <a:r>
              <a:rPr lang="tr-TR" sz="2000"/>
              <a:t>includes all the factories whose process includes a “kill step” or other kind of process step, able to reduce or eliminate specific microbial contaminants. Many of the products are “ready-to-eat”. Therefore, the loss of control within these establishments could mean a significantly high health risk.</a:t>
            </a:r>
          </a:p>
          <a:p>
            <a:pPr>
              <a:buFontTx/>
              <a:buNone/>
            </a:pPr>
            <a:r>
              <a:rPr lang="tr-TR" sz="2000" i="1"/>
              <a:t>Examples:</a:t>
            </a:r>
          </a:p>
          <a:p>
            <a:pPr>
              <a:buFontTx/>
              <a:buNone/>
            </a:pPr>
            <a:r>
              <a:rPr lang="tr-TR" sz="2000"/>
              <a:t>- Pasteurisation, heat treatment, drying, freezing dairy products, and</a:t>
            </a:r>
          </a:p>
          <a:p>
            <a:pPr>
              <a:buFontTx/>
              <a:buNone/>
            </a:pPr>
            <a:r>
              <a:rPr lang="tr-TR" sz="2000"/>
              <a:t>processed eggs</a:t>
            </a:r>
          </a:p>
          <a:p>
            <a:pPr>
              <a:buFontTx/>
              <a:buNone/>
            </a:pPr>
            <a:r>
              <a:rPr lang="tr-TR" sz="2000"/>
              <a:t>- Thermal processing of low acid /acidified low acid canned food</a:t>
            </a:r>
          </a:p>
          <a:p>
            <a:pPr>
              <a:buFontTx/>
              <a:buNone/>
            </a:pPr>
            <a:r>
              <a:rPr lang="tr-TR" sz="2000"/>
              <a:t>- Assembling, packaging and cooking of infant food</a:t>
            </a:r>
          </a:p>
        </p:txBody>
      </p:sp>
    </p:spTree>
    <p:extLst>
      <p:ext uri="{BB962C8B-B14F-4D97-AF65-F5344CB8AC3E}">
        <p14:creationId xmlns:p14="http://schemas.microsoft.com/office/powerpoint/2010/main" val="3925740035"/>
      </p:ext>
    </p:extLst>
  </p:cSld>
  <p:clrMapOvr>
    <a:masterClrMapping/>
  </p:clrMapOvr>
  <p:transition spd="med">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p:txBody>
          <a:bodyPr/>
          <a:lstStyle/>
          <a:p>
            <a:r>
              <a:rPr lang="tr-TR" b="0"/>
              <a:t>Audit procedure</a:t>
            </a:r>
          </a:p>
        </p:txBody>
      </p:sp>
      <p:sp>
        <p:nvSpPr>
          <p:cNvPr id="879619" name="Rectangle 3"/>
          <p:cNvSpPr>
            <a:spLocks noGrp="1" noChangeArrowheads="1"/>
          </p:cNvSpPr>
          <p:nvPr>
            <p:ph type="body" idx="1"/>
          </p:nvPr>
        </p:nvSpPr>
        <p:spPr/>
        <p:txBody>
          <a:bodyPr/>
          <a:lstStyle/>
          <a:p>
            <a:pPr>
              <a:buFontTx/>
              <a:buNone/>
            </a:pPr>
            <a:r>
              <a:rPr lang="tr-TR" sz="2000" b="1"/>
              <a:t>Category II: </a:t>
            </a:r>
            <a:r>
              <a:rPr lang="tr-TR" sz="2000"/>
              <a:t>includes the establishments whose process generally don’t include any kill steps. The processing control doesn’t minimise the potential hazards through proper sanitation or temperature control as in category I. So the quality of raw product entering has to be considered a crucial factor and requires a special consideration in order to permit manipulation without significantly increasing risk. In category II, specific handling and storage instructions are required in order to protect the consumer</a:t>
            </a:r>
          </a:p>
          <a:p>
            <a:pPr>
              <a:buFontTx/>
              <a:buNone/>
            </a:pPr>
            <a:r>
              <a:rPr lang="tr-TR" sz="2000" i="1"/>
              <a:t>Examples:</a:t>
            </a:r>
          </a:p>
          <a:p>
            <a:pPr>
              <a:buFontTx/>
              <a:buNone/>
            </a:pPr>
            <a:r>
              <a:rPr lang="tr-TR" sz="2000"/>
              <a:t>- Washing, grading, packing shell eggs</a:t>
            </a:r>
          </a:p>
          <a:p>
            <a:pPr>
              <a:buFontTx/>
              <a:buNone/>
            </a:pPr>
            <a:r>
              <a:rPr lang="tr-TR" sz="2000"/>
              <a:t>- Fresh cutting, modified atmosphere packaging vegetables</a:t>
            </a:r>
          </a:p>
          <a:p>
            <a:pPr>
              <a:buFontTx/>
              <a:buNone/>
            </a:pPr>
            <a:r>
              <a:rPr lang="tr-TR" sz="2000"/>
              <a:t>- Freezing vegetables</a:t>
            </a:r>
          </a:p>
          <a:p>
            <a:pPr>
              <a:buFontTx/>
              <a:buNone/>
            </a:pPr>
            <a:r>
              <a:rPr lang="tr-TR" sz="2000"/>
              <a:t>- Cutting, packaging cheese</a:t>
            </a:r>
          </a:p>
        </p:txBody>
      </p:sp>
    </p:spTree>
    <p:extLst>
      <p:ext uri="{BB962C8B-B14F-4D97-AF65-F5344CB8AC3E}">
        <p14:creationId xmlns:p14="http://schemas.microsoft.com/office/powerpoint/2010/main" val="803637080"/>
      </p:ext>
    </p:extLst>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tr-TR" b="0"/>
              <a:t>Audit procedure</a:t>
            </a:r>
          </a:p>
        </p:txBody>
      </p:sp>
      <p:sp>
        <p:nvSpPr>
          <p:cNvPr id="881667" name="Rectangle 3"/>
          <p:cNvSpPr>
            <a:spLocks noGrp="1" noChangeArrowheads="1"/>
          </p:cNvSpPr>
          <p:nvPr>
            <p:ph type="body" idx="1"/>
          </p:nvPr>
        </p:nvSpPr>
        <p:spPr/>
        <p:txBody>
          <a:bodyPr/>
          <a:lstStyle/>
          <a:p>
            <a:pPr>
              <a:buFontTx/>
              <a:buNone/>
            </a:pPr>
            <a:r>
              <a:rPr lang="tr-TR" sz="2000" b="1"/>
              <a:t>Category III: </a:t>
            </a:r>
            <a:r>
              <a:rPr lang="tr-TR" sz="2000"/>
              <a:t>consists of establishments preparing products which do not pose significant health hazards and the food processing to which they are exposed represents little or no additional risk.</a:t>
            </a:r>
          </a:p>
          <a:p>
            <a:pPr>
              <a:buFontTx/>
              <a:buNone/>
            </a:pPr>
            <a:endParaRPr lang="tr-TR" sz="2000" i="1"/>
          </a:p>
          <a:p>
            <a:pPr>
              <a:buFontTx/>
              <a:buNone/>
            </a:pPr>
            <a:r>
              <a:rPr lang="tr-TR" sz="2000" i="1"/>
              <a:t>Examples:</a:t>
            </a:r>
          </a:p>
          <a:p>
            <a:pPr>
              <a:buFontTx/>
              <a:buNone/>
            </a:pPr>
            <a:r>
              <a:rPr lang="tr-TR" sz="2000"/>
              <a:t>- Thermal processing, aseptic processing high acid foods</a:t>
            </a:r>
          </a:p>
          <a:p>
            <a:pPr>
              <a:buFontTx/>
              <a:buNone/>
            </a:pPr>
            <a:r>
              <a:rPr lang="tr-TR" sz="2000"/>
              <a:t>- Maple processing</a:t>
            </a:r>
          </a:p>
          <a:p>
            <a:pPr>
              <a:buFontTx/>
              <a:buNone/>
            </a:pPr>
            <a:r>
              <a:rPr lang="tr-TR" sz="2000"/>
              <a:t>- Honey processing</a:t>
            </a:r>
          </a:p>
          <a:p>
            <a:pPr>
              <a:buFontTx/>
              <a:buNone/>
            </a:pPr>
            <a:r>
              <a:rPr lang="tr-TR" sz="2000"/>
              <a:t>- Freezing, drying, packaging fruits</a:t>
            </a:r>
          </a:p>
          <a:p>
            <a:pPr>
              <a:buFontTx/>
              <a:buNone/>
            </a:pPr>
            <a:r>
              <a:rPr lang="tr-TR" sz="2000"/>
              <a:t>- Drying, packaging vegetables</a:t>
            </a:r>
          </a:p>
          <a:p>
            <a:pPr>
              <a:lnSpc>
                <a:spcPct val="80000"/>
              </a:lnSpc>
              <a:buFontTx/>
              <a:buNone/>
            </a:pPr>
            <a:endParaRPr lang="tr-TR" sz="2000"/>
          </a:p>
        </p:txBody>
      </p:sp>
    </p:spTree>
    <p:extLst>
      <p:ext uri="{BB962C8B-B14F-4D97-AF65-F5344CB8AC3E}">
        <p14:creationId xmlns:p14="http://schemas.microsoft.com/office/powerpoint/2010/main" val="2364258098"/>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tr-TR" sz="3200"/>
              <a:t>KEYS</a:t>
            </a:r>
            <a:endParaRPr lang="en-US" sz="3200"/>
          </a:p>
        </p:txBody>
      </p:sp>
      <p:sp>
        <p:nvSpPr>
          <p:cNvPr id="62467" name="Rectangle 3"/>
          <p:cNvSpPr>
            <a:spLocks noGrp="1" noChangeArrowheads="1"/>
          </p:cNvSpPr>
          <p:nvPr>
            <p:ph type="body" idx="1"/>
          </p:nvPr>
        </p:nvSpPr>
        <p:spPr/>
        <p:txBody>
          <a:bodyPr/>
          <a:lstStyle/>
          <a:p>
            <a:pPr>
              <a:lnSpc>
                <a:spcPct val="80000"/>
              </a:lnSpc>
              <a:buFontTx/>
              <a:buNone/>
            </a:pPr>
            <a:r>
              <a:rPr lang="en-US" sz="2000" b="1">
                <a:latin typeface="Times New Roman" pitchFamily="18" charset="0"/>
              </a:rPr>
              <a:t>Documentation </a:t>
            </a:r>
            <a:r>
              <a:rPr lang="en-US" sz="2000">
                <a:latin typeface="Times New Roman" pitchFamily="18" charset="0"/>
              </a:rPr>
              <a:t>Determined by the organization as necessary for effective</a:t>
            </a:r>
            <a:r>
              <a:rPr lang="tr-TR" sz="2000">
                <a:latin typeface="Times New Roman" pitchFamily="18" charset="0"/>
              </a:rPr>
              <a:t> </a:t>
            </a:r>
            <a:r>
              <a:rPr lang="en-US" sz="2000">
                <a:latin typeface="Times New Roman" pitchFamily="18" charset="0"/>
              </a:rPr>
              <a:t>operation of its processes – not simply as required by the standard</a:t>
            </a:r>
          </a:p>
          <a:p>
            <a:pPr>
              <a:lnSpc>
                <a:spcPct val="80000"/>
              </a:lnSpc>
              <a:buFontTx/>
              <a:buNone/>
            </a:pPr>
            <a:r>
              <a:rPr lang="en-US" sz="2000" b="1">
                <a:latin typeface="Times New Roman" pitchFamily="18" charset="0"/>
              </a:rPr>
              <a:t>Linkages </a:t>
            </a:r>
            <a:r>
              <a:rPr lang="en-US" sz="2000">
                <a:latin typeface="Times New Roman" pitchFamily="18" charset="0"/>
              </a:rPr>
              <a:t>Organization purpose, policy, objectives, processes and results to</a:t>
            </a:r>
            <a:r>
              <a:rPr lang="tr-TR" sz="2000">
                <a:latin typeface="Times New Roman" pitchFamily="18" charset="0"/>
              </a:rPr>
              <a:t> </a:t>
            </a:r>
            <a:r>
              <a:rPr lang="en-US" sz="2000">
                <a:latin typeface="Times New Roman" pitchFamily="18" charset="0"/>
              </a:rPr>
              <a:t>be linked to demonstrate effective process management</a:t>
            </a:r>
          </a:p>
          <a:p>
            <a:pPr>
              <a:lnSpc>
                <a:spcPct val="80000"/>
              </a:lnSpc>
              <a:buFontTx/>
              <a:buNone/>
            </a:pPr>
            <a:r>
              <a:rPr lang="en-US" sz="2000" b="1">
                <a:latin typeface="Times New Roman" pitchFamily="18" charset="0"/>
              </a:rPr>
              <a:t>Management review </a:t>
            </a:r>
            <a:r>
              <a:rPr lang="en-US" sz="2000">
                <a:latin typeface="Times New Roman" pitchFamily="18" charset="0"/>
              </a:rPr>
              <a:t>Top management to review the system for its effectiveness</a:t>
            </a:r>
            <a:r>
              <a:rPr lang="tr-TR" sz="2000">
                <a:latin typeface="Times New Roman" pitchFamily="18" charset="0"/>
              </a:rPr>
              <a:t> </a:t>
            </a:r>
            <a:r>
              <a:rPr lang="en-US" sz="2000">
                <a:latin typeface="Times New Roman" pitchFamily="18" charset="0"/>
              </a:rPr>
              <a:t>in enabling the organization to meet requirements of customers and other</a:t>
            </a:r>
            <a:r>
              <a:rPr lang="tr-TR" sz="2000">
                <a:latin typeface="Times New Roman" pitchFamily="18" charset="0"/>
              </a:rPr>
              <a:t> </a:t>
            </a:r>
            <a:r>
              <a:rPr lang="en-US" sz="2000">
                <a:latin typeface="Times New Roman" pitchFamily="18" charset="0"/>
              </a:rPr>
              <a:t>interested parties – no longer limited to a review of audit results and customer</a:t>
            </a:r>
            <a:r>
              <a:rPr lang="tr-TR" sz="2000">
                <a:latin typeface="Times New Roman" pitchFamily="18" charset="0"/>
              </a:rPr>
              <a:t> </a:t>
            </a:r>
            <a:r>
              <a:rPr lang="en-US" sz="2000">
                <a:latin typeface="Times New Roman" pitchFamily="18" charset="0"/>
              </a:rPr>
              <a:t>complaints</a:t>
            </a:r>
          </a:p>
          <a:p>
            <a:pPr>
              <a:lnSpc>
                <a:spcPct val="80000"/>
              </a:lnSpc>
              <a:buFontTx/>
              <a:buNone/>
            </a:pPr>
            <a:r>
              <a:rPr lang="en-US" sz="2000" b="1">
                <a:latin typeface="Times New Roman" pitchFamily="18" charset="0"/>
              </a:rPr>
              <a:t>Marketing </a:t>
            </a:r>
            <a:r>
              <a:rPr lang="en-US" sz="2000">
                <a:latin typeface="Times New Roman" pitchFamily="18" charset="0"/>
              </a:rPr>
              <a:t>The processes employed to determine customer needs and</a:t>
            </a:r>
            <a:r>
              <a:rPr lang="tr-TR" sz="2000">
                <a:latin typeface="Times New Roman" pitchFamily="18" charset="0"/>
              </a:rPr>
              <a:t> </a:t>
            </a:r>
            <a:r>
              <a:rPr lang="en-US" sz="2000">
                <a:latin typeface="Times New Roman" pitchFamily="18" charset="0"/>
              </a:rPr>
              <a:t>expectations must form part of the management system – no longer limited to</a:t>
            </a:r>
            <a:r>
              <a:rPr lang="tr-TR" sz="2000">
                <a:latin typeface="Times New Roman" pitchFamily="18" charset="0"/>
              </a:rPr>
              <a:t> </a:t>
            </a:r>
            <a:r>
              <a:rPr lang="en-US" sz="2000">
                <a:latin typeface="Times New Roman" pitchFamily="18" charset="0"/>
              </a:rPr>
              <a:t>contract review activities</a:t>
            </a:r>
          </a:p>
          <a:p>
            <a:pPr>
              <a:lnSpc>
                <a:spcPct val="80000"/>
              </a:lnSpc>
              <a:buFontTx/>
              <a:buNone/>
            </a:pPr>
            <a:r>
              <a:rPr lang="en-US" sz="2000" b="1">
                <a:latin typeface="Times New Roman" pitchFamily="18" charset="0"/>
              </a:rPr>
              <a:t>Measurement </a:t>
            </a:r>
            <a:r>
              <a:rPr lang="en-US" sz="2000">
                <a:latin typeface="Times New Roman" pitchFamily="18" charset="0"/>
              </a:rPr>
              <a:t>Required for all processes not only production, servicing and</a:t>
            </a:r>
            <a:r>
              <a:rPr lang="tr-TR" sz="2000">
                <a:latin typeface="Times New Roman" pitchFamily="18" charset="0"/>
              </a:rPr>
              <a:t> </a:t>
            </a:r>
            <a:r>
              <a:rPr lang="en-US" sz="2000">
                <a:latin typeface="Times New Roman" pitchFamily="18" charset="0"/>
              </a:rPr>
              <a:t>installation processes</a:t>
            </a:r>
          </a:p>
          <a:p>
            <a:pPr>
              <a:lnSpc>
                <a:spcPct val="80000"/>
              </a:lnSpc>
              <a:buFontTx/>
              <a:buNone/>
            </a:pPr>
            <a:r>
              <a:rPr lang="en-US" sz="2000" b="1">
                <a:latin typeface="Times New Roman" pitchFamily="18" charset="0"/>
              </a:rPr>
              <a:t>Procedures </a:t>
            </a:r>
            <a:r>
              <a:rPr lang="en-US" sz="2000">
                <a:latin typeface="Times New Roman" pitchFamily="18" charset="0"/>
              </a:rPr>
              <a:t>Only six procedures specified as requirements, others as needed</a:t>
            </a:r>
            <a:r>
              <a:rPr lang="tr-TR" sz="2000">
                <a:latin typeface="Times New Roman" pitchFamily="18" charset="0"/>
              </a:rPr>
              <a:t> </a:t>
            </a:r>
            <a:r>
              <a:rPr lang="en-US" sz="2000">
                <a:latin typeface="Times New Roman" pitchFamily="18" charset="0"/>
              </a:rPr>
              <a:t>for effective operation and control of the processes</a:t>
            </a:r>
            <a:endParaRPr lang="tr-TR" sz="2000">
              <a:latin typeface="Times New Roman" pitchFamily="18" charset="0"/>
            </a:endParaRPr>
          </a:p>
          <a:p>
            <a:pPr>
              <a:lnSpc>
                <a:spcPct val="80000"/>
              </a:lnSpc>
              <a:buFontTx/>
              <a:buNone/>
            </a:pPr>
            <a:r>
              <a:rPr lang="en-US" sz="2000" b="1">
                <a:latin typeface="Times New Roman" pitchFamily="18" charset="0"/>
              </a:rPr>
              <a:t>Processes </a:t>
            </a:r>
            <a:r>
              <a:rPr lang="en-US" sz="2000">
                <a:latin typeface="Times New Roman" pitchFamily="18" charset="0"/>
              </a:rPr>
              <a:t>All processes that serve the achievement of the organization’s</a:t>
            </a:r>
            <a:r>
              <a:rPr lang="tr-TR" sz="2000">
                <a:latin typeface="Times New Roman" pitchFamily="18" charset="0"/>
              </a:rPr>
              <a:t> </a:t>
            </a:r>
            <a:r>
              <a:rPr lang="en-US" sz="2000">
                <a:latin typeface="Times New Roman" pitchFamily="18" charset="0"/>
              </a:rPr>
              <a:t>objectives to comprise the management system – no longer limited to</a:t>
            </a:r>
            <a:r>
              <a:rPr lang="tr-TR" sz="2000">
                <a:latin typeface="Times New Roman" pitchFamily="18" charset="0"/>
              </a:rPr>
              <a:t> </a:t>
            </a:r>
            <a:r>
              <a:rPr lang="en-US" sz="2000">
                <a:latin typeface="Times New Roman" pitchFamily="18" charset="0"/>
              </a:rPr>
              <a:t>production, installation and servicing</a:t>
            </a:r>
          </a:p>
          <a:p>
            <a:pPr>
              <a:lnSpc>
                <a:spcPct val="80000"/>
              </a:lnSpc>
              <a:buFontTx/>
              <a:buNone/>
            </a:pPr>
            <a:endParaRPr lang="en-US" sz="2000">
              <a:latin typeface="Times New Roman" pitchFamily="18" charset="0"/>
            </a:endParaRPr>
          </a:p>
        </p:txBody>
      </p:sp>
    </p:spTree>
    <p:extLst>
      <p:ext uri="{BB962C8B-B14F-4D97-AF65-F5344CB8AC3E}">
        <p14:creationId xmlns:p14="http://schemas.microsoft.com/office/powerpoint/2010/main" val="1245332793"/>
      </p:ext>
    </p:extLst>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p:txBody>
          <a:bodyPr/>
          <a:lstStyle/>
          <a:p>
            <a:r>
              <a:rPr lang="tr-TR" b="0"/>
              <a:t>Audit procedure</a:t>
            </a:r>
          </a:p>
        </p:txBody>
      </p:sp>
      <p:sp>
        <p:nvSpPr>
          <p:cNvPr id="883715" name="Rectangle 3"/>
          <p:cNvSpPr>
            <a:spLocks noGrp="1" noChangeArrowheads="1"/>
          </p:cNvSpPr>
          <p:nvPr>
            <p:ph type="body" idx="1"/>
          </p:nvPr>
        </p:nvSpPr>
        <p:spPr/>
        <p:txBody>
          <a:bodyPr/>
          <a:lstStyle/>
          <a:p>
            <a:pPr>
              <a:lnSpc>
                <a:spcPct val="90000"/>
              </a:lnSpc>
              <a:buFontTx/>
              <a:buNone/>
            </a:pPr>
            <a:r>
              <a:rPr lang="tr-TR" sz="2000" b="1"/>
              <a:t>Audit preparation</a:t>
            </a:r>
          </a:p>
          <a:p>
            <a:pPr>
              <a:lnSpc>
                <a:spcPct val="90000"/>
              </a:lnSpc>
              <a:buFontTx/>
              <a:buNone/>
            </a:pPr>
            <a:r>
              <a:rPr lang="tr-TR" sz="2000"/>
              <a:t>According to the HACCP plan there are certain activities that lead to a proper auditing. These activities constitute the “audit plan” and can be summarised as following:</a:t>
            </a:r>
          </a:p>
          <a:p>
            <a:pPr>
              <a:lnSpc>
                <a:spcPct val="90000"/>
              </a:lnSpc>
              <a:buFontTx/>
              <a:buNone/>
            </a:pPr>
            <a:r>
              <a:rPr lang="tr-TR" sz="2000" b="1"/>
              <a:t>Audit scope: </a:t>
            </a:r>
            <a:r>
              <a:rPr lang="tr-TR" sz="2000"/>
              <a:t>There should be always a definition of the boundaries of an audit (</a:t>
            </a:r>
            <a:r>
              <a:rPr lang="tr-TR" sz="2000" i="1"/>
              <a:t>i.e. what is going to be audited</a:t>
            </a:r>
            <a:r>
              <a:rPr lang="tr-TR" sz="2000"/>
              <a:t>). It may depend by factors such as results of previous audits, establishment profile, consumer complaints and other information.</a:t>
            </a:r>
          </a:p>
          <a:p>
            <a:pPr>
              <a:lnSpc>
                <a:spcPct val="90000"/>
              </a:lnSpc>
              <a:buFontTx/>
              <a:buNone/>
            </a:pPr>
            <a:r>
              <a:rPr lang="tr-TR" sz="2000" b="1"/>
              <a:t>Identification of the Chief auditor and the team members </a:t>
            </a:r>
            <a:r>
              <a:rPr lang="tr-TR" sz="2000"/>
              <a:t>(</a:t>
            </a:r>
            <a:r>
              <a:rPr lang="tr-TR" sz="2000" i="1"/>
              <a:t>if it is applicable</a:t>
            </a:r>
            <a:r>
              <a:rPr lang="tr-TR" sz="2000"/>
              <a:t>): The number of auditors required depends on the size of the company and the diversity of the functions carried out within the establishment. The audit team members are selected in relation to specified requirements (</a:t>
            </a:r>
            <a:r>
              <a:rPr lang="tr-TR" sz="2000" i="1"/>
              <a:t>training, experiences, etc</a:t>
            </a:r>
            <a:r>
              <a:rPr lang="tr-TR" sz="2000"/>
              <a:t>). They can belong to the plant staff or to an external structure. The auditors must be independent of the function and the department being audited. This is absolutely necessary to prevent conflict of interest.</a:t>
            </a:r>
          </a:p>
          <a:p>
            <a:pPr>
              <a:lnSpc>
                <a:spcPct val="80000"/>
              </a:lnSpc>
              <a:buFontTx/>
              <a:buNone/>
            </a:pPr>
            <a:endParaRPr lang="tr-TR" sz="2000"/>
          </a:p>
        </p:txBody>
      </p:sp>
    </p:spTree>
    <p:extLst>
      <p:ext uri="{BB962C8B-B14F-4D97-AF65-F5344CB8AC3E}">
        <p14:creationId xmlns:p14="http://schemas.microsoft.com/office/powerpoint/2010/main" val="27340666"/>
      </p:ext>
    </p:extLst>
  </p:cSld>
  <p:clrMapOvr>
    <a:masterClrMapping/>
  </p:clrMapOvr>
  <p:transition spd="med">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p:txBody>
          <a:bodyPr/>
          <a:lstStyle/>
          <a:p>
            <a:r>
              <a:rPr lang="tr-TR" b="0"/>
              <a:t>Audit procedure</a:t>
            </a:r>
          </a:p>
        </p:txBody>
      </p:sp>
      <p:sp>
        <p:nvSpPr>
          <p:cNvPr id="885763" name="Rectangle 3"/>
          <p:cNvSpPr>
            <a:spLocks noGrp="1" noChangeArrowheads="1"/>
          </p:cNvSpPr>
          <p:nvPr>
            <p:ph type="body" idx="1"/>
          </p:nvPr>
        </p:nvSpPr>
        <p:spPr/>
        <p:txBody>
          <a:bodyPr/>
          <a:lstStyle/>
          <a:p>
            <a:pPr>
              <a:buFontTx/>
              <a:buNone/>
            </a:pPr>
            <a:r>
              <a:rPr lang="tr-TR" sz="2000"/>
              <a:t>In order to avoid the possibility to obtain insufficient or incomplete data, the auditor/auditing team will choose and elaborate all necessary tools. This necessary documentation to facilitate the auditor’s work and to document and record all results must include:</a:t>
            </a:r>
          </a:p>
          <a:p>
            <a:pPr>
              <a:buFontTx/>
              <a:buNone/>
            </a:pPr>
            <a:r>
              <a:rPr lang="tr-TR" sz="2000"/>
              <a:t>􀂃 </a:t>
            </a:r>
            <a:r>
              <a:rPr lang="tr-TR" sz="2000" b="1"/>
              <a:t>Check list </a:t>
            </a:r>
            <a:r>
              <a:rPr lang="tr-TR" sz="2000"/>
              <a:t>to evaluate HACCP system elements and elaborate a specific segment of the system;</a:t>
            </a:r>
          </a:p>
          <a:p>
            <a:pPr>
              <a:buFontTx/>
              <a:buNone/>
            </a:pPr>
            <a:r>
              <a:rPr lang="tr-TR" sz="2000"/>
              <a:t>􀂃 </a:t>
            </a:r>
            <a:r>
              <a:rPr lang="tr-TR" sz="2000" b="1"/>
              <a:t>forms </a:t>
            </a:r>
            <a:r>
              <a:rPr lang="tr-TR" sz="2000"/>
              <a:t>to record all findings collected;</a:t>
            </a:r>
          </a:p>
          <a:p>
            <a:pPr>
              <a:buFontTx/>
              <a:buNone/>
            </a:pPr>
            <a:r>
              <a:rPr lang="tr-TR" sz="2000"/>
              <a:t>􀂃 </a:t>
            </a:r>
            <a:r>
              <a:rPr lang="tr-TR" sz="2000" b="1"/>
              <a:t>forms </a:t>
            </a:r>
            <a:r>
              <a:rPr lang="tr-TR" sz="2000"/>
              <a:t>to document the objective evidence in order to support the auditors final conclusion</a:t>
            </a:r>
          </a:p>
          <a:p>
            <a:pPr>
              <a:lnSpc>
                <a:spcPct val="80000"/>
              </a:lnSpc>
              <a:buFontTx/>
              <a:buNone/>
            </a:pPr>
            <a:endParaRPr lang="tr-TR" sz="2000"/>
          </a:p>
        </p:txBody>
      </p:sp>
    </p:spTree>
    <p:extLst>
      <p:ext uri="{BB962C8B-B14F-4D97-AF65-F5344CB8AC3E}">
        <p14:creationId xmlns:p14="http://schemas.microsoft.com/office/powerpoint/2010/main" val="38071517"/>
      </p:ext>
    </p:extLst>
  </p:cSld>
  <p:clrMapOvr>
    <a:masterClrMapping/>
  </p:clrMapOvr>
  <p:transition spd="med">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lstStyle/>
          <a:p>
            <a:r>
              <a:rPr lang="tr-TR" b="0"/>
              <a:t>Audit</a:t>
            </a:r>
          </a:p>
        </p:txBody>
      </p:sp>
      <p:sp>
        <p:nvSpPr>
          <p:cNvPr id="887811" name="Rectangle 3"/>
          <p:cNvSpPr>
            <a:spLocks noGrp="1" noChangeArrowheads="1"/>
          </p:cNvSpPr>
          <p:nvPr>
            <p:ph type="body" idx="1"/>
          </p:nvPr>
        </p:nvSpPr>
        <p:spPr/>
        <p:txBody>
          <a:bodyPr/>
          <a:lstStyle/>
          <a:p>
            <a:pPr>
              <a:buFontTx/>
              <a:buNone/>
            </a:pPr>
            <a:r>
              <a:rPr lang="tr-TR" sz="2000" b="1"/>
              <a:t>Opening meeting</a:t>
            </a:r>
          </a:p>
          <a:p>
            <a:pPr>
              <a:buFontTx/>
              <a:buNone/>
            </a:pPr>
            <a:r>
              <a:rPr lang="tr-TR" sz="2000"/>
              <a:t>It is necessary for the members of the audit team to be introduced to the management representatives so they can review together the key areas of the planned audit. This meeting allows the establishment of official communication links between the audit team and the management of the plant and confirms that the resources and facilities needed are available for the team. Furthermore it is the proper time and place when all necessary written prerequisite programmes and HACCP plans will be made available to the team. </a:t>
            </a:r>
          </a:p>
        </p:txBody>
      </p:sp>
    </p:spTree>
    <p:extLst>
      <p:ext uri="{BB962C8B-B14F-4D97-AF65-F5344CB8AC3E}">
        <p14:creationId xmlns:p14="http://schemas.microsoft.com/office/powerpoint/2010/main" val="3615770932"/>
      </p:ext>
    </p:extLst>
  </p:cSld>
  <p:clrMapOvr>
    <a:masterClrMapping/>
  </p:clrMapOvr>
  <p:transition spd="med">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p:txBody>
          <a:bodyPr/>
          <a:lstStyle/>
          <a:p>
            <a:r>
              <a:rPr lang="tr-TR" b="0"/>
              <a:t>Audit</a:t>
            </a:r>
          </a:p>
        </p:txBody>
      </p:sp>
      <p:sp>
        <p:nvSpPr>
          <p:cNvPr id="898051" name="Rectangle 3"/>
          <p:cNvSpPr>
            <a:spLocks noGrp="1" noChangeArrowheads="1"/>
          </p:cNvSpPr>
          <p:nvPr>
            <p:ph type="body" idx="1"/>
          </p:nvPr>
        </p:nvSpPr>
        <p:spPr/>
        <p:txBody>
          <a:bodyPr/>
          <a:lstStyle/>
          <a:p>
            <a:pPr>
              <a:buFontTx/>
              <a:buNone/>
            </a:pPr>
            <a:r>
              <a:rPr lang="tr-TR" sz="2000" b="1"/>
              <a:t>Gathering information</a:t>
            </a:r>
          </a:p>
          <a:p>
            <a:pPr>
              <a:buFontTx/>
              <a:buNone/>
            </a:pPr>
            <a:r>
              <a:rPr lang="tr-TR" sz="2000"/>
              <a:t>The audit is necessary to obtain evidence that procedures, documents and other information describing HACCP system are kept up to date, are adequate in order to achieve the required food safety objectives and they meet regulatory requirements. For this reason, the auditor should conduct a series of activities such as questioning, observing, examining records etc.</a:t>
            </a:r>
          </a:p>
        </p:txBody>
      </p:sp>
    </p:spTree>
    <p:extLst>
      <p:ext uri="{BB962C8B-B14F-4D97-AF65-F5344CB8AC3E}">
        <p14:creationId xmlns:p14="http://schemas.microsoft.com/office/powerpoint/2010/main" val="365652132"/>
      </p:ext>
    </p:extLst>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p:txBody>
          <a:bodyPr/>
          <a:lstStyle/>
          <a:p>
            <a:r>
              <a:rPr lang="tr-TR" b="0"/>
              <a:t>Audit</a:t>
            </a:r>
          </a:p>
        </p:txBody>
      </p:sp>
      <p:sp>
        <p:nvSpPr>
          <p:cNvPr id="900099" name="Rectangle 3"/>
          <p:cNvSpPr>
            <a:spLocks noGrp="1" noChangeArrowheads="1"/>
          </p:cNvSpPr>
          <p:nvPr>
            <p:ph type="body" idx="1"/>
          </p:nvPr>
        </p:nvSpPr>
        <p:spPr/>
        <p:txBody>
          <a:bodyPr/>
          <a:lstStyle/>
          <a:p>
            <a:pPr>
              <a:buFontTx/>
              <a:buNone/>
            </a:pPr>
            <a:r>
              <a:rPr lang="tr-TR" sz="2000" b="1"/>
              <a:t>Results</a:t>
            </a:r>
          </a:p>
          <a:p>
            <a:pPr>
              <a:buFontTx/>
              <a:buNone/>
            </a:pPr>
            <a:r>
              <a:rPr lang="tr-TR" sz="2000"/>
              <a:t>The data provided by audit, need to be analysed in order to discover trends and confirm improvements, to highlight difficulties in the application of procedures or in particular activities or step of the process, and finally to give right information on what types of corrective actions have being carried out and how long corrective actions take to be implemented</a:t>
            </a:r>
          </a:p>
        </p:txBody>
      </p:sp>
    </p:spTree>
    <p:extLst>
      <p:ext uri="{BB962C8B-B14F-4D97-AF65-F5344CB8AC3E}">
        <p14:creationId xmlns:p14="http://schemas.microsoft.com/office/powerpoint/2010/main" val="2393615259"/>
      </p:ext>
    </p:extLst>
  </p:cSld>
  <p:clrMapOvr>
    <a:masterClrMapping/>
  </p:clrMapOvr>
  <p:transition spd="med">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lstStyle/>
          <a:p>
            <a:r>
              <a:rPr lang="tr-TR" b="0"/>
              <a:t>Audit</a:t>
            </a:r>
          </a:p>
        </p:txBody>
      </p:sp>
      <p:sp>
        <p:nvSpPr>
          <p:cNvPr id="902147" name="Rectangle 3"/>
          <p:cNvSpPr>
            <a:spLocks noGrp="1" noChangeArrowheads="1"/>
          </p:cNvSpPr>
          <p:nvPr>
            <p:ph type="body" idx="1"/>
          </p:nvPr>
        </p:nvSpPr>
        <p:spPr/>
        <p:txBody>
          <a:bodyPr/>
          <a:lstStyle/>
          <a:p>
            <a:pPr>
              <a:buFontTx/>
              <a:buNone/>
            </a:pPr>
            <a:r>
              <a:rPr lang="tr-TR" sz="2000" b="1"/>
              <a:t>Closing meeting</a:t>
            </a:r>
          </a:p>
          <a:p>
            <a:pPr>
              <a:buFontTx/>
              <a:buNone/>
            </a:pPr>
            <a:r>
              <a:rPr lang="tr-TR" sz="2000"/>
              <a:t>The auditor will communicate all findings to the HACCP co-ordinator. Prior to preparing the audit report, the audit team will meet with management representatives and present the audit findings. In relation to the evaluation of non-conformities identified, the audit team will propose the Corrective Action request and the timetable to solve them. The auditor should be sure that the results of the audit are clearly understood.</a:t>
            </a:r>
          </a:p>
          <a:p>
            <a:pPr>
              <a:buFontTx/>
              <a:buNone/>
            </a:pPr>
            <a:endParaRPr lang="tr-TR" sz="2000"/>
          </a:p>
          <a:p>
            <a:endParaRPr lang="tr-TR" sz="1000"/>
          </a:p>
        </p:txBody>
      </p:sp>
    </p:spTree>
    <p:extLst>
      <p:ext uri="{BB962C8B-B14F-4D97-AF65-F5344CB8AC3E}">
        <p14:creationId xmlns:p14="http://schemas.microsoft.com/office/powerpoint/2010/main" val="3828714166"/>
      </p:ext>
    </p:extLst>
  </p:cSld>
  <p:clrMapOvr>
    <a:masterClrMapping/>
  </p:clrMapOvr>
  <p:transition spd="med">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tr-TR" b="0"/>
              <a:t>Audit</a:t>
            </a:r>
          </a:p>
        </p:txBody>
      </p:sp>
      <p:sp>
        <p:nvSpPr>
          <p:cNvPr id="904195" name="Rectangle 3"/>
          <p:cNvSpPr>
            <a:spLocks noGrp="1" noChangeArrowheads="1"/>
          </p:cNvSpPr>
          <p:nvPr>
            <p:ph type="body" idx="1"/>
          </p:nvPr>
        </p:nvSpPr>
        <p:spPr/>
        <p:txBody>
          <a:bodyPr/>
          <a:lstStyle/>
          <a:p>
            <a:pPr>
              <a:buFontTx/>
              <a:buNone/>
            </a:pPr>
            <a:r>
              <a:rPr lang="tr-TR" sz="2000" b="1"/>
              <a:t>Audit report</a:t>
            </a:r>
          </a:p>
          <a:p>
            <a:pPr>
              <a:buFontTx/>
              <a:buNone/>
            </a:pPr>
            <a:r>
              <a:rPr lang="tr-TR" sz="2000"/>
              <a:t>The audit report has to include the scope of the audit, the identification of the chief auditor and audit members, the identification of the establishment representatives, the identification of the reference documents against which the audit was conducted and of course the audit findings. The audit findings have to be supported by the “</a:t>
            </a:r>
            <a:r>
              <a:rPr lang="tr-TR" sz="2000" i="1"/>
              <a:t>evidence</a:t>
            </a:r>
            <a:r>
              <a:rPr lang="tr-TR" sz="2000"/>
              <a:t>”. This means that the auditor has to report “</a:t>
            </a:r>
            <a:r>
              <a:rPr lang="tr-TR" sz="2000" i="1"/>
              <a:t>what</a:t>
            </a:r>
            <a:r>
              <a:rPr lang="tr-TR" sz="2000"/>
              <a:t>” and “</a:t>
            </a:r>
            <a:r>
              <a:rPr lang="tr-TR" sz="2000" i="1"/>
              <a:t>where</a:t>
            </a:r>
            <a:r>
              <a:rPr lang="tr-TR" sz="2000"/>
              <a:t>” he detected the non-conformity.</a:t>
            </a:r>
          </a:p>
          <a:p>
            <a:pPr>
              <a:buFontTx/>
              <a:buNone/>
            </a:pPr>
            <a:endParaRPr lang="tr-TR" sz="2000"/>
          </a:p>
          <a:p>
            <a:endParaRPr lang="tr-TR" sz="1000"/>
          </a:p>
        </p:txBody>
      </p:sp>
    </p:spTree>
    <p:extLst>
      <p:ext uri="{BB962C8B-B14F-4D97-AF65-F5344CB8AC3E}">
        <p14:creationId xmlns:p14="http://schemas.microsoft.com/office/powerpoint/2010/main" val="3962025600"/>
      </p:ext>
    </p:extLst>
  </p:cSld>
  <p:clrMapOvr>
    <a:masterClrMapping/>
  </p:clrMapOvr>
  <p:transition spd="med">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7075" y="1260475"/>
            <a:ext cx="8033866" cy="1143000"/>
          </a:xfrm>
        </p:spPr>
        <p:txBody>
          <a:bodyPr/>
          <a:lstStyle/>
          <a:p>
            <a:pPr eaLnBrk="1" hangingPunct="1"/>
            <a:r>
              <a:rPr lang="tr-TR" dirty="0" smtClean="0">
                <a:solidFill>
                  <a:schemeClr val="bg2">
                    <a:lumMod val="50000"/>
                  </a:schemeClr>
                </a:solidFill>
              </a:rPr>
              <a:t>FE 322 FOOD PRODUCTION MANAGEMENT</a:t>
            </a:r>
            <a:endParaRPr lang="de-DE" dirty="0" smtClean="0">
              <a:solidFill>
                <a:schemeClr val="bg2">
                  <a:lumMod val="50000"/>
                </a:schemeClr>
              </a:solidFill>
            </a:endParaRPr>
          </a:p>
        </p:txBody>
      </p:sp>
      <p:sp>
        <p:nvSpPr>
          <p:cNvPr id="3075" name="Rectangle 3"/>
          <p:cNvSpPr>
            <a:spLocks noGrp="1" noChangeArrowheads="1"/>
          </p:cNvSpPr>
          <p:nvPr>
            <p:ph type="subTitle" idx="1"/>
          </p:nvPr>
        </p:nvSpPr>
        <p:spPr>
          <a:xfrm>
            <a:off x="727075" y="2903838"/>
            <a:ext cx="8108006" cy="441025"/>
          </a:xfrm>
        </p:spPr>
        <p:txBody>
          <a:bodyPr/>
          <a:lstStyle/>
          <a:p>
            <a:r>
              <a:rPr lang="tr-TR" dirty="0" smtClean="0">
                <a:solidFill>
                  <a:schemeClr val="bg2">
                    <a:lumMod val="50000"/>
                  </a:schemeClr>
                </a:solidFill>
              </a:rPr>
              <a:t>10. Statistical </a:t>
            </a:r>
            <a:r>
              <a:rPr lang="tr-TR" dirty="0" err="1" smtClean="0">
                <a:solidFill>
                  <a:schemeClr val="bg2">
                    <a:lumMod val="50000"/>
                  </a:schemeClr>
                </a:solidFill>
              </a:rPr>
              <a:t>process</a:t>
            </a:r>
            <a:r>
              <a:rPr lang="tr-TR" dirty="0" smtClean="0">
                <a:solidFill>
                  <a:schemeClr val="bg2">
                    <a:lumMod val="50000"/>
                  </a:schemeClr>
                </a:solidFill>
              </a:rPr>
              <a:t> </a:t>
            </a:r>
            <a:r>
              <a:rPr lang="tr-TR" dirty="0" err="1" smtClean="0">
                <a:solidFill>
                  <a:schemeClr val="bg2">
                    <a:lumMod val="50000"/>
                  </a:schemeClr>
                </a:solidFill>
              </a:rPr>
              <a:t>control</a:t>
            </a:r>
            <a:endParaRPr lang="en-US" dirty="0">
              <a:solidFill>
                <a:schemeClr val="bg2">
                  <a:lumMod val="50000"/>
                </a:schemeClr>
              </a:solidFill>
            </a:endParaRPr>
          </a:p>
        </p:txBody>
      </p:sp>
    </p:spTree>
    <p:extLst>
      <p:ext uri="{BB962C8B-B14F-4D97-AF65-F5344CB8AC3E}">
        <p14:creationId xmlns:p14="http://schemas.microsoft.com/office/powerpoint/2010/main" val="3149207538"/>
      </p:ext>
    </p:extLst>
  </p:cSld>
  <p:clrMapOvr>
    <a:masterClrMapping/>
  </p:clrMapOvr>
  <p:transition spd="med">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403224" y="230188"/>
            <a:ext cx="8488527" cy="600075"/>
          </a:xfrm>
        </p:spPr>
        <p:txBody>
          <a:bodyPr/>
          <a:lstStyle/>
          <a:p>
            <a:r>
              <a:rPr lang="en-US" b="0" dirty="0" smtClean="0"/>
              <a:t>Statistical </a:t>
            </a:r>
            <a:r>
              <a:rPr lang="en-US" b="0" dirty="0"/>
              <a:t>Process Control (SPC)</a:t>
            </a:r>
            <a:endParaRPr lang="tr-TR" b="0" dirty="0"/>
          </a:p>
        </p:txBody>
      </p:sp>
      <p:sp>
        <p:nvSpPr>
          <p:cNvPr id="904195" name="Rectangle 3"/>
          <p:cNvSpPr>
            <a:spLocks noGrp="1" noChangeArrowheads="1"/>
          </p:cNvSpPr>
          <p:nvPr>
            <p:ph type="body" idx="1"/>
          </p:nvPr>
        </p:nvSpPr>
        <p:spPr/>
        <p:txBody>
          <a:bodyPr/>
          <a:lstStyle/>
          <a:p>
            <a:pPr>
              <a:buFontTx/>
              <a:buNone/>
            </a:pPr>
            <a:r>
              <a:rPr lang="en-US" dirty="0"/>
              <a:t>Statistical process control (SPC) is defined as the application of statistical techniques </a:t>
            </a:r>
            <a:r>
              <a:rPr lang="en-US" dirty="0" smtClean="0"/>
              <a:t>to</a:t>
            </a:r>
            <a:r>
              <a:rPr lang="tr-TR" dirty="0" smtClean="0"/>
              <a:t> </a:t>
            </a:r>
            <a:r>
              <a:rPr lang="en-US" dirty="0" smtClean="0"/>
              <a:t>control </a:t>
            </a:r>
            <a:r>
              <a:rPr lang="en-US" dirty="0"/>
              <a:t>a process. SPC is concerned with quality of conformance. There are a number </a:t>
            </a:r>
            <a:r>
              <a:rPr lang="en-US" dirty="0" smtClean="0"/>
              <a:t>of</a:t>
            </a:r>
            <a:r>
              <a:rPr lang="tr-TR" dirty="0" smtClean="0"/>
              <a:t> </a:t>
            </a:r>
            <a:r>
              <a:rPr lang="en-US" dirty="0" smtClean="0"/>
              <a:t>tools </a:t>
            </a:r>
            <a:r>
              <a:rPr lang="en-US" dirty="0"/>
              <a:t>available to the quality engineer that is effective for problem-solving process. </a:t>
            </a:r>
            <a:r>
              <a:rPr lang="en-US" dirty="0" smtClean="0"/>
              <a:t>The</a:t>
            </a:r>
            <a:r>
              <a:rPr lang="tr-TR" dirty="0" smtClean="0"/>
              <a:t> </a:t>
            </a:r>
            <a:r>
              <a:rPr lang="en-US" dirty="0" smtClean="0"/>
              <a:t>seven </a:t>
            </a:r>
            <a:r>
              <a:rPr lang="en-US" dirty="0"/>
              <a:t>quality tools are relatively simple but very powerful tools which every </a:t>
            </a:r>
            <a:r>
              <a:rPr lang="en-US" dirty="0" smtClean="0"/>
              <a:t>quality</a:t>
            </a:r>
            <a:r>
              <a:rPr lang="tr-TR" dirty="0" smtClean="0"/>
              <a:t> </a:t>
            </a:r>
            <a:r>
              <a:rPr lang="en-US" dirty="0" smtClean="0"/>
              <a:t>engineer</a:t>
            </a:r>
            <a:r>
              <a:rPr lang="en-US" dirty="0"/>
              <a:t>. The tools are: </a:t>
            </a:r>
            <a:endParaRPr lang="tr-TR" dirty="0" smtClean="0"/>
          </a:p>
          <a:p>
            <a:pPr marL="538163"/>
            <a:r>
              <a:rPr lang="en-US" dirty="0" smtClean="0"/>
              <a:t>flow </a:t>
            </a:r>
            <a:r>
              <a:rPr lang="en-US" dirty="0"/>
              <a:t>chart, </a:t>
            </a:r>
            <a:endParaRPr lang="tr-TR" dirty="0" smtClean="0"/>
          </a:p>
          <a:p>
            <a:pPr marL="538163"/>
            <a:r>
              <a:rPr lang="en-US" dirty="0" smtClean="0"/>
              <a:t>run </a:t>
            </a:r>
            <a:r>
              <a:rPr lang="en-US" dirty="0"/>
              <a:t>chart, </a:t>
            </a:r>
            <a:endParaRPr lang="tr-TR" dirty="0" smtClean="0"/>
          </a:p>
          <a:p>
            <a:pPr marL="538163"/>
            <a:r>
              <a:rPr lang="en-US" dirty="0" smtClean="0"/>
              <a:t>process </a:t>
            </a:r>
            <a:r>
              <a:rPr lang="en-US" dirty="0"/>
              <a:t>control chart, </a:t>
            </a:r>
            <a:endParaRPr lang="tr-TR" dirty="0" smtClean="0"/>
          </a:p>
          <a:p>
            <a:pPr marL="538163"/>
            <a:r>
              <a:rPr lang="tr-TR" dirty="0" err="1" smtClean="0"/>
              <a:t>histograms</a:t>
            </a:r>
            <a:r>
              <a:rPr lang="en-US" dirty="0" smtClean="0"/>
              <a:t>, </a:t>
            </a:r>
            <a:endParaRPr lang="tr-TR" dirty="0" smtClean="0"/>
          </a:p>
          <a:p>
            <a:pPr marL="538163"/>
            <a:r>
              <a:rPr lang="en-US" dirty="0" smtClean="0"/>
              <a:t>Pareto</a:t>
            </a:r>
            <a:r>
              <a:rPr lang="tr-TR" dirty="0" smtClean="0"/>
              <a:t> </a:t>
            </a:r>
            <a:r>
              <a:rPr lang="en-US" dirty="0" smtClean="0"/>
              <a:t>diagram</a:t>
            </a:r>
            <a:r>
              <a:rPr lang="en-US" dirty="0"/>
              <a:t>, </a:t>
            </a:r>
            <a:endParaRPr lang="tr-TR" dirty="0" smtClean="0"/>
          </a:p>
          <a:p>
            <a:pPr marL="538163"/>
            <a:r>
              <a:rPr lang="en-US" dirty="0" smtClean="0"/>
              <a:t>cause </a:t>
            </a:r>
            <a:r>
              <a:rPr lang="en-US" dirty="0"/>
              <a:t>and effect diagram, </a:t>
            </a:r>
            <a:endParaRPr lang="tr-TR" dirty="0" smtClean="0"/>
          </a:p>
          <a:p>
            <a:pPr marL="538163"/>
            <a:r>
              <a:rPr lang="en-US" dirty="0" smtClean="0"/>
              <a:t>and </a:t>
            </a:r>
            <a:r>
              <a:rPr lang="en-US" dirty="0"/>
              <a:t>scatter diagram</a:t>
            </a:r>
            <a:endParaRPr lang="tr-TR" sz="1000" dirty="0"/>
          </a:p>
        </p:txBody>
      </p:sp>
    </p:spTree>
    <p:extLst>
      <p:ext uri="{BB962C8B-B14F-4D97-AF65-F5344CB8AC3E}">
        <p14:creationId xmlns:p14="http://schemas.microsoft.com/office/powerpoint/2010/main" val="135807422"/>
      </p:ext>
    </p:extLst>
  </p:cSld>
  <p:clrMapOvr>
    <a:masterClrMapping/>
  </p:clrMapOvr>
  <p:transition spd="med">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403224" y="230188"/>
            <a:ext cx="8488527" cy="600075"/>
          </a:xfrm>
        </p:spPr>
        <p:txBody>
          <a:bodyPr/>
          <a:lstStyle/>
          <a:p>
            <a:r>
              <a:rPr lang="en-US" b="0" dirty="0"/>
              <a:t>Improvement of Food Safety and </a:t>
            </a:r>
            <a:r>
              <a:rPr lang="en-US" b="0" dirty="0" smtClean="0"/>
              <a:t>Quality</a:t>
            </a:r>
            <a:r>
              <a:rPr lang="tr-TR" b="0" dirty="0" smtClean="0"/>
              <a:t> </a:t>
            </a:r>
            <a:r>
              <a:rPr lang="en-US" b="0" dirty="0" smtClean="0"/>
              <a:t>by </a:t>
            </a:r>
            <a:r>
              <a:rPr lang="en-US" b="0" dirty="0"/>
              <a:t>Statistical Process Control (SPC)</a:t>
            </a:r>
            <a:endParaRPr lang="tr-TR" b="0" dirty="0"/>
          </a:p>
        </p:txBody>
      </p:sp>
      <p:sp>
        <p:nvSpPr>
          <p:cNvPr id="904195" name="Rectangle 3"/>
          <p:cNvSpPr>
            <a:spLocks noGrp="1" noChangeArrowheads="1"/>
          </p:cNvSpPr>
          <p:nvPr>
            <p:ph type="body" idx="1"/>
          </p:nvPr>
        </p:nvSpPr>
        <p:spPr>
          <a:xfrm>
            <a:off x="141814" y="1279800"/>
            <a:ext cx="2364828" cy="4458849"/>
          </a:xfrm>
        </p:spPr>
        <p:txBody>
          <a:bodyPr/>
          <a:lstStyle/>
          <a:p>
            <a:pPr>
              <a:buFontTx/>
              <a:buNone/>
            </a:pPr>
            <a:r>
              <a:rPr lang="en-US" b="1" i="1" dirty="0" smtClean="0"/>
              <a:t>Flow charts</a:t>
            </a:r>
            <a:r>
              <a:rPr lang="tr-TR" b="1" i="1" dirty="0" smtClean="0"/>
              <a:t>;</a:t>
            </a:r>
            <a:endParaRPr lang="en-US" b="1" i="1" dirty="0"/>
          </a:p>
          <a:p>
            <a:pPr>
              <a:buFontTx/>
              <a:buNone/>
            </a:pPr>
            <a:r>
              <a:rPr lang="en-US" dirty="0"/>
              <a:t>Flow charts are defined as the graphical representation of the steps of in a process. </a:t>
            </a:r>
            <a:r>
              <a:rPr lang="en-US" dirty="0" smtClean="0"/>
              <a:t>Flow</a:t>
            </a:r>
            <a:r>
              <a:rPr lang="tr-TR" dirty="0" smtClean="0"/>
              <a:t> </a:t>
            </a:r>
            <a:r>
              <a:rPr lang="en-US" dirty="0" smtClean="0"/>
              <a:t>charts </a:t>
            </a:r>
            <a:r>
              <a:rPr lang="en-US" dirty="0"/>
              <a:t>facilitate an analysis of the steps in a process to determine relationships between </a:t>
            </a:r>
            <a:r>
              <a:rPr lang="en-US" dirty="0" smtClean="0"/>
              <a:t>the</a:t>
            </a:r>
            <a:r>
              <a:rPr lang="tr-TR" dirty="0" smtClean="0"/>
              <a:t> </a:t>
            </a:r>
            <a:r>
              <a:rPr lang="en-US" dirty="0" smtClean="0"/>
              <a:t>steps.</a:t>
            </a:r>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642" y="1156631"/>
            <a:ext cx="6637358" cy="458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83293"/>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tr-TR" sz="3200"/>
              <a:t>KEYS</a:t>
            </a:r>
            <a:endParaRPr lang="en-US" sz="3200"/>
          </a:p>
        </p:txBody>
      </p:sp>
      <p:sp>
        <p:nvSpPr>
          <p:cNvPr id="64515" name="Rectangle 3"/>
          <p:cNvSpPr>
            <a:spLocks noGrp="1" noChangeArrowheads="1"/>
          </p:cNvSpPr>
          <p:nvPr>
            <p:ph type="body" idx="1"/>
          </p:nvPr>
        </p:nvSpPr>
        <p:spPr/>
        <p:txBody>
          <a:bodyPr/>
          <a:lstStyle/>
          <a:p>
            <a:pPr>
              <a:lnSpc>
                <a:spcPct val="80000"/>
              </a:lnSpc>
              <a:buFontTx/>
              <a:buNone/>
            </a:pPr>
            <a:r>
              <a:rPr lang="en-US" sz="2000" b="1">
                <a:latin typeface="Times New Roman" pitchFamily="18" charset="0"/>
              </a:rPr>
              <a:t>QMS </a:t>
            </a:r>
            <a:r>
              <a:rPr lang="en-US" sz="2000">
                <a:latin typeface="Times New Roman" pitchFamily="18" charset="0"/>
              </a:rPr>
              <a:t>To be designed around the organization’s processes not the elements</a:t>
            </a:r>
            <a:r>
              <a:rPr lang="tr-TR" sz="2000">
                <a:latin typeface="Times New Roman" pitchFamily="18" charset="0"/>
              </a:rPr>
              <a:t> </a:t>
            </a:r>
            <a:r>
              <a:rPr lang="en-US" sz="2000">
                <a:latin typeface="Times New Roman" pitchFamily="18" charset="0"/>
              </a:rPr>
              <a:t>and clauses of the standard</a:t>
            </a:r>
          </a:p>
          <a:p>
            <a:pPr>
              <a:lnSpc>
                <a:spcPct val="80000"/>
              </a:lnSpc>
              <a:buFontTx/>
              <a:buNone/>
            </a:pPr>
            <a:r>
              <a:rPr lang="en-US" sz="2000" b="1">
                <a:latin typeface="Times New Roman" pitchFamily="18" charset="0"/>
              </a:rPr>
              <a:t>Quality Manual </a:t>
            </a:r>
            <a:r>
              <a:rPr lang="en-US" sz="2000">
                <a:latin typeface="Times New Roman" pitchFamily="18" charset="0"/>
              </a:rPr>
              <a:t>Needs to describe the interaction between processes – is not</a:t>
            </a:r>
            <a:r>
              <a:rPr lang="tr-TR" sz="2000">
                <a:latin typeface="Times New Roman" pitchFamily="18" charset="0"/>
              </a:rPr>
              <a:t> </a:t>
            </a:r>
            <a:r>
              <a:rPr lang="en-US" sz="2000">
                <a:latin typeface="Times New Roman" pitchFamily="18" charset="0"/>
              </a:rPr>
              <a:t>to be a response to each clause of the standard</a:t>
            </a:r>
          </a:p>
          <a:p>
            <a:pPr>
              <a:lnSpc>
                <a:spcPct val="80000"/>
              </a:lnSpc>
              <a:buFontTx/>
              <a:buNone/>
            </a:pPr>
            <a:r>
              <a:rPr lang="en-US" sz="2000" b="1">
                <a:latin typeface="Times New Roman" pitchFamily="18" charset="0"/>
              </a:rPr>
              <a:t>Quality objectives </a:t>
            </a:r>
            <a:r>
              <a:rPr lang="en-US" sz="2000">
                <a:latin typeface="Times New Roman" pitchFamily="18" charset="0"/>
              </a:rPr>
              <a:t>Separate from the policy but consistent with it and</a:t>
            </a:r>
            <a:r>
              <a:rPr lang="tr-TR" sz="2000">
                <a:latin typeface="Times New Roman" pitchFamily="18" charset="0"/>
              </a:rPr>
              <a:t> </a:t>
            </a:r>
            <a:r>
              <a:rPr lang="en-US" sz="2000">
                <a:latin typeface="Times New Roman" pitchFamily="18" charset="0"/>
              </a:rPr>
              <a:t>established at relevant levels and functions – the driver of continual</a:t>
            </a:r>
            <a:r>
              <a:rPr lang="tr-TR" sz="2000">
                <a:latin typeface="Times New Roman" pitchFamily="18" charset="0"/>
              </a:rPr>
              <a:t> </a:t>
            </a:r>
            <a:r>
              <a:rPr lang="en-US" sz="2000">
                <a:latin typeface="Times New Roman" pitchFamily="18" charset="0"/>
              </a:rPr>
              <a:t>improvement in performance</a:t>
            </a:r>
          </a:p>
          <a:p>
            <a:pPr>
              <a:lnSpc>
                <a:spcPct val="80000"/>
              </a:lnSpc>
              <a:buFontTx/>
              <a:buNone/>
            </a:pPr>
            <a:r>
              <a:rPr lang="en-US" sz="2000" b="1">
                <a:latin typeface="Times New Roman" pitchFamily="18" charset="0"/>
              </a:rPr>
              <a:t>Quality policy </a:t>
            </a:r>
            <a:r>
              <a:rPr lang="en-US" sz="2000">
                <a:latin typeface="Times New Roman" pitchFamily="18" charset="0"/>
              </a:rPr>
              <a:t>To be appropriate to the purpose of the organization and</a:t>
            </a:r>
            <a:r>
              <a:rPr lang="tr-TR" sz="2000">
                <a:latin typeface="Times New Roman" pitchFamily="18" charset="0"/>
              </a:rPr>
              <a:t> </a:t>
            </a:r>
            <a:r>
              <a:rPr lang="en-US" sz="2000">
                <a:latin typeface="Times New Roman" pitchFamily="18" charset="0"/>
              </a:rPr>
              <a:t>provides a framework for quality objectives – not a motherhood statement</a:t>
            </a:r>
          </a:p>
          <a:p>
            <a:pPr>
              <a:lnSpc>
                <a:spcPct val="80000"/>
              </a:lnSpc>
              <a:buFontTx/>
              <a:buNone/>
            </a:pPr>
            <a:r>
              <a:rPr lang="en-US" sz="2000" b="1">
                <a:latin typeface="Times New Roman" pitchFamily="18" charset="0"/>
              </a:rPr>
              <a:t>Records </a:t>
            </a:r>
            <a:r>
              <a:rPr lang="en-US" sz="2000">
                <a:latin typeface="Times New Roman" pitchFamily="18" charset="0"/>
              </a:rPr>
              <a:t>As needed to provide evidence of effective operation – all types of</a:t>
            </a:r>
            <a:r>
              <a:rPr lang="tr-TR" sz="2000">
                <a:latin typeface="Times New Roman" pitchFamily="18" charset="0"/>
              </a:rPr>
              <a:t> </a:t>
            </a:r>
            <a:r>
              <a:rPr lang="en-US" sz="2000">
                <a:latin typeface="Times New Roman" pitchFamily="18" charset="0"/>
              </a:rPr>
              <a:t>records not simply those referred to as quality records</a:t>
            </a:r>
          </a:p>
          <a:p>
            <a:pPr>
              <a:lnSpc>
                <a:spcPct val="80000"/>
              </a:lnSpc>
              <a:buFontTx/>
              <a:buNone/>
            </a:pPr>
            <a:r>
              <a:rPr lang="en-US" sz="2000" b="1">
                <a:latin typeface="Times New Roman" pitchFamily="18" charset="0"/>
              </a:rPr>
              <a:t>Requirements </a:t>
            </a:r>
            <a:r>
              <a:rPr lang="en-US" sz="2000">
                <a:latin typeface="Times New Roman" pitchFamily="18" charset="0"/>
              </a:rPr>
              <a:t>Commitment to meeting requirements of customer and other</a:t>
            </a:r>
            <a:r>
              <a:rPr lang="tr-TR" sz="2000">
                <a:latin typeface="Times New Roman" pitchFamily="18" charset="0"/>
              </a:rPr>
              <a:t> </a:t>
            </a:r>
            <a:r>
              <a:rPr lang="en-US" sz="2000">
                <a:latin typeface="Times New Roman" pitchFamily="18" charset="0"/>
              </a:rPr>
              <a:t>interested parties – no longer limited to the organization’s own requirements</a:t>
            </a:r>
          </a:p>
          <a:p>
            <a:pPr>
              <a:lnSpc>
                <a:spcPct val="80000"/>
              </a:lnSpc>
              <a:buFontTx/>
              <a:buNone/>
            </a:pPr>
            <a:r>
              <a:rPr lang="en-US" sz="2000" b="1">
                <a:latin typeface="Times New Roman" pitchFamily="18" charset="0"/>
              </a:rPr>
              <a:t>System effectiveness </a:t>
            </a:r>
            <a:r>
              <a:rPr lang="en-US" sz="2000">
                <a:latin typeface="Times New Roman" pitchFamily="18" charset="0"/>
              </a:rPr>
              <a:t>To be measured, analysed and continually improved</a:t>
            </a:r>
            <a:r>
              <a:rPr lang="tr-TR" sz="2000">
                <a:latin typeface="Times New Roman" pitchFamily="18" charset="0"/>
              </a:rPr>
              <a:t> </a:t>
            </a:r>
            <a:r>
              <a:rPr lang="en-US" sz="2000">
                <a:latin typeface="Times New Roman" pitchFamily="18" charset="0"/>
              </a:rPr>
              <a:t>and judged by the degree to which customers are satisfied – not judged on</a:t>
            </a:r>
            <a:r>
              <a:rPr lang="tr-TR" sz="2000">
                <a:latin typeface="Times New Roman" pitchFamily="18" charset="0"/>
              </a:rPr>
              <a:t> </a:t>
            </a:r>
            <a:r>
              <a:rPr lang="en-US" sz="2000">
                <a:latin typeface="Times New Roman" pitchFamily="18" charset="0"/>
              </a:rPr>
              <a:t>conformity with standard</a:t>
            </a:r>
          </a:p>
          <a:p>
            <a:pPr>
              <a:lnSpc>
                <a:spcPct val="80000"/>
              </a:lnSpc>
              <a:buFontTx/>
              <a:buNone/>
            </a:pPr>
            <a:r>
              <a:rPr lang="en-US" sz="2000" b="1">
                <a:latin typeface="Times New Roman" pitchFamily="18" charset="0"/>
              </a:rPr>
              <a:t>Top management </a:t>
            </a:r>
            <a:r>
              <a:rPr lang="en-US" sz="2000">
                <a:latin typeface="Times New Roman" pitchFamily="18" charset="0"/>
              </a:rPr>
              <a:t>Must be involved in establishing, developing, reviewing</a:t>
            </a:r>
            <a:r>
              <a:rPr lang="tr-TR" sz="2000">
                <a:latin typeface="Times New Roman" pitchFamily="18" charset="0"/>
              </a:rPr>
              <a:t> </a:t>
            </a:r>
            <a:r>
              <a:rPr lang="en-US" sz="2000">
                <a:latin typeface="Times New Roman" pitchFamily="18" charset="0"/>
              </a:rPr>
              <a:t>and improving the management system</a:t>
            </a:r>
          </a:p>
        </p:txBody>
      </p:sp>
    </p:spTree>
    <p:extLst>
      <p:ext uri="{BB962C8B-B14F-4D97-AF65-F5344CB8AC3E}">
        <p14:creationId xmlns:p14="http://schemas.microsoft.com/office/powerpoint/2010/main" val="1406009405"/>
      </p:ext>
    </p:extLst>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403224" y="230188"/>
            <a:ext cx="8488527" cy="600075"/>
          </a:xfrm>
        </p:spPr>
        <p:txBody>
          <a:bodyPr/>
          <a:lstStyle/>
          <a:p>
            <a:r>
              <a:rPr lang="en-US" b="0" dirty="0"/>
              <a:t>Improvement of Food Safety and </a:t>
            </a:r>
            <a:r>
              <a:rPr lang="en-US" b="0" dirty="0" smtClean="0"/>
              <a:t>Quality</a:t>
            </a:r>
            <a:r>
              <a:rPr lang="tr-TR" b="0" dirty="0" smtClean="0"/>
              <a:t> </a:t>
            </a:r>
            <a:r>
              <a:rPr lang="en-US" b="0" dirty="0" smtClean="0"/>
              <a:t>by </a:t>
            </a:r>
            <a:r>
              <a:rPr lang="en-US" b="0" dirty="0"/>
              <a:t>Statistical Process Control (SPC)</a:t>
            </a:r>
            <a:endParaRPr lang="tr-TR" b="0" dirty="0"/>
          </a:p>
        </p:txBody>
      </p:sp>
      <p:sp>
        <p:nvSpPr>
          <p:cNvPr id="904195" name="Rectangle 3"/>
          <p:cNvSpPr>
            <a:spLocks noGrp="1" noChangeArrowheads="1"/>
          </p:cNvSpPr>
          <p:nvPr>
            <p:ph type="body" idx="1"/>
          </p:nvPr>
        </p:nvSpPr>
        <p:spPr/>
        <p:txBody>
          <a:bodyPr/>
          <a:lstStyle/>
          <a:p>
            <a:pPr>
              <a:buFontTx/>
              <a:buNone/>
            </a:pPr>
            <a:r>
              <a:rPr lang="en-US" b="1" i="1" dirty="0" smtClean="0"/>
              <a:t>Cause </a:t>
            </a:r>
            <a:r>
              <a:rPr lang="en-US" b="1" i="1" dirty="0"/>
              <a:t>and effect diagrams</a:t>
            </a:r>
          </a:p>
          <a:p>
            <a:pPr>
              <a:buFontTx/>
              <a:buNone/>
            </a:pPr>
            <a:r>
              <a:rPr lang="en-US" dirty="0"/>
              <a:t>Cause and effect diagrams (CED) are simple techniques for dissecting a problem or </a:t>
            </a:r>
            <a:r>
              <a:rPr lang="en-US" dirty="0" smtClean="0"/>
              <a:t>a</a:t>
            </a:r>
            <a:r>
              <a:rPr lang="tr-TR" dirty="0" smtClean="0"/>
              <a:t> </a:t>
            </a:r>
            <a:r>
              <a:rPr lang="en-US" dirty="0" smtClean="0"/>
              <a:t>process</a:t>
            </a:r>
            <a:r>
              <a:rPr lang="en-US" dirty="0"/>
              <a:t>. CED identifies all possible relationships among input and output variables, that is</a:t>
            </a:r>
            <a:r>
              <a:rPr lang="en-US" dirty="0" smtClean="0"/>
              <a:t>,</a:t>
            </a:r>
            <a:r>
              <a:rPr lang="tr-TR" dirty="0" smtClean="0"/>
              <a:t> </a:t>
            </a:r>
            <a:r>
              <a:rPr lang="en-US" dirty="0" smtClean="0"/>
              <a:t>the </a:t>
            </a:r>
            <a:r>
              <a:rPr lang="en-US" dirty="0"/>
              <a:t>five categories on the following skeleton (materials, machines, man, methods, </a:t>
            </a:r>
            <a:r>
              <a:rPr lang="en-US" dirty="0" smtClean="0"/>
              <a:t>and</a:t>
            </a:r>
            <a:r>
              <a:rPr lang="tr-TR" dirty="0" smtClean="0"/>
              <a:t> </a:t>
            </a:r>
            <a:r>
              <a:rPr lang="en-US" dirty="0" smtClean="0"/>
              <a:t>environment).</a:t>
            </a:r>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2" y="3165749"/>
            <a:ext cx="60864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88117"/>
      </p:ext>
    </p:extLst>
  </p:cSld>
  <p:clrMapOvr>
    <a:masterClrMapping/>
  </p:clrMapOvr>
  <p:transition spd="med">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403224" y="230188"/>
            <a:ext cx="8488527" cy="600075"/>
          </a:xfrm>
        </p:spPr>
        <p:txBody>
          <a:bodyPr/>
          <a:lstStyle/>
          <a:p>
            <a:r>
              <a:rPr lang="en-US" b="0" dirty="0"/>
              <a:t>Improvement of Food Safety and </a:t>
            </a:r>
            <a:r>
              <a:rPr lang="en-US" b="0" dirty="0" smtClean="0"/>
              <a:t>Quality</a:t>
            </a:r>
            <a:r>
              <a:rPr lang="tr-TR" b="0" dirty="0" smtClean="0"/>
              <a:t> </a:t>
            </a:r>
            <a:r>
              <a:rPr lang="en-US" b="0" dirty="0" smtClean="0"/>
              <a:t>by </a:t>
            </a:r>
            <a:r>
              <a:rPr lang="en-US" b="0" dirty="0"/>
              <a:t>Statistical Process Control (SPC)</a:t>
            </a:r>
            <a:endParaRPr lang="tr-TR" b="0" dirty="0"/>
          </a:p>
        </p:txBody>
      </p:sp>
      <p:sp>
        <p:nvSpPr>
          <p:cNvPr id="904195" name="Rectangle 3"/>
          <p:cNvSpPr>
            <a:spLocks noGrp="1" noChangeArrowheads="1"/>
          </p:cNvSpPr>
          <p:nvPr>
            <p:ph type="body" idx="1"/>
          </p:nvPr>
        </p:nvSpPr>
        <p:spPr>
          <a:xfrm>
            <a:off x="124209" y="1122144"/>
            <a:ext cx="3218081" cy="4799012"/>
          </a:xfrm>
        </p:spPr>
        <p:txBody>
          <a:bodyPr/>
          <a:lstStyle/>
          <a:p>
            <a:pPr>
              <a:buFontTx/>
              <a:buNone/>
            </a:pPr>
            <a:r>
              <a:rPr lang="en-US" b="1" i="1" dirty="0" smtClean="0"/>
              <a:t>Histograms </a:t>
            </a:r>
            <a:endParaRPr lang="tr-TR" b="1" i="1" dirty="0" smtClean="0"/>
          </a:p>
          <a:p>
            <a:pPr>
              <a:buFontTx/>
              <a:buNone/>
            </a:pPr>
            <a:r>
              <a:rPr lang="en-US" dirty="0" smtClean="0"/>
              <a:t>A </a:t>
            </a:r>
            <a:r>
              <a:rPr lang="en-US" dirty="0"/>
              <a:t>histogram is a bar chart showing the variation or distribution of the observations </a:t>
            </a:r>
            <a:r>
              <a:rPr lang="en-US" dirty="0" smtClean="0"/>
              <a:t>from</a:t>
            </a:r>
            <a:r>
              <a:rPr lang="tr-TR" dirty="0" smtClean="0"/>
              <a:t> </a:t>
            </a:r>
            <a:r>
              <a:rPr lang="en-US" dirty="0" smtClean="0"/>
              <a:t>a </a:t>
            </a:r>
            <a:r>
              <a:rPr lang="en-US" dirty="0"/>
              <a:t>set of data. </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524" y="1380085"/>
            <a:ext cx="5659821" cy="4535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88117"/>
      </p:ext>
    </p:extLst>
  </p:cSld>
  <p:clrMapOvr>
    <a:masterClrMapping/>
  </p:clrMapOvr>
  <p:transition spd="med">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bwMode="auto">
          <a:xfrm>
            <a:off x="1875709" y="2301766"/>
            <a:ext cx="7079099" cy="3783724"/>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904194" name="Rectangle 2"/>
          <p:cNvSpPr>
            <a:spLocks noGrp="1" noChangeArrowheads="1"/>
          </p:cNvSpPr>
          <p:nvPr>
            <p:ph type="title"/>
          </p:nvPr>
        </p:nvSpPr>
        <p:spPr>
          <a:xfrm>
            <a:off x="403224" y="230188"/>
            <a:ext cx="8488527" cy="600075"/>
          </a:xfrm>
        </p:spPr>
        <p:txBody>
          <a:bodyPr/>
          <a:lstStyle/>
          <a:p>
            <a:r>
              <a:rPr lang="en-US" b="0" dirty="0"/>
              <a:t>Improvement of Food Safety and </a:t>
            </a:r>
            <a:r>
              <a:rPr lang="en-US" b="0" dirty="0" smtClean="0"/>
              <a:t>Quality</a:t>
            </a:r>
            <a:r>
              <a:rPr lang="tr-TR" b="0" dirty="0" smtClean="0"/>
              <a:t> </a:t>
            </a:r>
            <a:r>
              <a:rPr lang="en-US" b="0" dirty="0" smtClean="0"/>
              <a:t>by </a:t>
            </a:r>
            <a:r>
              <a:rPr lang="en-US" b="0" dirty="0"/>
              <a:t>Statistical Process Control (SPC)</a:t>
            </a:r>
            <a:endParaRPr lang="tr-TR" b="0" dirty="0"/>
          </a:p>
        </p:txBody>
      </p:sp>
      <p:sp>
        <p:nvSpPr>
          <p:cNvPr id="904195" name="Rectangle 3"/>
          <p:cNvSpPr>
            <a:spLocks noGrp="1" noChangeArrowheads="1"/>
          </p:cNvSpPr>
          <p:nvPr>
            <p:ph type="body" idx="1"/>
          </p:nvPr>
        </p:nvSpPr>
        <p:spPr>
          <a:xfrm>
            <a:off x="124209" y="1122144"/>
            <a:ext cx="8736012" cy="1258449"/>
          </a:xfrm>
        </p:spPr>
        <p:txBody>
          <a:bodyPr/>
          <a:lstStyle/>
          <a:p>
            <a:pPr>
              <a:buFontTx/>
              <a:buNone/>
            </a:pPr>
            <a:r>
              <a:rPr lang="en-US" b="1" i="1" dirty="0" smtClean="0"/>
              <a:t>Histograms </a:t>
            </a:r>
            <a:endParaRPr lang="tr-TR" b="1" i="1" dirty="0" smtClean="0"/>
          </a:p>
          <a:p>
            <a:pPr>
              <a:buFontTx/>
              <a:buNone/>
            </a:pPr>
            <a:r>
              <a:rPr lang="en-US" dirty="0" smtClean="0"/>
              <a:t>A </a:t>
            </a:r>
            <a:r>
              <a:rPr lang="en-US" dirty="0"/>
              <a:t>histogram is a bar chart showing the variation or distribution of the observations </a:t>
            </a:r>
            <a:r>
              <a:rPr lang="en-US" dirty="0" smtClean="0"/>
              <a:t>from</a:t>
            </a:r>
            <a:r>
              <a:rPr lang="tr-TR" dirty="0" smtClean="0"/>
              <a:t> </a:t>
            </a:r>
            <a:r>
              <a:rPr lang="en-US" dirty="0" smtClean="0"/>
              <a:t>a </a:t>
            </a:r>
            <a:r>
              <a:rPr lang="en-US" dirty="0"/>
              <a:t>set of data. </a:t>
            </a:r>
          </a:p>
        </p:txBody>
      </p:sp>
      <p:pic>
        <p:nvPicPr>
          <p:cNvPr id="23554" name="Picture 2" descr="his1"/>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36483" y="2714225"/>
            <a:ext cx="1560306" cy="162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http://www.kageme.itu.edu.tr/icerik/6arac/7kalite/resim/his2.gif"/>
          <p:cNvPicPr>
            <a:picLocks noChangeAspect="1" noChangeArrowheads="1"/>
          </p:cNvPicPr>
          <p:nvPr/>
        </p:nvPicPr>
        <p:blipFill rotWithShape="1">
          <a:blip r:embed="rId4" r:link="rId5">
            <a:grayscl/>
            <a:extLst>
              <a:ext uri="{28A0092B-C50C-407E-A947-70E740481C1C}">
                <a14:useLocalDpi xmlns:a14="http://schemas.microsoft.com/office/drawing/2010/main" val="0"/>
              </a:ext>
            </a:extLst>
          </a:blip>
          <a:srcRect b="16354"/>
          <a:stretch/>
        </p:blipFill>
        <p:spPr bwMode="auto">
          <a:xfrm>
            <a:off x="2064901" y="2773095"/>
            <a:ext cx="2024439" cy="135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http://www.kageme.itu.edu.tr/icerik/6arac/7kalite/resim/his3.gif"/>
          <p:cNvPicPr>
            <a:picLocks noChangeAspect="1" noChangeArrowheads="1"/>
          </p:cNvPicPr>
          <p:nvPr/>
        </p:nvPicPr>
        <p:blipFill rotWithShape="1">
          <a:blip r:embed="rId6" r:link="rId7">
            <a:grayscl/>
            <a:extLst>
              <a:ext uri="{28A0092B-C50C-407E-A947-70E740481C1C}">
                <a14:useLocalDpi xmlns:a14="http://schemas.microsoft.com/office/drawing/2010/main" val="0"/>
              </a:ext>
            </a:extLst>
          </a:blip>
          <a:srcRect b="21858"/>
          <a:stretch/>
        </p:blipFill>
        <p:spPr bwMode="auto">
          <a:xfrm>
            <a:off x="4258556" y="2846934"/>
            <a:ext cx="2077327" cy="13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http://www.kageme.itu.edu.tr/icerik/6arac/7kalite/resim/his4.gif"/>
          <p:cNvPicPr>
            <a:picLocks noChangeAspect="1" noChangeArrowheads="1"/>
          </p:cNvPicPr>
          <p:nvPr/>
        </p:nvPicPr>
        <p:blipFill rotWithShape="1">
          <a:blip r:embed="rId8" r:link="rId9">
            <a:lum bright="-48000" contrast="-24000"/>
            <a:grayscl/>
            <a:extLst>
              <a:ext uri="{28A0092B-C50C-407E-A947-70E740481C1C}">
                <a14:useLocalDpi xmlns:a14="http://schemas.microsoft.com/office/drawing/2010/main" val="0"/>
              </a:ext>
            </a:extLst>
          </a:blip>
          <a:srcRect b="22154"/>
          <a:stretch/>
        </p:blipFill>
        <p:spPr bwMode="auto">
          <a:xfrm>
            <a:off x="6495392" y="2432494"/>
            <a:ext cx="2141100" cy="174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http://www.kageme.itu.edu.tr/icerik/6arac/7kalite/resim/his5.gif"/>
          <p:cNvPicPr>
            <a:picLocks noChangeAspect="1" noChangeArrowheads="1"/>
          </p:cNvPicPr>
          <p:nvPr/>
        </p:nvPicPr>
        <p:blipFill rotWithShape="1">
          <a:blip r:embed="rId10" r:link="rId11">
            <a:grayscl/>
            <a:extLst>
              <a:ext uri="{28A0092B-C50C-407E-A947-70E740481C1C}">
                <a14:useLocalDpi xmlns:a14="http://schemas.microsoft.com/office/drawing/2010/main" val="0"/>
              </a:ext>
            </a:extLst>
          </a:blip>
          <a:srcRect b="22569"/>
          <a:stretch/>
        </p:blipFill>
        <p:spPr bwMode="auto">
          <a:xfrm>
            <a:off x="2064901" y="4486350"/>
            <a:ext cx="1886288" cy="118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http://www.kageme.itu.edu.tr/icerik/6arac/7kalite/resim/his6.gif"/>
          <p:cNvPicPr>
            <a:picLocks noChangeAspect="1" noChangeArrowheads="1"/>
          </p:cNvPicPr>
          <p:nvPr/>
        </p:nvPicPr>
        <p:blipFill rotWithShape="1">
          <a:blip r:embed="rId12" r:link="rId13">
            <a:grayscl/>
            <a:extLst>
              <a:ext uri="{28A0092B-C50C-407E-A947-70E740481C1C}">
                <a14:useLocalDpi xmlns:a14="http://schemas.microsoft.com/office/drawing/2010/main" val="0"/>
              </a:ext>
            </a:extLst>
          </a:blip>
          <a:srcRect b="16382"/>
          <a:stretch/>
        </p:blipFill>
        <p:spPr bwMode="auto">
          <a:xfrm>
            <a:off x="4241910" y="4204415"/>
            <a:ext cx="1842698" cy="150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http://www.kageme.itu.edu.tr/icerik/6arac/7kalite/resim/his7.gif"/>
          <p:cNvPicPr>
            <a:picLocks noChangeAspect="1" noChangeArrowheads="1"/>
          </p:cNvPicPr>
          <p:nvPr/>
        </p:nvPicPr>
        <p:blipFill rotWithShape="1">
          <a:blip r:embed="rId14" r:link="rId15">
            <a:lum bright="-90000" contrast="96000"/>
            <a:grayscl/>
            <a:extLst>
              <a:ext uri="{28A0092B-C50C-407E-A947-70E740481C1C}">
                <a14:useLocalDpi xmlns:a14="http://schemas.microsoft.com/office/drawing/2010/main" val="0"/>
              </a:ext>
            </a:extLst>
          </a:blip>
          <a:srcRect b="25479"/>
          <a:stretch/>
        </p:blipFill>
        <p:spPr bwMode="auto">
          <a:xfrm>
            <a:off x="6495392" y="4359525"/>
            <a:ext cx="2430022" cy="131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729753"/>
      </p:ext>
    </p:extLst>
  </p:cSld>
  <p:clrMapOvr>
    <a:masterClrMapping/>
  </p:clrMapOvr>
  <p:transition spd="med">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403224" y="230188"/>
            <a:ext cx="8488527" cy="600075"/>
          </a:xfrm>
        </p:spPr>
        <p:txBody>
          <a:bodyPr/>
          <a:lstStyle/>
          <a:p>
            <a:r>
              <a:rPr lang="en-US" b="0" dirty="0"/>
              <a:t>Improvement of Food Safety and </a:t>
            </a:r>
            <a:r>
              <a:rPr lang="en-US" b="0" dirty="0" smtClean="0"/>
              <a:t>Quality</a:t>
            </a:r>
            <a:r>
              <a:rPr lang="tr-TR" b="0" dirty="0" smtClean="0"/>
              <a:t> </a:t>
            </a:r>
            <a:r>
              <a:rPr lang="en-US" b="0" dirty="0" smtClean="0"/>
              <a:t>by </a:t>
            </a:r>
            <a:r>
              <a:rPr lang="en-US" b="0" dirty="0"/>
              <a:t>Statistical Process Control (SPC)</a:t>
            </a:r>
            <a:endParaRPr lang="tr-TR" b="0" dirty="0"/>
          </a:p>
        </p:txBody>
      </p:sp>
      <p:sp>
        <p:nvSpPr>
          <p:cNvPr id="904195" name="Rectangle 3"/>
          <p:cNvSpPr>
            <a:spLocks noGrp="1" noChangeArrowheads="1"/>
          </p:cNvSpPr>
          <p:nvPr>
            <p:ph type="body" idx="1"/>
          </p:nvPr>
        </p:nvSpPr>
        <p:spPr>
          <a:xfrm>
            <a:off x="124209" y="1122144"/>
            <a:ext cx="3107721" cy="4799012"/>
          </a:xfrm>
        </p:spPr>
        <p:txBody>
          <a:bodyPr/>
          <a:lstStyle/>
          <a:p>
            <a:pPr>
              <a:buFontTx/>
              <a:buNone/>
            </a:pPr>
            <a:r>
              <a:rPr lang="tr-TR" b="1" i="1" dirty="0" smtClean="0"/>
              <a:t>P</a:t>
            </a:r>
            <a:r>
              <a:rPr lang="en-US" b="1" i="1" dirty="0" err="1" smtClean="0"/>
              <a:t>areto</a:t>
            </a:r>
            <a:r>
              <a:rPr lang="en-US" b="1" i="1" dirty="0" smtClean="0"/>
              <a:t> </a:t>
            </a:r>
            <a:r>
              <a:rPr lang="en-US" b="1" i="1" dirty="0"/>
              <a:t>charts</a:t>
            </a:r>
          </a:p>
          <a:p>
            <a:pPr>
              <a:buFontTx/>
              <a:buNone/>
            </a:pPr>
            <a:r>
              <a:rPr lang="en-US" dirty="0" smtClean="0"/>
              <a:t>The </a:t>
            </a:r>
            <a:r>
              <a:rPr lang="en-US" dirty="0" err="1"/>
              <a:t>pareto</a:t>
            </a:r>
            <a:r>
              <a:rPr lang="en-US" dirty="0"/>
              <a:t> chart is a form of bar chart with each bar representing a </a:t>
            </a:r>
            <a:r>
              <a:rPr lang="en-US" dirty="0" smtClean="0"/>
              <a:t>cause</a:t>
            </a:r>
            <a:r>
              <a:rPr lang="tr-TR" dirty="0" smtClean="0"/>
              <a:t> </a:t>
            </a:r>
            <a:r>
              <a:rPr lang="en-US" dirty="0" smtClean="0"/>
              <a:t>of </a:t>
            </a:r>
            <a:r>
              <a:rPr lang="en-US" dirty="0"/>
              <a:t>a problem and always arranged so that the most influential cause of a problem </a:t>
            </a:r>
            <a:r>
              <a:rPr lang="en-US" dirty="0" smtClean="0"/>
              <a:t>can</a:t>
            </a:r>
            <a:r>
              <a:rPr lang="tr-TR" dirty="0" smtClean="0"/>
              <a:t> </a:t>
            </a:r>
            <a:r>
              <a:rPr lang="en-US" dirty="0" smtClean="0"/>
              <a:t>be </a:t>
            </a:r>
            <a:r>
              <a:rPr lang="en-US" dirty="0"/>
              <a:t>easily recognized, that is, arranging the problems in descending order. </a:t>
            </a:r>
            <a:r>
              <a:rPr lang="en-US" dirty="0" smtClean="0"/>
              <a:t>This</a:t>
            </a:r>
            <a:r>
              <a:rPr lang="tr-TR" dirty="0" smtClean="0"/>
              <a:t> </a:t>
            </a:r>
            <a:r>
              <a:rPr lang="en-US" dirty="0" smtClean="0"/>
              <a:t>information </a:t>
            </a:r>
            <a:r>
              <a:rPr lang="en-US" dirty="0"/>
              <a:t>is helpful in focusing attention on the highest-priority </a:t>
            </a:r>
            <a:r>
              <a:rPr lang="en-US" dirty="0" smtClean="0"/>
              <a:t>category</a:t>
            </a:r>
            <a:r>
              <a:rPr lang="tr-TR" dirty="0" smtClean="0"/>
              <a:t>.</a:t>
            </a:r>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881" y="1183894"/>
            <a:ext cx="5609073" cy="463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767571"/>
      </p:ext>
    </p:extLst>
  </p:cSld>
  <p:clrMapOvr>
    <a:masterClrMapping/>
  </p:clrMapOvr>
  <p:transition spd="med">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4294967295"/>
          </p:nvPr>
        </p:nvSpPr>
        <p:spPr>
          <a:xfrm>
            <a:off x="6923088" y="6496050"/>
            <a:ext cx="2133600" cy="268288"/>
          </a:xfrm>
          <a:prstGeom prst="rect">
            <a:avLst/>
          </a:prstGeom>
        </p:spPr>
        <p:txBody>
          <a:bodyPr/>
          <a:lstStyle/>
          <a:p>
            <a:fld id="{2EA60736-D850-484F-AD9C-7A5B46F18A9C}" type="slidenum">
              <a:rPr lang="tr-TR"/>
              <a:pPr/>
              <a:t>94</a:t>
            </a:fld>
            <a:endParaRPr lang="tr-TR"/>
          </a:p>
        </p:txBody>
      </p:sp>
      <p:sp>
        <p:nvSpPr>
          <p:cNvPr id="904194" name="Rectangle 2"/>
          <p:cNvSpPr>
            <a:spLocks noGrp="1" noChangeArrowheads="1"/>
          </p:cNvSpPr>
          <p:nvPr>
            <p:ph type="title"/>
          </p:nvPr>
        </p:nvSpPr>
        <p:spPr>
          <a:xfrm>
            <a:off x="403224" y="230188"/>
            <a:ext cx="8488527" cy="600075"/>
          </a:xfrm>
        </p:spPr>
        <p:txBody>
          <a:bodyPr/>
          <a:lstStyle/>
          <a:p>
            <a:r>
              <a:rPr lang="en-US" b="0" dirty="0"/>
              <a:t>Improvement of Food Safety and </a:t>
            </a:r>
            <a:r>
              <a:rPr lang="tr-TR" b="0" dirty="0" smtClean="0"/>
              <a:t/>
            </a:r>
            <a:br>
              <a:rPr lang="tr-TR" b="0" dirty="0" smtClean="0"/>
            </a:br>
            <a:r>
              <a:rPr lang="en-US" b="0" dirty="0" smtClean="0"/>
              <a:t>Quality</a:t>
            </a:r>
            <a:r>
              <a:rPr lang="tr-TR" b="0" dirty="0" smtClean="0"/>
              <a:t> </a:t>
            </a:r>
            <a:r>
              <a:rPr lang="en-US" b="0" dirty="0" smtClean="0"/>
              <a:t>by </a:t>
            </a:r>
            <a:r>
              <a:rPr lang="en-US" b="0" dirty="0"/>
              <a:t>Statistical Process Control (SPC)</a:t>
            </a:r>
            <a:endParaRPr lang="tr-TR" b="0" dirty="0"/>
          </a:p>
        </p:txBody>
      </p:sp>
      <p:sp>
        <p:nvSpPr>
          <p:cNvPr id="904195" name="Rectangle 3"/>
          <p:cNvSpPr>
            <a:spLocks noGrp="1" noChangeArrowheads="1"/>
          </p:cNvSpPr>
          <p:nvPr>
            <p:ph type="body" idx="1"/>
          </p:nvPr>
        </p:nvSpPr>
        <p:spPr>
          <a:xfrm>
            <a:off x="407988" y="1090613"/>
            <a:ext cx="4432025" cy="4799012"/>
          </a:xfrm>
        </p:spPr>
        <p:txBody>
          <a:bodyPr/>
          <a:lstStyle/>
          <a:p>
            <a:pPr>
              <a:buFontTx/>
              <a:buNone/>
            </a:pPr>
            <a:r>
              <a:rPr lang="en-US" b="1" i="1" dirty="0" smtClean="0"/>
              <a:t>Scatter </a:t>
            </a:r>
            <a:r>
              <a:rPr lang="en-US" b="1" i="1" dirty="0"/>
              <a:t>diagrams</a:t>
            </a:r>
          </a:p>
          <a:p>
            <a:pPr>
              <a:buFontTx/>
              <a:buNone/>
            </a:pPr>
            <a:r>
              <a:rPr lang="en-US" dirty="0"/>
              <a:t>Scatter diagramming is a tool to study how different variables relate to each other or </a:t>
            </a:r>
            <a:r>
              <a:rPr lang="en-US" dirty="0" smtClean="0"/>
              <a:t>how</a:t>
            </a:r>
            <a:r>
              <a:rPr lang="tr-TR" dirty="0" smtClean="0"/>
              <a:t> </a:t>
            </a:r>
            <a:r>
              <a:rPr lang="en-US" dirty="0" smtClean="0"/>
              <a:t>they </a:t>
            </a:r>
            <a:r>
              <a:rPr lang="en-US" dirty="0"/>
              <a:t>correlate. A scatter diagram demonstrates the results of a series of experiments which </a:t>
            </a:r>
            <a:r>
              <a:rPr lang="en-US" dirty="0" smtClean="0"/>
              <a:t>is</a:t>
            </a:r>
            <a:r>
              <a:rPr lang="tr-TR" dirty="0" smtClean="0"/>
              <a:t> </a:t>
            </a:r>
            <a:r>
              <a:rPr lang="en-US" dirty="0" smtClean="0"/>
              <a:t>conducted </a:t>
            </a:r>
            <a:r>
              <a:rPr lang="en-US" dirty="0"/>
              <a:t>to document the relationship between the variables. Table 4. represents </a:t>
            </a:r>
            <a:r>
              <a:rPr lang="en-US" dirty="0" smtClean="0"/>
              <a:t>the</a:t>
            </a:r>
            <a:r>
              <a:rPr lang="tr-TR" dirty="0" smtClean="0"/>
              <a:t> </a:t>
            </a:r>
            <a:r>
              <a:rPr lang="en-US" dirty="0" smtClean="0"/>
              <a:t>mathematical </a:t>
            </a:r>
            <a:r>
              <a:rPr lang="en-US" dirty="0"/>
              <a:t>models</a:t>
            </a:r>
            <a:r>
              <a:rPr lang="en-US" dirty="0" smtClean="0"/>
              <a:t>.</a:t>
            </a:r>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476" y="-4776"/>
            <a:ext cx="3326524" cy="68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239970"/>
      </p:ext>
    </p:extLst>
  </p:cSld>
  <p:clrMapOvr>
    <a:masterClrMapping/>
  </p:clrMapOvr>
  <p:transition spd="med">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5" name="Rectangle 3"/>
          <p:cNvSpPr>
            <a:spLocks noGrp="1" noChangeArrowheads="1"/>
          </p:cNvSpPr>
          <p:nvPr>
            <p:ph type="body" idx="1"/>
          </p:nvPr>
        </p:nvSpPr>
        <p:spPr>
          <a:xfrm>
            <a:off x="301681" y="255041"/>
            <a:ext cx="3671229" cy="5861980"/>
          </a:xfrm>
        </p:spPr>
        <p:txBody>
          <a:bodyPr/>
          <a:lstStyle/>
          <a:p>
            <a:pPr>
              <a:buFontTx/>
              <a:buNone/>
            </a:pPr>
            <a:r>
              <a:rPr lang="en-US" b="1" i="1" dirty="0" smtClean="0"/>
              <a:t>Process </a:t>
            </a:r>
            <a:r>
              <a:rPr lang="en-US" b="1" i="1" dirty="0"/>
              <a:t>control charts</a:t>
            </a:r>
          </a:p>
          <a:p>
            <a:pPr>
              <a:buNone/>
            </a:pPr>
            <a:r>
              <a:rPr lang="tr-TR" sz="1800" b="1" i="1" dirty="0" err="1"/>
              <a:t>Variable</a:t>
            </a:r>
            <a:r>
              <a:rPr lang="en-US" sz="1800" b="1" i="1" dirty="0"/>
              <a:t> control charts</a:t>
            </a:r>
          </a:p>
          <a:p>
            <a:pPr>
              <a:buFontTx/>
              <a:buNone/>
            </a:pPr>
            <a:r>
              <a:rPr lang="en-US" sz="1800" dirty="0" smtClean="0"/>
              <a:t>The </a:t>
            </a:r>
            <a:r>
              <a:rPr lang="en-US" sz="1800" dirty="0"/>
              <a:t>primary function of a control chart is to determine which type of variation is </a:t>
            </a:r>
            <a:r>
              <a:rPr lang="en-US" sz="1800" dirty="0" smtClean="0"/>
              <a:t>present</a:t>
            </a:r>
            <a:r>
              <a:rPr lang="tr-TR" sz="1800" dirty="0" smtClean="0"/>
              <a:t> </a:t>
            </a:r>
            <a:r>
              <a:rPr lang="en-US" sz="1800" dirty="0" smtClean="0"/>
              <a:t>and </a:t>
            </a:r>
            <a:r>
              <a:rPr lang="en-US" sz="1800" dirty="0"/>
              <a:t>whether adjustments need to be made to the process</a:t>
            </a:r>
            <a:r>
              <a:rPr lang="en-US" sz="1800" dirty="0" smtClean="0"/>
              <a:t>.</a:t>
            </a:r>
            <a:r>
              <a:rPr lang="tr-TR" sz="1800" dirty="0" smtClean="0"/>
              <a:t> </a:t>
            </a:r>
            <a:r>
              <a:rPr lang="en-US" sz="1800" dirty="0" smtClean="0"/>
              <a:t>Variables </a:t>
            </a:r>
            <a:r>
              <a:rPr lang="en-US" sz="1800" dirty="0"/>
              <a:t>data are those data which can be measured on a continuous scale. Variable </a:t>
            </a:r>
            <a:r>
              <a:rPr lang="en-US" sz="1800" dirty="0" smtClean="0"/>
              <a:t>data</a:t>
            </a:r>
            <a:r>
              <a:rPr lang="tr-TR" sz="1800" dirty="0" smtClean="0"/>
              <a:t> </a:t>
            </a:r>
            <a:r>
              <a:rPr lang="en-US" sz="1800" dirty="0" smtClean="0"/>
              <a:t>are </a:t>
            </a:r>
            <a:r>
              <a:rPr lang="en-US" sz="1800" dirty="0"/>
              <a:t>plotted on a combination of two charts- usually an x-bar (x) chart and a range (R) chart</a:t>
            </a:r>
            <a:r>
              <a:rPr lang="en-US" sz="1800" dirty="0" smtClean="0"/>
              <a:t>.</a:t>
            </a:r>
            <a:r>
              <a:rPr lang="tr-TR" sz="1800" dirty="0" smtClean="0"/>
              <a:t> </a:t>
            </a:r>
            <a:r>
              <a:rPr lang="en-US" sz="1800" dirty="0" smtClean="0"/>
              <a:t>The </a:t>
            </a:r>
            <a:r>
              <a:rPr lang="en-US" sz="1800" dirty="0"/>
              <a:t>x-bar chart plots sample means. It is a measure of between-sample variation and is </a:t>
            </a:r>
            <a:r>
              <a:rPr lang="en-US" sz="1800" dirty="0" smtClean="0"/>
              <a:t>used</a:t>
            </a:r>
            <a:r>
              <a:rPr lang="tr-TR" sz="1800" dirty="0" smtClean="0"/>
              <a:t> </a:t>
            </a:r>
            <a:r>
              <a:rPr lang="en-US" sz="1800" dirty="0" smtClean="0"/>
              <a:t>to </a:t>
            </a:r>
            <a:r>
              <a:rPr lang="en-US" sz="1800" dirty="0"/>
              <a:t>asses the centering and long term variation of the process. The range chart measure </a:t>
            </a:r>
            <a:r>
              <a:rPr lang="en-US" sz="1800" dirty="0" smtClean="0"/>
              <a:t>the</a:t>
            </a:r>
            <a:r>
              <a:rPr lang="tr-TR" sz="1800" dirty="0" smtClean="0"/>
              <a:t> </a:t>
            </a:r>
            <a:r>
              <a:rPr lang="en-US" sz="1800" dirty="0" smtClean="0"/>
              <a:t>within </a:t>
            </a:r>
            <a:r>
              <a:rPr lang="en-US" sz="1800" dirty="0"/>
              <a:t>sample variation and asses the short term variation of the </a:t>
            </a:r>
            <a:r>
              <a:rPr lang="en-US" sz="1800" dirty="0" smtClean="0"/>
              <a:t>process.</a:t>
            </a:r>
            <a:endParaRPr lang="en-US" sz="1800" dirty="0"/>
          </a:p>
        </p:txBody>
      </p:sp>
      <p:pic>
        <p:nvPicPr>
          <p:cNvPr id="2457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283"/>
          <a:stretch/>
        </p:blipFill>
        <p:spPr bwMode="auto">
          <a:xfrm>
            <a:off x="4355061" y="731509"/>
            <a:ext cx="4788939" cy="545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239970"/>
      </p:ext>
    </p:extLst>
  </p:cSld>
  <p:clrMapOvr>
    <a:masterClrMapping/>
  </p:clrMapOvr>
  <p:transition spd="med">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403224" y="230188"/>
            <a:ext cx="4956143" cy="600075"/>
          </a:xfrm>
        </p:spPr>
        <p:txBody>
          <a:bodyPr/>
          <a:lstStyle/>
          <a:p>
            <a:r>
              <a:rPr lang="en-US" b="0" dirty="0"/>
              <a:t>Improvement of Food Safety and </a:t>
            </a:r>
            <a:r>
              <a:rPr lang="en-US" b="0" dirty="0" smtClean="0"/>
              <a:t>Quality</a:t>
            </a:r>
            <a:r>
              <a:rPr lang="tr-TR" b="0" dirty="0" smtClean="0"/>
              <a:t> </a:t>
            </a:r>
            <a:r>
              <a:rPr lang="en-US" b="0" dirty="0" smtClean="0"/>
              <a:t>by </a:t>
            </a:r>
            <a:r>
              <a:rPr lang="en-US" b="0" dirty="0"/>
              <a:t>Statistical Process </a:t>
            </a:r>
            <a:r>
              <a:rPr lang="en-US" b="0" dirty="0" smtClean="0"/>
              <a:t>Control</a:t>
            </a:r>
            <a:endParaRPr lang="tr-TR" b="0" dirty="0"/>
          </a:p>
        </p:txBody>
      </p:sp>
      <p:sp>
        <p:nvSpPr>
          <p:cNvPr id="904195" name="Rectangle 3"/>
          <p:cNvSpPr>
            <a:spLocks noGrp="1" noChangeArrowheads="1"/>
          </p:cNvSpPr>
          <p:nvPr>
            <p:ph type="body" idx="1"/>
          </p:nvPr>
        </p:nvSpPr>
        <p:spPr>
          <a:xfrm>
            <a:off x="407988" y="1090613"/>
            <a:ext cx="8397875" cy="1416104"/>
          </a:xfrm>
        </p:spPr>
        <p:txBody>
          <a:bodyPr/>
          <a:lstStyle/>
          <a:p>
            <a:pPr>
              <a:buFontTx/>
              <a:buNone/>
            </a:pPr>
            <a:r>
              <a:rPr lang="tr-TR" b="1" i="1" dirty="0" err="1" smtClean="0"/>
              <a:t>Variable</a:t>
            </a:r>
            <a:r>
              <a:rPr lang="en-US" b="1" i="1" dirty="0" smtClean="0"/>
              <a:t> </a:t>
            </a:r>
            <a:r>
              <a:rPr lang="en-US" b="1" i="1" dirty="0"/>
              <a:t>control </a:t>
            </a:r>
            <a:r>
              <a:rPr lang="en-US" b="1" i="1" dirty="0" smtClean="0"/>
              <a:t>charts</a:t>
            </a:r>
            <a:endParaRPr lang="en-US" b="1" i="1"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8" y="1639614"/>
            <a:ext cx="9160644" cy="408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097071"/>
      </p:ext>
    </p:extLst>
  </p:cSld>
  <p:clrMapOvr>
    <a:masterClrMapping/>
  </p:clrMapOvr>
  <p:transition spd="med">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85" y="1067950"/>
            <a:ext cx="7484843" cy="510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373060"/>
      </p:ext>
    </p:extLst>
  </p:cSld>
  <p:clrMapOvr>
    <a:masterClrMapping/>
  </p:clrMapOvr>
  <p:transition spd="med">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4" name="Altbilgi Yer Tutucusu 3"/>
          <p:cNvSpPr>
            <a:spLocks noGrp="1"/>
          </p:cNvSpPr>
          <p:nvPr>
            <p:ph type="ftr" sz="quarter" idx="10"/>
          </p:nvPr>
        </p:nvSpPr>
        <p:spPr/>
        <p:txBody>
          <a:bodyPr/>
          <a:lstStyle/>
          <a:p>
            <a:pPr>
              <a:defRPr/>
            </a:pPr>
            <a:r>
              <a:rPr lang="de-DE" smtClean="0"/>
              <a:t>Page </a:t>
            </a:r>
            <a:fld id="{309985EE-30AE-4C86-9EB2-3A2F05F14641}" type="slidenum">
              <a:rPr lang="de-DE" sz="1400" b="1" smtClean="0"/>
              <a:pPr>
                <a:defRPr/>
              </a:pPr>
              <a:t>98</a:t>
            </a:fld>
            <a:endParaRPr lang="de-DE" sz="1400" b="1"/>
          </a:p>
        </p:txBody>
      </p:sp>
      <p:graphicFrame>
        <p:nvGraphicFramePr>
          <p:cNvPr id="5" name="Grafik 4"/>
          <p:cNvGraphicFramePr>
            <a:graphicFrameLocks/>
          </p:cNvGraphicFramePr>
          <p:nvPr/>
        </p:nvGraphicFramePr>
        <p:xfrm>
          <a:off x="990600" y="1519238"/>
          <a:ext cx="5924550" cy="3819524"/>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p:cNvSpPr/>
          <p:nvPr/>
        </p:nvSpPr>
        <p:spPr>
          <a:xfrm>
            <a:off x="4772024" y="2300288"/>
            <a:ext cx="457200" cy="390525"/>
          </a:xfrm>
          <a:prstGeom prst="ellipse">
            <a:avLst/>
          </a:prstGeom>
          <a:solidFill>
            <a:srgbClr val="FF0000">
              <a:alpha val="2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tr-TR" sz="1100"/>
          </a:p>
        </p:txBody>
      </p:sp>
      <p:sp>
        <p:nvSpPr>
          <p:cNvPr id="7" name="Oval 6"/>
          <p:cNvSpPr/>
          <p:nvPr/>
        </p:nvSpPr>
        <p:spPr>
          <a:xfrm>
            <a:off x="4314824" y="2852738"/>
            <a:ext cx="400050" cy="257175"/>
          </a:xfrm>
          <a:prstGeom prst="ellipse">
            <a:avLst/>
          </a:prstGeom>
          <a:solidFill>
            <a:schemeClr val="accent4">
              <a:lumMod val="60000"/>
              <a:lumOff val="40000"/>
              <a:alpha val="26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tr-TR" sz="1100"/>
          </a:p>
        </p:txBody>
      </p:sp>
      <p:sp>
        <p:nvSpPr>
          <p:cNvPr id="8" name="Köşeleri Yuvarlanmış Dikdörtgen Belirtme Çizgisi 7"/>
          <p:cNvSpPr/>
          <p:nvPr/>
        </p:nvSpPr>
        <p:spPr>
          <a:xfrm>
            <a:off x="4772024" y="1538288"/>
            <a:ext cx="1066800" cy="609600"/>
          </a:xfrm>
          <a:prstGeom prst="wedgeRoundRectCallout">
            <a:avLst>
              <a:gd name="adj1" fmla="val -25297"/>
              <a:gd name="adj2" fmla="val 85938"/>
              <a:gd name="adj3" fmla="val 16667"/>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tr-TR" sz="1100"/>
          </a:p>
        </p:txBody>
      </p:sp>
      <p:sp>
        <p:nvSpPr>
          <p:cNvPr id="9" name="Metin kutusu 3"/>
          <p:cNvSpPr txBox="1"/>
          <p:nvPr/>
        </p:nvSpPr>
        <p:spPr>
          <a:xfrm>
            <a:off x="4867274" y="1604963"/>
            <a:ext cx="857250" cy="4953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100"/>
              <a:t>Corrective</a:t>
            </a:r>
            <a:r>
              <a:rPr lang="tr-TR" sz="1100" baseline="0"/>
              <a:t> action</a:t>
            </a:r>
            <a:endParaRPr lang="tr-TR" sz="1100"/>
          </a:p>
        </p:txBody>
      </p:sp>
      <p:sp>
        <p:nvSpPr>
          <p:cNvPr id="10" name="Köşeleri Yuvarlanmış Dikdörtgen Belirtme Çizgisi 9"/>
          <p:cNvSpPr/>
          <p:nvPr/>
        </p:nvSpPr>
        <p:spPr>
          <a:xfrm>
            <a:off x="3571874" y="2014538"/>
            <a:ext cx="1066800" cy="609600"/>
          </a:xfrm>
          <a:prstGeom prst="wedgeRoundRectCallout">
            <a:avLst>
              <a:gd name="adj1" fmla="val 31845"/>
              <a:gd name="adj2" fmla="val 95313"/>
              <a:gd name="adj3" fmla="val 16667"/>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tr-TR" sz="1100"/>
          </a:p>
        </p:txBody>
      </p:sp>
      <p:sp>
        <p:nvSpPr>
          <p:cNvPr id="11" name="Metin kutusu 9"/>
          <p:cNvSpPr txBox="1"/>
          <p:nvPr/>
        </p:nvSpPr>
        <p:spPr>
          <a:xfrm>
            <a:off x="3667124" y="2081213"/>
            <a:ext cx="857250" cy="4953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100"/>
              <a:t>Preventive </a:t>
            </a:r>
            <a:r>
              <a:rPr lang="tr-TR" sz="1100" baseline="0"/>
              <a:t>action</a:t>
            </a:r>
            <a:endParaRPr lang="tr-TR" sz="1100"/>
          </a:p>
        </p:txBody>
      </p:sp>
      <p:sp>
        <p:nvSpPr>
          <p:cNvPr id="12" name="Köşeleri Yuvarlanmış Dikdörtgen Belirtme Çizgisi 11"/>
          <p:cNvSpPr/>
          <p:nvPr/>
        </p:nvSpPr>
        <p:spPr>
          <a:xfrm>
            <a:off x="6229348" y="1919288"/>
            <a:ext cx="1381125" cy="609600"/>
          </a:xfrm>
          <a:prstGeom prst="wedgeRoundRectCallout">
            <a:avLst>
              <a:gd name="adj1" fmla="val -33573"/>
              <a:gd name="adj2" fmla="val 93750"/>
              <a:gd name="adj3" fmla="val 16667"/>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tr-TR" sz="1100"/>
          </a:p>
        </p:txBody>
      </p:sp>
      <p:sp>
        <p:nvSpPr>
          <p:cNvPr id="13" name="Metin kutusu 11"/>
          <p:cNvSpPr txBox="1"/>
          <p:nvPr/>
        </p:nvSpPr>
        <p:spPr>
          <a:xfrm>
            <a:off x="6324598" y="1985963"/>
            <a:ext cx="1190626" cy="4953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100"/>
              <a:t>Upper</a:t>
            </a:r>
            <a:r>
              <a:rPr lang="tr-TR" sz="1100" baseline="0"/>
              <a:t> control limit (Critic)</a:t>
            </a:r>
            <a:endParaRPr lang="tr-TR" sz="1100"/>
          </a:p>
        </p:txBody>
      </p:sp>
      <p:sp>
        <p:nvSpPr>
          <p:cNvPr id="14" name="Köşeleri Yuvarlanmış Dikdörtgen Belirtme Çizgisi 13"/>
          <p:cNvSpPr/>
          <p:nvPr/>
        </p:nvSpPr>
        <p:spPr>
          <a:xfrm>
            <a:off x="5133973" y="4538663"/>
            <a:ext cx="1181101" cy="609600"/>
          </a:xfrm>
          <a:prstGeom prst="wedgeRoundRectCallout">
            <a:avLst>
              <a:gd name="adj1" fmla="val -25987"/>
              <a:gd name="adj2" fmla="val -114063"/>
              <a:gd name="adj3" fmla="val 16667"/>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tr-TR" sz="1100"/>
          </a:p>
        </p:txBody>
      </p:sp>
      <p:sp>
        <p:nvSpPr>
          <p:cNvPr id="15" name="Metin kutusu 13"/>
          <p:cNvSpPr txBox="1"/>
          <p:nvPr/>
        </p:nvSpPr>
        <p:spPr>
          <a:xfrm>
            <a:off x="5162548" y="4624388"/>
            <a:ext cx="1000126" cy="4953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100"/>
              <a:t>Lower </a:t>
            </a:r>
            <a:r>
              <a:rPr lang="tr-TR" sz="1100" baseline="0"/>
              <a:t>control limit (Critic)</a:t>
            </a:r>
            <a:endParaRPr lang="tr-TR" sz="1100"/>
          </a:p>
        </p:txBody>
      </p:sp>
      <p:sp>
        <p:nvSpPr>
          <p:cNvPr id="16" name="Köşeleri Yuvarlanmış Dikdörtgen Belirtme Çizgisi 15"/>
          <p:cNvSpPr/>
          <p:nvPr/>
        </p:nvSpPr>
        <p:spPr>
          <a:xfrm>
            <a:off x="6981825" y="2662238"/>
            <a:ext cx="1009650" cy="514350"/>
          </a:xfrm>
          <a:prstGeom prst="wedgeRoundRectCallout">
            <a:avLst>
              <a:gd name="adj1" fmla="val -100555"/>
              <a:gd name="adj2" fmla="val 40509"/>
              <a:gd name="adj3" fmla="val 16667"/>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tr-TR" sz="1100"/>
          </a:p>
        </p:txBody>
      </p:sp>
      <p:sp>
        <p:nvSpPr>
          <p:cNvPr id="17" name="Metin kutusu 15"/>
          <p:cNvSpPr txBox="1"/>
          <p:nvPr/>
        </p:nvSpPr>
        <p:spPr>
          <a:xfrm>
            <a:off x="7029449" y="2709863"/>
            <a:ext cx="885825" cy="4381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100"/>
              <a:t>Upper target level</a:t>
            </a:r>
          </a:p>
        </p:txBody>
      </p:sp>
      <p:sp>
        <p:nvSpPr>
          <p:cNvPr id="18" name="Köşeleri Yuvarlanmış Dikdörtgen Belirtme Çizgisi 17"/>
          <p:cNvSpPr/>
          <p:nvPr/>
        </p:nvSpPr>
        <p:spPr>
          <a:xfrm>
            <a:off x="6781800" y="3957638"/>
            <a:ext cx="1371600" cy="581025"/>
          </a:xfrm>
          <a:prstGeom prst="wedgeRoundRectCallout">
            <a:avLst>
              <a:gd name="adj1" fmla="val -81543"/>
              <a:gd name="adj2" fmla="val -80179"/>
              <a:gd name="adj3" fmla="val 16667"/>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tr-TR" sz="1100"/>
          </a:p>
        </p:txBody>
      </p:sp>
      <p:sp>
        <p:nvSpPr>
          <p:cNvPr id="19" name="Metin kutusu 17"/>
          <p:cNvSpPr txBox="1"/>
          <p:nvPr/>
        </p:nvSpPr>
        <p:spPr>
          <a:xfrm>
            <a:off x="6848474" y="4005263"/>
            <a:ext cx="1257300" cy="5334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100" dirty="0" err="1"/>
              <a:t>Lower</a:t>
            </a:r>
            <a:r>
              <a:rPr lang="tr-TR" sz="1100" baseline="0" dirty="0"/>
              <a:t> </a:t>
            </a:r>
            <a:r>
              <a:rPr lang="tr-TR" sz="1100" dirty="0" err="1"/>
              <a:t>target</a:t>
            </a:r>
            <a:r>
              <a:rPr lang="tr-TR" sz="1100" dirty="0"/>
              <a:t> </a:t>
            </a:r>
            <a:r>
              <a:rPr lang="tr-TR" sz="1100" dirty="0" err="1"/>
              <a:t>level</a:t>
            </a:r>
            <a:endParaRPr lang="tr-TR" sz="1100" dirty="0"/>
          </a:p>
        </p:txBody>
      </p:sp>
      <p:sp>
        <p:nvSpPr>
          <p:cNvPr id="20" name="Köşeleri Yuvarlanmış Dikdörtgen Belirtme Çizgisi 19"/>
          <p:cNvSpPr/>
          <p:nvPr/>
        </p:nvSpPr>
        <p:spPr>
          <a:xfrm>
            <a:off x="6981825" y="3424238"/>
            <a:ext cx="952499" cy="333375"/>
          </a:xfrm>
          <a:prstGeom prst="wedgeRoundRectCallout">
            <a:avLst>
              <a:gd name="adj1" fmla="val -87099"/>
              <a:gd name="adj2" fmla="val -37322"/>
              <a:gd name="adj3" fmla="val 16667"/>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tr-TR" sz="1100"/>
          </a:p>
        </p:txBody>
      </p:sp>
      <p:sp>
        <p:nvSpPr>
          <p:cNvPr id="21" name="Metin kutusu 21"/>
          <p:cNvSpPr txBox="1"/>
          <p:nvPr/>
        </p:nvSpPr>
        <p:spPr>
          <a:xfrm>
            <a:off x="7048498" y="3471863"/>
            <a:ext cx="885825" cy="2762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100"/>
              <a:t>Center line</a:t>
            </a:r>
          </a:p>
        </p:txBody>
      </p:sp>
    </p:spTree>
    <p:extLst>
      <p:ext uri="{BB962C8B-B14F-4D97-AF65-F5344CB8AC3E}">
        <p14:creationId xmlns:p14="http://schemas.microsoft.com/office/powerpoint/2010/main" val="1732381028"/>
      </p:ext>
    </p:extLst>
  </p:cSld>
  <p:clrMapOvr>
    <a:masterClrMapping/>
  </p:clrMapOvr>
  <p:transition spd="med">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5" name="Rectangle 3"/>
          <p:cNvSpPr>
            <a:spLocks noGrp="1" noChangeArrowheads="1"/>
          </p:cNvSpPr>
          <p:nvPr>
            <p:ph type="body" idx="1"/>
          </p:nvPr>
        </p:nvSpPr>
        <p:spPr>
          <a:xfrm>
            <a:off x="308469" y="270806"/>
            <a:ext cx="8397875" cy="4799012"/>
          </a:xfrm>
        </p:spPr>
        <p:txBody>
          <a:bodyPr/>
          <a:lstStyle/>
          <a:p>
            <a:pPr>
              <a:buFontTx/>
              <a:buNone/>
            </a:pPr>
            <a:r>
              <a:rPr lang="en-US" b="1" i="1" dirty="0" smtClean="0"/>
              <a:t>Process </a:t>
            </a:r>
            <a:r>
              <a:rPr lang="en-US" b="1" i="1" dirty="0"/>
              <a:t>control charts</a:t>
            </a:r>
          </a:p>
          <a:p>
            <a:pPr>
              <a:buFontTx/>
              <a:buNone/>
            </a:pPr>
            <a:r>
              <a:rPr lang="tr-TR" sz="1800" b="1" dirty="0" err="1" smtClean="0"/>
              <a:t>Attribute</a:t>
            </a:r>
            <a:r>
              <a:rPr lang="tr-TR" sz="1800" b="1" dirty="0" smtClean="0"/>
              <a:t> </a:t>
            </a:r>
            <a:r>
              <a:rPr lang="tr-TR" sz="1800" b="1" dirty="0" err="1" smtClean="0"/>
              <a:t>control</a:t>
            </a:r>
            <a:r>
              <a:rPr lang="tr-TR" sz="1800" b="1" dirty="0" smtClean="0"/>
              <a:t> </a:t>
            </a:r>
            <a:r>
              <a:rPr lang="tr-TR" sz="1800" b="1" dirty="0" err="1" smtClean="0"/>
              <a:t>charts</a:t>
            </a:r>
            <a:endParaRPr lang="en-US" sz="1800" b="1" dirty="0"/>
          </a:p>
          <a:p>
            <a:pPr>
              <a:buFontTx/>
              <a:buNone/>
            </a:pPr>
            <a:r>
              <a:rPr lang="en-US" sz="1800" dirty="0"/>
              <a:t>Attribute charting is used for various types of defects, primarily by counting the number </a:t>
            </a:r>
            <a:r>
              <a:rPr lang="en-US" sz="1800" dirty="0" smtClean="0"/>
              <a:t>of</a:t>
            </a:r>
            <a:r>
              <a:rPr lang="tr-TR" sz="1800" dirty="0" smtClean="0"/>
              <a:t> </a:t>
            </a:r>
            <a:r>
              <a:rPr lang="en-US" sz="1800" dirty="0" smtClean="0"/>
              <a:t>nonconforming </a:t>
            </a:r>
            <a:r>
              <a:rPr lang="en-US" sz="1800" dirty="0"/>
              <a:t>units or the nonconformities per units. The most commonly used </a:t>
            </a:r>
            <a:r>
              <a:rPr lang="en-US" sz="1800" dirty="0" smtClean="0"/>
              <a:t>attribute</a:t>
            </a:r>
            <a:r>
              <a:rPr lang="tr-TR" sz="1800" dirty="0" smtClean="0"/>
              <a:t> </a:t>
            </a:r>
            <a:r>
              <a:rPr lang="en-US" sz="1800" dirty="0" smtClean="0"/>
              <a:t>control </a:t>
            </a:r>
            <a:r>
              <a:rPr lang="en-US" sz="1800" dirty="0"/>
              <a:t>chart is p-chart or the percentage of defective unit with variable sample size. The </a:t>
            </a:r>
            <a:r>
              <a:rPr lang="en-US" sz="1800" dirty="0" err="1" smtClean="0"/>
              <a:t>npchart</a:t>
            </a:r>
            <a:r>
              <a:rPr lang="tr-TR" sz="1800" dirty="0" smtClean="0"/>
              <a:t> </a:t>
            </a:r>
            <a:r>
              <a:rPr lang="en-US" sz="1800" dirty="0" smtClean="0"/>
              <a:t>is </a:t>
            </a:r>
            <a:r>
              <a:rPr lang="en-US" sz="1800" dirty="0"/>
              <a:t>used to monitor the percentage defective unit for constant sample size. The c-chart </a:t>
            </a:r>
            <a:r>
              <a:rPr lang="en-US" sz="1800" dirty="0" smtClean="0"/>
              <a:t>is</a:t>
            </a:r>
            <a:r>
              <a:rPr lang="tr-TR" sz="1800" dirty="0" smtClean="0"/>
              <a:t> </a:t>
            </a:r>
            <a:r>
              <a:rPr lang="en-US" sz="1800" dirty="0" smtClean="0"/>
              <a:t>used </a:t>
            </a:r>
            <a:r>
              <a:rPr lang="en-US" sz="1800" dirty="0"/>
              <a:t>to monitor the number of defects on an item for constant sample size. The u-chart is </a:t>
            </a:r>
            <a:r>
              <a:rPr lang="en-US" sz="1800" dirty="0" err="1" smtClean="0"/>
              <a:t>fo</a:t>
            </a:r>
            <a:r>
              <a:rPr lang="tr-TR" sz="1800" dirty="0" smtClean="0"/>
              <a:t>r </a:t>
            </a:r>
            <a:r>
              <a:rPr lang="en-US" sz="1800" dirty="0" smtClean="0"/>
              <a:t>number </a:t>
            </a:r>
            <a:r>
              <a:rPr lang="en-US" sz="1800" dirty="0"/>
              <a:t>of unlimited defects in variable sample size.</a:t>
            </a:r>
            <a:endParaRPr lang="tr-TR" sz="1800" dirty="0"/>
          </a:p>
        </p:txBody>
      </p:sp>
      <p:pic>
        <p:nvPicPr>
          <p:cNvPr id="276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2" r="10970"/>
          <a:stretch/>
        </p:blipFill>
        <p:spPr bwMode="auto">
          <a:xfrm>
            <a:off x="3263461" y="3130112"/>
            <a:ext cx="5880539" cy="300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35565"/>
            <a:ext cx="3779461" cy="199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058438"/>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Lst>
</file>

<file path=ppt/theme/theme1.xml><?xml version="1.0" encoding="utf-8"?>
<a:theme xmlns:a="http://schemas.openxmlformats.org/drawingml/2006/main" name="1_Standarddesign">
  <a:themeElements>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fontScheme name="1_Standard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TotalTime>
  <Words>7017</Words>
  <Application>Microsoft Office PowerPoint</Application>
  <PresentationFormat>Ekran Gösterisi (4:3)</PresentationFormat>
  <Paragraphs>514</Paragraphs>
  <Slides>108</Slides>
  <Notes>100</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2</vt:i4>
      </vt:variant>
      <vt:variant>
        <vt:lpstr>Slayt Başlıkları</vt:lpstr>
      </vt:variant>
      <vt:variant>
        <vt:i4>108</vt:i4>
      </vt:variant>
    </vt:vector>
  </HeadingPairs>
  <TitlesOfParts>
    <vt:vector size="118" baseType="lpstr">
      <vt:lpstr>Arial</vt:lpstr>
      <vt:lpstr>Book Antiqua</vt:lpstr>
      <vt:lpstr>Monotype Corsiva</vt:lpstr>
      <vt:lpstr>Monotype Sorts</vt:lpstr>
      <vt:lpstr>Symbol</vt:lpstr>
      <vt:lpstr>Times New Roman</vt:lpstr>
      <vt:lpstr>Wingdings</vt:lpstr>
      <vt:lpstr>1_Standarddesign</vt:lpstr>
      <vt:lpstr>Visio</vt:lpstr>
      <vt:lpstr>Equation</vt:lpstr>
      <vt:lpstr>FE 422 FOOD PRODUCTION MANAGEMENT</vt:lpstr>
      <vt:lpstr>Role, origins and application of  ISO 9000</vt:lpstr>
      <vt:lpstr>Role, origins and application of  ISO 9000</vt:lpstr>
      <vt:lpstr>Role, origins and application of  ISO 9000</vt:lpstr>
      <vt:lpstr>Role, origins and application of  ISO 9000</vt:lpstr>
      <vt:lpstr>Model of a process based quality management system</vt:lpstr>
      <vt:lpstr>KEYS</vt:lpstr>
      <vt:lpstr>KEYS</vt:lpstr>
      <vt:lpstr>KEYS</vt:lpstr>
      <vt:lpstr>PowerPoint Sunusu</vt:lpstr>
      <vt:lpstr>Clause 4.- Documenting a quality management system</vt:lpstr>
      <vt:lpstr>FE 422 FOOD PRODUCTION MANAGEMENT</vt:lpstr>
      <vt:lpstr>What is Documentation?</vt:lpstr>
      <vt:lpstr>An Everyday Work Instruction</vt:lpstr>
      <vt:lpstr>What is Controlled Documentation?</vt:lpstr>
      <vt:lpstr> The QMS Pyramid: 4 Document Levels </vt:lpstr>
      <vt:lpstr>PowerPoint Sunusu</vt:lpstr>
      <vt:lpstr>PowerPoint Sunusu</vt:lpstr>
      <vt:lpstr>PowerPoint Sunusu</vt:lpstr>
      <vt:lpstr>PowerPoint Sunusu</vt:lpstr>
      <vt:lpstr>PowerPoint Sunusu</vt:lpstr>
      <vt:lpstr>PowerPoint Sunusu</vt:lpstr>
      <vt:lpstr>Documentation</vt:lpstr>
      <vt:lpstr>Documents that ensure effective planning, operation and control of processes</vt:lpstr>
      <vt:lpstr>PowerPoint Sunusu</vt:lpstr>
      <vt:lpstr>Control of records</vt:lpstr>
      <vt:lpstr>Briefly….</vt:lpstr>
      <vt:lpstr>FE 422 FOOD PRODUCTION MANAGEMENT</vt:lpstr>
      <vt:lpstr>HOW TO MANAGE FOR QUALITY: THE JURAN TRILOGY</vt:lpstr>
      <vt:lpstr>Quality Planning Process</vt:lpstr>
      <vt:lpstr>A. Establish the Project </vt:lpstr>
      <vt:lpstr>B. Identify the Customers </vt:lpstr>
      <vt:lpstr>C. Discover the customer needs </vt:lpstr>
      <vt:lpstr>Quality Planning Spreadsheets.</vt:lpstr>
      <vt:lpstr>Spreadsheets in quality planning: A Spreadsheet is a digital tool that organises information in a grid of rows and columns, making it easy to calculate, analyse, and manage data. </vt:lpstr>
      <vt:lpstr>PowerPoint Sunusu</vt:lpstr>
      <vt:lpstr>D. Develop the product </vt:lpstr>
      <vt:lpstr>PowerPoint Sunusu</vt:lpstr>
      <vt:lpstr>E. Develop the process </vt:lpstr>
      <vt:lpstr>PowerPoint Sunusu</vt:lpstr>
      <vt:lpstr>F. Develop the controls and transfer to operations </vt:lpstr>
      <vt:lpstr>PowerPoint Sunusu</vt:lpstr>
      <vt:lpstr>FE 422 FOOD PRODUCTION MANAGEMENT</vt:lpstr>
      <vt:lpstr>Process</vt:lpstr>
      <vt:lpstr>Process Management</vt:lpstr>
      <vt:lpstr>The PM Methodology</vt:lpstr>
      <vt:lpstr>Process Management</vt:lpstr>
      <vt:lpstr>Transferring the New Process Plan to Operations </vt:lpstr>
      <vt:lpstr>Describing the boundary of a process</vt:lpstr>
      <vt:lpstr>Process mapping and flowcharting</vt:lpstr>
      <vt:lpstr>Symbols used in flow diagramming.</vt:lpstr>
      <vt:lpstr>Order Flow</vt:lpstr>
      <vt:lpstr>PowerPoint Sunusu</vt:lpstr>
      <vt:lpstr>Process analysis</vt:lpstr>
      <vt:lpstr>PowerPoint Sunusu</vt:lpstr>
      <vt:lpstr>PowerPoint Sunusu</vt:lpstr>
      <vt:lpstr>PowerPoint Sunusu</vt:lpstr>
      <vt:lpstr>Steps of Process Analysis:</vt:lpstr>
      <vt:lpstr>Steps of Process Analysis:</vt:lpstr>
      <vt:lpstr>FE 422 FOOD PRODUCTION MANAGEMENT</vt:lpstr>
      <vt:lpstr>EVOLUTION OF QUALITY AND COSTS</vt:lpstr>
      <vt:lpstr>PowerPoint Sunusu</vt:lpstr>
      <vt:lpstr>PowerPoint Sunusu</vt:lpstr>
      <vt:lpstr>PowerPoint Sunusu</vt:lpstr>
      <vt:lpstr>CATEGORIES OF QUALITY COSTS</vt:lpstr>
      <vt:lpstr>CATEGORIES OF QUALITY COSTS</vt:lpstr>
      <vt:lpstr>Cost of quality and quality improvement.</vt:lpstr>
      <vt:lpstr>Effects of identifying cost of quality.</vt:lpstr>
      <vt:lpstr>Model for optimum quality costs</vt:lpstr>
      <vt:lpstr>FE 322 FOOD PRODUCTION MANAGEMENT</vt:lpstr>
      <vt:lpstr>Types of Audit</vt:lpstr>
      <vt:lpstr>Types of Audit</vt:lpstr>
      <vt:lpstr>Types of Audit</vt:lpstr>
      <vt:lpstr>Auditor</vt:lpstr>
      <vt:lpstr>Audit procedure</vt:lpstr>
      <vt:lpstr>Audit procedure</vt:lpstr>
      <vt:lpstr>Audit procedure</vt:lpstr>
      <vt:lpstr>Audit procedure</vt:lpstr>
      <vt:lpstr>Audit procedure</vt:lpstr>
      <vt:lpstr>Audit procedure</vt:lpstr>
      <vt:lpstr>Audit procedure</vt:lpstr>
      <vt:lpstr>Audit</vt:lpstr>
      <vt:lpstr>Audit</vt:lpstr>
      <vt:lpstr>Audit</vt:lpstr>
      <vt:lpstr>Audit</vt:lpstr>
      <vt:lpstr>Audit</vt:lpstr>
      <vt:lpstr>FE 322 FOOD PRODUCTION MANAGEMENT</vt:lpstr>
      <vt:lpstr>Statistical Process Control (SPC)</vt:lpstr>
      <vt:lpstr>Improvement of Food Safety and Quality by Statistical Process Control (SPC)</vt:lpstr>
      <vt:lpstr>Improvement of Food Safety and Quality by Statistical Process Control (SPC)</vt:lpstr>
      <vt:lpstr>Improvement of Food Safety and Quality by Statistical Process Control (SPC)</vt:lpstr>
      <vt:lpstr>Improvement of Food Safety and Quality by Statistical Process Control (SPC)</vt:lpstr>
      <vt:lpstr>Improvement of Food Safety and Quality by Statistical Process Control (SPC)</vt:lpstr>
      <vt:lpstr>Improvement of Food Safety and  Quality by Statistical Process Control (SPC)</vt:lpstr>
      <vt:lpstr>PowerPoint Sunusu</vt:lpstr>
      <vt:lpstr>Improvement of Food Safety and Quality by Statistical Process Control</vt:lpstr>
      <vt:lpstr>PowerPoint Sunusu</vt:lpstr>
      <vt:lpstr>PowerPoint Sunusu</vt:lpstr>
      <vt:lpstr>PowerPoint Sunusu</vt:lpstr>
      <vt:lpstr>Control Chart Types</vt:lpstr>
      <vt:lpstr>Development of p Chart</vt:lpstr>
      <vt:lpstr>Development of p Chart</vt:lpstr>
      <vt:lpstr>Calculations for an np Chart</vt:lpstr>
      <vt:lpstr>PowerPoint Sunusu</vt:lpstr>
      <vt:lpstr>c Chart Calculations</vt:lpstr>
      <vt:lpstr>u Chart Calculations</vt:lpstr>
      <vt:lpstr>TUTORIAL-1 The amount of moisture in the production of sucuk is one of the quality parameters. Moisture content should be around 40%. The X-bar (x) and R-chart graphics are created from the moisture contents of 5 samples of 10 runs.</vt:lpstr>
      <vt:lpstr>PowerPoint Sunusu</vt:lpstr>
    </vt:vector>
  </TitlesOfParts>
  <Company>PresentationPoint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 Silver</dc:title>
  <dc:creator>PresentationPoint</dc:creator>
  <cp:lastModifiedBy>Asus</cp:lastModifiedBy>
  <cp:revision>621</cp:revision>
  <cp:lastPrinted>2005-03-15T07:48:11Z</cp:lastPrinted>
  <dcterms:created xsi:type="dcterms:W3CDTF">2004-11-16T16:03:16Z</dcterms:created>
  <dcterms:modified xsi:type="dcterms:W3CDTF">2026-03-15T11:46:04Z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PL_Language">
    <vt:i4>1031</vt:i4>
  </property>
</Properties>
</file>