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7" r:id="rId1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2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2649CAC-4CE8-41CF-96F8-01294BBA1D65}" type="datetimeFigureOut">
              <a:rPr lang="tr-TR" smtClean="0"/>
              <a:pPr/>
              <a:t>22.09.2026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Düz Bağlayıcı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Oval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Oval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7EDEDDB-3541-4404-84F9-327CB912904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2649CAC-4CE8-41CF-96F8-01294BBA1D65}" type="datetimeFigureOut">
              <a:rPr lang="tr-TR" smtClean="0"/>
              <a:pPr/>
              <a:t>22.09.2026</a:t>
            </a:fld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7EDEDDB-3541-4404-84F9-327CB912904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2649CAC-4CE8-41CF-96F8-01294BBA1D65}" type="datetimeFigureOut">
              <a:rPr lang="tr-TR" smtClean="0"/>
              <a:pPr/>
              <a:t>22.09.2026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Oval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Oval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Düz Bağlayıcı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7EDEDDB-3541-4404-84F9-327CB912904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9CAC-4CE8-41CF-96F8-01294BBA1D65}" type="datetimeFigureOut">
              <a:rPr lang="tr-TR" smtClean="0"/>
              <a:pPr/>
              <a:t>22.09.2026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EDDB-3541-4404-84F9-327CB912904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9CAC-4CE8-41CF-96F8-01294BBA1D65}" type="datetimeFigureOut">
              <a:rPr lang="tr-TR" smtClean="0"/>
              <a:pPr/>
              <a:t>22.09.2026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EDDB-3541-4404-84F9-327CB912904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2" name="11 Metin Yer Tutucusu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13 Metin Yer Tutucusu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2649CAC-4CE8-41CF-96F8-01294BBA1D65}" type="datetimeFigureOut">
              <a:rPr lang="tr-TR" smtClean="0"/>
              <a:pPr/>
              <a:t>22.09.2026</a:t>
            </a:fld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7EDEDDB-3541-4404-84F9-327CB912904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9CAC-4CE8-41CF-96F8-01294BBA1D65}" type="datetimeFigureOut">
              <a:rPr lang="tr-TR" smtClean="0"/>
              <a:pPr/>
              <a:t>22.09.2026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EDDB-3541-4404-84F9-327CB912904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İçerik Yer Tutucusu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2649CAC-4CE8-41CF-96F8-01294BBA1D65}" type="datetimeFigureOut">
              <a:rPr lang="tr-TR" smtClean="0"/>
              <a:pPr/>
              <a:t>22.09.2026</a:t>
            </a:fld>
            <a:endParaRPr lang="tr-TR"/>
          </a:p>
        </p:txBody>
      </p:sp>
      <p:sp>
        <p:nvSpPr>
          <p:cNvPr id="22" name="21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7EDEDDB-3541-4404-84F9-327CB912904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22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2649CAC-4CE8-41CF-96F8-01294BBA1D65}" type="datetimeFigureOut">
              <a:rPr lang="tr-TR" smtClean="0"/>
              <a:pPr/>
              <a:t>22.09.2026</a:t>
            </a:fld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7EDEDDB-3541-4404-84F9-327CB912904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9CAC-4CE8-41CF-96F8-01294BBA1D65}" type="datetimeFigureOut">
              <a:rPr lang="tr-TR" smtClean="0"/>
              <a:pPr/>
              <a:t>22.09.2026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EDDB-3541-4404-84F9-327CB912904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9CAC-4CE8-41CF-96F8-01294BBA1D65}" type="datetimeFigureOut">
              <a:rPr lang="tr-TR" smtClean="0"/>
              <a:pPr/>
              <a:t>22.09.2026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DEDDB-3541-4404-84F9-327CB912904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2649CAC-4CE8-41CF-96F8-01294BBA1D65}" type="datetimeFigureOut">
              <a:rPr lang="tr-TR" smtClean="0"/>
              <a:pPr/>
              <a:t>22.09.2026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7EDEDDB-3541-4404-84F9-327CB9129049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371600" y="-428652"/>
            <a:ext cx="7772400" cy="1612901"/>
          </a:xfrm>
        </p:spPr>
        <p:txBody>
          <a:bodyPr/>
          <a:lstStyle/>
          <a:p>
            <a:pPr algn="ctr"/>
            <a:r>
              <a:rPr lang="tr-TR" dirty="0" smtClean="0"/>
              <a:t>FE 517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2143108" y="1428736"/>
            <a:ext cx="6400800" cy="17526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tr-TR" sz="4000" b="1" dirty="0" err="1" smtClean="0">
                <a:solidFill>
                  <a:schemeClr val="tx1"/>
                </a:solidFill>
              </a:rPr>
              <a:t>Edible</a:t>
            </a:r>
            <a:r>
              <a:rPr lang="tr-TR" sz="4000" b="1" dirty="0" smtClean="0">
                <a:solidFill>
                  <a:schemeClr val="tx1"/>
                </a:solidFill>
              </a:rPr>
              <a:t> </a:t>
            </a:r>
            <a:r>
              <a:rPr lang="tr-TR" sz="4000" b="1" dirty="0" err="1" smtClean="0">
                <a:solidFill>
                  <a:schemeClr val="tx1"/>
                </a:solidFill>
              </a:rPr>
              <a:t>Films</a:t>
            </a:r>
            <a:r>
              <a:rPr lang="tr-TR" sz="4000" b="1" dirty="0" smtClean="0">
                <a:solidFill>
                  <a:schemeClr val="tx1"/>
                </a:solidFill>
              </a:rPr>
              <a:t> </a:t>
            </a:r>
            <a:r>
              <a:rPr lang="tr-TR" sz="4000" b="1" dirty="0" err="1" smtClean="0">
                <a:solidFill>
                  <a:schemeClr val="tx1"/>
                </a:solidFill>
              </a:rPr>
              <a:t>and</a:t>
            </a:r>
            <a:r>
              <a:rPr lang="tr-TR" sz="4000" b="1" dirty="0" smtClean="0">
                <a:solidFill>
                  <a:schemeClr val="tx1"/>
                </a:solidFill>
              </a:rPr>
              <a:t> </a:t>
            </a:r>
            <a:r>
              <a:rPr lang="tr-TR" sz="4000" b="1" dirty="0" err="1" smtClean="0">
                <a:solidFill>
                  <a:schemeClr val="tx1"/>
                </a:solidFill>
              </a:rPr>
              <a:t>Coatings</a:t>
            </a:r>
            <a:endParaRPr lang="tr-TR" sz="4000" b="1" dirty="0" smtClean="0">
              <a:solidFill>
                <a:schemeClr val="tx1"/>
              </a:solidFill>
            </a:endParaRPr>
          </a:p>
          <a:p>
            <a:endParaRPr lang="tr-TR" dirty="0" smtClean="0">
              <a:solidFill>
                <a:schemeClr val="tx1"/>
              </a:solidFill>
            </a:endParaRPr>
          </a:p>
          <a:p>
            <a:r>
              <a:rPr lang="tr-TR" sz="2400" dirty="0" smtClean="0">
                <a:solidFill>
                  <a:schemeClr val="tx1"/>
                </a:solidFill>
              </a:rPr>
              <a:t>Dr. Burcu GÖKKAYA ERDEM </a:t>
            </a:r>
            <a:endParaRPr lang="tr-TR" sz="2400" dirty="0">
              <a:solidFill>
                <a:schemeClr val="tx1"/>
              </a:solidFill>
            </a:endParaRPr>
          </a:p>
        </p:txBody>
      </p:sp>
      <p:pic>
        <p:nvPicPr>
          <p:cNvPr id="4" name="3 Resim"/>
          <p:cNvPicPr/>
          <p:nvPr/>
        </p:nvPicPr>
        <p:blipFill>
          <a:blip r:embed="rId2"/>
          <a:srcRect l="17938" t="30053" r="45091" b="18085"/>
          <a:stretch>
            <a:fillRect/>
          </a:stretch>
        </p:blipFill>
        <p:spPr bwMode="auto">
          <a:xfrm>
            <a:off x="2571736" y="3429000"/>
            <a:ext cx="585791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7467600" cy="1143000"/>
          </a:xfrm>
        </p:spPr>
        <p:txBody>
          <a:bodyPr/>
          <a:lstStyle/>
          <a:p>
            <a:r>
              <a:rPr lang="tr-TR" dirty="0" smtClean="0"/>
              <a:t>COURSE CONTENT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importance</a:t>
            </a:r>
            <a:r>
              <a:rPr lang="tr-TR" dirty="0" smtClean="0"/>
              <a:t> of </a:t>
            </a:r>
            <a:r>
              <a:rPr lang="tr-TR" dirty="0" err="1" smtClean="0"/>
              <a:t>food</a:t>
            </a:r>
            <a:r>
              <a:rPr lang="tr-TR" dirty="0" smtClean="0"/>
              <a:t> </a:t>
            </a:r>
            <a:r>
              <a:rPr lang="tr-TR" dirty="0" err="1" smtClean="0"/>
              <a:t>packaging</a:t>
            </a:r>
            <a:endParaRPr lang="tr-TR" dirty="0" smtClean="0"/>
          </a:p>
          <a:p>
            <a:pPr algn="just"/>
            <a:r>
              <a:rPr lang="tr-TR" dirty="0" err="1" smtClean="0"/>
              <a:t>What</a:t>
            </a:r>
            <a:r>
              <a:rPr lang="tr-TR" dirty="0" smtClean="0"/>
              <a:t> is </a:t>
            </a:r>
            <a:r>
              <a:rPr lang="tr-TR" dirty="0" err="1" smtClean="0"/>
              <a:t>edible</a:t>
            </a:r>
            <a:r>
              <a:rPr lang="tr-TR" dirty="0" smtClean="0"/>
              <a:t> </a:t>
            </a:r>
            <a:r>
              <a:rPr lang="tr-TR" dirty="0" err="1" smtClean="0"/>
              <a:t>packaging</a:t>
            </a:r>
            <a:r>
              <a:rPr lang="tr-TR" dirty="0" smtClean="0"/>
              <a:t>?</a:t>
            </a:r>
          </a:p>
          <a:p>
            <a:pPr algn="just"/>
            <a:r>
              <a:rPr lang="tr-TR" dirty="0" err="1" smtClean="0"/>
              <a:t>Edible</a:t>
            </a:r>
            <a:r>
              <a:rPr lang="tr-TR" dirty="0" smtClean="0"/>
              <a:t> </a:t>
            </a:r>
            <a:r>
              <a:rPr lang="tr-TR" dirty="0" err="1" smtClean="0"/>
              <a:t>films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edible</a:t>
            </a:r>
            <a:r>
              <a:rPr lang="tr-TR" dirty="0" smtClean="0"/>
              <a:t> </a:t>
            </a:r>
            <a:r>
              <a:rPr lang="tr-TR" dirty="0" err="1" smtClean="0"/>
              <a:t>coatings</a:t>
            </a:r>
            <a:endParaRPr lang="tr-TR" dirty="0" smtClean="0"/>
          </a:p>
          <a:p>
            <a:pPr algn="just"/>
            <a:r>
              <a:rPr lang="tr-TR" dirty="0" err="1" smtClean="0"/>
              <a:t>Components</a:t>
            </a:r>
            <a:r>
              <a:rPr lang="tr-TR" dirty="0" smtClean="0"/>
              <a:t> of </a:t>
            </a:r>
            <a:r>
              <a:rPr lang="tr-TR" dirty="0" err="1" smtClean="0"/>
              <a:t>edible</a:t>
            </a:r>
            <a:r>
              <a:rPr lang="tr-TR" dirty="0" smtClean="0"/>
              <a:t> </a:t>
            </a:r>
            <a:r>
              <a:rPr lang="tr-TR" dirty="0" err="1" smtClean="0"/>
              <a:t>films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coatings</a:t>
            </a:r>
            <a:endParaRPr lang="tr-TR" dirty="0" smtClean="0"/>
          </a:p>
          <a:p>
            <a:pPr algn="just"/>
            <a:r>
              <a:rPr lang="tr-TR" dirty="0" smtClean="0"/>
              <a:t>EF </a:t>
            </a:r>
            <a:r>
              <a:rPr lang="tr-TR" dirty="0" err="1" smtClean="0"/>
              <a:t>and</a:t>
            </a:r>
            <a:r>
              <a:rPr lang="tr-TR" dirty="0" smtClean="0"/>
              <a:t> EC </a:t>
            </a:r>
            <a:r>
              <a:rPr lang="tr-TR" dirty="0" err="1" smtClean="0"/>
              <a:t>formation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r>
              <a:rPr lang="tr-TR" dirty="0" smtClean="0"/>
              <a:t> </a:t>
            </a:r>
          </a:p>
          <a:p>
            <a:pPr algn="just"/>
            <a:r>
              <a:rPr lang="tr-TR" dirty="0" err="1" smtClean="0"/>
              <a:t>Bioactive</a:t>
            </a:r>
            <a:r>
              <a:rPr lang="tr-TR" dirty="0" smtClean="0"/>
              <a:t> </a:t>
            </a:r>
            <a:r>
              <a:rPr lang="tr-TR" dirty="0" err="1" smtClean="0"/>
              <a:t>EFs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ECs</a:t>
            </a:r>
            <a:endParaRPr lang="tr-TR" dirty="0" smtClean="0"/>
          </a:p>
          <a:p>
            <a:pPr algn="just"/>
            <a:r>
              <a:rPr lang="tr-TR" dirty="0" err="1" smtClean="0"/>
              <a:t>Functional</a:t>
            </a:r>
            <a:r>
              <a:rPr lang="tr-TR" dirty="0" smtClean="0"/>
              <a:t> </a:t>
            </a:r>
            <a:r>
              <a:rPr lang="tr-TR" dirty="0" err="1" smtClean="0"/>
              <a:t>properties</a:t>
            </a:r>
            <a:r>
              <a:rPr lang="tr-TR" dirty="0" smtClean="0"/>
              <a:t>, </a:t>
            </a:r>
            <a:r>
              <a:rPr lang="tr-TR" dirty="0" err="1" smtClean="0"/>
              <a:t>requirements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drawbacks</a:t>
            </a:r>
            <a:endParaRPr lang="tr-TR" dirty="0" smtClean="0"/>
          </a:p>
          <a:p>
            <a:pPr algn="just"/>
            <a:r>
              <a:rPr lang="tr-TR" dirty="0" err="1" smtClean="0"/>
              <a:t>Mechanical</a:t>
            </a:r>
            <a:r>
              <a:rPr lang="tr-TR" dirty="0" smtClean="0"/>
              <a:t>, </a:t>
            </a:r>
            <a:r>
              <a:rPr lang="tr-TR" dirty="0" err="1" smtClean="0"/>
              <a:t>thermal</a:t>
            </a:r>
            <a:r>
              <a:rPr lang="tr-TR" dirty="0" smtClean="0"/>
              <a:t>, </a:t>
            </a:r>
            <a:r>
              <a:rPr lang="tr-TR" dirty="0" err="1" smtClean="0"/>
              <a:t>optical</a:t>
            </a:r>
            <a:r>
              <a:rPr lang="tr-TR" dirty="0" smtClean="0"/>
              <a:t>, </a:t>
            </a:r>
            <a:r>
              <a:rPr lang="tr-TR" dirty="0" err="1" smtClean="0"/>
              <a:t>barrier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physical</a:t>
            </a:r>
            <a:r>
              <a:rPr lang="tr-TR" dirty="0" smtClean="0"/>
              <a:t> </a:t>
            </a:r>
            <a:r>
              <a:rPr lang="tr-TR" dirty="0" err="1" smtClean="0"/>
              <a:t>properties</a:t>
            </a:r>
            <a:endParaRPr lang="tr-TR" dirty="0" smtClean="0"/>
          </a:p>
          <a:p>
            <a:pPr algn="just"/>
            <a:r>
              <a:rPr lang="tr-TR" dirty="0" err="1" smtClean="0"/>
              <a:t>Application</a:t>
            </a:r>
            <a:r>
              <a:rPr lang="tr-TR" dirty="0" smtClean="0"/>
              <a:t>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 smtClean="0"/>
              <a:t>Midterm</a:t>
            </a:r>
            <a:r>
              <a:rPr lang="tr-TR" dirty="0" smtClean="0"/>
              <a:t> (Presentation (</a:t>
            </a:r>
            <a:r>
              <a:rPr lang="tr-TR" dirty="0" err="1" smtClean="0"/>
              <a:t>ppt</a:t>
            </a:r>
            <a:r>
              <a:rPr lang="tr-TR" dirty="0" smtClean="0"/>
              <a:t>, 25-30 </a:t>
            </a:r>
            <a:r>
              <a:rPr lang="tr-TR" dirty="0" err="1" smtClean="0"/>
              <a:t>slides</a:t>
            </a:r>
            <a:r>
              <a:rPr lang="tr-TR" dirty="0" smtClean="0"/>
              <a:t>)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report</a:t>
            </a:r>
            <a:r>
              <a:rPr lang="tr-TR" dirty="0" smtClean="0"/>
              <a:t>(8-10 </a:t>
            </a:r>
            <a:r>
              <a:rPr lang="tr-TR" dirty="0" err="1" smtClean="0"/>
              <a:t>pages</a:t>
            </a:r>
            <a:r>
              <a:rPr lang="tr-TR" dirty="0" smtClean="0"/>
              <a:t>))</a:t>
            </a:r>
          </a:p>
          <a:p>
            <a:r>
              <a:rPr lang="tr-TR" dirty="0" smtClean="0"/>
              <a:t>Final </a:t>
            </a:r>
            <a:r>
              <a:rPr lang="tr-TR" dirty="0" err="1" smtClean="0"/>
              <a:t>exam</a:t>
            </a:r>
            <a:r>
              <a:rPr lang="tr-TR" dirty="0" smtClean="0"/>
              <a:t> (</a:t>
            </a:r>
            <a:r>
              <a:rPr lang="tr-TR" dirty="0" err="1" smtClean="0"/>
              <a:t>examination</a:t>
            </a:r>
            <a:r>
              <a:rPr lang="tr-TR" dirty="0" smtClean="0"/>
              <a:t>)</a:t>
            </a:r>
          </a:p>
          <a:p>
            <a:r>
              <a:rPr lang="tr-TR" dirty="0" err="1" smtClean="0"/>
              <a:t>Attendance</a:t>
            </a:r>
            <a:endParaRPr lang="tr-TR" dirty="0" smtClean="0"/>
          </a:p>
          <a:p>
            <a:pPr marL="0" indent="0">
              <a:buNone/>
            </a:pPr>
            <a:endParaRPr lang="tr-TR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7467600" cy="634082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lang="tr-T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ble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</a:t>
            </a:r>
            <a:r>
              <a:rPr lang="tr-TR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lms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Coat</a:t>
            </a:r>
            <a:r>
              <a:rPr lang="tr-TR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ngs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</a:t>
            </a:r>
            <a:r>
              <a:rPr lang="tr-TR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gnment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</a:t>
            </a:r>
            <a:r>
              <a:rPr lang="tr-TR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ı</a:t>
            </a: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</a:t>
            </a:r>
            <a:endParaRPr lang="tr-TR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369404" y="548680"/>
            <a:ext cx="7643192" cy="4997152"/>
          </a:xfrm>
        </p:spPr>
        <p:txBody>
          <a:bodyPr>
            <a:noAutofit/>
          </a:bodyPr>
          <a:lstStyle/>
          <a:p>
            <a:pPr marL="228600" indent="-228600">
              <a:buAutoNum type="arabicPeriod"/>
            </a:pPr>
            <a:r>
              <a:rPr lang="tr-TR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Edible</a:t>
            </a:r>
            <a:r>
              <a:rPr lang="tr-T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Films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Coatings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How,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Yenilebilir film ve kaplamalar: Nedir, nasıl üretilir ve neden kullanılır?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Temel kavramlar, üretim yöntemleri, avantajlar, sınırlılıklar ve kullanım amaçları. </a:t>
            </a:r>
            <a:endParaRPr lang="tr-TR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AutoNum type="arabicPeriod"/>
            </a:pPr>
            <a:r>
              <a:rPr lang="tr-TR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Biopolymers</a:t>
            </a:r>
            <a:r>
              <a:rPr lang="tr-T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Production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Edible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Films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Coatings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Yenilebilir film ve kaplama üretiminde kullanılan </a:t>
            </a:r>
            <a:r>
              <a:rPr lang="tr-TR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biyopolimerler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Proteinler, </a:t>
            </a: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polisakkaritler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lipitler ve </a:t>
            </a: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kompozit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sistemler. </a:t>
            </a:r>
          </a:p>
          <a:p>
            <a:pPr marL="228600" indent="-228600">
              <a:buFont typeface="+mj-lt"/>
              <a:buAutoNum type="arabicPeriod"/>
            </a:pPr>
            <a:r>
              <a:rPr lang="tr-TR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Active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Edible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Films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Coatings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Aktif yenilebilir film ve kaplamalar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Antioksidan, </a:t>
            </a: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antimikrobiyal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UV bariyeri, aroma vb. fonksiyonel bileşenlerin kullanımı. </a:t>
            </a:r>
          </a:p>
          <a:p>
            <a:pPr>
              <a:buFont typeface="+mj-lt"/>
              <a:buAutoNum type="arabicPeriod"/>
            </a:pP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Edible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Films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Coatings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Applications in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Bakery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Industry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Yenilebilir film ve kaplamaların fırıncılık sektöründe uygulamaları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Ekmek, kek, bisküvi ve diğer fırıncılık ürünleri. </a:t>
            </a:r>
          </a:p>
          <a:p>
            <a:pPr>
              <a:buFont typeface="+mj-lt"/>
              <a:buAutoNum type="arabicPeriod"/>
            </a:pP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Edible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Films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Coatings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Applications in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Meat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Industry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Yenilebilir film ve kaplamaların et sektöründe uygulamaları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Et, kanatlı ve işlenmiş et ürünlerinde raf ömrü ve kalite korunumu. </a:t>
            </a:r>
          </a:p>
          <a:p>
            <a:pPr>
              <a:buFont typeface="+mj-lt"/>
              <a:buAutoNum type="arabicPeriod"/>
            </a:pP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Edible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Films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Coatings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Applications in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Dairy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Industry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Yenilebilir film ve kaplamaların süt ve süt ürünleri sektöründe uygulamaları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Peynir, yoğurt ve diğer süt ürünleri. </a:t>
            </a:r>
          </a:p>
          <a:p>
            <a:pPr>
              <a:buFont typeface="+mj-lt"/>
              <a:buAutoNum type="arabicPeriod"/>
            </a:pP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Edible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Films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Coatings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Applications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Fruits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Vegetables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Yenilebilir film ve kaplamaların meyve ve sebzelerde uygulanması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Taze ve taze-kesilmiş ürünlerde kalite ve raf ömrünün korunması. </a:t>
            </a:r>
          </a:p>
          <a:p>
            <a:pPr>
              <a:buFont typeface="+mj-lt"/>
              <a:buAutoNum type="arabicPeriod"/>
            </a:pP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Edible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Films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Coatings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Characterization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Methods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Yenilebilir film ve kaplamalarda </a:t>
            </a:r>
            <a:r>
              <a:rPr lang="tr-TR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karakterizasyon</a:t>
            </a:r>
            <a:r>
              <a:rPr lang="tr-T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yöntemleri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Mekanik, bariyer, optik, termal, morfolojik ve kimyasal özelliklerin belirlenmesi. </a:t>
            </a:r>
          </a:p>
          <a:p>
            <a:pPr>
              <a:buFont typeface="+mj-lt"/>
              <a:buAutoNum type="arabicPeriod"/>
            </a:pP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Edible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Films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Coatings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Antimikrobiyal</a:t>
            </a:r>
            <a:r>
              <a:rPr lang="tr-T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yenilebilir film ve kaplamalar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Antimikrobiyal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ajanlar, etki mekanizmaları, hedef mikroorganizmalar ve gıda uygulamaları. </a:t>
            </a:r>
          </a:p>
          <a:p>
            <a:pPr>
              <a:buFont typeface="+mj-lt"/>
              <a:buAutoNum type="arabicPeriod"/>
            </a:pP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Sustainable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Edible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Films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Coatings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Current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Trends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r>
              <a:rPr lang="tr-T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Perspectives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Sürdürülebilir yenilebilir film ve kaplamalar: Güncel eğilimler ve gelecek perspektifleri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Gıda yan ürünleri/atıkları, doğal kaynaklar, </a:t>
            </a:r>
            <a:r>
              <a:rPr lang="tr-TR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biyobozunurluk</a:t>
            </a:r>
            <a:r>
              <a:rPr lang="tr-T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sürdürülebilir üretim ve gelecekteki uygulamalar.</a:t>
            </a:r>
          </a:p>
          <a:p>
            <a:pPr>
              <a:buFont typeface="+mj-lt"/>
              <a:buAutoNum type="arabicPeriod"/>
            </a:pPr>
            <a:endParaRPr lang="tr-TR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392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395536" y="116632"/>
            <a:ext cx="7467600" cy="4873752"/>
          </a:xfrm>
        </p:spPr>
        <p:txBody>
          <a:bodyPr>
            <a:no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Edible Films and Coatings: What, How, and Why?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and basic concepts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 between edible films and edible coatings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materials and formulation components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 methods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and limitations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in the food industry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trends and future perspectives </a:t>
            </a: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Biopolymers Used in the Production of Edible Films and Coatings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biopolymers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Polysaccharides used in edible films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Proteins used in edible films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Lipids and waxes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Composite film-forming materials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 of biopolymer type on film properties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and limitations of different biopolymers </a:t>
            </a: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Active Edible Films and Coatings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and principles of active packaging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active compounds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Antioxidant agents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 agents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 oils and plant extracts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Controlled release of active compounds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Food applications and current developments </a:t>
            </a:r>
          </a:p>
          <a:p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904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395536" y="188640"/>
            <a:ext cx="7467600" cy="4873752"/>
          </a:xfrm>
        </p:spPr>
        <p:txBody>
          <a:bodyPr>
            <a:no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Edible Films and Coatings: Applications in the Bakery Industry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and quality problems of bakery products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 of edible film/coating applications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Materials used for bakery applications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on moisture migration and texture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on oxidation and microbial spoilage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in bread, cakes, biscuits and other bakery products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and limitations </a:t>
            </a:r>
          </a:p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Edible Films and Coatings: Applications in the Meat Industry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Quality deterioration in meat and meat products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 of edible coating applications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Film-forming materials used in meat products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 and antioxidant applications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on lipid oxidation and microbial growth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in fresh and processed meat products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and limitations </a:t>
            </a:r>
          </a:p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Edible Films and Coatings: Applications in the Dairy Industry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Quality and shelf-life challenges in dairy products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Film-forming materials used in dairy applications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in cheese and other dairy products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 and antioxidant coatings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on moisture migration and quality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on shelf life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and limitations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381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67544" y="404664"/>
            <a:ext cx="7467600" cy="4873752"/>
          </a:xfrm>
        </p:spPr>
        <p:txBody>
          <a:bodyPr>
            <a:norm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Edible Films and Coatings: Applications for Fruits and Vegetables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Postharvest quality deterioration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Principles of edible coating application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Materials used for fruits and vegetables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on respiration and moisture loss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on color, texture and nutritional quality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 and antioxidant applications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from recent studies </a:t>
            </a: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Edible Films and Coatings: Characterization Methods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characterization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 properties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 vapor and gas barrier properties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Optical properties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Solubility and water resistance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properties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Structural and morphological characterization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and functional characterization </a:t>
            </a:r>
          </a:p>
          <a:p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681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548680"/>
            <a:ext cx="7467600" cy="5925272"/>
          </a:xfrm>
        </p:spPr>
        <p:txBody>
          <a:bodyPr>
            <a:norm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Antimicrobial Edible Films and Coatings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Foodborne microorganisms and spoilage organisms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Principles of antimicrobial films/coatings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 antimicrobial agents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 oils and plant extracts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 peptides and organic acids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Mechanisms of antimicrobial action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in different food products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Advantages, limitations and safety considerations </a:t>
            </a:r>
          </a:p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Sustainable Edible Films and Coatings: Current Trends and Future Perspectives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Concept of sustainable food packaging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Renewable raw materials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Food processing by-products and waste as film ingredients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Biodegradability and environmental benefits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Circular economy and valorization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technological challenges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Industrial applications and commercialization 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perspectives</a:t>
            </a:r>
          </a:p>
          <a:p>
            <a:endParaRPr lang="tr-TR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514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25082880"/>
              </p:ext>
            </p:extLst>
          </p:nvPr>
        </p:nvGraphicFramePr>
        <p:xfrm>
          <a:off x="457200" y="3064667"/>
          <a:ext cx="7467600" cy="19446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194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 dirty="0">
                          <a:effectLst/>
                        </a:rPr>
                        <a:t>50603111001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 dirty="0">
                          <a:solidFill>
                            <a:schemeClr val="tx1"/>
                          </a:solidFill>
                          <a:effectLst/>
                        </a:rPr>
                        <a:t>FİLİZ</a:t>
                      </a:r>
                      <a:endParaRPr lang="tr-TR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 dirty="0">
                          <a:solidFill>
                            <a:schemeClr val="tx1"/>
                          </a:solidFill>
                          <a:effectLst/>
                        </a:rPr>
                        <a:t>ÖZ</a:t>
                      </a:r>
                      <a:endParaRPr lang="tr-TR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</a:tr>
              <a:tr h="194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250603111003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 dirty="0">
                          <a:effectLst/>
                        </a:rPr>
                        <a:t>TAGHRİD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 dirty="0">
                          <a:effectLst/>
                        </a:rPr>
                        <a:t>MUSTAFA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</a:tr>
              <a:tr h="194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250603111004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NURSENA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ALAN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</a:tr>
              <a:tr h="194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250603111006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SİTTİ PINAR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ÖZDEMİR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</a:tr>
              <a:tr h="194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260603111063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NURSENA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ÇELİKTÜRK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</a:tr>
              <a:tr h="194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260603111064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GÜLAY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BOZBAYINDIR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</a:tr>
              <a:tr h="194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260603111065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CEYLAN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OĞLAKCI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</a:tr>
              <a:tr h="194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260603111066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ÖMER FARUK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DEMİRKIRAN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</a:tr>
              <a:tr h="194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260603111067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GÜLNUR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ŞEKER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</a:tr>
              <a:tr h="1944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50603111001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>
                          <a:effectLst/>
                        </a:rPr>
                        <a:t>BEYZA</a:t>
                      </a:r>
                      <a:endParaRPr lang="tr-T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75"/>
                        </a:spcBef>
                        <a:spcAft>
                          <a:spcPts val="750"/>
                        </a:spcAft>
                      </a:pPr>
                      <a:r>
                        <a:rPr lang="tr-TR" sz="700" dirty="0">
                          <a:effectLst/>
                        </a:rPr>
                        <a:t>UYGUR</a:t>
                      </a:r>
                      <a:endParaRPr lang="tr-T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336" marR="23336" marT="23336" marB="23336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61963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55</TotalTime>
  <Words>594</Words>
  <Application>Microsoft Office PowerPoint</Application>
  <PresentationFormat>Ekran Gösterisi (4:3)</PresentationFormat>
  <Paragraphs>141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5" baseType="lpstr">
      <vt:lpstr>Calibri</vt:lpstr>
      <vt:lpstr>Century Schoolbook</vt:lpstr>
      <vt:lpstr>Times New Roman</vt:lpstr>
      <vt:lpstr>Wingdings</vt:lpstr>
      <vt:lpstr>Wingdings 2</vt:lpstr>
      <vt:lpstr>Cumba</vt:lpstr>
      <vt:lpstr>FE 517</vt:lpstr>
      <vt:lpstr>COURSE CONTENT</vt:lpstr>
      <vt:lpstr>PowerPoint Sunusu</vt:lpstr>
      <vt:lpstr>Edıble Fılms and Coatıngs – Assıgnment Topıcs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C@NgO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 517</dc:title>
  <dc:creator>burcu1</dc:creator>
  <cp:lastModifiedBy>Asus</cp:lastModifiedBy>
  <cp:revision>7</cp:revision>
  <dcterms:created xsi:type="dcterms:W3CDTF">2026-01-20T12:00:25Z</dcterms:created>
  <dcterms:modified xsi:type="dcterms:W3CDTF">2026-09-22T06:28:25Z</dcterms:modified>
</cp:coreProperties>
</file>