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Default Extension="gif" ContentType="image/gif"/>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Lst>
  <p:sldSz cx="9144000" cy="6858000" type="screen4x3"/>
  <p:notesSz cx="6858000" cy="9144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620"/>
    <p:restoredTop sz="94660"/>
  </p:normalViewPr>
  <p:slideViewPr>
    <p:cSldViewPr>
      <p:cViewPr varScale="1">
        <p:scale>
          <a:sx n="68" d="100"/>
          <a:sy n="68" d="100"/>
        </p:scale>
        <p:origin x="-1410" y="-96"/>
      </p:cViewPr>
      <p:guideLst>
        <p:guide orient="horz" pos="2160"/>
        <p:guide pos="2880"/>
      </p:guideLst>
    </p:cSldViewPr>
  </p:slideViewPr>
  <p:notesTextViewPr>
    <p:cViewPr>
      <p:scale>
        <a:sx n="100" d="100"/>
        <a:sy n="100" d="100"/>
      </p:scale>
      <p:origin x="0" y="0"/>
    </p:cViewPr>
  </p:notesTextViewPr>
  <p:gridSpacing cx="73736200" cy="7373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bg>
      <p:bgRef idx="1001">
        <a:schemeClr val="bg1"/>
      </p:bgRef>
    </p:bg>
    <p:spTree>
      <p:nvGrpSpPr>
        <p:cNvPr id="1" name=""/>
        <p:cNvGrpSpPr/>
        <p:nvPr/>
      </p:nvGrpSpPr>
      <p:grpSpPr>
        <a:xfrm>
          <a:off x="0" y="0"/>
          <a:ext cx="0" cy="0"/>
          <a:chOff x="0" y="0"/>
          <a:chExt cx="0" cy="0"/>
        </a:xfrm>
      </p:grpSpPr>
      <p:sp>
        <p:nvSpPr>
          <p:cNvPr id="8" name="7 Başlık"/>
          <p:cNvSpPr>
            <a:spLocks noGrp="1"/>
          </p:cNvSpPr>
          <p:nvPr>
            <p:ph type="ctrTitle"/>
          </p:nvPr>
        </p:nvSpPr>
        <p:spPr>
          <a:xfrm>
            <a:off x="2286000" y="3124200"/>
            <a:ext cx="6172200" cy="1894362"/>
          </a:xfrm>
        </p:spPr>
        <p:txBody>
          <a:bodyPr/>
          <a:lstStyle>
            <a:lvl1pPr>
              <a:defRPr b="1"/>
            </a:lvl1pPr>
          </a:lstStyle>
          <a:p>
            <a:r>
              <a:rPr kumimoji="0" lang="tr-TR" smtClean="0"/>
              <a:t>Asıl başlık stili için tıklatın</a:t>
            </a:r>
            <a:endParaRPr kumimoji="0" lang="en-US"/>
          </a:p>
        </p:txBody>
      </p:sp>
      <p:sp>
        <p:nvSpPr>
          <p:cNvPr id="9" name="8 Alt Başlık"/>
          <p:cNvSpPr>
            <a:spLocks noGrp="1"/>
          </p:cNvSpPr>
          <p:nvPr>
            <p:ph type="subTitle" idx="1"/>
          </p:nvPr>
        </p:nvSpPr>
        <p:spPr>
          <a:xfrm>
            <a:off x="2286000" y="5003322"/>
            <a:ext cx="6172200" cy="1371600"/>
          </a:xfrm>
        </p:spPr>
        <p:txBody>
          <a:bodyPr/>
          <a:lstStyle>
            <a:lvl1pPr marL="0" indent="0" algn="l">
              <a:buNone/>
              <a:defRPr sz="1800" b="1">
                <a:solidFill>
                  <a:schemeClr val="tx2"/>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tr-TR" smtClean="0"/>
              <a:t>Asıl alt başlık stilini düzenlemek için tıklatın</a:t>
            </a:r>
            <a:endParaRPr kumimoji="0" lang="en-US"/>
          </a:p>
        </p:txBody>
      </p:sp>
      <p:sp>
        <p:nvSpPr>
          <p:cNvPr id="28" name="27 Veri Yer Tutucusu"/>
          <p:cNvSpPr>
            <a:spLocks noGrp="1"/>
          </p:cNvSpPr>
          <p:nvPr>
            <p:ph type="dt" sz="half" idx="10"/>
          </p:nvPr>
        </p:nvSpPr>
        <p:spPr bwMode="auto">
          <a:xfrm rot="5400000">
            <a:off x="7764621" y="1174097"/>
            <a:ext cx="2286000" cy="381000"/>
          </a:xfrm>
        </p:spPr>
        <p:txBody>
          <a:bodyPr/>
          <a:lstStyle/>
          <a:p>
            <a:fld id="{4903C9CB-096B-493E-9760-B0FB22AD81F4}" type="datetimeFigureOut">
              <a:rPr lang="tr-TR" smtClean="0"/>
              <a:pPr/>
              <a:t>25.2.2026</a:t>
            </a:fld>
            <a:endParaRPr lang="tr-TR"/>
          </a:p>
        </p:txBody>
      </p:sp>
      <p:sp>
        <p:nvSpPr>
          <p:cNvPr id="17" name="16 Altbilgi Yer Tutucusu"/>
          <p:cNvSpPr>
            <a:spLocks noGrp="1"/>
          </p:cNvSpPr>
          <p:nvPr>
            <p:ph type="ftr" sz="quarter" idx="11"/>
          </p:nvPr>
        </p:nvSpPr>
        <p:spPr bwMode="auto">
          <a:xfrm rot="5400000">
            <a:off x="7077269" y="4181669"/>
            <a:ext cx="3657600" cy="384048"/>
          </a:xfrm>
        </p:spPr>
        <p:txBody>
          <a:bodyPr/>
          <a:lstStyle/>
          <a:p>
            <a:endParaRPr lang="tr-TR"/>
          </a:p>
        </p:txBody>
      </p:sp>
      <p:sp>
        <p:nvSpPr>
          <p:cNvPr id="10" name="9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4" name="13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9" name="18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0" name="19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2" name="21 Düz Bağlayıcı"/>
          <p:cNvSpPr>
            <a:spLocks noChangeShapeType="1"/>
          </p:cNvSpPr>
          <p:nvPr/>
        </p:nvSpPr>
        <p:spPr bwMode="auto">
          <a:xfrm>
            <a:off x="9113856"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27" name="26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609600" y="3429000"/>
            <a:ext cx="1295400" cy="1295400"/>
          </a:xfrm>
          <a:prstGeom prst="ellipse">
            <a:avLst/>
          </a:prstGeom>
          <a:solidFill>
            <a:schemeClr val="accent1"/>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309632"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4" name="23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Oval"/>
          <p:cNvSpPr/>
          <p:nvPr/>
        </p:nvSpPr>
        <p:spPr bwMode="auto">
          <a:xfrm>
            <a:off x="1664208" y="5788152"/>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5" name="24 Oval"/>
          <p:cNvSpPr/>
          <p:nvPr/>
        </p:nvSpPr>
        <p:spPr>
          <a:xfrm>
            <a:off x="1905000" y="4495800"/>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9" name="28 Slayt Numarası Yer Tutucusu"/>
          <p:cNvSpPr>
            <a:spLocks noGrp="1"/>
          </p:cNvSpPr>
          <p:nvPr>
            <p:ph type="sldNum" sz="quarter" idx="12"/>
          </p:nvPr>
        </p:nvSpPr>
        <p:spPr bwMode="auto">
          <a:xfrm>
            <a:off x="1325544" y="4928702"/>
            <a:ext cx="609600" cy="517524"/>
          </a:xfrm>
        </p:spPr>
        <p:txBody>
          <a:bodyPr/>
          <a:lstStyle/>
          <a:p>
            <a:fld id="{E08580AA-E675-4E2F-901A-8EE3D1589176}" type="slidenum">
              <a:rPr lang="tr-TR" smtClean="0"/>
              <a:pPr/>
              <a:t>‹#›</a:t>
            </a:fld>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03C9CB-096B-493E-9760-B0FB22AD81F4}" type="datetimeFigureOut">
              <a:rPr lang="tr-TR" smtClean="0"/>
              <a:pPr/>
              <a:t>25.2.2026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1 Dikey Başlık"/>
          <p:cNvSpPr>
            <a:spLocks noGrp="1"/>
          </p:cNvSpPr>
          <p:nvPr>
            <p:ph type="title" orient="vert"/>
          </p:nvPr>
        </p:nvSpPr>
        <p:spPr>
          <a:xfrm>
            <a:off x="6629400" y="274639"/>
            <a:ext cx="1676400" cy="5851525"/>
          </a:xfrm>
        </p:spPr>
        <p:txBody>
          <a:bodyPr vert="eaVert"/>
          <a:lstStyle/>
          <a:p>
            <a:r>
              <a:rPr kumimoji="0" lang="tr-TR" smtClean="0"/>
              <a:t>Asıl başlık stili için tıklatın</a:t>
            </a:r>
            <a:endParaRPr kumimoji="0" lang="en-US"/>
          </a:p>
        </p:txBody>
      </p:sp>
      <p:sp>
        <p:nvSpPr>
          <p:cNvPr id="3" name="2 Dikey Metin Yer Tutucusu"/>
          <p:cNvSpPr>
            <a:spLocks noGrp="1"/>
          </p:cNvSpPr>
          <p:nvPr>
            <p:ph type="body" orient="vert" idx="1"/>
          </p:nvPr>
        </p:nvSpPr>
        <p:spPr>
          <a:xfrm>
            <a:off x="457200" y="274638"/>
            <a:ext cx="6019800" cy="5851525"/>
          </a:xfrm>
        </p:spPr>
        <p:txBody>
          <a:bodyPr vert="eaVert"/>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4" name="3 Veri Yer Tutucusu"/>
          <p:cNvSpPr>
            <a:spLocks noGrp="1"/>
          </p:cNvSpPr>
          <p:nvPr>
            <p:ph type="dt" sz="half" idx="10"/>
          </p:nvPr>
        </p:nvSpPr>
        <p:spPr/>
        <p:txBody>
          <a:bodyPr/>
          <a:lstStyle/>
          <a:p>
            <a:fld id="{4903C9CB-096B-493E-9760-B0FB22AD81F4}" type="datetimeFigureOut">
              <a:rPr lang="tr-TR" smtClean="0"/>
              <a:pPr/>
              <a:t>25.2.2026</a:t>
            </a:fld>
            <a:endParaRPr lang="tr-TR"/>
          </a:p>
        </p:txBody>
      </p:sp>
      <p:sp>
        <p:nvSpPr>
          <p:cNvPr id="5" name="4 Altbilgi Yer Tutucusu"/>
          <p:cNvSpPr>
            <a:spLocks noGrp="1"/>
          </p:cNvSpPr>
          <p:nvPr>
            <p:ph type="ftr" sz="quarter" idx="11"/>
          </p:nvPr>
        </p:nvSpPr>
        <p:spPr/>
        <p:txBody>
          <a:bodyPr/>
          <a:lstStyle/>
          <a:p>
            <a:endParaRPr lang="tr-TR"/>
          </a:p>
        </p:txBody>
      </p:sp>
      <p:sp>
        <p:nvSpPr>
          <p:cNvPr id="6" name="5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8" name="7 İçerik Yer Tutucusu"/>
          <p:cNvSpPr>
            <a:spLocks noGrp="1"/>
          </p:cNvSpPr>
          <p:nvPr>
            <p:ph sz="quarter" idx="1"/>
          </p:nvPr>
        </p:nvSpPr>
        <p:spPr>
          <a:xfrm>
            <a:off x="457200" y="1600200"/>
            <a:ext cx="7467600" cy="4873752"/>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7" name="6 Veri Yer Tutucusu"/>
          <p:cNvSpPr>
            <a:spLocks noGrp="1"/>
          </p:cNvSpPr>
          <p:nvPr>
            <p:ph type="dt" sz="half" idx="14"/>
          </p:nvPr>
        </p:nvSpPr>
        <p:spPr/>
        <p:txBody>
          <a:bodyPr rtlCol="0"/>
          <a:lstStyle/>
          <a:p>
            <a:fld id="{4903C9CB-096B-493E-9760-B0FB22AD81F4}" type="datetimeFigureOut">
              <a:rPr lang="tr-TR" smtClean="0"/>
              <a:pPr/>
              <a:t>25.2.2026</a:t>
            </a:fld>
            <a:endParaRPr lang="tr-TR"/>
          </a:p>
        </p:txBody>
      </p:sp>
      <p:sp>
        <p:nvSpPr>
          <p:cNvPr id="9" name="8 Slayt Numarası Yer Tutucusu"/>
          <p:cNvSpPr>
            <a:spLocks noGrp="1"/>
          </p:cNvSpPr>
          <p:nvPr>
            <p:ph type="sldNum" sz="quarter" idx="15"/>
          </p:nvPr>
        </p:nvSpPr>
        <p:spPr/>
        <p:txBody>
          <a:bodyPr rtlCol="0"/>
          <a:lstStyle/>
          <a:p>
            <a:fld id="{E08580AA-E675-4E2F-901A-8EE3D1589176}" type="slidenum">
              <a:rPr lang="tr-TR" smtClean="0"/>
              <a:pPr/>
              <a:t>‹#›</a:t>
            </a:fld>
            <a:endParaRPr lang="tr-TR"/>
          </a:p>
        </p:txBody>
      </p:sp>
      <p:sp>
        <p:nvSpPr>
          <p:cNvPr id="10" name="9 Altbilgi Yer Tutucusu"/>
          <p:cNvSpPr>
            <a:spLocks noGrp="1"/>
          </p:cNvSpPr>
          <p:nvPr>
            <p:ph type="ftr" sz="quarter" idx="16"/>
          </p:nvPr>
        </p:nvSpPr>
        <p:spPr/>
        <p:txBody>
          <a:bodyPr rtlCol="0"/>
          <a:lstStyle/>
          <a:p>
            <a:endParaRPr lang="tr-T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Bölüm Üstbilgisi">
    <p:bg>
      <p:bgRef idx="1001">
        <a:schemeClr val="bg2"/>
      </p:bgRef>
    </p:bg>
    <p:spTree>
      <p:nvGrpSpPr>
        <p:cNvPr id="1" name=""/>
        <p:cNvGrpSpPr/>
        <p:nvPr/>
      </p:nvGrpSpPr>
      <p:grpSpPr>
        <a:xfrm>
          <a:off x="0" y="0"/>
          <a:ext cx="0" cy="0"/>
          <a:chOff x="0" y="0"/>
          <a:chExt cx="0" cy="0"/>
        </a:xfrm>
      </p:grpSpPr>
      <p:sp>
        <p:nvSpPr>
          <p:cNvPr id="2" name="1 Başlık"/>
          <p:cNvSpPr>
            <a:spLocks noGrp="1"/>
          </p:cNvSpPr>
          <p:nvPr>
            <p:ph type="title"/>
          </p:nvPr>
        </p:nvSpPr>
        <p:spPr>
          <a:xfrm>
            <a:off x="2286000" y="2895600"/>
            <a:ext cx="6172200" cy="2053590"/>
          </a:xfrm>
        </p:spPr>
        <p:txBody>
          <a:bodyPr/>
          <a:lstStyle>
            <a:lvl1pPr algn="l">
              <a:buNone/>
              <a:defRPr sz="3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1"/>
          </p:nvPr>
        </p:nvSpPr>
        <p:spPr>
          <a:xfrm>
            <a:off x="2286000" y="5010150"/>
            <a:ext cx="6172200" cy="1371600"/>
          </a:xfrm>
        </p:spPr>
        <p:txBody>
          <a:bodyPr anchor="t"/>
          <a:lstStyle>
            <a:lvl1pPr marL="0" indent="0">
              <a:buNone/>
              <a:defRPr sz="1800" b="1">
                <a:solidFill>
                  <a:schemeClr val="tx2"/>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tr-TR" smtClean="0"/>
              <a:t>Asıl metin stillerini düzenlemek için tıklatın</a:t>
            </a:r>
          </a:p>
        </p:txBody>
      </p:sp>
      <p:sp>
        <p:nvSpPr>
          <p:cNvPr id="4" name="3 Veri Yer Tutucusu"/>
          <p:cNvSpPr>
            <a:spLocks noGrp="1"/>
          </p:cNvSpPr>
          <p:nvPr>
            <p:ph type="dt" sz="half" idx="10"/>
          </p:nvPr>
        </p:nvSpPr>
        <p:spPr bwMode="auto">
          <a:xfrm rot="5400000">
            <a:off x="7763256" y="1170432"/>
            <a:ext cx="2286000" cy="381000"/>
          </a:xfrm>
        </p:spPr>
        <p:txBody>
          <a:bodyPr/>
          <a:lstStyle/>
          <a:p>
            <a:fld id="{4903C9CB-096B-493E-9760-B0FB22AD81F4}" type="datetimeFigureOut">
              <a:rPr lang="tr-TR" smtClean="0"/>
              <a:pPr/>
              <a:t>25.2.2026</a:t>
            </a:fld>
            <a:endParaRPr lang="tr-TR"/>
          </a:p>
        </p:txBody>
      </p:sp>
      <p:sp>
        <p:nvSpPr>
          <p:cNvPr id="5" name="4 Altbilgi Yer Tutucusu"/>
          <p:cNvSpPr>
            <a:spLocks noGrp="1"/>
          </p:cNvSpPr>
          <p:nvPr>
            <p:ph type="ftr" sz="quarter" idx="11"/>
          </p:nvPr>
        </p:nvSpPr>
        <p:spPr bwMode="auto">
          <a:xfrm rot="5400000">
            <a:off x="7077456" y="4178808"/>
            <a:ext cx="3657600" cy="384048"/>
          </a:xfrm>
        </p:spPr>
        <p:txBody>
          <a:bodyPr/>
          <a:lstStyle/>
          <a:p>
            <a:endParaRPr lang="tr-TR"/>
          </a:p>
        </p:txBody>
      </p:sp>
      <p:sp>
        <p:nvSpPr>
          <p:cNvPr id="9" name="8 Dikdörtgen"/>
          <p:cNvSpPr/>
          <p:nvPr/>
        </p:nvSpPr>
        <p:spPr bwMode="auto">
          <a:xfrm>
            <a:off x="381000" y="0"/>
            <a:ext cx="609600" cy="6858000"/>
          </a:xfrm>
          <a:prstGeom prst="rect">
            <a:avLst/>
          </a:prstGeom>
          <a:solidFill>
            <a:schemeClr val="accent1">
              <a:tint val="60000"/>
              <a:alpha val="54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0" name="9 Dikdörtgen"/>
          <p:cNvSpPr/>
          <p:nvPr/>
        </p:nvSpPr>
        <p:spPr bwMode="auto">
          <a:xfrm>
            <a:off x="276336" y="0"/>
            <a:ext cx="104664" cy="6858000"/>
          </a:xfrm>
          <a:prstGeom prst="rect">
            <a:avLst/>
          </a:prstGeom>
          <a:solidFill>
            <a:schemeClr val="accent1">
              <a:tint val="40000"/>
              <a:alpha val="36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ikdörtgen"/>
          <p:cNvSpPr/>
          <p:nvPr/>
        </p:nvSpPr>
        <p:spPr bwMode="auto">
          <a:xfrm>
            <a:off x="990600" y="0"/>
            <a:ext cx="181872" cy="6858000"/>
          </a:xfrm>
          <a:prstGeom prst="rect">
            <a:avLst/>
          </a:prstGeom>
          <a:solidFill>
            <a:schemeClr val="accent1">
              <a:tint val="40000"/>
              <a:alpha val="7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ikdörtgen"/>
          <p:cNvSpPr/>
          <p:nvPr/>
        </p:nvSpPr>
        <p:spPr bwMode="auto">
          <a:xfrm>
            <a:off x="1141320" y="0"/>
            <a:ext cx="230280" cy="6858000"/>
          </a:xfrm>
          <a:prstGeom prst="rect">
            <a:avLst/>
          </a:prstGeom>
          <a:solidFill>
            <a:schemeClr val="accent1">
              <a:tint val="20000"/>
              <a:alpha val="7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106344" y="0"/>
            <a:ext cx="0" cy="6858000"/>
          </a:xfrm>
          <a:prstGeom prst="line">
            <a:avLst/>
          </a:prstGeom>
          <a:noFill/>
          <a:ln w="57150" cap="flat" cmpd="sng" algn="ctr">
            <a:solidFill>
              <a:schemeClr val="accent1">
                <a:tint val="60000"/>
                <a:alpha val="7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Düz Bağlayıcı"/>
          <p:cNvSpPr>
            <a:spLocks noChangeShapeType="1"/>
          </p:cNvSpPr>
          <p:nvPr/>
        </p:nvSpPr>
        <p:spPr bwMode="auto">
          <a:xfrm>
            <a:off x="914400" y="0"/>
            <a:ext cx="0" cy="6858000"/>
          </a:xfrm>
          <a:prstGeom prst="line">
            <a:avLst/>
          </a:prstGeom>
          <a:noFill/>
          <a:ln w="57150" cap="flat" cmpd="sng" algn="ctr">
            <a:solidFill>
              <a:schemeClr val="accent1">
                <a:tint val="20000"/>
                <a:alpha val="83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5" name="14 Düz Bağlayıcı"/>
          <p:cNvSpPr>
            <a:spLocks noChangeShapeType="1"/>
          </p:cNvSpPr>
          <p:nvPr/>
        </p:nvSpPr>
        <p:spPr bwMode="auto">
          <a:xfrm>
            <a:off x="854112" y="0"/>
            <a:ext cx="0" cy="6858000"/>
          </a:xfrm>
          <a:prstGeom prst="line">
            <a:avLst/>
          </a:prstGeom>
          <a:noFill/>
          <a:ln w="5715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6" name="15 Düz Bağlayıcı"/>
          <p:cNvSpPr>
            <a:spLocks noChangeShapeType="1"/>
          </p:cNvSpPr>
          <p:nvPr/>
        </p:nvSpPr>
        <p:spPr bwMode="auto">
          <a:xfrm>
            <a:off x="1726640" y="0"/>
            <a:ext cx="0" cy="6858000"/>
          </a:xfrm>
          <a:prstGeom prst="line">
            <a:avLst/>
          </a:prstGeom>
          <a:noFill/>
          <a:ln w="28575" cap="flat" cmpd="sng" algn="ctr">
            <a:solidFill>
              <a:schemeClr val="accent1">
                <a:tint val="60000"/>
                <a:alpha val="82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7" name="16 Düz Bağlayıcı"/>
          <p:cNvSpPr>
            <a:spLocks noChangeShapeType="1"/>
          </p:cNvSpPr>
          <p:nvPr/>
        </p:nvSpPr>
        <p:spPr bwMode="auto">
          <a:xfrm>
            <a:off x="1066800" y="0"/>
            <a:ext cx="0" cy="6858000"/>
          </a:xfrm>
          <a:prstGeom prst="line">
            <a:avLst/>
          </a:prstGeom>
          <a:noFill/>
          <a:ln w="9525"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8" name="17 Dikdörtgen"/>
          <p:cNvSpPr/>
          <p:nvPr/>
        </p:nvSpPr>
        <p:spPr bwMode="auto">
          <a:xfrm>
            <a:off x="1219200" y="0"/>
            <a:ext cx="76200" cy="6858000"/>
          </a:xfrm>
          <a:prstGeom prst="rect">
            <a:avLst/>
          </a:prstGeom>
          <a:solidFill>
            <a:schemeClr val="accent1">
              <a:tint val="60000"/>
              <a:alpha val="51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9" name="18 Oval"/>
          <p:cNvSpPr/>
          <p:nvPr/>
        </p:nvSpPr>
        <p:spPr bwMode="auto">
          <a:xfrm>
            <a:off x="609600" y="3429000"/>
            <a:ext cx="1295400" cy="129540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0" name="19 Oval"/>
          <p:cNvSpPr/>
          <p:nvPr/>
        </p:nvSpPr>
        <p:spPr bwMode="auto">
          <a:xfrm>
            <a:off x="1324704" y="4866752"/>
            <a:ext cx="641424" cy="641424"/>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1" name="20 Oval"/>
          <p:cNvSpPr/>
          <p:nvPr/>
        </p:nvSpPr>
        <p:spPr bwMode="auto">
          <a:xfrm>
            <a:off x="1091080" y="5500632"/>
            <a:ext cx="137160" cy="13716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2" name="21 Oval"/>
          <p:cNvSpPr/>
          <p:nvPr/>
        </p:nvSpPr>
        <p:spPr bwMode="auto">
          <a:xfrm>
            <a:off x="1664208" y="5791200"/>
            <a:ext cx="274320" cy="274320"/>
          </a:xfrm>
          <a:prstGeom prst="ellipse">
            <a:avLst/>
          </a:prstGeom>
          <a:ln w="127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Oval"/>
          <p:cNvSpPr/>
          <p:nvPr/>
        </p:nvSpPr>
        <p:spPr bwMode="auto">
          <a:xfrm>
            <a:off x="1879040" y="4479888"/>
            <a:ext cx="365760" cy="365760"/>
          </a:xfrm>
          <a:prstGeom prst="ellipse">
            <a:avLst/>
          </a:prstGeom>
          <a:ln w="28575"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6" name="25 Düz Bağlayıcı"/>
          <p:cNvSpPr>
            <a:spLocks noChangeShapeType="1"/>
          </p:cNvSpPr>
          <p:nvPr/>
        </p:nvSpPr>
        <p:spPr bwMode="auto">
          <a:xfrm>
            <a:off x="9097944"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6" name="5 Slayt Numarası Yer Tutucusu"/>
          <p:cNvSpPr>
            <a:spLocks noGrp="1"/>
          </p:cNvSpPr>
          <p:nvPr>
            <p:ph type="sldNum" sz="quarter" idx="12"/>
          </p:nvPr>
        </p:nvSpPr>
        <p:spPr bwMode="auto">
          <a:xfrm>
            <a:off x="1340616" y="4928702"/>
            <a:ext cx="609600" cy="517524"/>
          </a:xfrm>
        </p:spPr>
        <p:txBody>
          <a:bodyPr/>
          <a:lstStyle/>
          <a:p>
            <a:fld id="{E08580AA-E675-4E2F-901A-8EE3D1589176}" type="slidenum">
              <a:rPr lang="tr-TR" smtClean="0"/>
              <a:pPr/>
              <a:t>‹#›</a:t>
            </a:fld>
            <a:endParaRPr lang="tr-TR"/>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5" name="4 Veri Yer Tutucusu"/>
          <p:cNvSpPr>
            <a:spLocks noGrp="1"/>
          </p:cNvSpPr>
          <p:nvPr>
            <p:ph type="dt" sz="half" idx="10"/>
          </p:nvPr>
        </p:nvSpPr>
        <p:spPr/>
        <p:txBody>
          <a:bodyPr/>
          <a:lstStyle/>
          <a:p>
            <a:fld id="{4903C9CB-096B-493E-9760-B0FB22AD81F4}" type="datetimeFigureOut">
              <a:rPr lang="tr-TR" smtClean="0"/>
              <a:pPr/>
              <a:t>25.2.2026</a:t>
            </a:fld>
            <a:endParaRPr lang="tr-TR"/>
          </a:p>
        </p:txBody>
      </p:sp>
      <p:sp>
        <p:nvSpPr>
          <p:cNvPr id="6" name="5 Altbilgi Yer Tutucusu"/>
          <p:cNvSpPr>
            <a:spLocks noGrp="1"/>
          </p:cNvSpPr>
          <p:nvPr>
            <p:ph type="ftr" sz="quarter" idx="11"/>
          </p:nvPr>
        </p:nvSpPr>
        <p:spPr/>
        <p:txBody>
          <a:bodyPr/>
          <a:lstStyle/>
          <a:p>
            <a:endParaRPr lang="tr-TR"/>
          </a:p>
        </p:txBody>
      </p:sp>
      <p:sp>
        <p:nvSpPr>
          <p:cNvPr id="7" name="6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
        <p:nvSpPr>
          <p:cNvPr id="9" name="8 İçerik Yer Tutucusu"/>
          <p:cNvSpPr>
            <a:spLocks noGrp="1"/>
          </p:cNvSpPr>
          <p:nvPr>
            <p:ph sz="quarter" idx="1"/>
          </p:nvPr>
        </p:nvSpPr>
        <p:spPr>
          <a:xfrm>
            <a:off x="457200"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1" name="10 İçerik Yer Tutucusu"/>
          <p:cNvSpPr>
            <a:spLocks noGrp="1"/>
          </p:cNvSpPr>
          <p:nvPr>
            <p:ph sz="quarter" idx="2"/>
          </p:nvPr>
        </p:nvSpPr>
        <p:spPr>
          <a:xfrm>
            <a:off x="4270248" y="1600200"/>
            <a:ext cx="3657600" cy="45720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3050"/>
            <a:ext cx="7543800" cy="1143000"/>
          </a:xfrm>
        </p:spPr>
        <p:txBody>
          <a:bodyPr anchor="b"/>
          <a:lstStyle>
            <a:lvl1pPr>
              <a:defRPr/>
            </a:lvl1pPr>
          </a:lstStyle>
          <a:p>
            <a:r>
              <a:rPr kumimoji="0" lang="tr-TR" smtClean="0"/>
              <a:t>Asıl başlık stili için tıklatın</a:t>
            </a:r>
            <a:endParaRPr kumimoji="0" lang="en-US"/>
          </a:p>
        </p:txBody>
      </p:sp>
      <p:sp>
        <p:nvSpPr>
          <p:cNvPr id="7" name="6 Veri Yer Tutucusu"/>
          <p:cNvSpPr>
            <a:spLocks noGrp="1"/>
          </p:cNvSpPr>
          <p:nvPr>
            <p:ph type="dt" sz="half" idx="10"/>
          </p:nvPr>
        </p:nvSpPr>
        <p:spPr/>
        <p:txBody>
          <a:bodyPr/>
          <a:lstStyle/>
          <a:p>
            <a:fld id="{4903C9CB-096B-493E-9760-B0FB22AD81F4}" type="datetimeFigureOut">
              <a:rPr lang="tr-TR" smtClean="0"/>
              <a:pPr/>
              <a:t>25.2.2026</a:t>
            </a:fld>
            <a:endParaRPr lang="tr-TR"/>
          </a:p>
        </p:txBody>
      </p:sp>
      <p:sp>
        <p:nvSpPr>
          <p:cNvPr id="8" name="7 Altbilgi Yer Tutucusu"/>
          <p:cNvSpPr>
            <a:spLocks noGrp="1"/>
          </p:cNvSpPr>
          <p:nvPr>
            <p:ph type="ftr" sz="quarter" idx="11"/>
          </p:nvPr>
        </p:nvSpPr>
        <p:spPr/>
        <p:txBody>
          <a:bodyPr/>
          <a:lstStyle/>
          <a:p>
            <a:endParaRPr lang="tr-TR"/>
          </a:p>
        </p:txBody>
      </p:sp>
      <p:sp>
        <p:nvSpPr>
          <p:cNvPr id="9" name="8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
        <p:nvSpPr>
          <p:cNvPr id="11" name="10 İçerik Yer Tutucusu"/>
          <p:cNvSpPr>
            <a:spLocks noGrp="1"/>
          </p:cNvSpPr>
          <p:nvPr>
            <p:ph sz="quarter" idx="2"/>
          </p:nvPr>
        </p:nvSpPr>
        <p:spPr>
          <a:xfrm>
            <a:off x="457200"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3" name="12 İçerik Yer Tutucusu"/>
          <p:cNvSpPr>
            <a:spLocks noGrp="1"/>
          </p:cNvSpPr>
          <p:nvPr>
            <p:ph sz="quarter" idx="4"/>
          </p:nvPr>
        </p:nvSpPr>
        <p:spPr>
          <a:xfrm>
            <a:off x="4371975" y="2362200"/>
            <a:ext cx="3657600" cy="3886200"/>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12" name="11 Metin Yer Tutucusu"/>
          <p:cNvSpPr>
            <a:spLocks noGrp="1"/>
          </p:cNvSpPr>
          <p:nvPr>
            <p:ph type="body" sz="quarter" idx="1"/>
          </p:nvPr>
        </p:nvSpPr>
        <p:spPr>
          <a:xfrm>
            <a:off x="4572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
        <p:nvSpPr>
          <p:cNvPr id="14" name="13 Metin Yer Tutucusu"/>
          <p:cNvSpPr>
            <a:spLocks noGrp="1"/>
          </p:cNvSpPr>
          <p:nvPr>
            <p:ph type="body" sz="quarter" idx="3"/>
          </p:nvPr>
        </p:nvSpPr>
        <p:spPr>
          <a:xfrm>
            <a:off x="4343400" y="1569720"/>
            <a:ext cx="3657600" cy="658368"/>
          </a:xfrm>
          <a:prstGeom prst="roundRect">
            <a:avLst>
              <a:gd name="adj" fmla="val 16667"/>
            </a:avLst>
          </a:prstGeom>
          <a:solidFill>
            <a:schemeClr val="accent1"/>
          </a:solidFill>
        </p:spPr>
        <p:txBody>
          <a:bodyPr rtlCol="0" anchor="ctr">
            <a:noAutofit/>
          </a:bodyPr>
          <a:lstStyle>
            <a:lvl1pPr marL="0" indent="0">
              <a:buFontTx/>
              <a:buNone/>
              <a:defRPr sz="2000" b="1">
                <a:solidFill>
                  <a:srgbClr val="FFFFFF"/>
                </a:solidFill>
              </a:defRPr>
            </a:lvl1pPr>
          </a:lstStyle>
          <a:p>
            <a:pPr lvl="0" eaLnBrk="1" latinLnBrk="0" hangingPunct="1"/>
            <a:r>
              <a:rPr kumimoji="0" lang="tr-TR" smtClean="0"/>
              <a:t>Asıl metin stillerini düzenlemek için tıklatın</a:t>
            </a: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kumimoji="0" lang="tr-TR" smtClean="0"/>
              <a:t>Asıl başlık stili için tıklatın</a:t>
            </a:r>
            <a:endParaRPr kumimoji="0" lang="en-US"/>
          </a:p>
        </p:txBody>
      </p:sp>
      <p:sp>
        <p:nvSpPr>
          <p:cNvPr id="6" name="5 Veri Yer Tutucusu"/>
          <p:cNvSpPr>
            <a:spLocks noGrp="1"/>
          </p:cNvSpPr>
          <p:nvPr>
            <p:ph type="dt" sz="half" idx="10"/>
          </p:nvPr>
        </p:nvSpPr>
        <p:spPr/>
        <p:txBody>
          <a:bodyPr rtlCol="0"/>
          <a:lstStyle/>
          <a:p>
            <a:fld id="{4903C9CB-096B-493E-9760-B0FB22AD81F4}" type="datetimeFigureOut">
              <a:rPr lang="tr-TR" smtClean="0"/>
              <a:pPr/>
              <a:t>25.2.2026</a:t>
            </a:fld>
            <a:endParaRPr lang="tr-TR"/>
          </a:p>
        </p:txBody>
      </p:sp>
      <p:sp>
        <p:nvSpPr>
          <p:cNvPr id="7" name="6 Slayt Numarası Yer Tutucusu"/>
          <p:cNvSpPr>
            <a:spLocks noGrp="1"/>
          </p:cNvSpPr>
          <p:nvPr>
            <p:ph type="sldNum" sz="quarter" idx="11"/>
          </p:nvPr>
        </p:nvSpPr>
        <p:spPr/>
        <p:txBody>
          <a:bodyPr rtlCol="0"/>
          <a:lstStyle/>
          <a:p>
            <a:fld id="{E08580AA-E675-4E2F-901A-8EE3D1589176}" type="slidenum">
              <a:rPr lang="tr-TR" smtClean="0"/>
              <a:pPr/>
              <a:t>‹#›</a:t>
            </a:fld>
            <a:endParaRPr lang="tr-TR"/>
          </a:p>
        </p:txBody>
      </p:sp>
      <p:sp>
        <p:nvSpPr>
          <p:cNvPr id="8" name="7 Altbilgi Yer Tutucusu"/>
          <p:cNvSpPr>
            <a:spLocks noGrp="1"/>
          </p:cNvSpPr>
          <p:nvPr>
            <p:ph type="ftr" sz="quarter" idx="12"/>
          </p:nvPr>
        </p:nvSpPr>
        <p:spPr/>
        <p:txBody>
          <a:bodyPr rtlCol="0"/>
          <a:lstStyle/>
          <a:p>
            <a:endParaRPr lang="tr-T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1 Veri Yer Tutucusu"/>
          <p:cNvSpPr>
            <a:spLocks noGrp="1"/>
          </p:cNvSpPr>
          <p:nvPr>
            <p:ph type="dt" sz="half" idx="10"/>
          </p:nvPr>
        </p:nvSpPr>
        <p:spPr/>
        <p:txBody>
          <a:bodyPr/>
          <a:lstStyle/>
          <a:p>
            <a:fld id="{4903C9CB-096B-493E-9760-B0FB22AD81F4}" type="datetimeFigureOut">
              <a:rPr lang="tr-TR" smtClean="0"/>
              <a:pPr/>
              <a:t>25.2.2026</a:t>
            </a:fld>
            <a:endParaRPr lang="tr-TR"/>
          </a:p>
        </p:txBody>
      </p:sp>
      <p:sp>
        <p:nvSpPr>
          <p:cNvPr id="3" name="2 Altbilgi Yer Tutucusu"/>
          <p:cNvSpPr>
            <a:spLocks noGrp="1"/>
          </p:cNvSpPr>
          <p:nvPr>
            <p:ph type="ftr" sz="quarter" idx="11"/>
          </p:nvPr>
        </p:nvSpPr>
        <p:spPr/>
        <p:txBody>
          <a:bodyPr/>
          <a:lstStyle/>
          <a:p>
            <a:endParaRPr lang="tr-TR"/>
          </a:p>
        </p:txBody>
      </p:sp>
      <p:sp>
        <p:nvSpPr>
          <p:cNvPr id="4" name="3 Slayt Numarası Yer Tutucusu"/>
          <p:cNvSpPr>
            <a:spLocks noGrp="1"/>
          </p:cNvSpPr>
          <p:nvPr>
            <p:ph type="sldNum" sz="quarter" idx="12"/>
          </p:nvPr>
        </p:nvSpPr>
        <p:spPr/>
        <p:txBody>
          <a:bodyPr/>
          <a:lstStyle/>
          <a:p>
            <a:fld id="{E08580AA-E675-4E2F-901A-8EE3D1589176}" type="slidenum">
              <a:rPr lang="tr-TR" smtClean="0"/>
              <a:pPr/>
              <a:t>‹#›</a:t>
            </a:fld>
            <a:endParaRPr lang="tr-T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Başlıklı İçerik">
    <p:bg>
      <p:bgRef idx="1001">
        <a:schemeClr val="bg1"/>
      </p:bgRef>
    </p:bg>
    <p:spTree>
      <p:nvGrpSpPr>
        <p:cNvPr id="1" name=""/>
        <p:cNvGrpSpPr/>
        <p:nvPr/>
      </p:nvGrpSpPr>
      <p:grpSpPr>
        <a:xfrm>
          <a:off x="0" y="0"/>
          <a:ext cx="0" cy="0"/>
          <a:chOff x="0" y="0"/>
          <a:chExt cx="0" cy="0"/>
        </a:xfrm>
      </p:grpSpPr>
      <p:sp>
        <p:nvSpPr>
          <p:cNvPr id="10" name="9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 name="1 Başlık"/>
          <p:cNvSpPr>
            <a:spLocks noGrp="1"/>
          </p:cNvSpPr>
          <p:nvPr>
            <p:ph type="title"/>
          </p:nvPr>
        </p:nvSpPr>
        <p:spPr>
          <a:xfrm rot="5400000">
            <a:off x="3371850" y="3200400"/>
            <a:ext cx="6309360" cy="457200"/>
          </a:xfrm>
        </p:spPr>
        <p:txBody>
          <a:bodyPr anchor="b"/>
          <a:lstStyle>
            <a:lvl1pPr algn="l">
              <a:buNone/>
              <a:defRPr sz="2000" b="1" cap="small" baseline="0"/>
            </a:lvl1pPr>
          </a:lstStyle>
          <a:p>
            <a:r>
              <a:rPr kumimoji="0" lang="tr-TR" smtClean="0"/>
              <a:t>Asıl başlık stili için tıklatın</a:t>
            </a:r>
            <a:endParaRPr kumimoji="0" lang="en-US"/>
          </a:p>
        </p:txBody>
      </p:sp>
      <p:sp>
        <p:nvSpPr>
          <p:cNvPr id="3" name="2 Metin Yer Tutucusu"/>
          <p:cNvSpPr>
            <a:spLocks noGrp="1"/>
          </p:cNvSpPr>
          <p:nvPr>
            <p:ph type="body" idx="2"/>
          </p:nvPr>
        </p:nvSpPr>
        <p:spPr>
          <a:xfrm>
            <a:off x="6812280" y="274320"/>
            <a:ext cx="1527048" cy="4983480"/>
          </a:xfrm>
        </p:spPr>
        <p:txBody>
          <a:bodyPr/>
          <a:lstStyle>
            <a:lvl1pPr marL="0" indent="0">
              <a:spcBef>
                <a:spcPts val="400"/>
              </a:spcBef>
              <a:spcAft>
                <a:spcPts val="1000"/>
              </a:spcAft>
              <a:buNone/>
              <a:defRPr sz="1200"/>
            </a:lvl1pPr>
            <a:lvl2pPr>
              <a:buNone/>
              <a:defRPr sz="1200"/>
            </a:lvl2pPr>
            <a:lvl3pPr>
              <a:buNone/>
              <a:defRPr sz="1000"/>
            </a:lvl3pPr>
            <a:lvl4pPr>
              <a:buNone/>
              <a:defRPr sz="900"/>
            </a:lvl4pPr>
            <a:lvl5pPr>
              <a:buNone/>
              <a:defRPr sz="900"/>
            </a:lvl5pPr>
          </a:lstStyle>
          <a:p>
            <a:pPr lvl="0" eaLnBrk="1" latinLnBrk="0" hangingPunct="1"/>
            <a:r>
              <a:rPr kumimoji="0" lang="tr-TR" smtClean="0"/>
              <a:t>Asıl metin stillerini düzenlemek için tıklatın</a:t>
            </a:r>
          </a:p>
        </p:txBody>
      </p:sp>
      <p:sp>
        <p:nvSpPr>
          <p:cNvPr id="8" name="7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9" name="8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1" name="10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3" name="12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4" name="13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18" name="17 İçerik Yer Tutucusu"/>
          <p:cNvSpPr>
            <a:spLocks noGrp="1"/>
          </p:cNvSpPr>
          <p:nvPr>
            <p:ph sz="quarter" idx="1"/>
          </p:nvPr>
        </p:nvSpPr>
        <p:spPr>
          <a:xfrm>
            <a:off x="304800" y="274320"/>
            <a:ext cx="5638800" cy="6327648"/>
          </a:xfrm>
        </p:spPr>
        <p:txBody>
          <a:bodyPr/>
          <a:lstStyle/>
          <a:p>
            <a:pPr lvl="0" eaLnBrk="1" latinLnBrk="0" hangingPunct="1"/>
            <a:r>
              <a:rPr lang="tr-TR" smtClean="0"/>
              <a:t>Asıl metin stillerini düzenlemek için tıklatın</a:t>
            </a:r>
          </a:p>
          <a:p>
            <a:pPr lvl="1" eaLnBrk="1" latinLnBrk="0" hangingPunct="1"/>
            <a:r>
              <a:rPr lang="tr-TR" smtClean="0"/>
              <a:t>İkinci düzey</a:t>
            </a:r>
          </a:p>
          <a:p>
            <a:pPr lvl="2" eaLnBrk="1" latinLnBrk="0" hangingPunct="1"/>
            <a:r>
              <a:rPr lang="tr-TR" smtClean="0"/>
              <a:t>Üçüncü düzey</a:t>
            </a:r>
          </a:p>
          <a:p>
            <a:pPr lvl="3" eaLnBrk="1" latinLnBrk="0" hangingPunct="1"/>
            <a:r>
              <a:rPr lang="tr-TR" smtClean="0"/>
              <a:t>Dördüncü düzey</a:t>
            </a:r>
          </a:p>
          <a:p>
            <a:pPr lvl="4" eaLnBrk="1" latinLnBrk="0" hangingPunct="1"/>
            <a:r>
              <a:rPr lang="tr-TR" smtClean="0"/>
              <a:t>Beşinci düzey</a:t>
            </a:r>
            <a:endParaRPr kumimoji="0" lang="en-US"/>
          </a:p>
        </p:txBody>
      </p:sp>
      <p:sp>
        <p:nvSpPr>
          <p:cNvPr id="21" name="20 Veri Yer Tutucusu"/>
          <p:cNvSpPr>
            <a:spLocks noGrp="1"/>
          </p:cNvSpPr>
          <p:nvPr>
            <p:ph type="dt" sz="half" idx="14"/>
          </p:nvPr>
        </p:nvSpPr>
        <p:spPr/>
        <p:txBody>
          <a:bodyPr rtlCol="0"/>
          <a:lstStyle/>
          <a:p>
            <a:fld id="{4903C9CB-096B-493E-9760-B0FB22AD81F4}" type="datetimeFigureOut">
              <a:rPr lang="tr-TR" smtClean="0"/>
              <a:pPr/>
              <a:t>25.2.2026</a:t>
            </a:fld>
            <a:endParaRPr lang="tr-TR"/>
          </a:p>
        </p:txBody>
      </p:sp>
      <p:sp>
        <p:nvSpPr>
          <p:cNvPr id="22" name="21 Slayt Numarası Yer Tutucusu"/>
          <p:cNvSpPr>
            <a:spLocks noGrp="1"/>
          </p:cNvSpPr>
          <p:nvPr>
            <p:ph type="sldNum" sz="quarter" idx="15"/>
          </p:nvPr>
        </p:nvSpPr>
        <p:spPr/>
        <p:txBody>
          <a:bodyPr rtlCol="0"/>
          <a:lstStyle/>
          <a:p>
            <a:fld id="{E08580AA-E675-4E2F-901A-8EE3D1589176}" type="slidenum">
              <a:rPr lang="tr-TR" smtClean="0"/>
              <a:pPr/>
              <a:t>‹#›</a:t>
            </a:fld>
            <a:endParaRPr lang="tr-TR"/>
          </a:p>
        </p:txBody>
      </p:sp>
      <p:sp>
        <p:nvSpPr>
          <p:cNvPr id="23" name="22 Altbilgi Yer Tutucusu"/>
          <p:cNvSpPr>
            <a:spLocks noGrp="1"/>
          </p:cNvSpPr>
          <p:nvPr>
            <p:ph type="ftr" sz="quarter" idx="16"/>
          </p:nvPr>
        </p:nvSpPr>
        <p:spPr/>
        <p:txBody>
          <a:bodyPr rtlCol="0"/>
          <a:lstStyle/>
          <a:p>
            <a:endParaRPr lang="tr-TR"/>
          </a:p>
        </p:txBody>
      </p:sp>
    </p:spTree>
  </p:cSld>
  <p:clrMapOvr>
    <a:overrideClrMapping bg1="lt1" tx1="dk1" bg2="lt2" tx2="dk2" accent1="accent1" accent2="accent2" accent3="accent3" accent4="accent4" accent5="accent5" accent6="accent6" hlink="hlink" folHlink="folHlink"/>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Başlıklı Resim">
    <p:spTree>
      <p:nvGrpSpPr>
        <p:cNvPr id="1" name=""/>
        <p:cNvGrpSpPr/>
        <p:nvPr/>
      </p:nvGrpSpPr>
      <p:grpSpPr>
        <a:xfrm>
          <a:off x="0" y="0"/>
          <a:ext cx="0" cy="0"/>
          <a:chOff x="0" y="0"/>
          <a:chExt cx="0" cy="0"/>
        </a:xfrm>
      </p:grpSpPr>
      <p:sp>
        <p:nvSpPr>
          <p:cNvPr id="9" name="8 Düz Bağlayıcı"/>
          <p:cNvSpPr>
            <a:spLocks noChangeShapeType="1"/>
          </p:cNvSpPr>
          <p:nvPr/>
        </p:nvSpPr>
        <p:spPr bwMode="auto">
          <a:xfrm>
            <a:off x="87630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3" name="12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 name="1 Başlık"/>
          <p:cNvSpPr>
            <a:spLocks noGrp="1"/>
          </p:cNvSpPr>
          <p:nvPr>
            <p:ph type="title"/>
          </p:nvPr>
        </p:nvSpPr>
        <p:spPr>
          <a:xfrm rot="5400000">
            <a:off x="3350133" y="3200400"/>
            <a:ext cx="6309360" cy="457200"/>
          </a:xfrm>
        </p:spPr>
        <p:txBody>
          <a:bodyPr anchor="b"/>
          <a:lstStyle>
            <a:lvl1pPr algn="l">
              <a:buNone/>
              <a:defRPr sz="2000" b="1"/>
            </a:lvl1pPr>
          </a:lstStyle>
          <a:p>
            <a:r>
              <a:rPr kumimoji="0" lang="tr-TR" smtClean="0"/>
              <a:t>Asıl başlık stili için tıklatın</a:t>
            </a:r>
            <a:endParaRPr kumimoji="0" lang="en-US"/>
          </a:p>
        </p:txBody>
      </p:sp>
      <p:sp>
        <p:nvSpPr>
          <p:cNvPr id="3" name="2 Resim Yer Tutucusu"/>
          <p:cNvSpPr>
            <a:spLocks noGrp="1"/>
          </p:cNvSpPr>
          <p:nvPr>
            <p:ph type="pic" idx="1"/>
          </p:nvPr>
        </p:nvSpPr>
        <p:spPr>
          <a:xfrm>
            <a:off x="0" y="0"/>
            <a:ext cx="6172200" cy="6858000"/>
          </a:xfrm>
          <a:solidFill>
            <a:schemeClr val="bg2"/>
          </a:solidFill>
          <a:ln w="1270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lstStyle>
            <a:lvl1pPr marL="0" indent="0">
              <a:buNone/>
              <a:defRPr sz="3200"/>
            </a:lvl1pPr>
          </a:lstStyle>
          <a:p>
            <a:pPr algn="ctr" eaLnBrk="1" latinLnBrk="0" hangingPunct="1">
              <a:buFontTx/>
              <a:buNone/>
            </a:pPr>
            <a:r>
              <a:rPr kumimoji="0" lang="tr-TR" smtClean="0"/>
              <a:t>Resim eklemek için simgeyi tıklatın</a:t>
            </a:r>
            <a:endParaRPr kumimoji="0" lang="en-US" dirty="0"/>
          </a:p>
        </p:txBody>
      </p:sp>
      <p:sp>
        <p:nvSpPr>
          <p:cNvPr id="4" name="3 Metin Yer Tutucusu"/>
          <p:cNvSpPr>
            <a:spLocks noGrp="1"/>
          </p:cNvSpPr>
          <p:nvPr>
            <p:ph type="body" sz="half" idx="2"/>
          </p:nvPr>
        </p:nvSpPr>
        <p:spPr>
          <a:xfrm>
            <a:off x="6765798" y="264795"/>
            <a:ext cx="1524000" cy="4956048"/>
          </a:xfrm>
        </p:spPr>
        <p:txBody>
          <a:bodyPr rot="0" spcFirstLastPara="0" vertOverflow="overflow" horzOverflow="overflow" vert="horz" wrap="square" lIns="91440" tIns="45720" rIns="91440" bIns="45720" numCol="1" spcCol="274320" rtlCol="0" fromWordArt="0" anchor="t" anchorCtr="0" forceAA="0" compatLnSpc="1">
            <a:normAutofit/>
          </a:bodyPr>
          <a:lstStyle>
            <a:lvl1pPr marL="0" indent="0">
              <a:spcBef>
                <a:spcPts val="100"/>
              </a:spcBef>
              <a:spcAft>
                <a:spcPts val="400"/>
              </a:spcAft>
              <a:buFontTx/>
              <a:buNone/>
              <a:defRPr sz="1200"/>
            </a:lvl1pPr>
            <a:lvl2pPr>
              <a:defRPr sz="1200"/>
            </a:lvl2pPr>
            <a:lvl3pPr>
              <a:defRPr sz="1000"/>
            </a:lvl3pPr>
            <a:lvl4pPr>
              <a:defRPr sz="900"/>
            </a:lvl4pPr>
            <a:lvl5pPr>
              <a:defRPr sz="900"/>
            </a:lvl5pPr>
          </a:lstStyle>
          <a:p>
            <a:pPr lvl="0" eaLnBrk="1" latinLnBrk="0" hangingPunct="1"/>
            <a:r>
              <a:rPr kumimoji="0" lang="tr-TR" smtClean="0"/>
              <a:t>Asıl metin stillerini düzenlemek için tıklatın</a:t>
            </a:r>
          </a:p>
        </p:txBody>
      </p:sp>
      <p:sp>
        <p:nvSpPr>
          <p:cNvPr id="10" name="9 Düz Bağlayıcı"/>
          <p:cNvSpPr>
            <a:spLocks noChangeShapeType="1"/>
          </p:cNvSpPr>
          <p:nvPr/>
        </p:nvSpPr>
        <p:spPr bwMode="auto">
          <a:xfrm>
            <a:off x="8991600" y="0"/>
            <a:ext cx="0" cy="6858000"/>
          </a:xfrm>
          <a:prstGeom prst="line">
            <a:avLst/>
          </a:prstGeom>
          <a:noFill/>
          <a:ln w="9525" cap="flat" cmpd="sng" algn="ctr">
            <a:solidFill>
              <a:schemeClr val="tx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1" name="10 Dikdörtgen"/>
          <p:cNvSpPr/>
          <p:nvPr/>
        </p:nvSpPr>
        <p:spPr bwMode="auto">
          <a:xfrm>
            <a:off x="8839200" y="0"/>
            <a:ext cx="304800" cy="6858000"/>
          </a:xfrm>
          <a:prstGeom prst="rect">
            <a:avLst/>
          </a:prstGeom>
          <a:solidFill>
            <a:schemeClr val="accent1">
              <a:tint val="60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2" name="11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9" name="18 Düz Bağlayıcı"/>
          <p:cNvSpPr>
            <a:spLocks noChangeShapeType="1"/>
          </p:cNvSpPr>
          <p:nvPr/>
        </p:nvSpPr>
        <p:spPr bwMode="auto">
          <a:xfrm>
            <a:off x="6248400" y="0"/>
            <a:ext cx="0" cy="6858000"/>
          </a:xfrm>
          <a:prstGeom prst="line">
            <a:avLst/>
          </a:prstGeom>
          <a:noFill/>
          <a:ln w="38100" cap="flat" cmpd="sng"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0" name="19 Düz Bağlayıcı"/>
          <p:cNvSpPr>
            <a:spLocks noChangeShapeType="1"/>
          </p:cNvSpPr>
          <p:nvPr/>
        </p:nvSpPr>
        <p:spPr bwMode="auto">
          <a:xfrm>
            <a:off x="6192296" y="0"/>
            <a:ext cx="0" cy="6858000"/>
          </a:xfrm>
          <a:prstGeom prst="line">
            <a:avLst/>
          </a:prstGeom>
          <a:noFill/>
          <a:ln w="1270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17" name="16 Veri Yer Tutucusu"/>
          <p:cNvSpPr>
            <a:spLocks noGrp="1"/>
          </p:cNvSpPr>
          <p:nvPr>
            <p:ph type="dt" sz="half" idx="10"/>
          </p:nvPr>
        </p:nvSpPr>
        <p:spPr/>
        <p:txBody>
          <a:bodyPr rtlCol="0"/>
          <a:lstStyle/>
          <a:p>
            <a:fld id="{4903C9CB-096B-493E-9760-B0FB22AD81F4}" type="datetimeFigureOut">
              <a:rPr lang="tr-TR" smtClean="0"/>
              <a:pPr/>
              <a:t>25.2.2026</a:t>
            </a:fld>
            <a:endParaRPr lang="tr-TR"/>
          </a:p>
        </p:txBody>
      </p:sp>
      <p:sp>
        <p:nvSpPr>
          <p:cNvPr id="18" name="17 Slayt Numarası Yer Tutucusu"/>
          <p:cNvSpPr>
            <a:spLocks noGrp="1"/>
          </p:cNvSpPr>
          <p:nvPr>
            <p:ph type="sldNum" sz="quarter" idx="11"/>
          </p:nvPr>
        </p:nvSpPr>
        <p:spPr/>
        <p:txBody>
          <a:bodyPr rtlCol="0"/>
          <a:lstStyle/>
          <a:p>
            <a:fld id="{E08580AA-E675-4E2F-901A-8EE3D1589176}" type="slidenum">
              <a:rPr lang="tr-TR" smtClean="0"/>
              <a:pPr/>
              <a:t>‹#›</a:t>
            </a:fld>
            <a:endParaRPr lang="tr-TR"/>
          </a:p>
        </p:txBody>
      </p:sp>
      <p:sp>
        <p:nvSpPr>
          <p:cNvPr id="21" name="20 Altbilgi Yer Tutucusu"/>
          <p:cNvSpPr>
            <a:spLocks noGrp="1"/>
          </p:cNvSpPr>
          <p:nvPr>
            <p:ph type="ftr" sz="quarter" idx="12"/>
          </p:nvPr>
        </p:nvSpPr>
        <p:spPr/>
        <p:txBody>
          <a:bodyPr rtlCol="0"/>
          <a:lstStyle/>
          <a:p>
            <a:endParaRPr lang="tr-T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6" name="15 Düz Bağlayıcı"/>
          <p:cNvSpPr>
            <a:spLocks noChangeShapeType="1"/>
          </p:cNvSpPr>
          <p:nvPr/>
        </p:nvSpPr>
        <p:spPr bwMode="auto">
          <a:xfrm>
            <a:off x="8763000" y="0"/>
            <a:ext cx="0" cy="6858000"/>
          </a:xfrm>
          <a:prstGeom prst="line">
            <a:avLst/>
          </a:prstGeom>
          <a:noFill/>
          <a:ln w="38100" cap="flat" cmpd="sng" algn="ctr">
            <a:solidFill>
              <a:schemeClr val="accent1">
                <a:tint val="60000"/>
                <a:alpha val="93000"/>
              </a:schemeClr>
            </a:solidFill>
            <a:prstDash val="solid"/>
            <a:round/>
            <a:headEnd type="none" w="med" len="med"/>
            <a:tailEnd type="none" w="med" len="med"/>
          </a:ln>
          <a:effectLst/>
        </p:spPr>
        <p:txBody>
          <a:bodyPr vert="horz" wrap="square" lIns="91440" tIns="45720" rIns="91440" bIns="45720" anchor="t" compatLnSpc="1"/>
          <a:lstStyle/>
          <a:p>
            <a:endParaRPr kumimoji="0" lang="en-US" dirty="0"/>
          </a:p>
        </p:txBody>
      </p:sp>
      <p:sp>
        <p:nvSpPr>
          <p:cNvPr id="22" name="21 Başlık Yer Tutucusu"/>
          <p:cNvSpPr>
            <a:spLocks noGrp="1"/>
          </p:cNvSpPr>
          <p:nvPr>
            <p:ph type="title"/>
          </p:nvPr>
        </p:nvSpPr>
        <p:spPr>
          <a:xfrm>
            <a:off x="457200" y="274638"/>
            <a:ext cx="7467600" cy="1143000"/>
          </a:xfrm>
          <a:prstGeom prst="rect">
            <a:avLst/>
          </a:prstGeom>
        </p:spPr>
        <p:txBody>
          <a:bodyPr vert="horz" anchor="b">
            <a:normAutofit/>
          </a:bodyPr>
          <a:lstStyle/>
          <a:p>
            <a:r>
              <a:rPr kumimoji="0" lang="tr-TR" smtClean="0"/>
              <a:t>Asıl başlık stili için tıklatın</a:t>
            </a:r>
            <a:endParaRPr kumimoji="0" lang="en-US"/>
          </a:p>
        </p:txBody>
      </p:sp>
      <p:sp>
        <p:nvSpPr>
          <p:cNvPr id="13" name="12 Metin Yer Tutucusu"/>
          <p:cNvSpPr>
            <a:spLocks noGrp="1"/>
          </p:cNvSpPr>
          <p:nvPr>
            <p:ph type="body" idx="1"/>
          </p:nvPr>
        </p:nvSpPr>
        <p:spPr>
          <a:xfrm>
            <a:off x="457200" y="1600200"/>
            <a:ext cx="7467600" cy="4873752"/>
          </a:xfrm>
          <a:prstGeom prst="rect">
            <a:avLst/>
          </a:prstGeom>
        </p:spPr>
        <p:txBody>
          <a:bodyPr vert="horz">
            <a:normAutofit/>
          </a:bodyPr>
          <a:lstStyle/>
          <a:p>
            <a:pPr lvl="0" eaLnBrk="1" latinLnBrk="0" hangingPunct="1"/>
            <a:r>
              <a:rPr kumimoji="0" lang="tr-TR" smtClean="0"/>
              <a:t>Asıl metin stillerini düzenlemek için tıklatın</a:t>
            </a:r>
          </a:p>
          <a:p>
            <a:pPr lvl="1" eaLnBrk="1" latinLnBrk="0" hangingPunct="1"/>
            <a:r>
              <a:rPr kumimoji="0" lang="tr-TR" smtClean="0"/>
              <a:t>İkinci düzey</a:t>
            </a:r>
          </a:p>
          <a:p>
            <a:pPr lvl="2" eaLnBrk="1" latinLnBrk="0" hangingPunct="1"/>
            <a:r>
              <a:rPr kumimoji="0" lang="tr-TR" smtClean="0"/>
              <a:t>Üçüncü düzey</a:t>
            </a:r>
          </a:p>
          <a:p>
            <a:pPr lvl="3" eaLnBrk="1" latinLnBrk="0" hangingPunct="1"/>
            <a:r>
              <a:rPr kumimoji="0" lang="tr-TR" smtClean="0"/>
              <a:t>Dördüncü düzey</a:t>
            </a:r>
          </a:p>
          <a:p>
            <a:pPr lvl="4" eaLnBrk="1" latinLnBrk="0" hangingPunct="1"/>
            <a:r>
              <a:rPr kumimoji="0" lang="tr-TR" smtClean="0"/>
              <a:t>Beşinci düzey</a:t>
            </a:r>
            <a:endParaRPr kumimoji="0" lang="en-US"/>
          </a:p>
        </p:txBody>
      </p:sp>
      <p:sp>
        <p:nvSpPr>
          <p:cNvPr id="14" name="13 Veri Yer Tutucusu"/>
          <p:cNvSpPr>
            <a:spLocks noGrp="1"/>
          </p:cNvSpPr>
          <p:nvPr>
            <p:ph type="dt" sz="half" idx="2"/>
          </p:nvPr>
        </p:nvSpPr>
        <p:spPr>
          <a:xfrm rot="5400000">
            <a:off x="7589520" y="1081851"/>
            <a:ext cx="2011680" cy="384048"/>
          </a:xfrm>
          <a:prstGeom prst="rect">
            <a:avLst/>
          </a:prstGeom>
        </p:spPr>
        <p:txBody>
          <a:bodyPr vert="horz" anchor="ctr" anchorCtr="0"/>
          <a:lstStyle>
            <a:lvl1pPr algn="r" eaLnBrk="1" latinLnBrk="0" hangingPunct="1">
              <a:defRPr kumimoji="0" sz="1200">
                <a:solidFill>
                  <a:schemeClr val="tx2"/>
                </a:solidFill>
              </a:defRPr>
            </a:lvl1pPr>
          </a:lstStyle>
          <a:p>
            <a:fld id="{4903C9CB-096B-493E-9760-B0FB22AD81F4}" type="datetimeFigureOut">
              <a:rPr lang="tr-TR" smtClean="0"/>
              <a:pPr/>
              <a:t>25.2.2026</a:t>
            </a:fld>
            <a:endParaRPr lang="tr-TR"/>
          </a:p>
        </p:txBody>
      </p:sp>
      <p:sp>
        <p:nvSpPr>
          <p:cNvPr id="3" name="2 Altbilgi Yer Tutucusu"/>
          <p:cNvSpPr>
            <a:spLocks noGrp="1"/>
          </p:cNvSpPr>
          <p:nvPr>
            <p:ph type="ftr" sz="quarter" idx="3"/>
          </p:nvPr>
        </p:nvSpPr>
        <p:spPr>
          <a:xfrm rot="5400000">
            <a:off x="6990186" y="3737240"/>
            <a:ext cx="3200400" cy="365760"/>
          </a:xfrm>
          <a:prstGeom prst="rect">
            <a:avLst/>
          </a:prstGeom>
        </p:spPr>
        <p:txBody>
          <a:bodyPr vert="horz" anchor="ctr" anchorCtr="0"/>
          <a:lstStyle>
            <a:lvl1pPr algn="l" eaLnBrk="1" latinLnBrk="0" hangingPunct="1">
              <a:defRPr kumimoji="0" sz="1200">
                <a:solidFill>
                  <a:schemeClr val="tx2"/>
                </a:solidFill>
              </a:defRPr>
            </a:lvl1pPr>
          </a:lstStyle>
          <a:p>
            <a:endParaRPr lang="tr-TR"/>
          </a:p>
        </p:txBody>
      </p:sp>
      <p:sp>
        <p:nvSpPr>
          <p:cNvPr id="7" name="6 Düz Bağlayıcı"/>
          <p:cNvSpPr>
            <a:spLocks noChangeShapeType="1"/>
          </p:cNvSpPr>
          <p:nvPr/>
        </p:nvSpPr>
        <p:spPr bwMode="auto">
          <a:xfrm>
            <a:off x="76200" y="0"/>
            <a:ext cx="0" cy="6858000"/>
          </a:xfrm>
          <a:prstGeom prst="line">
            <a:avLst/>
          </a:prstGeom>
          <a:noFill/>
          <a:ln w="57150" cap="flat" cmpd="thickThin" algn="ctr">
            <a:solidFill>
              <a:schemeClr val="accent1">
                <a:tint val="60000"/>
              </a:schemeClr>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9" name="8 Düz Bağlayıcı"/>
          <p:cNvSpPr>
            <a:spLocks noChangeShapeType="1"/>
          </p:cNvSpPr>
          <p:nvPr/>
        </p:nvSpPr>
        <p:spPr bwMode="auto">
          <a:xfrm>
            <a:off x="8991600" y="0"/>
            <a:ext cx="0" cy="6858000"/>
          </a:xfrm>
          <a:prstGeom prst="line">
            <a:avLst/>
          </a:prstGeom>
          <a:noFill/>
          <a:ln w="19050"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0" name="9 Dikdörtgen"/>
          <p:cNvSpPr/>
          <p:nvPr/>
        </p:nvSpPr>
        <p:spPr bwMode="auto">
          <a:xfrm>
            <a:off x="8839200" y="0"/>
            <a:ext cx="304800" cy="6858000"/>
          </a:xfrm>
          <a:prstGeom prst="rect">
            <a:avLst/>
          </a:prstGeom>
          <a:solidFill>
            <a:schemeClr val="accent1">
              <a:tint val="60000"/>
              <a:alpha val="87000"/>
            </a:schemeClr>
          </a:solidFill>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a:p>
        </p:txBody>
      </p:sp>
      <p:sp>
        <p:nvSpPr>
          <p:cNvPr id="11" name="10 Düz Bağlayıcı"/>
          <p:cNvSpPr>
            <a:spLocks noChangeShapeType="1"/>
          </p:cNvSpPr>
          <p:nvPr/>
        </p:nvSpPr>
        <p:spPr bwMode="auto">
          <a:xfrm>
            <a:off x="8915400" y="0"/>
            <a:ext cx="0" cy="6858000"/>
          </a:xfrm>
          <a:prstGeom prst="line">
            <a:avLst/>
          </a:prstGeom>
          <a:noFill/>
          <a:ln w="9525" cap="flat" cmpd="sng" algn="ctr">
            <a:solidFill>
              <a:schemeClr val="accent1"/>
            </a:solidFill>
            <a:prstDash val="solid"/>
            <a:round/>
            <a:headEnd type="none" w="med" len="med"/>
            <a:tailEnd type="none" w="med" len="med"/>
          </a:ln>
          <a:effectLst/>
        </p:spPr>
        <p:txBody>
          <a:bodyPr vert="horz" wrap="square" lIns="91440" tIns="45720" rIns="91440" bIns="45720" anchor="t" compatLnSpc="1"/>
          <a:lstStyle/>
          <a:p>
            <a:endParaRPr kumimoji="0" lang="en-US"/>
          </a:p>
        </p:txBody>
      </p:sp>
      <p:sp>
        <p:nvSpPr>
          <p:cNvPr id="12" name="11 Oval"/>
          <p:cNvSpPr/>
          <p:nvPr/>
        </p:nvSpPr>
        <p:spPr>
          <a:xfrm>
            <a:off x="8156448" y="5715000"/>
            <a:ext cx="548640" cy="548640"/>
          </a:xfrm>
          <a:prstGeom prst="ellipse">
            <a:avLst/>
          </a:prstGeom>
          <a:ln w="38100" cap="rnd" cmpd="sng" algn="ctr">
            <a:noFill/>
            <a:prstDash val="solid"/>
          </a:ln>
          <a:effectLst/>
        </p:spPr>
        <p:style>
          <a:lnRef idx="3">
            <a:schemeClr val="lt1"/>
          </a:lnRef>
          <a:fillRef idx="1">
            <a:schemeClr val="accent1"/>
          </a:fillRef>
          <a:effectRef idx="1">
            <a:schemeClr val="accent1"/>
          </a:effectRef>
          <a:fontRef idx="minor">
            <a:schemeClr val="lt1"/>
          </a:fontRef>
        </p:style>
        <p:txBody>
          <a:bodyPr anchor="ctr"/>
          <a:lstStyle/>
          <a:p>
            <a:pPr algn="ctr" eaLnBrk="1" latinLnBrk="0" hangingPunct="1"/>
            <a:endParaRPr kumimoji="0" lang="en-US" dirty="0"/>
          </a:p>
        </p:txBody>
      </p:sp>
      <p:sp>
        <p:nvSpPr>
          <p:cNvPr id="23" name="22 Slayt Numarası Yer Tutucusu"/>
          <p:cNvSpPr>
            <a:spLocks noGrp="1"/>
          </p:cNvSpPr>
          <p:nvPr>
            <p:ph type="sldNum" sz="quarter" idx="4"/>
          </p:nvPr>
        </p:nvSpPr>
        <p:spPr>
          <a:xfrm>
            <a:off x="8129016" y="5734050"/>
            <a:ext cx="609600" cy="521208"/>
          </a:xfrm>
          <a:prstGeom prst="rect">
            <a:avLst/>
          </a:prstGeom>
        </p:spPr>
        <p:txBody>
          <a:bodyPr vert="horz" anchor="ctr"/>
          <a:lstStyle>
            <a:lvl1pPr algn="ctr" eaLnBrk="1" latinLnBrk="0" hangingPunct="1">
              <a:defRPr kumimoji="0" sz="1400" b="1">
                <a:solidFill>
                  <a:srgbClr val="FFFFFF"/>
                </a:solidFill>
              </a:defRPr>
            </a:lvl1pPr>
          </a:lstStyle>
          <a:p>
            <a:fld id="{E08580AA-E675-4E2F-901A-8EE3D1589176}" type="slidenum">
              <a:rPr lang="tr-TR" smtClean="0"/>
              <a:pPr/>
              <a:t>‹#›</a:t>
            </a:fld>
            <a:endParaRPr lang="tr-TR"/>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rtl="0" eaLnBrk="1" latinLnBrk="0" hangingPunct="1">
        <a:spcBef>
          <a:spcPct val="0"/>
        </a:spcBef>
        <a:buNone/>
        <a:defRPr kumimoji="0" sz="3000" b="0" kern="1200" cap="small" baseline="0">
          <a:solidFill>
            <a:schemeClr val="tx2"/>
          </a:solidFill>
          <a:latin typeface="+mj-lt"/>
          <a:ea typeface="+mj-ea"/>
          <a:cs typeface="+mj-cs"/>
        </a:defRPr>
      </a:lvl1pPr>
    </p:titleStyle>
    <p:bodyStyle>
      <a:lvl1pPr marL="274320" indent="-274320" algn="l" rtl="0" eaLnBrk="1" latinLnBrk="0" hangingPunct="1">
        <a:spcBef>
          <a:spcPts val="600"/>
        </a:spcBef>
        <a:buClr>
          <a:schemeClr val="accent1"/>
        </a:buClr>
        <a:buSzPct val="70000"/>
        <a:buFont typeface="Wingdings"/>
        <a:buChar char=""/>
        <a:defRPr kumimoji="0" sz="2400" kern="1200">
          <a:solidFill>
            <a:schemeClr val="tx1"/>
          </a:solidFill>
          <a:latin typeface="+mn-lt"/>
          <a:ea typeface="+mn-ea"/>
          <a:cs typeface="+mn-cs"/>
        </a:defRPr>
      </a:lvl1pPr>
      <a:lvl2pPr marL="640080" indent="-274320" algn="l" rtl="0" eaLnBrk="1" latinLnBrk="0" hangingPunct="1">
        <a:spcBef>
          <a:spcPct val="20000"/>
        </a:spcBef>
        <a:buClr>
          <a:schemeClr val="accent1"/>
        </a:buClr>
        <a:buSzPct val="80000"/>
        <a:buFont typeface="Wingdings 2"/>
        <a:buChar char=""/>
        <a:defRPr kumimoji="0" sz="2100" kern="1200">
          <a:solidFill>
            <a:schemeClr val="tx1"/>
          </a:solidFill>
          <a:latin typeface="+mn-lt"/>
          <a:ea typeface="+mn-ea"/>
          <a:cs typeface="+mn-cs"/>
        </a:defRPr>
      </a:lvl2pPr>
      <a:lvl3pPr marL="914400" indent="-182880" algn="l" rtl="0" eaLnBrk="1" latinLnBrk="0" hangingPunct="1">
        <a:spcBef>
          <a:spcPct val="20000"/>
        </a:spcBef>
        <a:buClr>
          <a:schemeClr val="accent1">
            <a:shade val="75000"/>
          </a:schemeClr>
        </a:buClr>
        <a:buSzPct val="60000"/>
        <a:buFont typeface="Wingdings"/>
        <a:buChar char=""/>
        <a:defRPr kumimoji="0" sz="1800" kern="1200">
          <a:solidFill>
            <a:schemeClr val="tx1"/>
          </a:solidFill>
          <a:latin typeface="+mn-lt"/>
          <a:ea typeface="+mn-ea"/>
          <a:cs typeface="+mn-cs"/>
        </a:defRPr>
      </a:lvl3pPr>
      <a:lvl4pPr marL="1188720" indent="-182880" algn="l" rtl="0" eaLnBrk="1" latinLnBrk="0" hangingPunct="1">
        <a:spcBef>
          <a:spcPct val="20000"/>
        </a:spcBef>
        <a:buClr>
          <a:schemeClr val="accent1">
            <a:tint val="60000"/>
          </a:schemeClr>
        </a:buClr>
        <a:buSzPct val="60000"/>
        <a:buFont typeface="Wingdings"/>
        <a:buChar char=""/>
        <a:defRPr kumimoji="0" sz="1800" kern="1200">
          <a:solidFill>
            <a:schemeClr val="tx1"/>
          </a:solidFill>
          <a:latin typeface="+mn-lt"/>
          <a:ea typeface="+mn-ea"/>
          <a:cs typeface="+mn-cs"/>
        </a:defRPr>
      </a:lvl4pPr>
      <a:lvl5pPr marL="1463040" indent="-182880" algn="l" rtl="0" eaLnBrk="1" latinLnBrk="0" hangingPunct="1">
        <a:spcBef>
          <a:spcPct val="20000"/>
        </a:spcBef>
        <a:buClr>
          <a:schemeClr val="accent2">
            <a:tint val="60000"/>
          </a:schemeClr>
        </a:buClr>
        <a:buSzPct val="68000"/>
        <a:buFont typeface="Wingdings 2"/>
        <a:buChar char=""/>
        <a:defRPr kumimoji="0" sz="1600" kern="1200">
          <a:solidFill>
            <a:schemeClr val="tx1"/>
          </a:solidFill>
          <a:latin typeface="+mn-lt"/>
          <a:ea typeface="+mn-ea"/>
          <a:cs typeface="+mn-cs"/>
        </a:defRPr>
      </a:lvl5pPr>
      <a:lvl6pPr marL="1737360" indent="-182880" algn="l" rtl="0" eaLnBrk="1" latinLnBrk="0" hangingPunct="1">
        <a:spcBef>
          <a:spcPct val="20000"/>
        </a:spcBef>
        <a:buClr>
          <a:schemeClr val="accent1"/>
        </a:buClr>
        <a:buChar char="•"/>
        <a:defRPr kumimoji="0" sz="1600" kern="1200">
          <a:solidFill>
            <a:schemeClr val="tx2"/>
          </a:solidFill>
          <a:latin typeface="+mn-lt"/>
          <a:ea typeface="+mn-ea"/>
          <a:cs typeface="+mn-cs"/>
        </a:defRPr>
      </a:lvl6pPr>
      <a:lvl7pPr marL="2011680" indent="-182880" algn="l" rtl="0" eaLnBrk="1" latinLnBrk="0" hangingPunct="1">
        <a:spcBef>
          <a:spcPct val="20000"/>
        </a:spcBef>
        <a:buClr>
          <a:schemeClr val="accent1">
            <a:tint val="60000"/>
          </a:schemeClr>
        </a:buClr>
        <a:buSzPct val="60000"/>
        <a:buFont typeface="Wingdings"/>
        <a:buChar char=""/>
        <a:defRPr kumimoji="0" sz="1400" kern="1200" baseline="0">
          <a:solidFill>
            <a:schemeClr val="tx2"/>
          </a:solidFill>
          <a:latin typeface="+mn-lt"/>
          <a:ea typeface="+mn-ea"/>
          <a:cs typeface="+mn-cs"/>
        </a:defRPr>
      </a:lvl7pPr>
      <a:lvl8pPr marL="2286000" indent="-182880" algn="l" rtl="0" eaLnBrk="1" latinLnBrk="0" hangingPunct="1">
        <a:spcBef>
          <a:spcPct val="20000"/>
        </a:spcBef>
        <a:buClr>
          <a:schemeClr val="accent2"/>
        </a:buClr>
        <a:buChar char="•"/>
        <a:defRPr kumimoji="0" sz="1400" kern="1200" cap="small" baseline="0">
          <a:solidFill>
            <a:schemeClr val="tx2"/>
          </a:solidFill>
          <a:latin typeface="+mn-lt"/>
          <a:ea typeface="+mn-ea"/>
          <a:cs typeface="+mn-cs"/>
        </a:defRPr>
      </a:lvl8pPr>
      <a:lvl9pPr marL="2560320" indent="-182880" algn="l" rtl="0" eaLnBrk="1" latinLnBrk="0" hangingPunct="1">
        <a:spcBef>
          <a:spcPct val="20000"/>
        </a:spcBef>
        <a:buClr>
          <a:schemeClr val="accent1">
            <a:shade val="75000"/>
          </a:schemeClr>
        </a:buClr>
        <a:buChar char="•"/>
        <a:defRPr kumimoji="0" sz="1400" kern="1200" baseline="0">
          <a:solidFill>
            <a:schemeClr val="tx2"/>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gif"/><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ctrTitle"/>
          </p:nvPr>
        </p:nvSpPr>
        <p:spPr>
          <a:xfrm>
            <a:off x="2214546" y="928670"/>
            <a:ext cx="6172200" cy="1894362"/>
          </a:xfrm>
        </p:spPr>
        <p:txBody>
          <a:bodyPr/>
          <a:lstStyle/>
          <a:p>
            <a:r>
              <a:rPr lang="tr-TR" dirty="0" smtClean="0">
                <a:solidFill>
                  <a:srgbClr val="FF0000"/>
                </a:solidFill>
              </a:rPr>
              <a:t>FE 517 </a:t>
            </a:r>
            <a:br>
              <a:rPr lang="tr-TR" dirty="0" smtClean="0">
                <a:solidFill>
                  <a:srgbClr val="FF0000"/>
                </a:solidFill>
              </a:rPr>
            </a:br>
            <a:r>
              <a:rPr lang="tr-TR" dirty="0" err="1" smtClean="0">
                <a:solidFill>
                  <a:srgbClr val="FF0000"/>
                </a:solidFill>
              </a:rPr>
              <a:t>Edible</a:t>
            </a:r>
            <a:r>
              <a:rPr lang="tr-TR" dirty="0" smtClean="0">
                <a:solidFill>
                  <a:srgbClr val="FF0000"/>
                </a:solidFill>
              </a:rPr>
              <a:t> </a:t>
            </a:r>
            <a:r>
              <a:rPr lang="tr-TR" dirty="0" err="1" smtClean="0">
                <a:solidFill>
                  <a:srgbClr val="FF0000"/>
                </a:solidFill>
              </a:rPr>
              <a:t>films</a:t>
            </a:r>
            <a:r>
              <a:rPr lang="tr-TR" dirty="0" smtClean="0">
                <a:solidFill>
                  <a:srgbClr val="FF0000"/>
                </a:solidFill>
              </a:rPr>
              <a:t> </a:t>
            </a:r>
            <a:r>
              <a:rPr lang="tr-TR" dirty="0" err="1" smtClean="0">
                <a:solidFill>
                  <a:srgbClr val="FF0000"/>
                </a:solidFill>
              </a:rPr>
              <a:t>and</a:t>
            </a:r>
            <a:r>
              <a:rPr lang="tr-TR" dirty="0" smtClean="0">
                <a:solidFill>
                  <a:srgbClr val="FF0000"/>
                </a:solidFill>
              </a:rPr>
              <a:t> </a:t>
            </a:r>
            <a:r>
              <a:rPr lang="tr-TR" dirty="0" err="1" smtClean="0">
                <a:solidFill>
                  <a:srgbClr val="FF0000"/>
                </a:solidFill>
              </a:rPr>
              <a:t>coatings</a:t>
            </a:r>
            <a:endParaRPr lang="tr-TR" dirty="0"/>
          </a:p>
        </p:txBody>
      </p:sp>
      <p:sp>
        <p:nvSpPr>
          <p:cNvPr id="3" name="2 Alt Başlık"/>
          <p:cNvSpPr>
            <a:spLocks noGrp="1"/>
          </p:cNvSpPr>
          <p:nvPr>
            <p:ph type="subTitle" idx="1"/>
          </p:nvPr>
        </p:nvSpPr>
        <p:spPr>
          <a:xfrm>
            <a:off x="2357422" y="3071810"/>
            <a:ext cx="6172200" cy="1371600"/>
          </a:xfrm>
        </p:spPr>
        <p:txBody>
          <a:bodyPr/>
          <a:lstStyle/>
          <a:p>
            <a:r>
              <a:rPr lang="tr-TR" dirty="0" smtClean="0">
                <a:solidFill>
                  <a:srgbClr val="FF0000"/>
                </a:solidFill>
              </a:rPr>
              <a:t>Dr. Burcu GÖKKAYA ERDEM</a:t>
            </a:r>
          </a:p>
          <a:p>
            <a:endParaRPr lang="tr-TR"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62"/>
            <a:ext cx="7467600" cy="703282"/>
          </a:xfrm>
        </p:spPr>
        <p:txBody>
          <a:bodyPr/>
          <a:lstStyle/>
          <a:p>
            <a:r>
              <a:rPr lang="en-US" b="1" dirty="0" smtClean="0"/>
              <a:t>Composite Films and Coatings</a:t>
            </a:r>
            <a:endParaRPr lang="tr-TR" dirty="0"/>
          </a:p>
        </p:txBody>
      </p:sp>
      <p:sp>
        <p:nvSpPr>
          <p:cNvPr id="3" name="2 İçerik Yer Tutucusu"/>
          <p:cNvSpPr>
            <a:spLocks noGrp="1"/>
          </p:cNvSpPr>
          <p:nvPr>
            <p:ph sz="quarter" idx="1"/>
          </p:nvPr>
        </p:nvSpPr>
        <p:spPr>
          <a:xfrm>
            <a:off x="428596" y="714356"/>
            <a:ext cx="8001056" cy="5786478"/>
          </a:xfrm>
        </p:spPr>
        <p:txBody>
          <a:bodyPr>
            <a:normAutofit fontScale="85000" lnSpcReduction="20000"/>
          </a:bodyPr>
          <a:lstStyle/>
          <a:p>
            <a:pPr algn="just"/>
            <a:r>
              <a:rPr lang="en-US" dirty="0" smtClean="0"/>
              <a:t>Generally, a component forming the edible film either shows good barrier property or shows good mechanical properties; however, it cannot show both. However, composite films can be formed to combine the desired properties of different components. </a:t>
            </a:r>
            <a:r>
              <a:rPr lang="en-US" b="1" dirty="0" smtClean="0"/>
              <a:t>Polysaccharides and proteins allow polymer interaction to take place and improve mechanical properties. However, due to their hydrophilic structure, they cannot show an effective resistance against water vapor transmission. On the contrary, lipids can effectively resist water vapor transmission due to their hydrophobic character. But films made only of lipids are often very fragile. </a:t>
            </a:r>
            <a:r>
              <a:rPr lang="en-US" dirty="0" smtClean="0"/>
              <a:t>Composite formulations can be applied as emulsions or </a:t>
            </a:r>
            <a:r>
              <a:rPr lang="en-US" dirty="0" err="1" smtClean="0"/>
              <a:t>bilayer</a:t>
            </a:r>
            <a:r>
              <a:rPr lang="en-US" dirty="0" smtClean="0"/>
              <a:t> films. The main drawback of </a:t>
            </a:r>
            <a:r>
              <a:rPr lang="en-US" dirty="0" err="1" smtClean="0"/>
              <a:t>bilayers</a:t>
            </a:r>
            <a:r>
              <a:rPr lang="en-US" dirty="0" smtClean="0"/>
              <a:t> films and coatings is that the preparation method involves four stages: two casting and two drying stages. Due to this reason laminated films are fewer popular in the food industry regardless of providing good barrier properties against water vapor. The emulsified components are acquired during only one casting and one drying process. Their functional properties depend on the preparation method, type and amount of components (hydrocolloid and lipid) and their compatibility (</a:t>
            </a:r>
            <a:r>
              <a:rPr lang="en-US" dirty="0" err="1" smtClean="0">
                <a:hlinkClick r:id="" tooltip="Debeaufort, 1995 #97"/>
              </a:rPr>
              <a:t>Debeaufort</a:t>
            </a:r>
            <a:r>
              <a:rPr lang="en-US" dirty="0" smtClean="0">
                <a:hlinkClick r:id="" tooltip="Debeaufort, 1995 #97"/>
              </a:rPr>
              <a:t> and </a:t>
            </a:r>
            <a:r>
              <a:rPr lang="en-US" dirty="0" err="1" smtClean="0">
                <a:hlinkClick r:id="" tooltip="Debeaufort, 1995 #97"/>
              </a:rPr>
              <a:t>Voilley</a:t>
            </a:r>
            <a:r>
              <a:rPr lang="en-US" dirty="0" smtClean="0">
                <a:hlinkClick r:id="" tooltip="Debeaufort, 1995 #97"/>
              </a:rPr>
              <a:t>, 1995</a:t>
            </a:r>
            <a:r>
              <a:rPr lang="en-US" dirty="0" smtClean="0"/>
              <a:t>).</a:t>
            </a:r>
            <a:endParaRPr lang="tr-TR" dirty="0"/>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4"/>
            <a:ext cx="7467600" cy="725470"/>
          </a:xfrm>
        </p:spPr>
        <p:txBody>
          <a:bodyPr/>
          <a:lstStyle/>
          <a:p>
            <a:r>
              <a:rPr lang="en-US" b="1" dirty="0" smtClean="0"/>
              <a:t>Composite Films and Coatings</a:t>
            </a:r>
            <a:endParaRPr lang="tr-TR" dirty="0"/>
          </a:p>
        </p:txBody>
      </p:sp>
      <p:sp>
        <p:nvSpPr>
          <p:cNvPr id="3" name="2 İçerik Yer Tutucusu"/>
          <p:cNvSpPr>
            <a:spLocks noGrp="1"/>
          </p:cNvSpPr>
          <p:nvPr>
            <p:ph sz="quarter" idx="1"/>
          </p:nvPr>
        </p:nvSpPr>
        <p:spPr>
          <a:xfrm>
            <a:off x="357158" y="857232"/>
            <a:ext cx="8001056" cy="5643602"/>
          </a:xfrm>
        </p:spPr>
        <p:txBody>
          <a:bodyPr>
            <a:normAutofit fontScale="92500" lnSpcReduction="10000"/>
          </a:bodyPr>
          <a:lstStyle/>
          <a:p>
            <a:pPr algn="just"/>
            <a:r>
              <a:rPr lang="en-US" dirty="0" smtClean="0"/>
              <a:t>(</a:t>
            </a:r>
            <a:r>
              <a:rPr lang="en-US" dirty="0" err="1" smtClean="0">
                <a:hlinkClick r:id="" tooltip="Debeaufort, 1995 #97"/>
              </a:rPr>
              <a:t>Debeaufort</a:t>
            </a:r>
            <a:r>
              <a:rPr lang="en-US" dirty="0" smtClean="0">
                <a:hlinkClick r:id="" tooltip="Debeaufort, 1995 #97"/>
              </a:rPr>
              <a:t> and </a:t>
            </a:r>
            <a:r>
              <a:rPr lang="en-US" dirty="0" err="1" smtClean="0">
                <a:hlinkClick r:id="" tooltip="Debeaufort, 1995 #97"/>
              </a:rPr>
              <a:t>Voilley</a:t>
            </a:r>
            <a:r>
              <a:rPr lang="en-US" dirty="0" smtClean="0">
                <a:hlinkClick r:id="" tooltip="Debeaufort, 1995 #97"/>
              </a:rPr>
              <a:t>, 1995</a:t>
            </a:r>
            <a:r>
              <a:rPr lang="en-US" dirty="0" smtClean="0"/>
              <a:t>). In a study, it was determined that the water vapor permeability of the composite film is lower than </a:t>
            </a:r>
            <a:r>
              <a:rPr lang="en-US" dirty="0" err="1" smtClean="0"/>
              <a:t>chitosan</a:t>
            </a:r>
            <a:r>
              <a:rPr lang="en-US" dirty="0" smtClean="0"/>
              <a:t> (polysaccharide source) or </a:t>
            </a:r>
            <a:r>
              <a:rPr lang="en-US" dirty="0" err="1" smtClean="0"/>
              <a:t>chitosan</a:t>
            </a:r>
            <a:r>
              <a:rPr lang="en-US" dirty="0" smtClean="0"/>
              <a:t>-quinoa protein mixture alone due to the </a:t>
            </a:r>
            <a:r>
              <a:rPr lang="en-US" dirty="0" err="1" smtClean="0"/>
              <a:t>nonpolar</a:t>
            </a:r>
            <a:r>
              <a:rPr lang="en-US" dirty="0" smtClean="0"/>
              <a:t> property of lipids in the composite film obtained from quinoa protein-</a:t>
            </a:r>
            <a:r>
              <a:rPr lang="en-US" dirty="0" err="1" smtClean="0"/>
              <a:t>chitosan</a:t>
            </a:r>
            <a:r>
              <a:rPr lang="en-US" dirty="0" smtClean="0"/>
              <a:t> and sunflower oil (</a:t>
            </a:r>
            <a:r>
              <a:rPr lang="en-US" dirty="0" smtClean="0">
                <a:hlinkClick r:id="" tooltip="Valenzuela, 2013 #124"/>
              </a:rPr>
              <a:t>Valenzuela et al., 2013</a:t>
            </a:r>
            <a:r>
              <a:rPr lang="en-US" dirty="0" smtClean="0"/>
              <a:t>). </a:t>
            </a:r>
            <a:r>
              <a:rPr lang="en-US" dirty="0" smtClean="0"/>
              <a:t>In </a:t>
            </a:r>
            <a:r>
              <a:rPr lang="en-US" dirty="0" smtClean="0"/>
              <a:t>another study, it was observed that both the mechanical properties and the barrier properties of the composite film obtained from </a:t>
            </a:r>
            <a:r>
              <a:rPr lang="en-US" dirty="0" err="1" smtClean="0"/>
              <a:t>chitosan</a:t>
            </a:r>
            <a:r>
              <a:rPr lang="en-US" dirty="0" smtClean="0"/>
              <a:t> and olive oil emulsion became stronger by making it composite (</a:t>
            </a:r>
            <a:r>
              <a:rPr lang="en-US" dirty="0" err="1" smtClean="0">
                <a:hlinkClick r:id="" tooltip="Pereda, 2012 #99"/>
              </a:rPr>
              <a:t>Pereda</a:t>
            </a:r>
            <a:r>
              <a:rPr lang="en-US" dirty="0" smtClean="0">
                <a:hlinkClick r:id="" tooltip="Pereda, 2012 #99"/>
              </a:rPr>
              <a:t> et al., 2012</a:t>
            </a:r>
            <a:r>
              <a:rPr lang="en-US" dirty="0" smtClean="0"/>
              <a:t>). Thanks to the emulsifying feature of </a:t>
            </a:r>
            <a:r>
              <a:rPr lang="en-US" dirty="0" err="1" smtClean="0"/>
              <a:t>chitosan</a:t>
            </a:r>
            <a:r>
              <a:rPr lang="en-US" dirty="0" smtClean="0"/>
              <a:t>, a homogeneous, thin, translucent composite film was obtained. It has been determined that all tensile properties (elongation without rupture) increase with the olive oil concentration, and moisture sorption and water vapor permeability decrease as the lipid concentration increases due to the non-polar feature of the lipids.</a:t>
            </a:r>
            <a:endParaRPr lang="tr-TR" dirty="0" smtClean="0"/>
          </a:p>
          <a:p>
            <a:endParaRPr lang="tr-TR" dirty="0"/>
          </a:p>
        </p:txBody>
      </p:sp>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7" name="Picture 3"/>
          <p:cNvPicPr>
            <a:picLocks noGrp="1" noChangeAspect="1" noChangeArrowheads="1"/>
          </p:cNvPicPr>
          <p:nvPr>
            <p:ph sz="quarter" idx="1"/>
          </p:nvPr>
        </p:nvPicPr>
        <p:blipFill>
          <a:blip r:embed="rId2"/>
          <a:srcRect l="12053" t="21906" r="13329" b="8753"/>
          <a:stretch>
            <a:fillRect/>
          </a:stretch>
        </p:blipFill>
        <p:spPr bwMode="auto">
          <a:xfrm>
            <a:off x="1" y="478078"/>
            <a:ext cx="8929717" cy="4665434"/>
          </a:xfrm>
          <a:prstGeom prst="rect">
            <a:avLst/>
          </a:prstGeom>
          <a:noFill/>
          <a:ln w="9525">
            <a:noFill/>
            <a:miter lim="800000"/>
            <a:headEnd/>
            <a:tailEnd/>
          </a:ln>
          <a:effectLst/>
        </p:spPr>
      </p:pic>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Grp="1" noChangeAspect="1" noChangeArrowheads="1"/>
          </p:cNvPicPr>
          <p:nvPr>
            <p:ph sz="quarter" idx="1"/>
          </p:nvPr>
        </p:nvPicPr>
        <p:blipFill>
          <a:blip r:embed="rId2"/>
          <a:srcRect l="13010" t="32115" r="14285" b="8332"/>
          <a:stretch>
            <a:fillRect/>
          </a:stretch>
        </p:blipFill>
        <p:spPr bwMode="auto">
          <a:xfrm>
            <a:off x="0" y="857232"/>
            <a:ext cx="9152228" cy="4214842"/>
          </a:xfrm>
          <a:prstGeom prst="rect">
            <a:avLst/>
          </a:prstGeom>
          <a:noFill/>
          <a:ln w="9525">
            <a:noFill/>
            <a:miter lim="800000"/>
            <a:headEnd/>
            <a:tailEnd/>
          </a:ln>
          <a:effectLst/>
        </p:spPr>
      </p:pic>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758138" cy="1368412"/>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tr-TR" b="1" dirty="0" smtClean="0"/>
              <a:t/>
            </a:r>
            <a:br>
              <a:rPr lang="tr-TR" b="1" dirty="0" smtClean="0"/>
            </a:br>
            <a:r>
              <a:rPr lang="en-US" b="1" dirty="0" smtClean="0"/>
              <a:t>Methods of Edible Film and Coating Formation</a:t>
            </a:r>
            <a:r>
              <a:rPr lang="tr-TR" b="1" dirty="0" smtClean="0"/>
              <a:t/>
            </a:r>
            <a:br>
              <a:rPr lang="tr-TR" b="1" dirty="0" smtClean="0"/>
            </a:br>
            <a:endParaRPr lang="tr-TR" dirty="0"/>
          </a:p>
        </p:txBody>
      </p:sp>
      <p:sp>
        <p:nvSpPr>
          <p:cNvPr id="3" name="2 İçerik Yer Tutucusu"/>
          <p:cNvSpPr>
            <a:spLocks noGrp="1"/>
          </p:cNvSpPr>
          <p:nvPr>
            <p:ph sz="quarter" idx="1"/>
          </p:nvPr>
        </p:nvSpPr>
        <p:spPr/>
        <p:txBody>
          <a:bodyPr/>
          <a:lstStyle/>
          <a:p>
            <a:pPr algn="just"/>
            <a:r>
              <a:rPr lang="en-US" dirty="0" smtClean="0"/>
              <a:t>There are different application methods of edible films and coatings. Some of these methods are described below:</a:t>
            </a:r>
            <a:endParaRPr lang="tr-TR" b="1" dirty="0" smtClean="0"/>
          </a:p>
          <a:p>
            <a:r>
              <a:rPr lang="en-US" b="1" dirty="0" smtClean="0"/>
              <a:t>Methods of Film Formation</a:t>
            </a:r>
            <a:endParaRPr lang="tr-TR" b="1" dirty="0" smtClean="0"/>
          </a:p>
          <a:p>
            <a:r>
              <a:rPr lang="en-US" b="1" dirty="0" smtClean="0"/>
              <a:t>Casting Method</a:t>
            </a:r>
            <a:endParaRPr lang="tr-TR" b="1" dirty="0" smtClean="0"/>
          </a:p>
          <a:p>
            <a:endParaRPr lang="tr-TR" b="1" dirty="0" smtClean="0"/>
          </a:p>
          <a:p>
            <a:endParaRPr lang="tr-TR" dirty="0"/>
          </a:p>
        </p:txBody>
      </p:sp>
      <p:pic>
        <p:nvPicPr>
          <p:cNvPr id="4" name="3 Resim"/>
          <p:cNvPicPr/>
          <p:nvPr/>
        </p:nvPicPr>
        <p:blipFill>
          <a:blip r:embed="rId2" cstate="print"/>
          <a:srcRect l="23716" t="16914" r="24718" b="57900"/>
          <a:stretch>
            <a:fillRect/>
          </a:stretch>
        </p:blipFill>
        <p:spPr bwMode="auto">
          <a:xfrm>
            <a:off x="1984769" y="4214818"/>
            <a:ext cx="4730371" cy="1460310"/>
          </a:xfrm>
          <a:prstGeom prst="rect">
            <a:avLst/>
          </a:prstGeom>
          <a:noFill/>
          <a:ln w="9525">
            <a:noFill/>
            <a:miter lim="800000"/>
            <a:headEnd/>
            <a:tailEnd/>
          </a:ln>
        </p:spPr>
      </p:pic>
      <p:sp>
        <p:nvSpPr>
          <p:cNvPr id="5" name="4 Yuvarlatılmış Dikdörtgen"/>
          <p:cNvSpPr/>
          <p:nvPr/>
        </p:nvSpPr>
        <p:spPr>
          <a:xfrm>
            <a:off x="857224" y="5857892"/>
            <a:ext cx="7072362"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Casting method for edible film formation (</a:t>
            </a:r>
            <a:r>
              <a:rPr lang="en-US" dirty="0" err="1">
                <a:hlinkClick r:id="" action="ppaction://hlinkfile" tooltip="Suhag, 2020 #390"/>
              </a:rPr>
              <a:t>Suhag</a:t>
            </a:r>
            <a:r>
              <a:rPr lang="en-US" dirty="0">
                <a:hlinkClick r:id="" action="ppaction://hlinkfile" tooltip="Suhag, 2020 #390"/>
              </a:rPr>
              <a:t> et al., 2020</a:t>
            </a:r>
            <a:r>
              <a:rPr lang="en-US" dirty="0"/>
              <a:t>).</a:t>
            </a:r>
            <a:endParaRPr lang="tr-TR" dirty="0"/>
          </a:p>
        </p:txBody>
      </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İçerik Yer Tutucusu"/>
          <p:cNvSpPr>
            <a:spLocks noGrp="1"/>
          </p:cNvSpPr>
          <p:nvPr>
            <p:ph sz="quarter" idx="1"/>
          </p:nvPr>
        </p:nvSpPr>
        <p:spPr>
          <a:xfrm>
            <a:off x="214282" y="214290"/>
            <a:ext cx="8429684" cy="6643710"/>
          </a:xfrm>
        </p:spPr>
        <p:txBody>
          <a:bodyPr>
            <a:normAutofit fontScale="85000" lnSpcReduction="20000"/>
          </a:bodyPr>
          <a:lstStyle/>
          <a:p>
            <a:pPr algn="just"/>
            <a:r>
              <a:rPr lang="en-US" dirty="0" smtClean="0"/>
              <a:t>Solvent casting method is one of the most preferred methods for edible film production at both pilot or laboratory scales. 3 main steps exist for this method, firstly a suitable solvent is used to soluble the film forming component, secondly casting is made into a mould and lastly drying is performed to casted solution (</a:t>
            </a:r>
            <a:r>
              <a:rPr lang="en-US" dirty="0" err="1" smtClean="0">
                <a:hlinkClick r:id="" action="ppaction://hlinkfile" tooltip="Rhim, 2006 #363"/>
              </a:rPr>
              <a:t>Rhim</a:t>
            </a:r>
            <a:r>
              <a:rPr lang="en-US" dirty="0" smtClean="0">
                <a:hlinkClick r:id="" action="ppaction://hlinkfile" tooltip="Rhim, 2006 #363"/>
              </a:rPr>
              <a:t> et al., 2006</a:t>
            </a:r>
            <a:r>
              <a:rPr lang="en-US" dirty="0" smtClean="0"/>
              <a:t>). Determination of biopolymer or biopolymer mixture which forms the film structure is one of the important stage for obtaining successful edible film formulation. </a:t>
            </a:r>
            <a:r>
              <a:rPr lang="en-US" dirty="0" err="1" smtClean="0"/>
              <a:t>Solubilisation</a:t>
            </a:r>
            <a:r>
              <a:rPr lang="en-US" dirty="0" smtClean="0"/>
              <a:t> can be carried out with different solvents such as ethanol or water and suitably selected polymer combinations for them. The biopolymer is dissolved in a solvent, for instance, water is used to dissolve whey protein isolate biopolymer or ethanol is utilized to disperse soy protein isolate biopolymer; this process is named </a:t>
            </a:r>
            <a:r>
              <a:rPr lang="en-US" dirty="0" err="1" smtClean="0"/>
              <a:t>solubilisation</a:t>
            </a:r>
            <a:r>
              <a:rPr lang="en-US" dirty="0" smtClean="0"/>
              <a:t> (</a:t>
            </a:r>
            <a:r>
              <a:rPr lang="en-US" dirty="0" smtClean="0">
                <a:hlinkClick r:id="" action="ppaction://hlinkfile" tooltip="Jensen, 2015 #409"/>
              </a:rPr>
              <a:t>Jensen et al., 2015</a:t>
            </a:r>
            <a:r>
              <a:rPr lang="en-US" dirty="0" smtClean="0"/>
              <a:t>). Rather than melting of the biopolymer, mainly its solubility is affected the film formation in the casting method. In this method, the prepared film forming solution is poured into predefined plates (such as a </a:t>
            </a:r>
            <a:r>
              <a:rPr lang="en-US" dirty="0" err="1" smtClean="0"/>
              <a:t>teflon</a:t>
            </a:r>
            <a:r>
              <a:rPr lang="en-US" dirty="0" smtClean="0"/>
              <a:t> coated glass plate) (Figure 2.4). Sufficient drying time is necessary for enough evaporation of the solvent which occurs a polymer film that adheres to the plate. Various types of dryers such as microwave, vacuum or tray may used for easy evaporation of the solvents (</a:t>
            </a:r>
            <a:r>
              <a:rPr lang="en-US" dirty="0" smtClean="0">
                <a:hlinkClick r:id="" action="ppaction://hlinkfile" tooltip="Cha, 2003 #410"/>
              </a:rPr>
              <a:t>Cha et al., 2003</a:t>
            </a:r>
            <a:r>
              <a:rPr lang="en-US" dirty="0" smtClean="0"/>
              <a:t>). The drying step is a crucial process for enhancing the </a:t>
            </a:r>
            <a:r>
              <a:rPr lang="en-US" dirty="0" err="1" smtClean="0"/>
              <a:t>intramolecular</a:t>
            </a:r>
            <a:r>
              <a:rPr lang="en-US" dirty="0" smtClean="0"/>
              <a:t> relationship between the polymer chains and having a smooth surface for the film. However, using quick-drying methods has shown some negative effects on physical or </a:t>
            </a:r>
            <a:r>
              <a:rPr lang="en-US" dirty="0" err="1" smtClean="0"/>
              <a:t>microstructural</a:t>
            </a:r>
            <a:r>
              <a:rPr lang="en-US" dirty="0" smtClean="0"/>
              <a:t> film properties (</a:t>
            </a:r>
            <a:r>
              <a:rPr lang="en-US" dirty="0" err="1" smtClean="0">
                <a:hlinkClick r:id="" action="ppaction://hlinkfile" tooltip="Velaga, 2018 #411"/>
              </a:rPr>
              <a:t>Velaga</a:t>
            </a:r>
            <a:r>
              <a:rPr lang="en-US" dirty="0" smtClean="0">
                <a:hlinkClick r:id="" action="ppaction://hlinkfile" tooltip="Velaga, 2018 #411"/>
              </a:rPr>
              <a:t> et al., 2018</a:t>
            </a:r>
            <a:r>
              <a:rPr lang="en-US" dirty="0" smtClean="0"/>
              <a:t>). </a:t>
            </a:r>
            <a:endParaRPr lang="tr-TR" dirty="0" smtClean="0"/>
          </a:p>
          <a:p>
            <a:endParaRPr lang="tr-TR" dirty="0"/>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500034" y="142852"/>
            <a:ext cx="7467600" cy="1143000"/>
          </a:xfrm>
        </p:spPr>
        <p:txBody>
          <a:bodyPr>
            <a:normAutofit fontScale="90000"/>
          </a:bodyPr>
          <a:lstStyle/>
          <a:p>
            <a:r>
              <a:rPr lang="tr-TR" b="1" dirty="0" smtClean="0"/>
              <a:t/>
            </a:r>
            <a:br>
              <a:rPr lang="tr-TR" b="1" dirty="0" smtClean="0"/>
            </a:br>
            <a:r>
              <a:rPr lang="en-US" b="1" dirty="0" smtClean="0"/>
              <a:t>Methods of Film Formation</a:t>
            </a:r>
            <a:r>
              <a:rPr lang="tr-TR" b="1" dirty="0" smtClean="0"/>
              <a:t/>
            </a:r>
            <a:br>
              <a:rPr lang="tr-TR" b="1" dirty="0" smtClean="0"/>
            </a:br>
            <a:r>
              <a:rPr lang="tr-TR" b="1" dirty="0" smtClean="0"/>
              <a:t>- </a:t>
            </a:r>
            <a:r>
              <a:rPr lang="en-US" dirty="0" smtClean="0">
                <a:solidFill>
                  <a:schemeClr val="tx1"/>
                </a:solidFill>
              </a:rPr>
              <a:t>Extrusion Method</a:t>
            </a:r>
            <a:endParaRPr lang="tr-TR" dirty="0">
              <a:solidFill>
                <a:schemeClr val="tx1"/>
              </a:solidFill>
            </a:endParaRPr>
          </a:p>
        </p:txBody>
      </p:sp>
      <p:sp>
        <p:nvSpPr>
          <p:cNvPr id="3" name="2 İçerik Yer Tutucusu"/>
          <p:cNvSpPr>
            <a:spLocks noGrp="1"/>
          </p:cNvSpPr>
          <p:nvPr>
            <p:ph sz="quarter" idx="1"/>
          </p:nvPr>
        </p:nvSpPr>
        <p:spPr>
          <a:xfrm>
            <a:off x="357158" y="1428736"/>
            <a:ext cx="8286808" cy="2786082"/>
          </a:xfrm>
        </p:spPr>
        <p:txBody>
          <a:bodyPr>
            <a:normAutofit fontScale="92500" lnSpcReduction="20000"/>
          </a:bodyPr>
          <a:lstStyle/>
          <a:p>
            <a:pPr algn="just"/>
            <a:r>
              <a:rPr lang="en-US" dirty="0" smtClean="0"/>
              <a:t>The other one of the polymeric film production method which is presently used in commercial scale is extrusion (</a:t>
            </a:r>
            <a:r>
              <a:rPr lang="en-US" dirty="0" smtClean="0">
                <a:hlinkClick r:id="" action="ppaction://hlinkfile" tooltip="Hernandez‐Izquierdo, 2008 #412"/>
              </a:rPr>
              <a:t>Hernandez-</a:t>
            </a:r>
            <a:r>
              <a:rPr lang="en-US" dirty="0" err="1" smtClean="0">
                <a:hlinkClick r:id="" action="ppaction://hlinkfile" tooltip="Hernandez‐Izquierdo, 2008 #412"/>
              </a:rPr>
              <a:t>Izquierdo</a:t>
            </a:r>
            <a:r>
              <a:rPr lang="en-US" dirty="0" smtClean="0">
                <a:hlinkClick r:id="" action="ppaction://hlinkfile" tooltip="Hernandez‐Izquierdo, 2008 #412"/>
              </a:rPr>
              <a:t> and </a:t>
            </a:r>
            <a:r>
              <a:rPr lang="en-US" dirty="0" err="1" smtClean="0">
                <a:hlinkClick r:id="" action="ppaction://hlinkfile" tooltip="Hernandez‐Izquierdo, 2008 #412"/>
              </a:rPr>
              <a:t>Krochta</a:t>
            </a:r>
            <a:r>
              <a:rPr lang="en-US" dirty="0" smtClean="0">
                <a:hlinkClick r:id="" action="ppaction://hlinkfile" tooltip="Hernandez‐Izquierdo, 2008 #412"/>
              </a:rPr>
              <a:t>, 2008</a:t>
            </a:r>
            <a:r>
              <a:rPr lang="en-US" dirty="0" smtClean="0"/>
              <a:t>). The structure of the extruded material changes and are improved its physicochemical properties by this method (</a:t>
            </a:r>
            <a:r>
              <a:rPr lang="en-US" dirty="0" smtClean="0">
                <a:hlinkClick r:id="" action="ppaction://hlinkfile" tooltip="Fitch‐Vargas, 2016 #414"/>
              </a:rPr>
              <a:t>Fitch-Vargas et al., 2016</a:t>
            </a:r>
            <a:r>
              <a:rPr lang="en-US" dirty="0" smtClean="0"/>
              <a:t>). Generally, the process of extrusion contains three zones as firstly the feeding zone, secondly the kneading zone and lastly the heating zone at the exit from the device (</a:t>
            </a:r>
            <a:r>
              <a:rPr lang="en-US" dirty="0" err="1" smtClean="0">
                <a:hlinkClick r:id="" action="ppaction://hlinkfile" tooltip="Calderón-Castro, 2018 #413"/>
              </a:rPr>
              <a:t>Calderón</a:t>
            </a:r>
            <a:r>
              <a:rPr lang="en-US" dirty="0" smtClean="0">
                <a:hlinkClick r:id="" action="ppaction://hlinkfile" tooltip="Calderón-Castro, 2018 #413"/>
              </a:rPr>
              <a:t>-Castro et al., 2018</a:t>
            </a:r>
            <a:r>
              <a:rPr lang="en-US" dirty="0" smtClean="0"/>
              <a:t>). </a:t>
            </a:r>
            <a:endParaRPr lang="tr-TR" dirty="0" smtClean="0"/>
          </a:p>
          <a:p>
            <a:pPr algn="just"/>
            <a:endParaRPr lang="tr-TR" dirty="0" smtClean="0"/>
          </a:p>
          <a:p>
            <a:endParaRPr lang="tr-TR" dirty="0"/>
          </a:p>
        </p:txBody>
      </p:sp>
      <p:pic>
        <p:nvPicPr>
          <p:cNvPr id="4" name="3 Resim"/>
          <p:cNvPicPr/>
          <p:nvPr/>
        </p:nvPicPr>
        <p:blipFill>
          <a:blip r:embed="rId2" cstate="print"/>
          <a:srcRect l="24663" t="14948" r="25897" b="48290"/>
          <a:stretch>
            <a:fillRect/>
          </a:stretch>
        </p:blipFill>
        <p:spPr bwMode="auto">
          <a:xfrm>
            <a:off x="1571604" y="3857628"/>
            <a:ext cx="6143668" cy="2571768"/>
          </a:xfrm>
          <a:prstGeom prst="rect">
            <a:avLst/>
          </a:prstGeom>
          <a:noFill/>
          <a:ln w="9525">
            <a:noFill/>
            <a:miter lim="800000"/>
            <a:headEnd/>
            <a:tailEnd/>
          </a:ln>
        </p:spPr>
      </p:pic>
      <p:sp>
        <p:nvSpPr>
          <p:cNvPr id="5" name="4 Yuvarlatılmış Dikdörtgen"/>
          <p:cNvSpPr/>
          <p:nvPr/>
        </p:nvSpPr>
        <p:spPr>
          <a:xfrm>
            <a:off x="857224" y="6357958"/>
            <a:ext cx="7286676" cy="357190"/>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Extrusion method for edible film formation (</a:t>
            </a:r>
            <a:r>
              <a:rPr lang="en-US" dirty="0" err="1">
                <a:hlinkClick r:id="" action="ppaction://hlinkfile" tooltip="Suhag, 2020 #390"/>
              </a:rPr>
              <a:t>Suhag</a:t>
            </a:r>
            <a:r>
              <a:rPr lang="en-US" dirty="0">
                <a:hlinkClick r:id="" action="ppaction://hlinkfile" tooltip="Suhag, 2020 #390"/>
              </a:rPr>
              <a:t> et al., 2020</a:t>
            </a:r>
            <a:r>
              <a:rPr lang="en-US" dirty="0"/>
              <a:t>)</a:t>
            </a:r>
            <a:endParaRPr lang="tr-TR" dirty="0"/>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Methods of Film Formation</a:t>
            </a:r>
            <a:r>
              <a:rPr lang="tr-TR" b="1" dirty="0" smtClean="0"/>
              <a:t/>
            </a:r>
            <a:br>
              <a:rPr lang="tr-TR" b="1" dirty="0" smtClean="0"/>
            </a:br>
            <a:r>
              <a:rPr lang="tr-TR" b="1" dirty="0" smtClean="0"/>
              <a:t>- </a:t>
            </a:r>
            <a:r>
              <a:rPr lang="en-US" dirty="0" smtClean="0">
                <a:solidFill>
                  <a:schemeClr val="tx1"/>
                </a:solidFill>
              </a:rPr>
              <a:t>Extrusion Method</a:t>
            </a:r>
            <a:endParaRPr lang="tr-TR" dirty="0"/>
          </a:p>
        </p:txBody>
      </p:sp>
      <p:sp>
        <p:nvSpPr>
          <p:cNvPr id="3" name="2 İçerik Yer Tutucusu"/>
          <p:cNvSpPr>
            <a:spLocks noGrp="1"/>
          </p:cNvSpPr>
          <p:nvPr>
            <p:ph sz="quarter" idx="1"/>
          </p:nvPr>
        </p:nvSpPr>
        <p:spPr>
          <a:xfrm>
            <a:off x="457200" y="1600200"/>
            <a:ext cx="7686700" cy="4829196"/>
          </a:xfrm>
        </p:spPr>
        <p:txBody>
          <a:bodyPr/>
          <a:lstStyle/>
          <a:p>
            <a:pPr algn="just"/>
            <a:r>
              <a:rPr lang="en-US" dirty="0" smtClean="0"/>
              <a:t>The film forming mixture carries into the first zone of feeding and is compressed with air. This method requires high pressure between 170 − 350 bar to mix and to achieve the desired shape of ingredients. Moisture content of the feed, screw speed, die diameter, die pressure, temperature of the barrel are some of the critical parameters for the extrusion process that can be influenced the final product quality.</a:t>
            </a:r>
            <a:endParaRPr lang="tr-TR" dirty="0" smtClean="0"/>
          </a:p>
          <a:p>
            <a:endParaRPr lang="tr-TR" dirty="0"/>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274638"/>
            <a:ext cx="7467600" cy="1296974"/>
          </a:xfrm>
        </p:spPr>
        <p:txBody>
          <a:bodyPr>
            <a:normAutofit fontScale="90000"/>
          </a:bodyPr>
          <a:lstStyle/>
          <a:p>
            <a:r>
              <a:rPr lang="tr-TR" b="1" dirty="0" smtClean="0"/>
              <a:t/>
            </a:r>
            <a:br>
              <a:rPr lang="tr-TR" b="1" dirty="0" smtClean="0"/>
            </a:br>
            <a:r>
              <a:rPr lang="tr-TR" b="1" dirty="0" smtClean="0"/>
              <a:t/>
            </a:r>
            <a:br>
              <a:rPr lang="tr-TR" b="1" dirty="0" smtClean="0"/>
            </a:br>
            <a:r>
              <a:rPr lang="tr-TR" b="1" dirty="0" smtClean="0"/>
              <a:t/>
            </a:r>
            <a:br>
              <a:rPr lang="tr-TR" b="1" dirty="0" smtClean="0"/>
            </a:br>
            <a:r>
              <a:rPr lang="en-US" b="1" dirty="0" smtClean="0"/>
              <a:t>Methods of Coating Formation</a:t>
            </a:r>
            <a:r>
              <a:rPr lang="tr-TR" b="1" dirty="0" smtClean="0"/>
              <a:t/>
            </a:r>
            <a:br>
              <a:rPr lang="tr-TR" b="1" dirty="0" smtClean="0"/>
            </a:br>
            <a:r>
              <a:rPr lang="en-US" b="1" dirty="0" smtClean="0"/>
              <a:t>Dipping Method</a:t>
            </a:r>
            <a:r>
              <a:rPr lang="tr-TR" b="1" dirty="0" smtClean="0"/>
              <a:t/>
            </a:r>
            <a:br>
              <a:rPr lang="tr-TR" b="1" dirty="0" smtClean="0"/>
            </a:br>
            <a:endParaRPr lang="tr-TR" dirty="0"/>
          </a:p>
        </p:txBody>
      </p:sp>
      <p:sp>
        <p:nvSpPr>
          <p:cNvPr id="3" name="2 İçerik Yer Tutucusu"/>
          <p:cNvSpPr>
            <a:spLocks noGrp="1"/>
          </p:cNvSpPr>
          <p:nvPr>
            <p:ph sz="quarter" idx="1"/>
          </p:nvPr>
        </p:nvSpPr>
        <p:spPr>
          <a:xfrm>
            <a:off x="457200" y="1285860"/>
            <a:ext cx="7901014" cy="5188092"/>
          </a:xfrm>
        </p:spPr>
        <p:txBody>
          <a:bodyPr/>
          <a:lstStyle/>
          <a:p>
            <a:pPr algn="just"/>
            <a:r>
              <a:rPr lang="en-US" dirty="0" smtClean="0"/>
              <a:t>In this method, the products are immersed in liquid coating materials, and then the excess material is removed from the product to dry and solidify</a:t>
            </a:r>
            <a:r>
              <a:rPr lang="tr-TR" dirty="0" smtClean="0"/>
              <a:t>. </a:t>
            </a:r>
            <a:r>
              <a:rPr lang="en-US" dirty="0" smtClean="0"/>
              <a:t>The products are kept under room conditions after dipping or by using a dryer to remove the solvent and form the coating structure. </a:t>
            </a:r>
            <a:endParaRPr lang="tr-TR" dirty="0" smtClean="0"/>
          </a:p>
          <a:p>
            <a:endParaRPr lang="tr-TR" dirty="0"/>
          </a:p>
        </p:txBody>
      </p:sp>
      <p:pic>
        <p:nvPicPr>
          <p:cNvPr id="4" name="3 Resim"/>
          <p:cNvPicPr/>
          <p:nvPr/>
        </p:nvPicPr>
        <p:blipFill>
          <a:blip r:embed="rId2" cstate="print"/>
          <a:srcRect l="26440" t="29053" r="28276" b="37415"/>
          <a:stretch>
            <a:fillRect/>
          </a:stretch>
        </p:blipFill>
        <p:spPr bwMode="auto">
          <a:xfrm>
            <a:off x="2214546" y="4286256"/>
            <a:ext cx="3574831" cy="1910686"/>
          </a:xfrm>
          <a:prstGeom prst="rect">
            <a:avLst/>
          </a:prstGeom>
          <a:noFill/>
          <a:ln w="9525">
            <a:noFill/>
            <a:miter lim="800000"/>
            <a:headEnd/>
            <a:tailEnd/>
          </a:ln>
        </p:spPr>
      </p:pic>
      <p:sp>
        <p:nvSpPr>
          <p:cNvPr id="5" name="4 Yuvarlatılmış Dikdörtgen"/>
          <p:cNvSpPr/>
          <p:nvPr/>
        </p:nvSpPr>
        <p:spPr>
          <a:xfrm>
            <a:off x="571472" y="6286520"/>
            <a:ext cx="7286676" cy="428628"/>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tr-TR" dirty="0" smtClean="0"/>
          </a:p>
          <a:p>
            <a:pPr algn="ctr"/>
            <a:r>
              <a:rPr lang="en-US" dirty="0" smtClean="0"/>
              <a:t>Dipping </a:t>
            </a:r>
            <a:r>
              <a:rPr lang="en-US" dirty="0"/>
              <a:t>method for edible coating application (</a:t>
            </a:r>
            <a:r>
              <a:rPr lang="en-US" dirty="0" err="1">
                <a:hlinkClick r:id="" action="ppaction://hlinkfile" tooltip="Suhag, 2020 #390"/>
              </a:rPr>
              <a:t>Suhag</a:t>
            </a:r>
            <a:r>
              <a:rPr lang="en-US" dirty="0">
                <a:hlinkClick r:id="" action="ppaction://hlinkfile" tooltip="Suhag, 2020 #390"/>
              </a:rPr>
              <a:t> et al., 2020</a:t>
            </a:r>
            <a:r>
              <a:rPr lang="en-US" dirty="0"/>
              <a:t>).</a:t>
            </a:r>
            <a:endParaRPr lang="tr-TR" dirty="0"/>
          </a:p>
          <a:p>
            <a:pPr algn="ctr"/>
            <a:endParaRPr lang="tr-TR" dirty="0"/>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428652"/>
            <a:ext cx="7467600" cy="1143000"/>
          </a:xfrm>
        </p:spPr>
        <p:txBody>
          <a:bodyPr/>
          <a:lstStyle/>
          <a:p>
            <a:r>
              <a:rPr lang="en-US" b="1" dirty="0" smtClean="0"/>
              <a:t>Methods of Coating Formation</a:t>
            </a:r>
            <a:endParaRPr lang="tr-TR" dirty="0"/>
          </a:p>
        </p:txBody>
      </p:sp>
      <p:sp>
        <p:nvSpPr>
          <p:cNvPr id="3" name="2 İçerik Yer Tutucusu"/>
          <p:cNvSpPr>
            <a:spLocks noGrp="1"/>
          </p:cNvSpPr>
          <p:nvPr>
            <p:ph sz="quarter" idx="1"/>
          </p:nvPr>
        </p:nvSpPr>
        <p:spPr>
          <a:xfrm>
            <a:off x="214282" y="841264"/>
            <a:ext cx="8258204" cy="4873752"/>
          </a:xfrm>
        </p:spPr>
        <p:txBody>
          <a:bodyPr/>
          <a:lstStyle/>
          <a:p>
            <a:pPr algn="just"/>
            <a:r>
              <a:rPr lang="en-US" b="1" dirty="0" smtClean="0"/>
              <a:t>Spraying Method</a:t>
            </a:r>
            <a:endParaRPr lang="tr-TR" b="1" dirty="0" smtClean="0"/>
          </a:p>
          <a:p>
            <a:pPr algn="just"/>
            <a:r>
              <a:rPr lang="en-US" dirty="0" smtClean="0"/>
              <a:t>Spraying method, if a certain part of the product is to be coated or if a uniform thin layer is to be obtained, the edible coating is applied to the product by spraying. This method is recommended for fruit and vegetable coating, especially with the development of high pressure spray applicators or air blowing systems</a:t>
            </a:r>
            <a:r>
              <a:rPr lang="en-US" dirty="0" smtClean="0"/>
              <a:t>.</a:t>
            </a:r>
            <a:endParaRPr lang="tr-TR" dirty="0" smtClean="0"/>
          </a:p>
          <a:p>
            <a:pPr algn="just"/>
            <a:endParaRPr lang="tr-TR" dirty="0" smtClean="0"/>
          </a:p>
          <a:p>
            <a:pPr algn="just"/>
            <a:endParaRPr lang="tr-TR" dirty="0" smtClean="0"/>
          </a:p>
          <a:p>
            <a:pPr algn="just"/>
            <a:endParaRPr lang="tr-TR" dirty="0" smtClean="0"/>
          </a:p>
          <a:p>
            <a:endParaRPr lang="tr-TR" dirty="0"/>
          </a:p>
        </p:txBody>
      </p:sp>
      <p:pic>
        <p:nvPicPr>
          <p:cNvPr id="6" name="Picture 2"/>
          <p:cNvPicPr>
            <a:picLocks noChangeAspect="1" noChangeArrowheads="1"/>
          </p:cNvPicPr>
          <p:nvPr/>
        </p:nvPicPr>
        <p:blipFill>
          <a:blip r:embed="rId2"/>
          <a:srcRect l="32143" t="49130" r="33418" b="18541"/>
          <a:stretch>
            <a:fillRect/>
          </a:stretch>
        </p:blipFill>
        <p:spPr bwMode="auto">
          <a:xfrm>
            <a:off x="1357290" y="3714751"/>
            <a:ext cx="5786478" cy="3053975"/>
          </a:xfrm>
          <a:prstGeom prst="rect">
            <a:avLst/>
          </a:prstGeom>
          <a:noFill/>
          <a:ln w="9525">
            <a:noFill/>
            <a:miter lim="800000"/>
            <a:headEnd/>
            <a:tailEnd/>
          </a:ln>
          <a:effec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tr-TR" dirty="0" err="1" smtClean="0">
                <a:solidFill>
                  <a:srgbClr val="FF0000"/>
                </a:solidFill>
              </a:rPr>
              <a:t>Content</a:t>
            </a:r>
            <a:endParaRPr lang="tr-TR" dirty="0"/>
          </a:p>
        </p:txBody>
      </p:sp>
      <p:sp>
        <p:nvSpPr>
          <p:cNvPr id="3" name="2 İçerik Yer Tutucusu"/>
          <p:cNvSpPr>
            <a:spLocks noGrp="1"/>
          </p:cNvSpPr>
          <p:nvPr>
            <p:ph sz="quarter" idx="1"/>
          </p:nvPr>
        </p:nvSpPr>
        <p:spPr/>
        <p:txBody>
          <a:bodyPr/>
          <a:lstStyle/>
          <a:p>
            <a:pPr algn="just"/>
            <a:r>
              <a:rPr lang="en-US" dirty="0" smtClean="0"/>
              <a:t>Classification of Edible Films and Coatings</a:t>
            </a:r>
            <a:endParaRPr lang="tr-TR" dirty="0" smtClean="0"/>
          </a:p>
          <a:p>
            <a:pPr algn="just"/>
            <a:r>
              <a:rPr lang="en-US" b="1" dirty="0" smtClean="0"/>
              <a:t>Methods of Edible Film and Coating Formation</a:t>
            </a:r>
            <a:endParaRPr lang="tr-TR" b="1" dirty="0" smtClean="0"/>
          </a:p>
          <a:p>
            <a:endParaRPr lang="tr-TR" dirty="0"/>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Methods of Coating Formation</a:t>
            </a:r>
            <a:endParaRPr lang="tr-TR" dirty="0"/>
          </a:p>
        </p:txBody>
      </p:sp>
      <p:sp>
        <p:nvSpPr>
          <p:cNvPr id="3" name="2 İçerik Yer Tutucusu"/>
          <p:cNvSpPr>
            <a:spLocks noGrp="1"/>
          </p:cNvSpPr>
          <p:nvPr>
            <p:ph sz="quarter" idx="1"/>
          </p:nvPr>
        </p:nvSpPr>
        <p:spPr>
          <a:xfrm>
            <a:off x="571472" y="1571612"/>
            <a:ext cx="7467600" cy="4873752"/>
          </a:xfrm>
        </p:spPr>
        <p:txBody>
          <a:bodyPr>
            <a:normAutofit/>
          </a:bodyPr>
          <a:lstStyle/>
          <a:p>
            <a:pPr algn="just"/>
            <a:r>
              <a:rPr lang="en-US" b="1" dirty="0" smtClean="0"/>
              <a:t>Dripping Method</a:t>
            </a:r>
            <a:endParaRPr lang="tr-TR" b="1" dirty="0" smtClean="0"/>
          </a:p>
          <a:p>
            <a:pPr algn="just"/>
            <a:r>
              <a:rPr lang="en-US" dirty="0" smtClean="0"/>
              <a:t>It is made by applying the coating material to the product in drops from above. Then the product is sent to the rotating brush bearings for a uniform coating and the coating is dried with the fans on the brushes. As the coating thickness can be controlled by spreading with brushes, the coatings can also be formed as a mold. Attention should be paid to the thickness of the coating, if it is too much or too little, it may cause problems (cracking, breaking, adhesion, etc.) during storage.</a:t>
            </a:r>
            <a:endParaRPr lang="tr-TR" dirty="0" smtClean="0"/>
          </a:p>
          <a:p>
            <a:pPr algn="just"/>
            <a:endParaRPr lang="tr-TR" dirty="0" smtClean="0"/>
          </a:p>
          <a:p>
            <a:endParaRPr lang="tr-TR" dirty="0"/>
          </a:p>
        </p:txBody>
      </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Methods of Coating Formation</a:t>
            </a:r>
            <a:endParaRPr lang="tr-TR" dirty="0"/>
          </a:p>
        </p:txBody>
      </p:sp>
      <p:sp>
        <p:nvSpPr>
          <p:cNvPr id="3" name="2 İçerik Yer Tutucusu"/>
          <p:cNvSpPr>
            <a:spLocks noGrp="1"/>
          </p:cNvSpPr>
          <p:nvPr>
            <p:ph sz="quarter" idx="1"/>
          </p:nvPr>
        </p:nvSpPr>
        <p:spPr>
          <a:xfrm>
            <a:off x="457200" y="1600200"/>
            <a:ext cx="7901014" cy="5257800"/>
          </a:xfrm>
        </p:spPr>
        <p:txBody>
          <a:bodyPr>
            <a:normAutofit fontScale="85000" lnSpcReduction="10000"/>
          </a:bodyPr>
          <a:lstStyle/>
          <a:p>
            <a:r>
              <a:rPr lang="en-US" b="1" dirty="0" smtClean="0"/>
              <a:t>Brushing Method</a:t>
            </a:r>
            <a:endParaRPr lang="tr-TR" b="1" dirty="0" smtClean="0"/>
          </a:p>
          <a:p>
            <a:pPr algn="just"/>
            <a:r>
              <a:rPr lang="en-US" dirty="0" smtClean="0"/>
              <a:t>It is the method performed by coating the solution in fluid form with the help of a brush and coating the product (Figure 2.8). This method, also known as spreading, consists of the controlled spreading of a suspension onto the material surface to be further dried. This method is considered a valid alternative for the preparation of films with dimensions larger than those prepared by casting procedures. This method can be applied to the production of polysaccharides and protein-based films. Spreading is affected by several factors, such as the substrate properties (surface roughness and geometry), system conditions, such as temperature and relative humidity, and liquid properties (viscosity, surface tension and density). Viscosity was found to have a major effect as it defines the resistance of a liquid to spreading on solid surfaces. Therefore, spreading of highly viscous liquids is more difficult than liquids with low viscosity (</a:t>
            </a:r>
            <a:r>
              <a:rPr lang="en-US" dirty="0" err="1" smtClean="0">
                <a:hlinkClick r:id="" action="ppaction://hlinkfile" tooltip="Valdés, 2017 #387"/>
              </a:rPr>
              <a:t>Valdés</a:t>
            </a:r>
            <a:r>
              <a:rPr lang="en-US" dirty="0" smtClean="0">
                <a:hlinkClick r:id="" action="ppaction://hlinkfile" tooltip="Valdés, 2017 #387"/>
              </a:rPr>
              <a:t> et al., 2017</a:t>
            </a:r>
            <a:r>
              <a:rPr lang="en-US" dirty="0" smtClean="0"/>
              <a:t>).</a:t>
            </a:r>
            <a:endParaRPr lang="tr-TR" dirty="0" smtClean="0"/>
          </a:p>
          <a:p>
            <a:endParaRPr lang="tr-TR" dirty="0"/>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pic>
        <p:nvPicPr>
          <p:cNvPr id="4" name="3 İçerik Yer Tutucusu" descr="https://ars.els-cdn.com/content/image/1-s2.0-S0925521414001410-fx1.jpg"/>
          <p:cNvPicPr>
            <a:picLocks noGrp="1"/>
          </p:cNvPicPr>
          <p:nvPr>
            <p:ph sz="quarter" idx="1"/>
          </p:nvPr>
        </p:nvPicPr>
        <p:blipFill>
          <a:blip r:embed="rId2" cstate="print"/>
          <a:srcRect b="28627"/>
          <a:stretch>
            <a:fillRect/>
          </a:stretch>
        </p:blipFill>
        <p:spPr bwMode="auto">
          <a:xfrm>
            <a:off x="571472" y="1928802"/>
            <a:ext cx="7858180" cy="2786082"/>
          </a:xfrm>
          <a:prstGeom prst="rect">
            <a:avLst/>
          </a:prstGeom>
          <a:noFill/>
          <a:ln w="9525">
            <a:noFill/>
            <a:miter lim="800000"/>
            <a:headEnd/>
            <a:tailEnd/>
          </a:ln>
        </p:spPr>
      </p:pic>
      <p:sp>
        <p:nvSpPr>
          <p:cNvPr id="5" name="4 Yuvarlatılmış Dikdörtgen"/>
          <p:cNvSpPr/>
          <p:nvPr/>
        </p:nvSpPr>
        <p:spPr>
          <a:xfrm>
            <a:off x="357158" y="5214950"/>
            <a:ext cx="7858180" cy="571504"/>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en-US" dirty="0"/>
              <a:t>Brushing method for edible coating application (</a:t>
            </a:r>
            <a:r>
              <a:rPr lang="en-US" dirty="0" err="1">
                <a:hlinkClick r:id="" action="ppaction://hlinkfile" tooltip="Poverenov, 2014 #314"/>
              </a:rPr>
              <a:t>Poverenov</a:t>
            </a:r>
            <a:r>
              <a:rPr lang="en-US" dirty="0">
                <a:hlinkClick r:id="" action="ppaction://hlinkfile" tooltip="Poverenov, 2014 #314"/>
              </a:rPr>
              <a:t> et al., 2014</a:t>
            </a:r>
            <a:r>
              <a:rPr lang="en-US" dirty="0"/>
              <a:t>).</a:t>
            </a:r>
            <a:endParaRPr lang="tr-TR" dirty="0" smtClean="0"/>
          </a:p>
          <a:p>
            <a:pPr algn="ctr"/>
            <a:endParaRPr lang="tr-TR" dirty="0"/>
          </a:p>
        </p:txBody>
      </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endParaRPr lang="tr-TR"/>
          </a:p>
        </p:txBody>
      </p:sp>
      <p:sp>
        <p:nvSpPr>
          <p:cNvPr id="3" name="2 İçerik Yer Tutucusu"/>
          <p:cNvSpPr>
            <a:spLocks noGrp="1"/>
          </p:cNvSpPr>
          <p:nvPr>
            <p:ph sz="quarter" idx="1"/>
          </p:nvPr>
        </p:nvSpPr>
        <p:spPr/>
        <p:txBody>
          <a:bodyPr/>
          <a:lstStyle/>
          <a:p>
            <a:pPr algn="ctr"/>
            <a:endParaRPr lang="tr-TR" dirty="0" smtClean="0"/>
          </a:p>
          <a:p>
            <a:pPr algn="ctr"/>
            <a:endParaRPr lang="tr-TR" dirty="0" smtClean="0"/>
          </a:p>
          <a:p>
            <a:pPr algn="ctr"/>
            <a:r>
              <a:rPr lang="tr-TR" dirty="0" smtClean="0"/>
              <a:t>THANK YOU</a:t>
            </a:r>
          </a:p>
          <a:p>
            <a:endParaRPr lang="tr-TR" dirty="0" smtClean="0"/>
          </a:p>
          <a:p>
            <a:pPr algn="just"/>
            <a:endParaRPr lang="tr-TR" dirty="0" smtClean="0"/>
          </a:p>
          <a:p>
            <a:pPr algn="just"/>
            <a:r>
              <a:rPr lang="en-US" dirty="0" smtClean="0"/>
              <a:t>Prepare a 2-3-4 page assignment/report related to this presentation.</a:t>
            </a:r>
            <a:endParaRPr lang="tr-TR" dirty="0" smtClean="0"/>
          </a:p>
          <a:p>
            <a:endParaRPr lang="tr-TR" dirty="0"/>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dirty="0" smtClean="0"/>
              <a:t>Classification of Edible Films and Coatings</a:t>
            </a:r>
            <a:endParaRPr lang="tr-TR" dirty="0"/>
          </a:p>
        </p:txBody>
      </p:sp>
      <p:sp>
        <p:nvSpPr>
          <p:cNvPr id="3" name="2 İçerik Yer Tutucusu"/>
          <p:cNvSpPr>
            <a:spLocks noGrp="1"/>
          </p:cNvSpPr>
          <p:nvPr>
            <p:ph sz="quarter" idx="1"/>
          </p:nvPr>
        </p:nvSpPr>
        <p:spPr/>
        <p:txBody>
          <a:bodyPr/>
          <a:lstStyle/>
          <a:p>
            <a:pPr algn="just"/>
            <a:r>
              <a:rPr lang="en-US" dirty="0" smtClean="0"/>
              <a:t>Edible films and coatings are synthesized from different substances having film forming properties</a:t>
            </a:r>
            <a:r>
              <a:rPr lang="tr-TR" dirty="0" smtClean="0"/>
              <a:t>. </a:t>
            </a:r>
            <a:r>
              <a:rPr lang="en-US" b="1" dirty="0" smtClean="0"/>
              <a:t>Throughout manufacturing, film and coating substances are dissolved in some different kinds of solvents such as water, alcohol or  combination of water and alcohol solvents (</a:t>
            </a:r>
            <a:r>
              <a:rPr lang="en-US" b="1" dirty="0" err="1" smtClean="0">
                <a:hlinkClick r:id="" tooltip="Bourtoom, 2008 #383"/>
              </a:rPr>
              <a:t>Bourtoom</a:t>
            </a:r>
            <a:r>
              <a:rPr lang="en-US" b="1" dirty="0" smtClean="0">
                <a:hlinkClick r:id="" tooltip="Bourtoom, 2008 #383"/>
              </a:rPr>
              <a:t>, 2008</a:t>
            </a:r>
            <a:r>
              <a:rPr lang="en-US" b="1" dirty="0" smtClean="0"/>
              <a:t>). </a:t>
            </a:r>
            <a:r>
              <a:rPr lang="en-US" dirty="0" smtClean="0"/>
              <a:t>Components used for the preparation of edible films and coatings can be classified into four categories: proteins, polysaccharides, lipids and composites.</a:t>
            </a:r>
            <a:endParaRPr lang="tr-TR" dirty="0" smtClean="0"/>
          </a:p>
          <a:p>
            <a:pPr algn="just"/>
            <a:r>
              <a:rPr lang="en-US" b="1" dirty="0" smtClean="0"/>
              <a:t> </a:t>
            </a:r>
            <a:endParaRPr lang="tr-TR" dirty="0" smtClean="0"/>
          </a:p>
          <a:p>
            <a:endParaRPr lang="tr-TR" dirty="0"/>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5 İçerik Yer Tutucusu" descr="https://ars.els-cdn.com/content/image/1-s2.0-S0924224402002807-gr1.gif"/>
          <p:cNvPicPr>
            <a:picLocks noGrp="1"/>
          </p:cNvPicPr>
          <p:nvPr>
            <p:ph sz="quarter" idx="1"/>
          </p:nvPr>
        </p:nvPicPr>
        <p:blipFill>
          <a:blip r:embed="rId2" cstate="print"/>
          <a:srcRect/>
          <a:stretch>
            <a:fillRect/>
          </a:stretch>
        </p:blipFill>
        <p:spPr bwMode="auto">
          <a:xfrm>
            <a:off x="642910" y="428604"/>
            <a:ext cx="7715304" cy="5072098"/>
          </a:xfrm>
          <a:prstGeom prst="rect">
            <a:avLst/>
          </a:prstGeom>
          <a:noFill/>
          <a:ln w="3175">
            <a:solidFill>
              <a:schemeClr val="tx1"/>
            </a:solidFill>
            <a:miter lim="800000"/>
            <a:headEnd/>
            <a:tailEnd/>
          </a:ln>
        </p:spPr>
      </p:pic>
      <p:sp>
        <p:nvSpPr>
          <p:cNvPr id="7" name="6 Yuvarlatılmış Dikdörtgen"/>
          <p:cNvSpPr/>
          <p:nvPr/>
        </p:nvSpPr>
        <p:spPr>
          <a:xfrm>
            <a:off x="714348" y="5643578"/>
            <a:ext cx="7215238" cy="1071546"/>
          </a:xfrm>
          <a:prstGeom prst="roundRect">
            <a:avLst/>
          </a:prstGeom>
        </p:spPr>
        <p:style>
          <a:lnRef idx="2">
            <a:schemeClr val="accent6"/>
          </a:lnRef>
          <a:fillRef idx="1">
            <a:schemeClr val="lt1"/>
          </a:fillRef>
          <a:effectRef idx="0">
            <a:schemeClr val="accent6"/>
          </a:effectRef>
          <a:fontRef idx="minor">
            <a:schemeClr val="dk1"/>
          </a:fontRef>
        </p:style>
        <p:txBody>
          <a:bodyPr rtlCol="0" anchor="ctr"/>
          <a:lstStyle/>
          <a:p>
            <a:pPr algn="just"/>
            <a:r>
              <a:rPr lang="en-US" dirty="0"/>
              <a:t>Naturally occurring biopolymers of use in biodegradable packaging films and composites (</a:t>
            </a:r>
            <a:r>
              <a:rPr lang="en-US" dirty="0" err="1">
                <a:hlinkClick r:id="" tooltip="Rahman, 2020 #393"/>
              </a:rPr>
              <a:t>Rahman</a:t>
            </a:r>
            <a:r>
              <a:rPr lang="en-US" dirty="0">
                <a:hlinkClick r:id="" tooltip="Rahman, 2020 #393"/>
              </a:rPr>
              <a:t> et al., 2020</a:t>
            </a:r>
            <a:r>
              <a:rPr lang="en-US" dirty="0"/>
              <a:t>).</a:t>
            </a:r>
            <a:endParaRPr lang="tr-TR" dirty="0"/>
          </a:p>
          <a:p>
            <a:pPr algn="ctr"/>
            <a:endParaRPr lang="tr-TR" dirty="0"/>
          </a:p>
        </p:txBody>
      </p:sp>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b="1" dirty="0" smtClean="0"/>
              <a:t>Protein Based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0" y="1000108"/>
            <a:ext cx="8501090" cy="5715016"/>
          </a:xfrm>
        </p:spPr>
        <p:txBody>
          <a:bodyPr>
            <a:normAutofit fontScale="85000" lnSpcReduction="10000"/>
          </a:bodyPr>
          <a:lstStyle/>
          <a:p>
            <a:pPr algn="just"/>
            <a:r>
              <a:rPr lang="en-US" dirty="0" smtClean="0"/>
              <a:t>Different kinds of protein have been used to produce healthy to eat films/coatings that comprise </a:t>
            </a:r>
            <a:r>
              <a:rPr lang="en-US" b="1" dirty="0" smtClean="0"/>
              <a:t>animal sources </a:t>
            </a:r>
            <a:r>
              <a:rPr lang="en-US" dirty="0" smtClean="0"/>
              <a:t>(such as casein, whey protein concentrate and isolate, collagen gelatin, and egg albumin) or </a:t>
            </a:r>
            <a:r>
              <a:rPr lang="en-US" b="1" dirty="0" smtClean="0"/>
              <a:t>plant sources </a:t>
            </a:r>
            <a:r>
              <a:rPr lang="en-US" dirty="0" smtClean="0"/>
              <a:t>(such as corn, soybean, wheat, cottonseed, peanut, and rice). Proteins typically occur as either fibrous proteins or globular proteins. Fibrous proteins are water insoluble and perform a function as the primary structural materials of animal tissues while globular proteins are water soluble as well as soluble in aqueous solutions of acids, bases or salts and perform various functions in living systems (</a:t>
            </a:r>
            <a:r>
              <a:rPr lang="en-US" dirty="0" err="1" smtClean="0">
                <a:hlinkClick r:id="" tooltip="Stellwagen, 1994 #384"/>
              </a:rPr>
              <a:t>Stellwagen</a:t>
            </a:r>
            <a:r>
              <a:rPr lang="en-US" dirty="0" smtClean="0">
                <a:hlinkClick r:id="" tooltip="Stellwagen, 1994 #384"/>
              </a:rPr>
              <a:t>, 1994</a:t>
            </a:r>
            <a:r>
              <a:rPr lang="en-US" dirty="0" smtClean="0"/>
              <a:t>). Typically, denaturation of the protein is done by use of acid, base, solvent and heat to shape the extra prolonged systems which can be required for film formation. As soon as prolonged, protein chains are linked through hydrogen, ionic and covalent bonding. Equal placement of polar groups alongside the polymer chain enhances the chance of the required interactions. Chain-to-chain interaction determines the strength of edible film, higher interactions yield stronger films but they less permeable to gases. Therefore, protein based films or coatings are considered to be highly effective oxygen blockers even at low relative humidity (</a:t>
            </a:r>
            <a:r>
              <a:rPr lang="en-US" dirty="0" smtClean="0">
                <a:hlinkClick r:id="" tooltip="Hassan, 2018 #382"/>
              </a:rPr>
              <a:t>Hassan et al., 2018</a:t>
            </a:r>
            <a:r>
              <a:rPr lang="en-US" dirty="0" smtClean="0"/>
              <a:t>).</a:t>
            </a:r>
            <a:endParaRPr lang="tr-TR" dirty="0" smtClean="0"/>
          </a:p>
          <a:p>
            <a:endParaRPr lang="tr-TR" dirty="0"/>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lstStyle/>
          <a:p>
            <a:r>
              <a:rPr lang="en-US" b="1" dirty="0" smtClean="0"/>
              <a:t>Protein Based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285720" y="1000108"/>
            <a:ext cx="7929618" cy="5857892"/>
          </a:xfrm>
        </p:spPr>
        <p:txBody>
          <a:bodyPr>
            <a:normAutofit fontScale="92500" lnSpcReduction="10000"/>
          </a:bodyPr>
          <a:lstStyle/>
          <a:p>
            <a:pPr algn="just"/>
            <a:r>
              <a:rPr lang="en-US" b="1" dirty="0" smtClean="0"/>
              <a:t>Protein-based films have good </a:t>
            </a:r>
            <a:r>
              <a:rPr lang="en-US" b="1" dirty="0" err="1" smtClean="0"/>
              <a:t>organoleptic</a:t>
            </a:r>
            <a:r>
              <a:rPr lang="en-US" b="1" dirty="0" smtClean="0"/>
              <a:t> and mechanical properties, they are easy to use and environmentally friendly resources</a:t>
            </a:r>
            <a:r>
              <a:rPr lang="en-US" dirty="0" smtClean="0"/>
              <a:t>. These films adhere well to hydrophilic surfaces, act as good barriers to non-condensable gases (CO</a:t>
            </a:r>
            <a:r>
              <a:rPr lang="en-US" baseline="-25000" dirty="0" smtClean="0"/>
              <a:t>2</a:t>
            </a:r>
            <a:r>
              <a:rPr lang="en-US" dirty="0" smtClean="0"/>
              <a:t> and N</a:t>
            </a:r>
            <a:r>
              <a:rPr lang="en-US" baseline="-25000" dirty="0" smtClean="0"/>
              <a:t>2</a:t>
            </a:r>
            <a:r>
              <a:rPr lang="en-US" dirty="0" smtClean="0"/>
              <a:t>) and aromas. </a:t>
            </a:r>
            <a:r>
              <a:rPr lang="en-US" b="1" dirty="0" smtClean="0"/>
              <a:t>However, these films display high moisture adsorption, due to the hydrophilic nature of protein molecules</a:t>
            </a:r>
            <a:r>
              <a:rPr lang="en-US" dirty="0" smtClean="0"/>
              <a:t>. Casein and whey are the two common milk proteins that have been used in the manufacture of edible films. These proteins are desirable as components of these films because of their nutritional value, excellent mechanical and barrier properties, solubility in water, ability to act as emulsifiers, and because of their industrial surplus. However, it is a fact that the properties of the protein derived films are affected by the source of the protein, the pH of the protein solution, its plasticity, the preparation conditions and the addition of some ingredients to the film forming solution (</a:t>
            </a:r>
            <a:r>
              <a:rPr lang="en-US" dirty="0" err="1" smtClean="0">
                <a:hlinkClick r:id="" tooltip="Bourtoom, 2008 #383"/>
              </a:rPr>
              <a:t>Bourtoom</a:t>
            </a:r>
            <a:r>
              <a:rPr lang="en-US" dirty="0" smtClean="0">
                <a:hlinkClick r:id="" tooltip="Bourtoom, 2008 #383"/>
              </a:rPr>
              <a:t>, 2008</a:t>
            </a:r>
            <a:r>
              <a:rPr lang="en-US" dirty="0" smtClean="0"/>
              <a:t>).</a:t>
            </a:r>
            <a:endParaRPr lang="tr-TR" dirty="0" smtClean="0"/>
          </a:p>
          <a:p>
            <a:pPr algn="just"/>
            <a:endParaRPr lang="tr-TR" dirty="0"/>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142900"/>
            <a:ext cx="7972452" cy="1296974"/>
          </a:xfrm>
        </p:spPr>
        <p:txBody>
          <a:bodyPr/>
          <a:lstStyle/>
          <a:p>
            <a:pPr algn="just"/>
            <a:r>
              <a:rPr lang="en-US" b="1" dirty="0" smtClean="0"/>
              <a:t>Polysaccharide Based Films and Coatings</a:t>
            </a:r>
            <a:endParaRPr lang="tr-TR" b="1" dirty="0"/>
          </a:p>
        </p:txBody>
      </p:sp>
      <p:sp>
        <p:nvSpPr>
          <p:cNvPr id="3" name="2 İçerik Yer Tutucusu"/>
          <p:cNvSpPr>
            <a:spLocks noGrp="1"/>
          </p:cNvSpPr>
          <p:nvPr>
            <p:ph sz="quarter" idx="1"/>
          </p:nvPr>
        </p:nvSpPr>
        <p:spPr>
          <a:xfrm>
            <a:off x="285720" y="1214422"/>
            <a:ext cx="8286808" cy="5500726"/>
          </a:xfrm>
        </p:spPr>
        <p:txBody>
          <a:bodyPr>
            <a:normAutofit fontScale="92500" lnSpcReduction="20000"/>
          </a:bodyPr>
          <a:lstStyle/>
          <a:p>
            <a:pPr algn="just"/>
            <a:r>
              <a:rPr lang="en-US" dirty="0" smtClean="0"/>
              <a:t>Polysaccharides are naturally occurring polymers, widely used to prepare edible films or coatings including starch, alginate, cellulose ethers, </a:t>
            </a:r>
            <a:r>
              <a:rPr lang="en-US" dirty="0" err="1" smtClean="0"/>
              <a:t>chitosan</a:t>
            </a:r>
            <a:r>
              <a:rPr lang="en-US" dirty="0" smtClean="0"/>
              <a:t>, </a:t>
            </a:r>
            <a:r>
              <a:rPr lang="en-US" dirty="0" err="1" smtClean="0"/>
              <a:t>carrageenan</a:t>
            </a:r>
            <a:r>
              <a:rPr lang="en-US" dirty="0" smtClean="0"/>
              <a:t>, pectin or gums and these compounds impart hardness, crispness, compactness, thickening quality, viscosity, adhesiveness, and gel forming ability to a variety of films. </a:t>
            </a:r>
            <a:r>
              <a:rPr lang="en-US" b="1" dirty="0" smtClean="0"/>
              <a:t>Polysaccharides based edible films have excellent mechanical and structural properties. </a:t>
            </a:r>
            <a:r>
              <a:rPr lang="en-US" dirty="0" smtClean="0"/>
              <a:t>These films exhibit excellent gas permeability properties, resulting in desirable modified atmospheres that enhance the shelf life of the product without creating anaerobic conditions. </a:t>
            </a:r>
            <a:r>
              <a:rPr lang="en-US" b="1" dirty="0" smtClean="0"/>
              <a:t>Polysaccharide coatings are colorless, have an oily-free appearance and a minor caloric content and can be applied to prolong the shelf life of fruits, vegetables, shellfish or meat products by significantly reducing dehydration, darkening of the surface and oxidative rancidity but their hydrophilic nature makes them poor barriers for water vapor(</a:t>
            </a:r>
            <a:r>
              <a:rPr lang="en-US" b="1" dirty="0" err="1" smtClean="0">
                <a:hlinkClick r:id="" tooltip="Fagundes, 2015 #313"/>
              </a:rPr>
              <a:t>Fagundes</a:t>
            </a:r>
            <a:r>
              <a:rPr lang="en-US" b="1" dirty="0" smtClean="0">
                <a:hlinkClick r:id="" tooltip="Fagundes, 2015 #313"/>
              </a:rPr>
              <a:t> </a:t>
            </a:r>
            <a:r>
              <a:rPr lang="en-US" dirty="0" smtClean="0">
                <a:hlinkClick r:id="" tooltip="Fagundes, 2015 #313"/>
              </a:rPr>
              <a:t>et al., 2015</a:t>
            </a:r>
            <a:r>
              <a:rPr lang="en-US" dirty="0" smtClean="0"/>
              <a:t>).</a:t>
            </a:r>
            <a:endParaRPr lang="tr-TR" dirty="0" smtClean="0"/>
          </a:p>
          <a:p>
            <a:pPr algn="just"/>
            <a:endParaRPr lang="tr-TR" dirty="0"/>
          </a:p>
        </p:txBody>
      </p:sp>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p:txBody>
          <a:bodyPr>
            <a:normAutofit/>
          </a:bodyPr>
          <a:lstStyle/>
          <a:p>
            <a:r>
              <a:rPr lang="en-US" b="1" dirty="0" smtClean="0"/>
              <a:t>Lipid Based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285720" y="1000108"/>
            <a:ext cx="8115328" cy="5715016"/>
          </a:xfrm>
        </p:spPr>
        <p:txBody>
          <a:bodyPr>
            <a:normAutofit fontScale="85000" lnSpcReduction="10000"/>
          </a:bodyPr>
          <a:lstStyle/>
          <a:p>
            <a:pPr algn="just"/>
            <a:r>
              <a:rPr lang="en-US" dirty="0" smtClean="0"/>
              <a:t>A wide range of hydrophobic compounds has been used to produce lipid based edible films and coatings, including animal and vegetable oils and fats, waxes, natural resins, essential oils and extracts, and emulsifiers and surface active agents. There are several advantages for coating foods with lipids. </a:t>
            </a:r>
            <a:r>
              <a:rPr lang="en-US" b="1" dirty="0" smtClean="0"/>
              <a:t>Lipids not only impart hydrophobicity, cohesiveness, and flexibility, but they also make excellent moisture barriers due to the tightly packed crystalline structure of lipids that naturally restricts the passage of water vapor molecules. They also increase the visual appeal of the food products they are applied to and provide brightness. </a:t>
            </a:r>
            <a:r>
              <a:rPr lang="en-US" b="1" i="1" dirty="0" smtClean="0"/>
              <a:t>Despite these advantages, lipid-based films are vulnerable to oxidation and at higher storage temperatures these films may exhibit lower permeability to gases such as oxygen, carbon dioxide, and ethylene, leading to potentially anaerobic conditions which may present food safety issues, as well as lack structural integrity, and poor adherence to hydrophilic surfaces. </a:t>
            </a:r>
            <a:r>
              <a:rPr lang="en-US" b="1" dirty="0" smtClean="0"/>
              <a:t>Thus, it will be better for lipids to form composite films with hydrocolloids or proteins rather than alone. </a:t>
            </a:r>
            <a:endParaRPr lang="tr-TR" b="1" dirty="0" smtClean="0"/>
          </a:p>
          <a:p>
            <a:endParaRPr lang="tr-TR" dirty="0"/>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Başlık"/>
          <p:cNvSpPr>
            <a:spLocks noGrp="1"/>
          </p:cNvSpPr>
          <p:nvPr>
            <p:ph type="title"/>
          </p:nvPr>
        </p:nvSpPr>
        <p:spPr>
          <a:xfrm>
            <a:off x="457200" y="71414"/>
            <a:ext cx="7467600" cy="1143000"/>
          </a:xfrm>
        </p:spPr>
        <p:txBody>
          <a:bodyPr/>
          <a:lstStyle/>
          <a:p>
            <a:r>
              <a:rPr lang="en-US" b="1" dirty="0" smtClean="0"/>
              <a:t>Composite Films and Coatings</a:t>
            </a:r>
            <a:r>
              <a:rPr lang="tr-TR" b="1" dirty="0" smtClean="0"/>
              <a:t/>
            </a:r>
            <a:br>
              <a:rPr lang="tr-TR" b="1" dirty="0" smtClean="0"/>
            </a:br>
            <a:endParaRPr lang="tr-TR" dirty="0"/>
          </a:p>
        </p:txBody>
      </p:sp>
      <p:sp>
        <p:nvSpPr>
          <p:cNvPr id="3" name="2 İçerik Yer Tutucusu"/>
          <p:cNvSpPr>
            <a:spLocks noGrp="1"/>
          </p:cNvSpPr>
          <p:nvPr>
            <p:ph sz="quarter" idx="1"/>
          </p:nvPr>
        </p:nvSpPr>
        <p:spPr>
          <a:xfrm>
            <a:off x="285720" y="785794"/>
            <a:ext cx="8115328" cy="5786454"/>
          </a:xfrm>
        </p:spPr>
        <p:txBody>
          <a:bodyPr>
            <a:normAutofit fontScale="85000" lnSpcReduction="10000"/>
          </a:bodyPr>
          <a:lstStyle/>
          <a:p>
            <a:pPr algn="just"/>
            <a:r>
              <a:rPr lang="en-US" b="1" dirty="0" smtClean="0"/>
              <a:t>Composite films are defined as films or coatings with heterogeneous structures. In composite formulations, two or more materials are combined to improve mechanical properties and/or gas exchange, adherence to coated products, or moisture vapor permeability properties. Composite films consisting of lipids and a mixture of proteins or polysaccharides take advantage of the individual component properties (</a:t>
            </a:r>
            <a:r>
              <a:rPr lang="en-US" b="1" dirty="0" err="1" smtClean="0">
                <a:hlinkClick r:id="" tooltip="Galus, 2018 #270"/>
              </a:rPr>
              <a:t>Galus</a:t>
            </a:r>
            <a:r>
              <a:rPr lang="en-US" b="1" dirty="0" smtClean="0">
                <a:hlinkClick r:id="" tooltip="Galus, 2018 #270"/>
              </a:rPr>
              <a:t>, 2018</a:t>
            </a:r>
            <a:r>
              <a:rPr lang="en-US" b="1" dirty="0" smtClean="0"/>
              <a:t>).</a:t>
            </a:r>
            <a:r>
              <a:rPr lang="tr-TR" b="1" dirty="0" smtClean="0"/>
              <a:t> </a:t>
            </a:r>
            <a:r>
              <a:rPr lang="en-US" b="1" dirty="0" smtClean="0">
                <a:solidFill>
                  <a:srgbClr val="FF0000"/>
                </a:solidFill>
              </a:rPr>
              <a:t>While the hydrocolloid (protein or polysaccharide) component in the coating formulation provides selective resistance against carbon dioxide and oxygen in the food it is applied to, and a supporting matrix; the lipid component is also resistant to water vapor transmission</a:t>
            </a:r>
            <a:r>
              <a:rPr lang="en-US" dirty="0" smtClean="0">
                <a:solidFill>
                  <a:srgbClr val="FF0000"/>
                </a:solidFill>
              </a:rPr>
              <a:t>. </a:t>
            </a:r>
            <a:r>
              <a:rPr lang="en-US" dirty="0" smtClean="0"/>
              <a:t>The water vapor permeability depends on the ratio of the hydrophilic and hydrophobic parts of the film component. Generally, water vapor permeability occurs in the hydrophilic part of the film. Water vapor permeability, depending on the water absorption properties of the polar part of the film; the polarity, </a:t>
            </a:r>
            <a:r>
              <a:rPr lang="en-US" dirty="0" err="1" smtClean="0"/>
              <a:t>unsaturation</a:t>
            </a:r>
            <a:r>
              <a:rPr lang="en-US" dirty="0" smtClean="0"/>
              <a:t>, and the degree of branching of the lipids increase as the degree of branching of the lipids increases. </a:t>
            </a:r>
            <a:endParaRPr lang="tr-TR" dirty="0"/>
          </a:p>
        </p:txBody>
      </p:sp>
    </p:spTree>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Cumba">
  <a:themeElements>
    <a:clrScheme name="Cumba">
      <a:dk1>
        <a:sysClr val="windowText" lastClr="000000"/>
      </a:dk1>
      <a:lt1>
        <a:sysClr val="window" lastClr="FFFFFF"/>
      </a:lt1>
      <a:dk2>
        <a:srgbClr val="575F6D"/>
      </a:dk2>
      <a:lt2>
        <a:srgbClr val="FFF39D"/>
      </a:lt2>
      <a:accent1>
        <a:srgbClr val="FE8637"/>
      </a:accent1>
      <a:accent2>
        <a:srgbClr val="7598D9"/>
      </a:accent2>
      <a:accent3>
        <a:srgbClr val="B32C16"/>
      </a:accent3>
      <a:accent4>
        <a:srgbClr val="F5CD2D"/>
      </a:accent4>
      <a:accent5>
        <a:srgbClr val="AEBAD5"/>
      </a:accent5>
      <a:accent6>
        <a:srgbClr val="777C84"/>
      </a:accent6>
      <a:hlink>
        <a:srgbClr val="D2611C"/>
      </a:hlink>
      <a:folHlink>
        <a:srgbClr val="3B435B"/>
      </a:folHlink>
    </a:clrScheme>
    <a:fontScheme name="Cumba">
      <a:majorFont>
        <a:latin typeface="Century Schoolbook"/>
        <a:ea typeface=""/>
        <a:cs typeface=""/>
        <a:font script="Jpan" typeface="ＭＳ Ｐ明朝"/>
        <a:font script="Hang" typeface="휴먼매직체"/>
        <a:font script="Hans" typeface="华文楷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entury Schoolbook"/>
        <a:ea typeface=""/>
        <a:cs typeface=""/>
        <a:font script="Jpan" typeface="ＭＳ Ｐ明朝"/>
        <a:font script="Hang" typeface="휴먼매직체"/>
        <a:font script="Hans" typeface="宋体"/>
        <a:font script="Hant" typeface="新細明體"/>
        <a:font script="Arab" typeface="Times New Roman"/>
        <a:font script="Hebr" typeface="Times New Roman"/>
        <a:font script="Thai" typeface="Kodchiang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Cumba">
      <a:fillStyleLst>
        <a:solidFill>
          <a:schemeClr val="phClr"/>
        </a:solidFill>
        <a:gradFill rotWithShape="1">
          <a:gsLst>
            <a:gs pos="0">
              <a:schemeClr val="phClr">
                <a:tint val="35000"/>
                <a:satMod val="260000"/>
              </a:schemeClr>
            </a:gs>
            <a:gs pos="30000">
              <a:schemeClr val="phClr">
                <a:tint val="38000"/>
                <a:satMod val="260000"/>
              </a:schemeClr>
            </a:gs>
            <a:gs pos="75000">
              <a:schemeClr val="phClr">
                <a:tint val="55000"/>
                <a:satMod val="255000"/>
              </a:schemeClr>
            </a:gs>
            <a:gs pos="100000">
              <a:schemeClr val="phClr">
                <a:tint val="70000"/>
                <a:satMod val="255000"/>
              </a:schemeClr>
            </a:gs>
          </a:gsLst>
          <a:path path="circle">
            <a:fillToRect l="5000" t="100000" r="120000" b="10000"/>
          </a:path>
        </a:gradFill>
        <a:gradFill rotWithShape="1">
          <a:gsLst>
            <a:gs pos="0">
              <a:schemeClr val="phClr">
                <a:shade val="63000"/>
                <a:satMod val="165000"/>
              </a:schemeClr>
            </a:gs>
            <a:gs pos="30000">
              <a:schemeClr val="phClr">
                <a:shade val="58000"/>
                <a:satMod val="165000"/>
              </a:schemeClr>
            </a:gs>
            <a:gs pos="75000">
              <a:schemeClr val="phClr">
                <a:shade val="30000"/>
                <a:satMod val="175000"/>
              </a:schemeClr>
            </a:gs>
            <a:gs pos="100000">
              <a:schemeClr val="phClr">
                <a:shade val="15000"/>
                <a:satMod val="175000"/>
              </a:schemeClr>
            </a:gs>
          </a:gsLst>
          <a:path path="circle">
            <a:fillToRect l="5000" t="100000" r="120000" b="10000"/>
          </a:path>
        </a:gradFill>
      </a:fillStyleLst>
      <a:lnStyleLst>
        <a:ln w="12700" cap="flat" cmpd="sng" algn="ctr">
          <a:solidFill>
            <a:schemeClr val="phClr">
              <a:shade val="70000"/>
              <a:satMod val="150000"/>
            </a:schemeClr>
          </a:solidFill>
          <a:prstDash val="solid"/>
        </a:ln>
        <a:ln w="25400" cap="flat" cmpd="sng" algn="ctr">
          <a:solidFill>
            <a:schemeClr val="phClr"/>
          </a:solidFill>
          <a:prstDash val="solid"/>
        </a:ln>
        <a:ln w="34925" cap="flat" cmpd="sng" algn="ctr">
          <a:solidFill>
            <a:schemeClr val="phClr"/>
          </a:solidFill>
          <a:prstDash val="solid"/>
        </a:ln>
      </a:lnStyleLst>
      <a:effectStyleLst>
        <a:effectStyle>
          <a:effectLst>
            <a:outerShdw blurRad="50800" dist="25000" dir="5400000" rotWithShape="0">
              <a:srgbClr val="000000">
                <a:alpha val="40000"/>
              </a:srgbClr>
            </a:outerShdw>
          </a:effectLst>
        </a:effectStyle>
        <a:effectStyle>
          <a:effectLst>
            <a:outerShdw blurRad="50800" dist="20000" dir="5400000" rotWithShape="0">
              <a:srgbClr val="000000">
                <a:alpha val="42000"/>
              </a:srgbClr>
            </a:outerShdw>
          </a:effectLst>
        </a:effectStyle>
        <a:effectStyle>
          <a:effectLst>
            <a:outerShdw blurRad="50800" dist="20000" dir="5400000" rotWithShape="0">
              <a:srgbClr val="000000">
                <a:alpha val="42000"/>
              </a:srgbClr>
            </a:outerShdw>
          </a:effectLst>
          <a:scene3d>
            <a:camera prst="orthographicFront">
              <a:rot lat="0" lon="0" rev="0"/>
            </a:camera>
            <a:lightRig rig="balanced" dir="t">
              <a:rot lat="0" lon="0" rev="0"/>
            </a:lightRig>
          </a:scene3d>
          <a:sp3d>
            <a:bevelT w="47625" h="69850"/>
            <a:contourClr>
              <a:schemeClr val="lt1"/>
            </a:contourClr>
          </a:sp3d>
        </a:effectStyle>
      </a:effectStyleLst>
      <a:bgFillStyleLst>
        <a:solidFill>
          <a:schemeClr val="phClr"/>
        </a:solidFill>
        <a:gradFill rotWithShape="1">
          <a:gsLst>
            <a:gs pos="0">
              <a:schemeClr val="phClr">
                <a:shade val="58000"/>
                <a:satMod val="125000"/>
              </a:schemeClr>
            </a:gs>
            <a:gs pos="40000">
              <a:schemeClr val="phClr">
                <a:tint val="90000"/>
                <a:shade val="90000"/>
                <a:satMod val="120000"/>
              </a:schemeClr>
            </a:gs>
            <a:gs pos="100000">
              <a:schemeClr val="phClr">
                <a:tint val="50000"/>
              </a:schemeClr>
            </a:gs>
          </a:gsLst>
          <a:lin ang="16200000" scaled="1"/>
        </a:gradFill>
        <a:blipFill>
          <a:blip xmlns:r="http://schemas.openxmlformats.org/officeDocument/2006/relationships" r:embed="rId1">
            <a:duotone>
              <a:schemeClr val="phClr">
                <a:shade val="80000"/>
              </a:schemeClr>
              <a:schemeClr val="phClr">
                <a:tint val="91000"/>
              </a:schemeClr>
            </a:duotone>
          </a:blip>
          <a:tile tx="0" ty="0" sx="40000" sy="50000" flip="y" algn="tl"/>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Oriel</Template>
  <TotalTime>151</TotalTime>
  <Words>2385</Words>
  <Application>Microsoft Office PowerPoint</Application>
  <PresentationFormat>Ekran Gösterisi (4:3)</PresentationFormat>
  <Paragraphs>56</Paragraphs>
  <Slides>23</Slides>
  <Notes>0</Notes>
  <HiddenSlides>0</HiddenSlides>
  <MMClips>0</MMClips>
  <ScaleCrop>false</ScaleCrop>
  <HeadingPairs>
    <vt:vector size="4" baseType="variant">
      <vt:variant>
        <vt:lpstr>Tema</vt:lpstr>
      </vt:variant>
      <vt:variant>
        <vt:i4>1</vt:i4>
      </vt:variant>
      <vt:variant>
        <vt:lpstr>Slayt Başlıkları</vt:lpstr>
      </vt:variant>
      <vt:variant>
        <vt:i4>23</vt:i4>
      </vt:variant>
    </vt:vector>
  </HeadingPairs>
  <TitlesOfParts>
    <vt:vector size="24" baseType="lpstr">
      <vt:lpstr>Cumba</vt:lpstr>
      <vt:lpstr>FE 517  Edible films and coatings</vt:lpstr>
      <vt:lpstr>Content</vt:lpstr>
      <vt:lpstr>Classification of Edible Films and Coatings</vt:lpstr>
      <vt:lpstr>Slayt 4</vt:lpstr>
      <vt:lpstr>Protein Based Films and Coatings </vt:lpstr>
      <vt:lpstr>Protein Based Films and Coatings </vt:lpstr>
      <vt:lpstr>Polysaccharide Based Films and Coatings</vt:lpstr>
      <vt:lpstr>Lipid Based Films and Coatings </vt:lpstr>
      <vt:lpstr>Composite Films and Coatings </vt:lpstr>
      <vt:lpstr>Composite Films and Coatings</vt:lpstr>
      <vt:lpstr>Composite Films and Coatings</vt:lpstr>
      <vt:lpstr>Slayt 12</vt:lpstr>
      <vt:lpstr>Slayt 13</vt:lpstr>
      <vt:lpstr>    Methods of Edible Film and Coating Formation </vt:lpstr>
      <vt:lpstr>Slayt 15</vt:lpstr>
      <vt:lpstr> Methods of Film Formation - Extrusion Method</vt:lpstr>
      <vt:lpstr>Methods of Film Formation - Extrusion Method</vt:lpstr>
      <vt:lpstr>   Methods of Coating Formation Dipping Method </vt:lpstr>
      <vt:lpstr>Methods of Coating Formation</vt:lpstr>
      <vt:lpstr>Methods of Coating Formation</vt:lpstr>
      <vt:lpstr>Methods of Coating Formation</vt:lpstr>
      <vt:lpstr>Slayt 22</vt:lpstr>
      <vt:lpstr>Slayt 23</vt:lpstr>
    </vt:vector>
  </TitlesOfParts>
  <Company>C@NgO</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FE 517  Edible films and coatings</dc:title>
  <dc:creator>burcu1</dc:creator>
  <cp:lastModifiedBy>burcu1</cp:lastModifiedBy>
  <cp:revision>7</cp:revision>
  <dcterms:created xsi:type="dcterms:W3CDTF">2026-02-23T15:42:22Z</dcterms:created>
  <dcterms:modified xsi:type="dcterms:W3CDTF">2026-02-25T10:37:03Z</dcterms:modified>
</cp:coreProperties>
</file>