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594" r:id="rId2"/>
    <p:sldId id="598" r:id="rId3"/>
    <p:sldId id="599" r:id="rId4"/>
    <p:sldId id="601" r:id="rId5"/>
    <p:sldId id="617" r:id="rId6"/>
    <p:sldId id="602" r:id="rId7"/>
    <p:sldId id="603" r:id="rId8"/>
    <p:sldId id="618" r:id="rId9"/>
    <p:sldId id="604" r:id="rId10"/>
    <p:sldId id="605" r:id="rId11"/>
    <p:sldId id="619" r:id="rId12"/>
    <p:sldId id="620" r:id="rId13"/>
    <p:sldId id="621" r:id="rId14"/>
    <p:sldId id="622" r:id="rId15"/>
    <p:sldId id="610" r:id="rId16"/>
    <p:sldId id="611" r:id="rId17"/>
    <p:sldId id="612" r:id="rId18"/>
    <p:sldId id="613" r:id="rId19"/>
    <p:sldId id="614" r:id="rId20"/>
    <p:sldId id="615" r:id="rId21"/>
    <p:sldId id="616" r:id="rId22"/>
  </p:sldIdLst>
  <p:sldSz cx="9144000" cy="6858000" type="screen4x3"/>
  <p:notesSz cx="6699250" cy="9836150"/>
  <p:custDataLst>
    <p:tags r:id="rId25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5">
          <p15:clr>
            <a:srgbClr val="A4A3A4"/>
          </p15:clr>
        </p15:guide>
        <p15:guide id="2" orient="horz" pos="1185">
          <p15:clr>
            <a:srgbClr val="A4A3A4"/>
          </p15:clr>
        </p15:guide>
        <p15:guide id="3" pos="254">
          <p15:clr>
            <a:srgbClr val="A4A3A4"/>
          </p15:clr>
        </p15:guide>
        <p15:guide id="4" pos="2892">
          <p15:clr>
            <a:srgbClr val="A4A3A4"/>
          </p15:clr>
        </p15:guide>
        <p15:guide id="5" pos="55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F7F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3" autoAdjust="0"/>
    <p:restoredTop sz="94600" autoAdjust="0"/>
  </p:normalViewPr>
  <p:slideViewPr>
    <p:cSldViewPr snapToGrid="0">
      <p:cViewPr varScale="1">
        <p:scale>
          <a:sx n="83" d="100"/>
          <a:sy n="83" d="100"/>
        </p:scale>
        <p:origin x="1450" y="48"/>
      </p:cViewPr>
      <p:guideLst>
        <p:guide orient="horz" pos="3705"/>
        <p:guide orient="horz" pos="1185"/>
        <p:guide pos="254"/>
        <p:guide pos="2892"/>
        <p:guide pos="55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 smtClean="0"/>
            </a:lvl1pPr>
          </a:lstStyle>
          <a:p>
            <a:pPr>
              <a:defRPr/>
            </a:pPr>
            <a:fld id="{206DEF44-3CB7-4BD4-AB13-B88F444669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303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 smtClean="0"/>
            </a:lvl1pPr>
          </a:lstStyle>
          <a:p>
            <a:pPr>
              <a:defRPr/>
            </a:pPr>
            <a:fld id="{1419FE08-F6DF-4833-96A2-3D07AB487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4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88091D-DFEF-4BB0-8BF7-0801DE6F0DA1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dirty="0" smtClean="0"/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  <p:extLst>
      <p:ext uri="{BB962C8B-B14F-4D97-AF65-F5344CB8AC3E}">
        <p14:creationId xmlns:p14="http://schemas.microsoft.com/office/powerpoint/2010/main" val="1001087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26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563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9511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35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7475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384705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36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7680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40897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37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7885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231184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38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0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08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39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829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59693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13046-EBC7-4168-AAFD-AEC500F38D0A}" type="slidenum">
              <a:rPr lang="en-US"/>
              <a:pPr/>
              <a:t>2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691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5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133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4956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6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0861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15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52349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16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756349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20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78657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21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906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796242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796242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/>
              <a:t>25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9342647"/>
            <a:ext cx="2903008" cy="49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2903008" cy="49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tr-TR"/>
          </a:p>
        </p:txBody>
      </p:sp>
      <p:sp>
        <p:nvSpPr>
          <p:cNvPr id="542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5906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ntergru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immel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schatten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04" name="Rectangle 4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727074" y="1260475"/>
            <a:ext cx="7638449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tr-TR" noProof="0" dirty="0" smtClean="0"/>
              <a:t>FE 422 FOOD PRODUCTION MANAGEMENT</a:t>
            </a:r>
            <a:endParaRPr lang="de-DE" noProof="0" dirty="0" smtClean="0"/>
          </a:p>
        </p:txBody>
      </p:sp>
      <p:sp>
        <p:nvSpPr>
          <p:cNvPr id="107520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27075" y="2571750"/>
            <a:ext cx="6764338" cy="773113"/>
          </a:xfrm>
        </p:spPr>
        <p:txBody>
          <a:bodyPr lIns="91440" rIns="91440"/>
          <a:lstStyle>
            <a:lvl1pPr marL="0" indent="0">
              <a:buFont typeface="Wingdings" pitchFamily="2" charset="2"/>
              <a:buNone/>
              <a:defRPr sz="22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Metin kutusu 2"/>
          <p:cNvSpPr txBox="1"/>
          <p:nvPr userDrawn="1"/>
        </p:nvSpPr>
        <p:spPr>
          <a:xfrm>
            <a:off x="5597610" y="6153665"/>
            <a:ext cx="312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2">
                    <a:lumMod val="50000"/>
                  </a:schemeClr>
                </a:solidFill>
              </a:rPr>
              <a:t>Dr.</a:t>
            </a:r>
            <a:r>
              <a:rPr lang="tr-TR" b="1" baseline="0" dirty="0" smtClean="0">
                <a:solidFill>
                  <a:schemeClr val="bg2">
                    <a:lumMod val="50000"/>
                  </a:schemeClr>
                </a:solidFill>
              </a:rPr>
              <a:t> Ali Coşkun </a:t>
            </a:r>
            <a:r>
              <a:rPr lang="tr-TR" b="1" baseline="0" dirty="0" smtClean="0">
                <a:solidFill>
                  <a:schemeClr val="bg1">
                    <a:lumMod val="50000"/>
                  </a:schemeClr>
                </a:solidFill>
              </a:rPr>
              <a:t>DALGIÇ</a:t>
            </a:r>
            <a:endParaRPr lang="tr-TR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936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30C24003-50D2-4135-BE95-C037A2CC91EC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344851495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705600" y="230188"/>
            <a:ext cx="2100263" cy="565943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03225" y="230188"/>
            <a:ext cx="6149975" cy="5659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6408A7D6-ED1D-4B03-BD81-74633E5A3B9A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19723394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3225" y="230188"/>
            <a:ext cx="8530710" cy="60007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ook Antiqua" pitchFamily="18" charset="0"/>
              </a:defRPr>
            </a:lvl1pPr>
            <a:lvl2pPr>
              <a:defRPr>
                <a:latin typeface="Book Antiqua" pitchFamily="18" charset="0"/>
              </a:defRPr>
            </a:lvl2pPr>
            <a:lvl3pPr>
              <a:defRPr>
                <a:latin typeface="Book Antiqua" pitchFamily="18" charset="0"/>
              </a:defRPr>
            </a:lvl3pPr>
            <a:lvl4pPr>
              <a:defRPr>
                <a:latin typeface="Book Antiqua" pitchFamily="18" charset="0"/>
              </a:defRPr>
            </a:lvl4pPr>
            <a:lvl5pPr>
              <a:defRPr>
                <a:latin typeface="Book Antiqua" pitchFamily="18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  <p:sp>
        <p:nvSpPr>
          <p:cNvPr id="5" name="Dikdörtgen 4"/>
          <p:cNvSpPr/>
          <p:nvPr userDrawn="1"/>
        </p:nvSpPr>
        <p:spPr bwMode="auto">
          <a:xfrm>
            <a:off x="6499654" y="308919"/>
            <a:ext cx="2434281" cy="49427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Dikdörtgen 5"/>
          <p:cNvSpPr/>
          <p:nvPr userDrawn="1"/>
        </p:nvSpPr>
        <p:spPr bwMode="auto">
          <a:xfrm>
            <a:off x="0" y="6363730"/>
            <a:ext cx="5424616" cy="49427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93000">
                <a:schemeClr val="accent5">
                  <a:lumMod val="20000"/>
                  <a:lumOff val="80000"/>
                </a:schemeClr>
              </a:gs>
              <a:gs pos="30000">
                <a:schemeClr val="accent6">
                  <a:lumMod val="60000"/>
                  <a:lumOff val="4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Metin kutusu 7"/>
          <p:cNvSpPr txBox="1"/>
          <p:nvPr userDrawn="1"/>
        </p:nvSpPr>
        <p:spPr>
          <a:xfrm>
            <a:off x="259491" y="6456976"/>
            <a:ext cx="3126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Dr.</a:t>
            </a:r>
            <a:r>
              <a:rPr lang="tr-TR" sz="1400" b="1" baseline="0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Ali Coşkun </a:t>
            </a:r>
            <a:r>
              <a:rPr lang="tr-TR" sz="1400" b="1" baseline="0" dirty="0" smtClean="0">
                <a:solidFill>
                  <a:srgbClr val="F7F7F7"/>
                </a:solidFill>
                <a:latin typeface="Book Antiqua" pitchFamily="18" charset="0"/>
              </a:rPr>
              <a:t>DALGIÇ</a:t>
            </a:r>
            <a:endParaRPr lang="tr-TR" sz="1400" b="1" dirty="0">
              <a:solidFill>
                <a:srgbClr val="F7F7F7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4771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9E514C3D-6A99-467A-8690-F0D01E0E9B2B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11390657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07988" y="1090613"/>
            <a:ext cx="412273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83125" y="1090613"/>
            <a:ext cx="412273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3D8F67A3-13B5-4C0B-BCF2-7246DB97DD8D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32256193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F96DCE11-A5EE-405D-9438-C07C29119BED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385866441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77DD5E13-A634-464F-A787-F3F057FC2E74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81987997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 userDrawn="1"/>
        </p:nvSpPr>
        <p:spPr bwMode="auto">
          <a:xfrm>
            <a:off x="-12358" y="6363730"/>
            <a:ext cx="9156357" cy="518984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990703" y="6499397"/>
            <a:ext cx="1066800" cy="2476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1ADFA165-9C67-4158-9394-CC0F4045EA5E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  <p:sp>
        <p:nvSpPr>
          <p:cNvPr id="3" name="Dikdörtgen 2"/>
          <p:cNvSpPr/>
          <p:nvPr userDrawn="1"/>
        </p:nvSpPr>
        <p:spPr bwMode="auto">
          <a:xfrm>
            <a:off x="6104238" y="308919"/>
            <a:ext cx="2953265" cy="568411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Metin kutusu 3"/>
          <p:cNvSpPr txBox="1"/>
          <p:nvPr userDrawn="1"/>
        </p:nvSpPr>
        <p:spPr>
          <a:xfrm>
            <a:off x="111210" y="6469333"/>
            <a:ext cx="3842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Dr.</a:t>
            </a:r>
            <a:r>
              <a:rPr lang="tr-TR" sz="1400" baseline="0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Ali Coşkun </a:t>
            </a:r>
            <a:r>
              <a:rPr lang="tr-TR" sz="1400" baseline="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DALGIÇ</a:t>
            </a:r>
            <a:endParaRPr lang="tr-TR" sz="1400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502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65B5BAB8-A582-42B4-B546-AD835BC827C8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2509223530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Page </a:t>
            </a:r>
            <a:fld id="{EDD5B3E5-D591-4AB8-8C4F-5431215DCD31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3757471524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1003300"/>
            <a:ext cx="9144000" cy="53467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027" name="Picture 5" descr="Hintergrun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70"/>
          <a:stretch>
            <a:fillRect/>
          </a:stretch>
        </p:blipFill>
        <p:spPr bwMode="auto">
          <a:xfrm>
            <a:off x="0" y="6362700"/>
            <a:ext cx="9144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230188"/>
            <a:ext cx="594518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090613"/>
            <a:ext cx="83978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741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45450" y="6464300"/>
            <a:ext cx="1066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smtClean="0"/>
              <a:t>Page </a:t>
            </a:r>
            <a:fld id="{FBC52C85-5543-453C-B562-1E1BC43517B8}" type="slidenum">
              <a:rPr lang="de-DE" sz="1400" b="1" smtClean="0"/>
              <a:pPr>
                <a:defRPr/>
              </a:pPr>
              <a:t>‹#›</a:t>
            </a:fld>
            <a:endParaRPr lang="de-DE" sz="1400" b="1"/>
          </a:p>
        </p:txBody>
      </p:sp>
      <p:pic>
        <p:nvPicPr>
          <p:cNvPr id="1031" name="Picture 6" descr="schatten"/>
          <p:cNvPicPr>
            <a:picLocks noChangeAspect="1" noChangeArrowheads="1"/>
          </p:cNvPicPr>
          <p:nvPr userDrawn="1"/>
        </p:nvPicPr>
        <p:blipFill>
          <a:blip r:embed="rId14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3638"/>
            <a:ext cx="9144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1876425" y="6464300"/>
            <a:ext cx="53768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de-DE" sz="1200"/>
              <a:t>Here comes your footer</a:t>
            </a:r>
          </a:p>
        </p:txBody>
      </p:sp>
      <p:pic>
        <p:nvPicPr>
          <p:cNvPr id="1033" name="Picture 18" descr="PP sm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6604000" y="381000"/>
            <a:ext cx="22669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PP smal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32"/>
          <a:stretch>
            <a:fillRect/>
          </a:stretch>
        </p:blipFill>
        <p:spPr bwMode="auto">
          <a:xfrm>
            <a:off x="152400" y="6459538"/>
            <a:ext cx="241935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wipe dir="r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2pPr>
      <a:lvl3pPr marL="561975" indent="-1793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3pPr>
      <a:lvl4pPr marL="752475" indent="-188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-"/>
        <a:defRPr>
          <a:solidFill>
            <a:schemeClr val="tx1"/>
          </a:solidFill>
          <a:latin typeface="+mn-lt"/>
        </a:defRPr>
      </a:lvl4pPr>
      <a:lvl5pPr marL="962025" indent="-2079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4192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75" y="1260475"/>
            <a:ext cx="8033866" cy="1143000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FE 422 FOOD PRODUCTION MANAGEMENT</a:t>
            </a:r>
            <a:endParaRPr lang="de-DE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075" y="2571750"/>
            <a:ext cx="8305714" cy="773113"/>
          </a:xfrm>
        </p:spPr>
        <p:txBody>
          <a:bodyPr/>
          <a:lstStyle/>
          <a:p>
            <a:pPr eaLnBrk="1" hangingPunct="1"/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Forecasting</a:t>
            </a:r>
            <a:endParaRPr lang="de-DE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Solution</a:t>
            </a:r>
          </a:p>
        </p:txBody>
      </p:sp>
      <p:graphicFrame>
        <p:nvGraphicFramePr>
          <p:cNvPr id="4506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47775" y="1768475"/>
          <a:ext cx="6627813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4" imgW="6624638" imgH="3062288" progId="Excel.Sheet.8">
                  <p:embed/>
                </p:oleObj>
              </mc:Choice>
              <mc:Fallback>
                <p:oleObj name="Worksheet" r:id="rId4" imgW="6624638" imgH="3062288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768475"/>
                        <a:ext cx="6627813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51038" y="6232525"/>
          <a:ext cx="499427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6" imgW="4992688" imgH="442913" progId="Equation.2">
                  <p:embed/>
                </p:oleObj>
              </mc:Choice>
              <mc:Fallback>
                <p:oleObj name="Equation" r:id="rId6" imgW="4992688" imgH="442913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6232525"/>
                        <a:ext cx="499427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4830763" y="5018088"/>
            <a:ext cx="2012950" cy="11795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7993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**</a:t>
            </a:r>
            <a:r>
              <a:rPr lang="tr-TR" dirty="0" err="1" smtClean="0"/>
              <a:t>Single</a:t>
            </a:r>
            <a:r>
              <a:rPr lang="tr-TR" dirty="0" smtClean="0"/>
              <a:t> </a:t>
            </a:r>
            <a:r>
              <a:rPr lang="tr-TR" dirty="0" err="1" smtClean="0"/>
              <a:t>Exponential</a:t>
            </a:r>
            <a:r>
              <a:rPr lang="tr-TR" dirty="0" smtClean="0"/>
              <a:t> </a:t>
            </a:r>
            <a:r>
              <a:rPr lang="tr-TR" dirty="0" err="1" smtClean="0"/>
              <a:t>Smoothing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9" t="18510" r="31906" b="16256"/>
          <a:stretch/>
        </p:blipFill>
        <p:spPr>
          <a:xfrm>
            <a:off x="337058" y="1234441"/>
            <a:ext cx="8441568" cy="4773168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11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917434989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12</a:t>
            </a:fld>
            <a:endParaRPr lang="de-DE" sz="1400" b="1"/>
          </a:p>
        </p:txBody>
      </p:sp>
      <p:pic>
        <p:nvPicPr>
          <p:cNvPr id="6" name="İçerik Yer Tutucusu 5"/>
          <p:cNvPicPr>
            <a:picLocks noGrp="1"/>
          </p:cNvPicPr>
          <p:nvPr>
            <p:ph idx="1"/>
          </p:nvPr>
        </p:nvPicPr>
        <p:blipFill rotWithShape="1">
          <a:blip r:embed="rId2"/>
          <a:srcRect l="7749" t="18646" r="34698" b="21886"/>
          <a:stretch/>
        </p:blipFill>
        <p:spPr bwMode="auto">
          <a:xfrm>
            <a:off x="478505" y="1090613"/>
            <a:ext cx="8256841" cy="4799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8520226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41" t="19864" r="35064" b="21871"/>
          <a:stretch/>
        </p:blipFill>
        <p:spPr>
          <a:xfrm>
            <a:off x="201168" y="948697"/>
            <a:ext cx="4864608" cy="2657436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13</a:t>
            </a:fld>
            <a:endParaRPr lang="de-DE" sz="1400" b="1"/>
          </a:p>
        </p:txBody>
      </p:sp>
      <p:pic>
        <p:nvPicPr>
          <p:cNvPr id="6" name="Resim 5"/>
          <p:cNvPicPr/>
          <p:nvPr/>
        </p:nvPicPr>
        <p:blipFill rotWithShape="1">
          <a:blip r:embed="rId3"/>
          <a:srcRect l="6994" t="25027" r="31654" b="24235"/>
          <a:stretch/>
        </p:blipFill>
        <p:spPr bwMode="auto">
          <a:xfrm>
            <a:off x="1781936" y="3724567"/>
            <a:ext cx="6877432" cy="2520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029519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r>
              <a:rPr lang="tr-TR" dirty="0" smtClean="0"/>
              <a:t> </a:t>
            </a:r>
            <a:r>
              <a:rPr lang="tr-TR" dirty="0" err="1" smtClean="0"/>
              <a:t>Calculation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94" t="17541" r="44209" b="17999"/>
          <a:stretch/>
        </p:blipFill>
        <p:spPr>
          <a:xfrm>
            <a:off x="100585" y="1024127"/>
            <a:ext cx="4215384" cy="3044953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14</a:t>
            </a:fld>
            <a:endParaRPr lang="de-DE" sz="1400" b="1"/>
          </a:p>
        </p:txBody>
      </p:sp>
      <p:pic>
        <p:nvPicPr>
          <p:cNvPr id="7" name="Resim 6"/>
          <p:cNvPicPr/>
          <p:nvPr/>
        </p:nvPicPr>
        <p:blipFill rotWithShape="1">
          <a:blip r:embed="rId3"/>
          <a:srcRect l="7089" t="19484" r="32698" b="18861"/>
          <a:stretch/>
        </p:blipFill>
        <p:spPr bwMode="auto">
          <a:xfrm>
            <a:off x="4412548" y="2408682"/>
            <a:ext cx="4443670" cy="3320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185926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25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Exponential Smoothing Example</a:t>
            </a:r>
          </a:p>
        </p:txBody>
      </p:sp>
      <p:graphicFrame>
        <p:nvGraphicFramePr>
          <p:cNvPr id="5325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922765"/>
              </p:ext>
            </p:extLst>
          </p:nvPr>
        </p:nvGraphicFramePr>
        <p:xfrm>
          <a:off x="896112" y="1324769"/>
          <a:ext cx="2951163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4" imgW="2951163" imgH="4429125" progId="Excel.Sheet.8">
                  <p:embed/>
                </p:oleObj>
              </mc:Choice>
              <mc:Fallback>
                <p:oleObj name="Worksheet" r:id="rId4" imgW="2951163" imgH="442912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112" y="1324769"/>
                        <a:ext cx="2951163" cy="442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953000" y="1493838"/>
            <a:ext cx="3962400" cy="5059362"/>
          </a:xfrm>
          <a:noFill/>
          <a:ln/>
        </p:spPr>
        <p:txBody>
          <a:bodyPr/>
          <a:lstStyle/>
          <a:p>
            <a:pPr>
              <a:spcAft>
                <a:spcPct val="200000"/>
              </a:spcAft>
            </a:pPr>
            <a:r>
              <a:rPr lang="en-US"/>
              <a:t>Determine exponential smoothing forecasts for periods 2-10 using </a:t>
            </a:r>
            <a:r>
              <a:rPr lang="en-US">
                <a:latin typeface="Symbol" pitchFamily="18" charset="2"/>
              </a:rPr>
              <a:t></a:t>
            </a:r>
            <a:r>
              <a:rPr lang="en-US"/>
              <a:t>=.10 and </a:t>
            </a:r>
            <a:r>
              <a:rPr lang="en-US">
                <a:latin typeface="Symbol" pitchFamily="18" charset="2"/>
              </a:rPr>
              <a:t></a:t>
            </a:r>
            <a:r>
              <a:rPr lang="en-US"/>
              <a:t>=.60.</a:t>
            </a:r>
          </a:p>
          <a:p>
            <a:pPr>
              <a:spcAft>
                <a:spcPct val="200000"/>
              </a:spcAft>
            </a:pPr>
            <a:r>
              <a:rPr lang="en-US"/>
              <a:t>Let F</a:t>
            </a:r>
            <a:r>
              <a:rPr lang="en-US" baseline="-25000"/>
              <a:t>1</a:t>
            </a:r>
            <a:r>
              <a:rPr lang="en-US"/>
              <a:t>=A</a:t>
            </a:r>
            <a:r>
              <a:rPr lang="en-US" baseline="-25000"/>
              <a:t>1      </a:t>
            </a:r>
          </a:p>
        </p:txBody>
      </p:sp>
    </p:spTree>
    <p:extLst>
      <p:ext uri="{BB962C8B-B14F-4D97-AF65-F5344CB8AC3E}">
        <p14:creationId xmlns:p14="http://schemas.microsoft.com/office/powerpoint/2010/main" val="312400510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221663" y="6397625"/>
            <a:ext cx="20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5529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990600" y="685800"/>
          <a:ext cx="7077075" cy="535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Worksheet" r:id="rId4" imgW="7075488" imgH="5359400" progId="Excel.Sheet.8">
                  <p:embed/>
                </p:oleObj>
              </mc:Choice>
              <mc:Fallback>
                <p:oleObj name="Worksheet" r:id="rId4" imgW="7075488" imgH="53594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85800"/>
                        <a:ext cx="7077075" cy="535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26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5792788" y="6554788"/>
            <a:ext cx="31210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©"/>
            </a:pPr>
            <a:r>
              <a:rPr lang="en-US" sz="1200" b="1" i="1">
                <a:latin typeface="Book Antiqua" pitchFamily="18" charset="0"/>
              </a:rPr>
              <a:t>The McGraw-Hill Companies, Inc., 1998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77788" y="6478588"/>
            <a:ext cx="1901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latin typeface="Book Antiqua" pitchFamily="18" charset="0"/>
              </a:rPr>
              <a:t>Irwin/McGraw-Hill</a:t>
            </a:r>
          </a:p>
        </p:txBody>
      </p:sp>
    </p:spTree>
    <p:extLst>
      <p:ext uri="{BB962C8B-B14F-4D97-AF65-F5344CB8AC3E}">
        <p14:creationId xmlns:p14="http://schemas.microsoft.com/office/powerpoint/2010/main" val="355720689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35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Simple Linear Regression Model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8013700" cy="2074862"/>
          </a:xfrm>
          <a:noFill/>
          <a:ln/>
        </p:spPr>
        <p:txBody>
          <a:bodyPr/>
          <a:lstStyle/>
          <a:p>
            <a:r>
              <a:rPr lang="en-US" dirty="0"/>
              <a:t>b is similar to the slope.  However, since it is calculated with the variability of the data in mind, its formulation is not as straight-forward as our usual notion of slope 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922338" y="1624013"/>
            <a:ext cx="26828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 err="1"/>
              <a:t>Y</a:t>
            </a:r>
            <a:r>
              <a:rPr lang="en-US" sz="4400" baseline="-25000" dirty="0" err="1"/>
              <a:t>t</a:t>
            </a:r>
            <a:r>
              <a:rPr lang="en-US" sz="4400" dirty="0"/>
              <a:t> = a + </a:t>
            </a:r>
            <a:r>
              <a:rPr lang="en-US" sz="4400" dirty="0" err="1"/>
              <a:t>bx</a:t>
            </a:r>
            <a:endParaRPr lang="en-US" sz="4400" dirty="0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5043488" y="1703388"/>
            <a:ext cx="0" cy="200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5060950" y="3603625"/>
            <a:ext cx="1981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5097463" y="3648075"/>
            <a:ext cx="33147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/>
              <a:t>0  1  2  3  4  5       x    (weeks)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4538663" y="1771650"/>
            <a:ext cx="3635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000"/>
              <a:t>Y</a:t>
            </a: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 flipV="1">
            <a:off x="5284788" y="2371725"/>
            <a:ext cx="2206625" cy="1036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64815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36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Calculating a and b</a:t>
            </a:r>
          </a:p>
        </p:txBody>
      </p:sp>
      <p:graphicFrame>
        <p:nvGraphicFramePr>
          <p:cNvPr id="75782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525588" y="2087563"/>
          <a:ext cx="4264025" cy="303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4" imgW="4264025" imgH="3036888" progId="Equation.2">
                  <p:embed/>
                </p:oleObj>
              </mc:Choice>
              <mc:Fallback>
                <p:oleObj name="Equation" r:id="rId4" imgW="4264025" imgH="3036888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2087563"/>
                        <a:ext cx="4264025" cy="303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10338" y="3057525"/>
          <a:ext cx="976312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lipArt" r:id="rId6" imgW="974620" imgH="1343867" progId="">
                  <p:embed/>
                </p:oleObj>
              </mc:Choice>
              <mc:Fallback>
                <p:oleObj name="ClipArt" r:id="rId6" imgW="974620" imgH="1343867" progId="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3057525"/>
                        <a:ext cx="976312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8221663" y="6397625"/>
            <a:ext cx="20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78222"/>
      </p:ext>
    </p:extLst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37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Regression Equation Example</a:t>
            </a:r>
          </a:p>
        </p:txBody>
      </p:sp>
      <p:graphicFrame>
        <p:nvGraphicFramePr>
          <p:cNvPr id="7783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00225" y="1643063"/>
          <a:ext cx="4656138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Worksheet" r:id="rId4" imgW="4656138" imgH="3563938" progId="Excel.Sheet.8">
                  <p:embed/>
                </p:oleObj>
              </mc:Choice>
              <mc:Fallback>
                <p:oleObj name="Worksheet" r:id="rId4" imgW="4656138" imgH="3563938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643063"/>
                        <a:ext cx="4656138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814513" y="5700713"/>
            <a:ext cx="59436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i="1"/>
              <a:t>Develop a regression equation to predict sales </a:t>
            </a:r>
          </a:p>
          <a:p>
            <a:r>
              <a:rPr lang="en-US" i="1"/>
              <a:t>based on these five points.</a:t>
            </a:r>
          </a:p>
        </p:txBody>
      </p:sp>
    </p:spTree>
    <p:extLst>
      <p:ext uri="{BB962C8B-B14F-4D97-AF65-F5344CB8AC3E}">
        <p14:creationId xmlns:p14="http://schemas.microsoft.com/office/powerpoint/2010/main" val="2453682599"/>
      </p:ext>
    </p:extLst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485" y="138714"/>
            <a:ext cx="7203137" cy="868362"/>
          </a:xfrm>
        </p:spPr>
        <p:txBody>
          <a:bodyPr/>
          <a:lstStyle/>
          <a:p>
            <a:r>
              <a:rPr lang="tr-TR" sz="3200" dirty="0" smtClean="0"/>
              <a:t>Demand Management</a:t>
            </a:r>
            <a:endParaRPr lang="en-US" sz="32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532" y="1529525"/>
            <a:ext cx="8397875" cy="4568782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Book Antiqua"/>
                <a:ea typeface="Times New Roman"/>
              </a:rPr>
              <a:t>Forecasting is the process of making statements about events whose actual outcomes (typically) have not yet been observed. A commonplace example might be estimation for some variable of interest at some specified future date. Prediction is a similar, but more general term. Both might refer to formal statistical methods employing time series, cross-sectional or longitudinal data, or alternatively to less formal </a:t>
            </a:r>
            <a:r>
              <a:rPr lang="en-US" sz="2400" dirty="0" smtClean="0">
                <a:latin typeface="Book Antiqua"/>
                <a:ea typeface="Times New Roman"/>
              </a:rPr>
              <a:t>judgmental </a:t>
            </a:r>
            <a:r>
              <a:rPr lang="en-US" sz="2400" dirty="0">
                <a:latin typeface="Book Antiqua"/>
                <a:ea typeface="Times New Roman"/>
              </a:rPr>
              <a:t>methods.</a:t>
            </a:r>
            <a:endParaRPr lang="tr-TR" sz="2400" dirty="0" smtClean="0">
              <a:latin typeface="Book Antiqua"/>
              <a:ea typeface="Times New Roman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tr-TR" sz="2400" b="1" dirty="0" smtClean="0">
                <a:solidFill>
                  <a:srgbClr val="FF0000"/>
                </a:solidFill>
                <a:latin typeface="Book Antiqua"/>
                <a:ea typeface="Times New Roman"/>
              </a:rPr>
              <a:t>The purpose of demand management is to coordinate and control all of the sources of demand so the productive system can be used efficiently and the product delivered on time.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tr-TR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44" name="Picture 4" descr="What is Demand Management &amp; How Does it Work in IT? | Gi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0" b="8469"/>
          <a:stretch/>
        </p:blipFill>
        <p:spPr bwMode="auto">
          <a:xfrm>
            <a:off x="5197926" y="0"/>
            <a:ext cx="3388481" cy="15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425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36638" y="715963"/>
          <a:ext cx="7053262" cy="34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4" imgW="7050088" imgH="3484563" progId="Excel.Sheet.8">
                  <p:embed/>
                </p:oleObj>
              </mc:Choice>
              <mc:Fallback>
                <p:oleObj name="Worksheet" r:id="rId4" imgW="7050088" imgH="3484563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715963"/>
                        <a:ext cx="7053262" cy="348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49350" y="4524375"/>
          <a:ext cx="6729413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6" imgW="6724650" imgH="2047875" progId="Equation.2">
                  <p:embed/>
                </p:oleObj>
              </mc:Choice>
              <mc:Fallback>
                <p:oleObj name="Equation" r:id="rId6" imgW="6724650" imgH="2047875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350" y="4524375"/>
                        <a:ext cx="6729413" cy="204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38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868988" y="6554788"/>
            <a:ext cx="3197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©"/>
            </a:pPr>
            <a:r>
              <a:rPr lang="en-US" sz="1200" b="1" i="1">
                <a:latin typeface="Book Antiqua" pitchFamily="18" charset="0"/>
              </a:rPr>
              <a:t>The McGraw-Hill Companies, Inc., 1998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77788" y="6554788"/>
            <a:ext cx="1901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latin typeface="Book Antiqua" pitchFamily="18" charset="0"/>
              </a:rPr>
              <a:t>Irwin/McGraw-Hill</a:t>
            </a:r>
          </a:p>
        </p:txBody>
      </p:sp>
    </p:spTree>
    <p:extLst>
      <p:ext uri="{BB962C8B-B14F-4D97-AF65-F5344CB8AC3E}">
        <p14:creationId xmlns:p14="http://schemas.microsoft.com/office/powerpoint/2010/main" val="1568843506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243138" y="193675"/>
            <a:ext cx="39020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/>
              <a:t>y = 143.5 + 6.3t 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77813" y="496888"/>
            <a:ext cx="8242300" cy="635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2190750" y="1189038"/>
            <a:ext cx="3365500" cy="3756025"/>
          </a:xfrm>
          <a:custGeom>
            <a:avLst/>
            <a:gdLst>
              <a:gd name="T0" fmla="*/ 0 w 2120"/>
              <a:gd name="T1" fmla="*/ 0 h 2366"/>
              <a:gd name="T2" fmla="*/ 2119 w 2120"/>
              <a:gd name="T3" fmla="*/ 0 h 2366"/>
              <a:gd name="T4" fmla="*/ 2119 w 2120"/>
              <a:gd name="T5" fmla="*/ 2365 h 2366"/>
              <a:gd name="T6" fmla="*/ 0 w 2120"/>
              <a:gd name="T7" fmla="*/ 2365 h 2366"/>
              <a:gd name="T8" fmla="*/ 0 w 2120"/>
              <a:gd name="T9" fmla="*/ 0 h 2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0" h="2366">
                <a:moveTo>
                  <a:pt x="0" y="0"/>
                </a:moveTo>
                <a:lnTo>
                  <a:pt x="2119" y="0"/>
                </a:lnTo>
                <a:lnTo>
                  <a:pt x="2119" y="2365"/>
                </a:lnTo>
                <a:lnTo>
                  <a:pt x="0" y="2365"/>
                </a:lnTo>
                <a:lnTo>
                  <a:pt x="0" y="0"/>
                </a:lnTo>
              </a:path>
            </a:pathLst>
          </a:custGeom>
          <a:solidFill>
            <a:srgbClr val="E3E3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2208213" y="4543425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2208213" y="4127500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2208213" y="3711575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2208213" y="3295650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2208213" y="2852738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208213" y="2436813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2208213" y="2020888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2208213" y="1604963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2208213" y="1189038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3049588" y="1206500"/>
            <a:ext cx="0" cy="3740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3881438" y="1206500"/>
            <a:ext cx="0" cy="3740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4741863" y="1206500"/>
            <a:ext cx="0" cy="3740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5570538" y="1206500"/>
            <a:ext cx="0" cy="3740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38" name="Freeform 18"/>
          <p:cNvSpPr>
            <a:spLocks/>
          </p:cNvSpPr>
          <p:nvPr/>
        </p:nvSpPr>
        <p:spPr bwMode="auto">
          <a:xfrm>
            <a:off x="2190750" y="1189038"/>
            <a:ext cx="3382963" cy="3771900"/>
          </a:xfrm>
          <a:custGeom>
            <a:avLst/>
            <a:gdLst>
              <a:gd name="T0" fmla="*/ 0 w 2130"/>
              <a:gd name="T1" fmla="*/ 0 h 2376"/>
              <a:gd name="T2" fmla="*/ 2129 w 2130"/>
              <a:gd name="T3" fmla="*/ 0 h 2376"/>
              <a:gd name="T4" fmla="*/ 2129 w 2130"/>
              <a:gd name="T5" fmla="*/ 2375 h 2376"/>
              <a:gd name="T6" fmla="*/ 0 w 2130"/>
              <a:gd name="T7" fmla="*/ 2375 h 2376"/>
              <a:gd name="T8" fmla="*/ 0 w 2130"/>
              <a:gd name="T9" fmla="*/ 0 h 2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0" h="2376">
                <a:moveTo>
                  <a:pt x="0" y="0"/>
                </a:moveTo>
                <a:lnTo>
                  <a:pt x="2129" y="0"/>
                </a:lnTo>
                <a:lnTo>
                  <a:pt x="2129" y="2375"/>
                </a:lnTo>
                <a:lnTo>
                  <a:pt x="0" y="237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2190750" y="1206500"/>
            <a:ext cx="0" cy="3740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2125663" y="4959350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2125663" y="4543425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>
            <a:off x="2125663" y="4127500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2125663" y="3711575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2125663" y="3295650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>
            <a:off x="2125663" y="2852738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>
            <a:off x="2125663" y="2436813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>
            <a:off x="2125663" y="2020888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>
            <a:off x="2125663" y="1604963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>
            <a:off x="2125663" y="1189038"/>
            <a:ext cx="5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>
            <a:off x="2208213" y="4959350"/>
            <a:ext cx="33496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 flipV="1">
            <a:off x="2190750" y="4949825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2" name="Line 32"/>
          <p:cNvSpPr>
            <a:spLocks noChangeShapeType="1"/>
          </p:cNvSpPr>
          <p:nvPr/>
        </p:nvSpPr>
        <p:spPr bwMode="auto">
          <a:xfrm flipV="1">
            <a:off x="3049588" y="4949825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3" name="Line 33"/>
          <p:cNvSpPr>
            <a:spLocks noChangeShapeType="1"/>
          </p:cNvSpPr>
          <p:nvPr/>
        </p:nvSpPr>
        <p:spPr bwMode="auto">
          <a:xfrm flipV="1">
            <a:off x="3881438" y="4949825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4" name="Line 34"/>
          <p:cNvSpPr>
            <a:spLocks noChangeShapeType="1"/>
          </p:cNvSpPr>
          <p:nvPr/>
        </p:nvSpPr>
        <p:spPr bwMode="auto">
          <a:xfrm flipV="1">
            <a:off x="4741863" y="4949825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5" name="Line 35"/>
          <p:cNvSpPr>
            <a:spLocks noChangeShapeType="1"/>
          </p:cNvSpPr>
          <p:nvPr/>
        </p:nvSpPr>
        <p:spPr bwMode="auto">
          <a:xfrm flipV="1">
            <a:off x="5570538" y="4949825"/>
            <a:ext cx="0" cy="1031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56" name="Freeform 36"/>
          <p:cNvSpPr>
            <a:spLocks/>
          </p:cNvSpPr>
          <p:nvPr/>
        </p:nvSpPr>
        <p:spPr bwMode="auto">
          <a:xfrm>
            <a:off x="2190750" y="1439863"/>
            <a:ext cx="3382963" cy="2273300"/>
          </a:xfrm>
          <a:custGeom>
            <a:avLst/>
            <a:gdLst>
              <a:gd name="T0" fmla="*/ 0 w 2130"/>
              <a:gd name="T1" fmla="*/ 1431 h 1432"/>
              <a:gd name="T2" fmla="*/ 541 w 2130"/>
              <a:gd name="T3" fmla="*/ 1065 h 1432"/>
              <a:gd name="T4" fmla="*/ 1065 w 2130"/>
              <a:gd name="T5" fmla="*/ 785 h 1432"/>
              <a:gd name="T6" fmla="*/ 1606 w 2130"/>
              <a:gd name="T7" fmla="*/ 576 h 1432"/>
              <a:gd name="T8" fmla="*/ 2129 w 2130"/>
              <a:gd name="T9" fmla="*/ 0 h 1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0" h="1432">
                <a:moveTo>
                  <a:pt x="0" y="1431"/>
                </a:moveTo>
                <a:lnTo>
                  <a:pt x="541" y="1065"/>
                </a:lnTo>
                <a:lnTo>
                  <a:pt x="1065" y="785"/>
                </a:lnTo>
                <a:lnTo>
                  <a:pt x="1606" y="576"/>
                </a:lnTo>
                <a:lnTo>
                  <a:pt x="2129" y="0"/>
                </a:lnTo>
              </a:path>
            </a:pathLst>
          </a:custGeom>
          <a:noFill/>
          <a:ln w="254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57" name="Freeform 37"/>
          <p:cNvSpPr>
            <a:spLocks/>
          </p:cNvSpPr>
          <p:nvPr/>
        </p:nvSpPr>
        <p:spPr bwMode="auto">
          <a:xfrm>
            <a:off x="2190750" y="1604963"/>
            <a:ext cx="3382963" cy="2108200"/>
          </a:xfrm>
          <a:custGeom>
            <a:avLst/>
            <a:gdLst>
              <a:gd name="T0" fmla="*/ 0 w 2130"/>
              <a:gd name="T1" fmla="*/ 1327 h 1328"/>
              <a:gd name="T2" fmla="*/ 541 w 2130"/>
              <a:gd name="T3" fmla="*/ 995 h 1328"/>
              <a:gd name="T4" fmla="*/ 1065 w 2130"/>
              <a:gd name="T5" fmla="*/ 664 h 1328"/>
              <a:gd name="T6" fmla="*/ 1606 w 2130"/>
              <a:gd name="T7" fmla="*/ 332 h 1328"/>
              <a:gd name="T8" fmla="*/ 2129 w 2130"/>
              <a:gd name="T9" fmla="*/ 0 h 1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0" h="1328">
                <a:moveTo>
                  <a:pt x="0" y="1327"/>
                </a:moveTo>
                <a:lnTo>
                  <a:pt x="541" y="995"/>
                </a:lnTo>
                <a:lnTo>
                  <a:pt x="1065" y="664"/>
                </a:lnTo>
                <a:lnTo>
                  <a:pt x="1606" y="332"/>
                </a:lnTo>
                <a:lnTo>
                  <a:pt x="2129" y="0"/>
                </a:lnTo>
              </a:path>
            </a:pathLst>
          </a:custGeom>
          <a:noFill/>
          <a:ln w="25400" cap="rnd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58" name="Freeform 38"/>
          <p:cNvSpPr>
            <a:spLocks/>
          </p:cNvSpPr>
          <p:nvPr/>
        </p:nvSpPr>
        <p:spPr bwMode="auto">
          <a:xfrm>
            <a:off x="2106613" y="3629025"/>
            <a:ext cx="168275" cy="168275"/>
          </a:xfrm>
          <a:custGeom>
            <a:avLst/>
            <a:gdLst>
              <a:gd name="T0" fmla="*/ 53 w 106"/>
              <a:gd name="T1" fmla="*/ 0 h 106"/>
              <a:gd name="T2" fmla="*/ 105 w 106"/>
              <a:gd name="T3" fmla="*/ 52 h 106"/>
              <a:gd name="T4" fmla="*/ 53 w 106"/>
              <a:gd name="T5" fmla="*/ 105 h 106"/>
              <a:gd name="T6" fmla="*/ 0 w 106"/>
              <a:gd name="T7" fmla="*/ 52 h 106"/>
              <a:gd name="T8" fmla="*/ 53 w 106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6">
                <a:moveTo>
                  <a:pt x="53" y="0"/>
                </a:moveTo>
                <a:lnTo>
                  <a:pt x="105" y="52"/>
                </a:lnTo>
                <a:lnTo>
                  <a:pt x="53" y="105"/>
                </a:lnTo>
                <a:lnTo>
                  <a:pt x="0" y="52"/>
                </a:lnTo>
                <a:lnTo>
                  <a:pt x="53" y="0"/>
                </a:lnTo>
              </a:path>
            </a:pathLst>
          </a:custGeom>
          <a:solidFill>
            <a:srgbClr val="000080"/>
          </a:solidFill>
          <a:ln w="254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59" name="Freeform 39"/>
          <p:cNvSpPr>
            <a:spLocks/>
          </p:cNvSpPr>
          <p:nvPr/>
        </p:nvSpPr>
        <p:spPr bwMode="auto">
          <a:xfrm>
            <a:off x="2965450" y="3046413"/>
            <a:ext cx="169863" cy="168275"/>
          </a:xfrm>
          <a:custGeom>
            <a:avLst/>
            <a:gdLst>
              <a:gd name="T0" fmla="*/ 53 w 106"/>
              <a:gd name="T1" fmla="*/ 0 h 106"/>
              <a:gd name="T2" fmla="*/ 105 w 106"/>
              <a:gd name="T3" fmla="*/ 53 h 106"/>
              <a:gd name="T4" fmla="*/ 53 w 106"/>
              <a:gd name="T5" fmla="*/ 105 h 106"/>
              <a:gd name="T6" fmla="*/ 0 w 106"/>
              <a:gd name="T7" fmla="*/ 53 h 106"/>
              <a:gd name="T8" fmla="*/ 53 w 106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6">
                <a:moveTo>
                  <a:pt x="53" y="0"/>
                </a:moveTo>
                <a:lnTo>
                  <a:pt x="105" y="53"/>
                </a:lnTo>
                <a:lnTo>
                  <a:pt x="53" y="105"/>
                </a:lnTo>
                <a:lnTo>
                  <a:pt x="0" y="53"/>
                </a:lnTo>
                <a:lnTo>
                  <a:pt x="53" y="0"/>
                </a:lnTo>
              </a:path>
            </a:pathLst>
          </a:custGeom>
          <a:solidFill>
            <a:srgbClr val="000080"/>
          </a:solidFill>
          <a:ln w="254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60" name="Freeform 40"/>
          <p:cNvSpPr>
            <a:spLocks/>
          </p:cNvSpPr>
          <p:nvPr/>
        </p:nvSpPr>
        <p:spPr bwMode="auto">
          <a:xfrm>
            <a:off x="3797300" y="2603500"/>
            <a:ext cx="169863" cy="168275"/>
          </a:xfrm>
          <a:custGeom>
            <a:avLst/>
            <a:gdLst>
              <a:gd name="T0" fmla="*/ 53 w 106"/>
              <a:gd name="T1" fmla="*/ 0 h 106"/>
              <a:gd name="T2" fmla="*/ 105 w 106"/>
              <a:gd name="T3" fmla="*/ 52 h 106"/>
              <a:gd name="T4" fmla="*/ 53 w 106"/>
              <a:gd name="T5" fmla="*/ 105 h 106"/>
              <a:gd name="T6" fmla="*/ 0 w 106"/>
              <a:gd name="T7" fmla="*/ 52 h 106"/>
              <a:gd name="T8" fmla="*/ 53 w 106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6">
                <a:moveTo>
                  <a:pt x="53" y="0"/>
                </a:moveTo>
                <a:lnTo>
                  <a:pt x="105" y="52"/>
                </a:lnTo>
                <a:lnTo>
                  <a:pt x="53" y="105"/>
                </a:lnTo>
                <a:lnTo>
                  <a:pt x="0" y="52"/>
                </a:lnTo>
                <a:lnTo>
                  <a:pt x="53" y="0"/>
                </a:lnTo>
              </a:path>
            </a:pathLst>
          </a:custGeom>
          <a:solidFill>
            <a:srgbClr val="000080"/>
          </a:solidFill>
          <a:ln w="254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61" name="Freeform 41"/>
          <p:cNvSpPr>
            <a:spLocks/>
          </p:cNvSpPr>
          <p:nvPr/>
        </p:nvSpPr>
        <p:spPr bwMode="auto">
          <a:xfrm>
            <a:off x="4656138" y="2270125"/>
            <a:ext cx="168275" cy="168275"/>
          </a:xfrm>
          <a:custGeom>
            <a:avLst/>
            <a:gdLst>
              <a:gd name="T0" fmla="*/ 53 w 106"/>
              <a:gd name="T1" fmla="*/ 0 h 106"/>
              <a:gd name="T2" fmla="*/ 105 w 106"/>
              <a:gd name="T3" fmla="*/ 53 h 106"/>
              <a:gd name="T4" fmla="*/ 53 w 106"/>
              <a:gd name="T5" fmla="*/ 105 h 106"/>
              <a:gd name="T6" fmla="*/ 0 w 106"/>
              <a:gd name="T7" fmla="*/ 53 h 106"/>
              <a:gd name="T8" fmla="*/ 53 w 106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6">
                <a:moveTo>
                  <a:pt x="53" y="0"/>
                </a:moveTo>
                <a:lnTo>
                  <a:pt x="105" y="53"/>
                </a:lnTo>
                <a:lnTo>
                  <a:pt x="53" y="105"/>
                </a:lnTo>
                <a:lnTo>
                  <a:pt x="0" y="53"/>
                </a:lnTo>
                <a:lnTo>
                  <a:pt x="53" y="0"/>
                </a:lnTo>
              </a:path>
            </a:pathLst>
          </a:custGeom>
          <a:solidFill>
            <a:srgbClr val="000080"/>
          </a:solidFill>
          <a:ln w="254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62" name="Freeform 42"/>
          <p:cNvSpPr>
            <a:spLocks/>
          </p:cNvSpPr>
          <p:nvPr/>
        </p:nvSpPr>
        <p:spPr bwMode="auto">
          <a:xfrm>
            <a:off x="5487988" y="1355725"/>
            <a:ext cx="168275" cy="168275"/>
          </a:xfrm>
          <a:custGeom>
            <a:avLst/>
            <a:gdLst>
              <a:gd name="T0" fmla="*/ 52 w 106"/>
              <a:gd name="T1" fmla="*/ 0 h 106"/>
              <a:gd name="T2" fmla="*/ 105 w 106"/>
              <a:gd name="T3" fmla="*/ 53 h 106"/>
              <a:gd name="T4" fmla="*/ 52 w 106"/>
              <a:gd name="T5" fmla="*/ 105 h 106"/>
              <a:gd name="T6" fmla="*/ 0 w 106"/>
              <a:gd name="T7" fmla="*/ 53 h 106"/>
              <a:gd name="T8" fmla="*/ 52 w 106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6">
                <a:moveTo>
                  <a:pt x="52" y="0"/>
                </a:moveTo>
                <a:lnTo>
                  <a:pt x="105" y="53"/>
                </a:lnTo>
                <a:lnTo>
                  <a:pt x="52" y="105"/>
                </a:lnTo>
                <a:lnTo>
                  <a:pt x="0" y="53"/>
                </a:lnTo>
                <a:lnTo>
                  <a:pt x="52" y="0"/>
                </a:lnTo>
              </a:path>
            </a:pathLst>
          </a:custGeom>
          <a:solidFill>
            <a:srgbClr val="000080"/>
          </a:solidFill>
          <a:ln w="254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63" name="Rectangle 43"/>
          <p:cNvSpPr>
            <a:spLocks noChangeArrowheads="1"/>
          </p:cNvSpPr>
          <p:nvPr/>
        </p:nvSpPr>
        <p:spPr bwMode="auto">
          <a:xfrm>
            <a:off x="2106613" y="3629025"/>
            <a:ext cx="152400" cy="150813"/>
          </a:xfrm>
          <a:prstGeom prst="rect">
            <a:avLst/>
          </a:prstGeom>
          <a:solidFill>
            <a:srgbClr val="FF00FF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64" name="Rectangle 44"/>
          <p:cNvSpPr>
            <a:spLocks noChangeArrowheads="1"/>
          </p:cNvSpPr>
          <p:nvPr/>
        </p:nvSpPr>
        <p:spPr bwMode="auto">
          <a:xfrm>
            <a:off x="2965450" y="3101975"/>
            <a:ext cx="150813" cy="150813"/>
          </a:xfrm>
          <a:prstGeom prst="rect">
            <a:avLst/>
          </a:prstGeom>
          <a:solidFill>
            <a:srgbClr val="FF00FF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65" name="Rectangle 45"/>
          <p:cNvSpPr>
            <a:spLocks noChangeArrowheads="1"/>
          </p:cNvSpPr>
          <p:nvPr/>
        </p:nvSpPr>
        <p:spPr bwMode="auto">
          <a:xfrm>
            <a:off x="3797300" y="2574925"/>
            <a:ext cx="150813" cy="150813"/>
          </a:xfrm>
          <a:prstGeom prst="rect">
            <a:avLst/>
          </a:prstGeom>
          <a:solidFill>
            <a:srgbClr val="FF00FF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66" name="Rectangle 46"/>
          <p:cNvSpPr>
            <a:spLocks noChangeArrowheads="1"/>
          </p:cNvSpPr>
          <p:nvPr/>
        </p:nvSpPr>
        <p:spPr bwMode="auto">
          <a:xfrm>
            <a:off x="4656138" y="2049463"/>
            <a:ext cx="150812" cy="149225"/>
          </a:xfrm>
          <a:prstGeom prst="rect">
            <a:avLst/>
          </a:prstGeom>
          <a:solidFill>
            <a:srgbClr val="FF00FF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67" name="Rectangle 47"/>
          <p:cNvSpPr>
            <a:spLocks noChangeArrowheads="1"/>
          </p:cNvSpPr>
          <p:nvPr/>
        </p:nvSpPr>
        <p:spPr bwMode="auto">
          <a:xfrm>
            <a:off x="5487988" y="1522413"/>
            <a:ext cx="150812" cy="150812"/>
          </a:xfrm>
          <a:prstGeom prst="rect">
            <a:avLst/>
          </a:prstGeom>
          <a:solidFill>
            <a:srgbClr val="FF00FF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68" name="Rectangle 48"/>
          <p:cNvSpPr>
            <a:spLocks noChangeArrowheads="1"/>
          </p:cNvSpPr>
          <p:nvPr/>
        </p:nvSpPr>
        <p:spPr bwMode="auto">
          <a:xfrm>
            <a:off x="1379538" y="4719638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135</a:t>
            </a:r>
          </a:p>
        </p:txBody>
      </p:sp>
      <p:sp>
        <p:nvSpPr>
          <p:cNvPr id="81969" name="Rectangle 49"/>
          <p:cNvSpPr>
            <a:spLocks noChangeArrowheads="1"/>
          </p:cNvSpPr>
          <p:nvPr/>
        </p:nvSpPr>
        <p:spPr bwMode="auto">
          <a:xfrm>
            <a:off x="1379538" y="4303713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140</a:t>
            </a:r>
          </a:p>
        </p:txBody>
      </p:sp>
      <p:sp>
        <p:nvSpPr>
          <p:cNvPr id="81970" name="Rectangle 50"/>
          <p:cNvSpPr>
            <a:spLocks noChangeArrowheads="1"/>
          </p:cNvSpPr>
          <p:nvPr/>
        </p:nvSpPr>
        <p:spPr bwMode="auto">
          <a:xfrm>
            <a:off x="1379538" y="3887788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145</a:t>
            </a:r>
          </a:p>
        </p:txBody>
      </p:sp>
      <p:sp>
        <p:nvSpPr>
          <p:cNvPr id="81971" name="Rectangle 51"/>
          <p:cNvSpPr>
            <a:spLocks noChangeArrowheads="1"/>
          </p:cNvSpPr>
          <p:nvPr/>
        </p:nvSpPr>
        <p:spPr bwMode="auto">
          <a:xfrm>
            <a:off x="1379538" y="3471863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150</a:t>
            </a:r>
          </a:p>
        </p:txBody>
      </p:sp>
      <p:sp>
        <p:nvSpPr>
          <p:cNvPr id="81972" name="Rectangle 52"/>
          <p:cNvSpPr>
            <a:spLocks noChangeArrowheads="1"/>
          </p:cNvSpPr>
          <p:nvPr/>
        </p:nvSpPr>
        <p:spPr bwMode="auto">
          <a:xfrm>
            <a:off x="1379538" y="3055938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155</a:t>
            </a:r>
          </a:p>
        </p:txBody>
      </p:sp>
      <p:sp>
        <p:nvSpPr>
          <p:cNvPr id="81973" name="Rectangle 53"/>
          <p:cNvSpPr>
            <a:spLocks noChangeArrowheads="1"/>
          </p:cNvSpPr>
          <p:nvPr/>
        </p:nvSpPr>
        <p:spPr bwMode="auto">
          <a:xfrm>
            <a:off x="1379538" y="2613025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160</a:t>
            </a:r>
          </a:p>
        </p:txBody>
      </p:sp>
      <p:sp>
        <p:nvSpPr>
          <p:cNvPr id="81974" name="Rectangle 54"/>
          <p:cNvSpPr>
            <a:spLocks noChangeArrowheads="1"/>
          </p:cNvSpPr>
          <p:nvPr/>
        </p:nvSpPr>
        <p:spPr bwMode="auto">
          <a:xfrm>
            <a:off x="1379538" y="2197100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165</a:t>
            </a:r>
          </a:p>
        </p:txBody>
      </p:sp>
      <p:sp>
        <p:nvSpPr>
          <p:cNvPr id="81975" name="Rectangle 55"/>
          <p:cNvSpPr>
            <a:spLocks noChangeArrowheads="1"/>
          </p:cNvSpPr>
          <p:nvPr/>
        </p:nvSpPr>
        <p:spPr bwMode="auto">
          <a:xfrm>
            <a:off x="1379538" y="1781175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170</a:t>
            </a:r>
          </a:p>
        </p:txBody>
      </p:sp>
      <p:sp>
        <p:nvSpPr>
          <p:cNvPr id="81976" name="Rectangle 56"/>
          <p:cNvSpPr>
            <a:spLocks noChangeArrowheads="1"/>
          </p:cNvSpPr>
          <p:nvPr/>
        </p:nvSpPr>
        <p:spPr bwMode="auto">
          <a:xfrm>
            <a:off x="1379538" y="1365250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175</a:t>
            </a:r>
          </a:p>
        </p:txBody>
      </p:sp>
      <p:sp>
        <p:nvSpPr>
          <p:cNvPr id="81977" name="Rectangle 57"/>
          <p:cNvSpPr>
            <a:spLocks noChangeArrowheads="1"/>
          </p:cNvSpPr>
          <p:nvPr/>
        </p:nvSpPr>
        <p:spPr bwMode="auto">
          <a:xfrm>
            <a:off x="1379538" y="949325"/>
            <a:ext cx="690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180</a:t>
            </a:r>
          </a:p>
        </p:txBody>
      </p:sp>
      <p:sp>
        <p:nvSpPr>
          <p:cNvPr id="81978" name="Rectangle 58"/>
          <p:cNvSpPr>
            <a:spLocks noChangeArrowheads="1"/>
          </p:cNvSpPr>
          <p:nvPr/>
        </p:nvSpPr>
        <p:spPr bwMode="auto">
          <a:xfrm>
            <a:off x="2017713" y="5162550"/>
            <a:ext cx="3492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81979" name="Rectangle 59"/>
          <p:cNvSpPr>
            <a:spLocks noChangeArrowheads="1"/>
          </p:cNvSpPr>
          <p:nvPr/>
        </p:nvSpPr>
        <p:spPr bwMode="auto">
          <a:xfrm>
            <a:off x="2874963" y="5162550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81980" name="Rectangle 60"/>
          <p:cNvSpPr>
            <a:spLocks noChangeArrowheads="1"/>
          </p:cNvSpPr>
          <p:nvPr/>
        </p:nvSpPr>
        <p:spPr bwMode="auto">
          <a:xfrm>
            <a:off x="3706813" y="5162550"/>
            <a:ext cx="3508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81981" name="Rectangle 61"/>
          <p:cNvSpPr>
            <a:spLocks noChangeArrowheads="1"/>
          </p:cNvSpPr>
          <p:nvPr/>
        </p:nvSpPr>
        <p:spPr bwMode="auto">
          <a:xfrm>
            <a:off x="4565650" y="5162550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81982" name="Rectangle 62"/>
          <p:cNvSpPr>
            <a:spLocks noChangeArrowheads="1"/>
          </p:cNvSpPr>
          <p:nvPr/>
        </p:nvSpPr>
        <p:spPr bwMode="auto">
          <a:xfrm>
            <a:off x="5397500" y="5162550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81983" name="Rectangle 63"/>
          <p:cNvSpPr>
            <a:spLocks noChangeArrowheads="1"/>
          </p:cNvSpPr>
          <p:nvPr/>
        </p:nvSpPr>
        <p:spPr bwMode="auto">
          <a:xfrm>
            <a:off x="3290888" y="5808663"/>
            <a:ext cx="11287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Period</a:t>
            </a:r>
          </a:p>
        </p:txBody>
      </p:sp>
      <p:sp>
        <p:nvSpPr>
          <p:cNvPr id="81984" name="Rectangle 64"/>
          <p:cNvSpPr>
            <a:spLocks noChangeArrowheads="1"/>
          </p:cNvSpPr>
          <p:nvPr/>
        </p:nvSpPr>
        <p:spPr bwMode="auto">
          <a:xfrm rot="16200000">
            <a:off x="278607" y="3136106"/>
            <a:ext cx="9779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Sales</a:t>
            </a:r>
          </a:p>
        </p:txBody>
      </p:sp>
      <p:sp>
        <p:nvSpPr>
          <p:cNvPr id="81985" name="Rectangle 65"/>
          <p:cNvSpPr>
            <a:spLocks noChangeArrowheads="1"/>
          </p:cNvSpPr>
          <p:nvPr/>
        </p:nvSpPr>
        <p:spPr bwMode="auto">
          <a:xfrm>
            <a:off x="6021388" y="2554288"/>
            <a:ext cx="2216150" cy="1052512"/>
          </a:xfrm>
          <a:prstGeom prst="rect">
            <a:avLst/>
          </a:prstGeom>
          <a:solidFill>
            <a:srgbClr val="C0FEF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86" name="Line 66"/>
          <p:cNvSpPr>
            <a:spLocks noChangeShapeType="1"/>
          </p:cNvSpPr>
          <p:nvPr/>
        </p:nvSpPr>
        <p:spPr bwMode="auto">
          <a:xfrm>
            <a:off x="6157913" y="2825750"/>
            <a:ext cx="69215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87" name="Freeform 67"/>
          <p:cNvSpPr>
            <a:spLocks/>
          </p:cNvSpPr>
          <p:nvPr/>
        </p:nvSpPr>
        <p:spPr bwMode="auto">
          <a:xfrm>
            <a:off x="6402388" y="2741613"/>
            <a:ext cx="168275" cy="168275"/>
          </a:xfrm>
          <a:custGeom>
            <a:avLst/>
            <a:gdLst>
              <a:gd name="T0" fmla="*/ 53 w 106"/>
              <a:gd name="T1" fmla="*/ 0 h 106"/>
              <a:gd name="T2" fmla="*/ 105 w 106"/>
              <a:gd name="T3" fmla="*/ 53 h 106"/>
              <a:gd name="T4" fmla="*/ 53 w 106"/>
              <a:gd name="T5" fmla="*/ 105 h 106"/>
              <a:gd name="T6" fmla="*/ 0 w 106"/>
              <a:gd name="T7" fmla="*/ 53 h 106"/>
              <a:gd name="T8" fmla="*/ 53 w 106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6">
                <a:moveTo>
                  <a:pt x="53" y="0"/>
                </a:moveTo>
                <a:lnTo>
                  <a:pt x="105" y="53"/>
                </a:lnTo>
                <a:lnTo>
                  <a:pt x="53" y="105"/>
                </a:lnTo>
                <a:lnTo>
                  <a:pt x="0" y="53"/>
                </a:lnTo>
                <a:lnTo>
                  <a:pt x="53" y="0"/>
                </a:lnTo>
              </a:path>
            </a:pathLst>
          </a:custGeom>
          <a:solidFill>
            <a:srgbClr val="000080"/>
          </a:solidFill>
          <a:ln w="25400" cap="rnd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88" name="Rectangle 68"/>
          <p:cNvSpPr>
            <a:spLocks noChangeArrowheads="1"/>
          </p:cNvSpPr>
          <p:nvPr/>
        </p:nvSpPr>
        <p:spPr bwMode="auto">
          <a:xfrm>
            <a:off x="6865938" y="2584450"/>
            <a:ext cx="944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Sales</a:t>
            </a:r>
          </a:p>
        </p:txBody>
      </p:sp>
      <p:sp>
        <p:nvSpPr>
          <p:cNvPr id="81989" name="Line 69"/>
          <p:cNvSpPr>
            <a:spLocks noChangeShapeType="1"/>
          </p:cNvSpPr>
          <p:nvPr/>
        </p:nvSpPr>
        <p:spPr bwMode="auto">
          <a:xfrm>
            <a:off x="6157913" y="3351213"/>
            <a:ext cx="692150" cy="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90" name="Rectangle 70"/>
          <p:cNvSpPr>
            <a:spLocks noChangeArrowheads="1"/>
          </p:cNvSpPr>
          <p:nvPr/>
        </p:nvSpPr>
        <p:spPr bwMode="auto">
          <a:xfrm>
            <a:off x="6402388" y="3268663"/>
            <a:ext cx="150812" cy="150812"/>
          </a:xfrm>
          <a:prstGeom prst="rect">
            <a:avLst/>
          </a:prstGeom>
          <a:solidFill>
            <a:srgbClr val="FF00FF"/>
          </a:solidFill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91" name="Rectangle 71"/>
          <p:cNvSpPr>
            <a:spLocks noChangeArrowheads="1"/>
          </p:cNvSpPr>
          <p:nvPr/>
        </p:nvSpPr>
        <p:spPr bwMode="auto">
          <a:xfrm>
            <a:off x="6865938" y="3111500"/>
            <a:ext cx="13684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" charset="0"/>
              </a:rPr>
              <a:t>Forecast</a:t>
            </a:r>
          </a:p>
        </p:txBody>
      </p:sp>
      <p:sp>
        <p:nvSpPr>
          <p:cNvPr id="81992" name="Rectangle 72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39</a:t>
            </a:r>
          </a:p>
        </p:txBody>
      </p:sp>
      <p:sp>
        <p:nvSpPr>
          <p:cNvPr id="81993" name="Rectangle 73"/>
          <p:cNvSpPr>
            <a:spLocks noChangeArrowheads="1"/>
          </p:cNvSpPr>
          <p:nvPr/>
        </p:nvSpPr>
        <p:spPr bwMode="auto">
          <a:xfrm>
            <a:off x="5868988" y="6554788"/>
            <a:ext cx="319722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FontTx/>
              <a:buChar char="©"/>
            </a:pPr>
            <a:r>
              <a:rPr lang="en-US" sz="1200" b="1" i="1">
                <a:latin typeface="Book Antiqua" pitchFamily="18" charset="0"/>
              </a:rPr>
              <a:t>The McGraw-Hill Companies, Inc., 1998</a:t>
            </a:r>
          </a:p>
        </p:txBody>
      </p:sp>
      <p:sp>
        <p:nvSpPr>
          <p:cNvPr id="81994" name="Rectangle 74"/>
          <p:cNvSpPr>
            <a:spLocks noChangeArrowheads="1"/>
          </p:cNvSpPr>
          <p:nvPr/>
        </p:nvSpPr>
        <p:spPr bwMode="auto">
          <a:xfrm>
            <a:off x="77788" y="6554788"/>
            <a:ext cx="19018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latin typeface="Book Antiqua" pitchFamily="18" charset="0"/>
              </a:rPr>
              <a:t>Irwin/McGraw-Hill</a:t>
            </a:r>
          </a:p>
        </p:txBody>
      </p:sp>
    </p:spTree>
    <p:extLst>
      <p:ext uri="{BB962C8B-B14F-4D97-AF65-F5344CB8AC3E}">
        <p14:creationId xmlns:p14="http://schemas.microsoft.com/office/powerpoint/2010/main" val="3730052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5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Categories of forecasting methods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73062" y="830263"/>
            <a:ext cx="8397875" cy="4799012"/>
          </a:xfrm>
          <a:noFill/>
          <a:ln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/>
              <a:t>Qualitative </a:t>
            </a:r>
            <a:r>
              <a:rPr lang="en-US" sz="1800" dirty="0"/>
              <a:t>vs. Quantitative </a:t>
            </a:r>
            <a:r>
              <a:rPr lang="en-US" sz="1800" dirty="0" smtClean="0"/>
              <a:t>Methods</a:t>
            </a:r>
            <a:endParaRPr lang="tr-TR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Qualitative forecasting techniques are subjective, based on the opinion and judgment of consumers, experts; appropriate when past data is not available. It is usually applied to intermediate-long range decisions.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Informed </a:t>
            </a:r>
            <a:r>
              <a:rPr lang="en-US" sz="1800" dirty="0"/>
              <a:t>opinion and judgment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Delphi method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Market research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Historical life-cycle Analogy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Quantitative forecasting models are used to estimate future demands as a function of past data; appropriate when past data is available. It is usually applied to short-intermediate range decisions.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Last </a:t>
            </a:r>
            <a:r>
              <a:rPr lang="en-US" sz="1800" dirty="0"/>
              <a:t>period demand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Arithmetic Average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Simple Moving Average (N-Period)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Weighted Moving Average (N-period)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Simple Exponential Smoothing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Multiplicative Seasonal Indexes</a:t>
            </a:r>
          </a:p>
        </p:txBody>
      </p:sp>
    </p:spTree>
    <p:extLst>
      <p:ext uri="{BB962C8B-B14F-4D97-AF65-F5344CB8AC3E}">
        <p14:creationId xmlns:p14="http://schemas.microsoft.com/office/powerpoint/2010/main" val="454889043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2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6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Components of Demand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9350" y="2825750"/>
            <a:ext cx="6997700" cy="3035300"/>
          </a:xfrm>
          <a:prstGeom prst="rect">
            <a:avLst/>
          </a:prstGeom>
          <a:solidFill>
            <a:srgbClr val="A6F69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760663" y="5959475"/>
            <a:ext cx="2936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437063" y="5959475"/>
            <a:ext cx="2936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189663" y="5959475"/>
            <a:ext cx="2936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3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7866063" y="5959475"/>
            <a:ext cx="2936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/>
              <a:t>4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7011988" y="2873375"/>
            <a:ext cx="2794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1800"/>
              <a:t>x</a:t>
            </a: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1160463" y="3025775"/>
            <a:ext cx="7045325" cy="2725738"/>
            <a:chOff x="730" y="1906"/>
            <a:chExt cx="4439" cy="1717"/>
          </a:xfrm>
        </p:grpSpPr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V="1">
              <a:off x="730" y="2250"/>
              <a:ext cx="4397" cy="111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731" y="2832"/>
              <a:ext cx="439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>
              <a:off x="759" y="3394"/>
              <a:ext cx="18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903" y="3346"/>
              <a:ext cx="18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961" y="3202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>
              <a:off x="1057" y="305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>
              <a:off x="1153" y="2914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1249" y="277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>
              <a:off x="1393" y="277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>
              <a:off x="1489" y="286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1585" y="2962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1681" y="305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1777" y="310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1873" y="310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/>
          </p:nvSpPr>
          <p:spPr bwMode="auto">
            <a:xfrm>
              <a:off x="1969" y="310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/>
          </p:nvSpPr>
          <p:spPr bwMode="auto">
            <a:xfrm>
              <a:off x="2017" y="301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>
              <a:off x="2065" y="2914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2113" y="281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6" name="Rectangle 30"/>
            <p:cNvSpPr>
              <a:spLocks noChangeArrowheads="1"/>
            </p:cNvSpPr>
            <p:nvPr/>
          </p:nvSpPr>
          <p:spPr bwMode="auto">
            <a:xfrm>
              <a:off x="2161" y="2722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7" name="Rectangle 31"/>
            <p:cNvSpPr>
              <a:spLocks noChangeArrowheads="1"/>
            </p:cNvSpPr>
            <p:nvPr/>
          </p:nvSpPr>
          <p:spPr bwMode="auto">
            <a:xfrm>
              <a:off x="2209" y="262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2257" y="253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2353" y="253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2449" y="257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2545" y="2674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2641" y="277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2737" y="286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2833" y="286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2929" y="286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3025" y="277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3121" y="2593"/>
              <a:ext cx="23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3217" y="2434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3313" y="229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3409" y="238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3505" y="257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3601" y="286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3697" y="277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3793" y="2674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3937" y="257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4081" y="2482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4225" y="238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4321" y="209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561" y="1906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657" y="2050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4753" y="2194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4849" y="2338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4993" y="2482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4369" y="1954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95" name="Rectangle 59"/>
            <p:cNvSpPr>
              <a:spLocks noChangeArrowheads="1"/>
            </p:cNvSpPr>
            <p:nvPr/>
          </p:nvSpPr>
          <p:spPr bwMode="auto">
            <a:xfrm>
              <a:off x="4225" y="2242"/>
              <a:ext cx="176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1800"/>
                <a:t>x</a:t>
              </a:r>
            </a:p>
          </p:txBody>
        </p:sp>
        <p:sp>
          <p:nvSpPr>
            <p:cNvPr id="14396" name="Line 60"/>
            <p:cNvSpPr>
              <a:spLocks noChangeShapeType="1"/>
            </p:cNvSpPr>
            <p:nvPr/>
          </p:nvSpPr>
          <p:spPr bwMode="auto">
            <a:xfrm>
              <a:off x="2352" y="2123"/>
              <a:ext cx="0" cy="41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97" name="Line 61"/>
            <p:cNvSpPr>
              <a:spLocks noChangeShapeType="1"/>
            </p:cNvSpPr>
            <p:nvPr/>
          </p:nvSpPr>
          <p:spPr bwMode="auto">
            <a:xfrm>
              <a:off x="2363" y="2123"/>
              <a:ext cx="989" cy="22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98" name="Line 62"/>
            <p:cNvSpPr>
              <a:spLocks noChangeShapeType="1"/>
            </p:cNvSpPr>
            <p:nvPr/>
          </p:nvSpPr>
          <p:spPr bwMode="auto">
            <a:xfrm flipV="1">
              <a:off x="2362" y="1914"/>
              <a:ext cx="2045" cy="205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399" name="Line 63"/>
            <p:cNvSpPr>
              <a:spLocks noChangeShapeType="1"/>
            </p:cNvSpPr>
            <p:nvPr/>
          </p:nvSpPr>
          <p:spPr bwMode="auto">
            <a:xfrm flipH="1">
              <a:off x="1435" y="2123"/>
              <a:ext cx="925" cy="65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4401" name="Line 65"/>
          <p:cNvSpPr>
            <a:spLocks noChangeShapeType="1"/>
          </p:cNvSpPr>
          <p:nvPr/>
        </p:nvSpPr>
        <p:spPr bwMode="auto">
          <a:xfrm flipH="1" flipV="1">
            <a:off x="2659063" y="2276475"/>
            <a:ext cx="1085850" cy="108743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02" name="Rectangle 66"/>
          <p:cNvSpPr>
            <a:spLocks noChangeArrowheads="1"/>
          </p:cNvSpPr>
          <p:nvPr/>
        </p:nvSpPr>
        <p:spPr bwMode="auto">
          <a:xfrm>
            <a:off x="4672013" y="6272213"/>
            <a:ext cx="8715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/>
              <a:t>Year</a:t>
            </a:r>
          </a:p>
        </p:txBody>
      </p:sp>
      <p:sp>
        <p:nvSpPr>
          <p:cNvPr id="14403" name="Rectangle 67"/>
          <p:cNvSpPr>
            <a:spLocks noChangeArrowheads="1"/>
          </p:cNvSpPr>
          <p:nvPr/>
        </p:nvSpPr>
        <p:spPr bwMode="auto">
          <a:xfrm rot="16200000">
            <a:off x="-38100" y="3986213"/>
            <a:ext cx="930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/>
              <a:t>Sales</a:t>
            </a:r>
          </a:p>
        </p:txBody>
      </p:sp>
      <p:sp>
        <p:nvSpPr>
          <p:cNvPr id="14404" name="Oval 68"/>
          <p:cNvSpPr>
            <a:spLocks noChangeArrowheads="1"/>
          </p:cNvSpPr>
          <p:nvPr/>
        </p:nvSpPr>
        <p:spPr bwMode="auto">
          <a:xfrm>
            <a:off x="920750" y="1758950"/>
            <a:ext cx="3644900" cy="520700"/>
          </a:xfrm>
          <a:prstGeom prst="ellipse">
            <a:avLst/>
          </a:prstGeom>
          <a:solidFill>
            <a:srgbClr val="C0FEF9"/>
          </a:soli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/>
              <a:t>What’s going on here?</a:t>
            </a:r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8229600" y="6397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77792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**Simple </a:t>
            </a:r>
            <a:r>
              <a:rPr lang="tr-TR" dirty="0" err="1" smtClean="0"/>
              <a:t>Moving</a:t>
            </a:r>
            <a:r>
              <a:rPr lang="tr-TR" dirty="0" smtClean="0"/>
              <a:t> </a:t>
            </a:r>
            <a:r>
              <a:rPr lang="tr-TR" dirty="0" err="1" smtClean="0"/>
              <a:t>Average</a:t>
            </a:r>
            <a:r>
              <a:rPr lang="tr-TR" dirty="0" smtClean="0"/>
              <a:t> (SMA)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5</a:t>
            </a:fld>
            <a:endParaRPr lang="de-DE" sz="1400" b="1"/>
          </a:p>
        </p:txBody>
      </p:sp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 rotWithShape="1">
          <a:blip r:embed="rId2"/>
          <a:srcRect l="10736" t="40443" r="43601" b="38103"/>
          <a:stretch/>
        </p:blipFill>
        <p:spPr bwMode="auto">
          <a:xfrm>
            <a:off x="73151" y="1197864"/>
            <a:ext cx="5815585" cy="1536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sim 5"/>
          <p:cNvPicPr/>
          <p:nvPr/>
        </p:nvPicPr>
        <p:blipFill rotWithShape="1">
          <a:blip r:embed="rId3"/>
          <a:srcRect l="11958" t="36159" r="41976" b="39310"/>
          <a:stretch/>
        </p:blipFill>
        <p:spPr bwMode="auto">
          <a:xfrm>
            <a:off x="5056632" y="2867818"/>
            <a:ext cx="3776471" cy="117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esim 6"/>
          <p:cNvPicPr/>
          <p:nvPr/>
        </p:nvPicPr>
        <p:blipFill rotWithShape="1">
          <a:blip r:embed="rId4"/>
          <a:srcRect l="11848" t="36381" r="44196" b="36547"/>
          <a:stretch/>
        </p:blipFill>
        <p:spPr bwMode="auto">
          <a:xfrm>
            <a:off x="201168" y="4172012"/>
            <a:ext cx="4983480" cy="195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12717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15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Simple Moving Average</a:t>
            </a:r>
          </a:p>
        </p:txBody>
      </p:sp>
      <p:graphicFrame>
        <p:nvGraphicFramePr>
          <p:cNvPr id="3277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60010"/>
              </p:ext>
            </p:extLst>
          </p:nvPr>
        </p:nvGraphicFramePr>
        <p:xfrm>
          <a:off x="417512" y="1563902"/>
          <a:ext cx="2441575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4" imgW="2439988" imgH="4356100" progId="Excel.Sheet.8">
                  <p:embed/>
                </p:oleObj>
              </mc:Choice>
              <mc:Fallback>
                <p:oleObj name="Worksheet" r:id="rId4" imgW="2439988" imgH="435610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" y="1563902"/>
                        <a:ext cx="2441575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90850" y="1509713"/>
          <a:ext cx="59182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5908675" imgH="1060450" progId="Equation.2">
                  <p:embed/>
                </p:oleObj>
              </mc:Choice>
              <mc:Fallback>
                <p:oleObj name="Equation" r:id="rId6" imgW="5908675" imgH="106045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509713"/>
                        <a:ext cx="59182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95713" y="2909888"/>
            <a:ext cx="5057775" cy="3763962"/>
          </a:xfrm>
          <a:noFill/>
          <a:ln/>
        </p:spPr>
        <p:txBody>
          <a:bodyPr/>
          <a:lstStyle/>
          <a:p>
            <a:r>
              <a:rPr lang="en-US" i="1">
                <a:solidFill>
                  <a:schemeClr val="accent1"/>
                </a:solidFill>
              </a:rPr>
              <a:t>Let’s develop 3-week and 6-week moving average forecasts for demand.  </a:t>
            </a:r>
            <a:endParaRPr lang="en-US"/>
          </a:p>
          <a:p>
            <a:r>
              <a:rPr lang="en-US"/>
              <a:t>Assume you only have 3 weeks and 6 weeks of actual demand data for the respective forecasts </a:t>
            </a:r>
          </a:p>
        </p:txBody>
      </p:sp>
    </p:spTree>
    <p:extLst>
      <p:ext uri="{BB962C8B-B14F-4D97-AF65-F5344CB8AC3E}">
        <p14:creationId xmlns:p14="http://schemas.microsoft.com/office/powerpoint/2010/main" val="1428259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7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8221663" y="6397625"/>
            <a:ext cx="20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348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096963" y="441325"/>
          <a:ext cx="6432550" cy="575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6432550" imgH="5756275" progId="Excel.Sheet.8">
                  <p:embed/>
                </p:oleObj>
              </mc:Choice>
              <mc:Fallback>
                <p:oleObj name="Worksheet" r:id="rId4" imgW="6432550" imgH="5756275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441325"/>
                        <a:ext cx="6432550" cy="575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861245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* </a:t>
            </a:r>
            <a:r>
              <a:rPr lang="tr-TR" dirty="0" smtClean="0"/>
              <a:t>*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weighted</a:t>
            </a:r>
            <a:r>
              <a:rPr lang="tr-TR" dirty="0"/>
              <a:t> </a:t>
            </a:r>
            <a:r>
              <a:rPr lang="tr-TR" dirty="0" err="1"/>
              <a:t>moving</a:t>
            </a:r>
            <a:r>
              <a:rPr lang="tr-TR" dirty="0"/>
              <a:t> </a:t>
            </a:r>
            <a:r>
              <a:rPr lang="tr-TR" dirty="0" err="1"/>
              <a:t>average</a:t>
            </a:r>
            <a:r>
              <a:rPr lang="tr-TR" dirty="0"/>
              <a:t> (WMA)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weighted</a:t>
            </a:r>
            <a:r>
              <a:rPr lang="tr-TR" dirty="0"/>
              <a:t> </a:t>
            </a:r>
            <a:r>
              <a:rPr lang="tr-TR" dirty="0" err="1"/>
              <a:t>moving</a:t>
            </a:r>
            <a:r>
              <a:rPr lang="tr-TR" dirty="0"/>
              <a:t> </a:t>
            </a:r>
            <a:r>
              <a:rPr lang="tr-TR" dirty="0" err="1"/>
              <a:t>average</a:t>
            </a:r>
            <a:r>
              <a:rPr lang="tr-TR" dirty="0"/>
              <a:t> (WMA) is a </a:t>
            </a:r>
            <a:r>
              <a:rPr lang="tr-TR" dirty="0" err="1"/>
              <a:t>technical</a:t>
            </a:r>
            <a:r>
              <a:rPr lang="tr-TR" dirty="0"/>
              <a:t> </a:t>
            </a:r>
            <a:r>
              <a:rPr lang="tr-TR" dirty="0" err="1"/>
              <a:t>indicator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assigns</a:t>
            </a:r>
            <a:r>
              <a:rPr lang="tr-TR" dirty="0"/>
              <a:t> a </a:t>
            </a:r>
            <a:r>
              <a:rPr lang="tr-TR" dirty="0" err="1"/>
              <a:t>greater</a:t>
            </a:r>
            <a:r>
              <a:rPr lang="tr-TR" dirty="0"/>
              <a:t> </a:t>
            </a:r>
            <a:r>
              <a:rPr lang="tr-TR" dirty="0" err="1"/>
              <a:t>weighting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recent</a:t>
            </a:r>
            <a:r>
              <a:rPr lang="tr-TR" dirty="0"/>
              <a:t> data </a:t>
            </a:r>
            <a:r>
              <a:rPr lang="tr-TR" dirty="0" err="1"/>
              <a:t>points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weighting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data </a:t>
            </a:r>
            <a:r>
              <a:rPr lang="tr-TR" dirty="0" err="1"/>
              <a:t>points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distant</a:t>
            </a:r>
            <a:r>
              <a:rPr lang="tr-TR" dirty="0"/>
              <a:t> </a:t>
            </a:r>
            <a:r>
              <a:rPr lang="tr-TR" dirty="0" err="1"/>
              <a:t>past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WMA is </a:t>
            </a:r>
            <a:r>
              <a:rPr lang="tr-TR" dirty="0" err="1"/>
              <a:t>obtained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multiplying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data set </a:t>
            </a:r>
            <a:r>
              <a:rPr lang="tr-TR" dirty="0" err="1"/>
              <a:t>by</a:t>
            </a:r>
            <a:r>
              <a:rPr lang="tr-TR" dirty="0"/>
              <a:t> a </a:t>
            </a:r>
            <a:r>
              <a:rPr lang="tr-TR" dirty="0" err="1"/>
              <a:t>predetermined</a:t>
            </a:r>
            <a:r>
              <a:rPr lang="tr-TR" dirty="0"/>
              <a:t> </a:t>
            </a:r>
            <a:r>
              <a:rPr lang="tr-TR" dirty="0" err="1"/>
              <a:t>weight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summing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</a:t>
            </a:r>
            <a:r>
              <a:rPr lang="tr-TR" dirty="0" err="1"/>
              <a:t>values</a:t>
            </a:r>
            <a:r>
              <a:rPr lang="tr-TR" dirty="0"/>
              <a:t>.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309985EE-30AE-4C86-9EB2-3A2F05F14641}" type="slidenum">
              <a:rPr lang="de-DE" sz="1400" b="1" smtClean="0"/>
              <a:pPr>
                <a:defRPr/>
              </a:pPr>
              <a:t>8</a:t>
            </a:fld>
            <a:endParaRPr lang="de-DE" sz="1400" b="1"/>
          </a:p>
        </p:txBody>
      </p:sp>
    </p:spTree>
    <p:extLst>
      <p:ext uri="{BB962C8B-B14F-4D97-AF65-F5344CB8AC3E}">
        <p14:creationId xmlns:p14="http://schemas.microsoft.com/office/powerpoint/2010/main" val="1111995479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r"/>
            <a:r>
              <a:rPr lang="en-US" sz="1000"/>
              <a:t>20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Weighted Moving Average</a:t>
            </a:r>
          </a:p>
        </p:txBody>
      </p:sp>
      <p:graphicFrame>
        <p:nvGraphicFramePr>
          <p:cNvPr id="4301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906463" y="1693863"/>
          <a:ext cx="73914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4" imgW="7391400" imgH="519113" progId="Equation.2">
                  <p:embed/>
                </p:oleObj>
              </mc:Choice>
              <mc:Fallback>
                <p:oleObj name="Equation" r:id="rId4" imgW="7391400" imgH="519113" progId="Equation.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693863"/>
                        <a:ext cx="73914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08563" y="2355850"/>
          <a:ext cx="13684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6" imgW="1366053" imgH="977790" progId="Equation.2">
                  <p:embed/>
                </p:oleObj>
              </mc:Choice>
              <mc:Fallback>
                <p:oleObj name="Equation" r:id="rId6" imgW="1366053" imgH="977790" progId="Equation.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2355850"/>
                        <a:ext cx="136842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132263" y="3308350"/>
            <a:ext cx="4643437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Determine the 3-period weighted moving average forecast for period 4.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5676900" y="4818063"/>
            <a:ext cx="155098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800"/>
              <a:t>Weights: </a:t>
            </a:r>
          </a:p>
          <a:p>
            <a:r>
              <a:rPr lang="en-US" sz="2800"/>
              <a:t>t-1	.5</a:t>
            </a:r>
          </a:p>
          <a:p>
            <a:r>
              <a:rPr lang="en-US" sz="2800"/>
              <a:t>t-2	.3</a:t>
            </a:r>
          </a:p>
          <a:p>
            <a:r>
              <a:rPr lang="en-US" sz="2800"/>
              <a:t>t-3	.2</a:t>
            </a:r>
          </a:p>
        </p:txBody>
      </p:sp>
      <p:graphicFrame>
        <p:nvGraphicFramePr>
          <p:cNvPr id="43018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8950" y="3673475"/>
          <a:ext cx="2435225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Worksheet" r:id="rId8" imgW="2435225" imgH="1685925" progId="Excel.Sheet.8">
                  <p:embed/>
                </p:oleObj>
              </mc:Choice>
              <mc:Fallback>
                <p:oleObj name="Worksheet" r:id="rId8" imgW="2435225" imgH="1685925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3673475"/>
                        <a:ext cx="2435225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795103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</p:tagLst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94949"/>
      </a:dk2>
      <a:lt2>
        <a:srgbClr val="3E7EA6"/>
      </a:lt2>
      <a:accent1>
        <a:srgbClr val="6E6E6E"/>
      </a:accent1>
      <a:accent2>
        <a:srgbClr val="9B9B9B"/>
      </a:accent2>
      <a:accent3>
        <a:srgbClr val="FFFFFF"/>
      </a:accent3>
      <a:accent4>
        <a:srgbClr val="000000"/>
      </a:accent4>
      <a:accent5>
        <a:srgbClr val="BABABA"/>
      </a:accent5>
      <a:accent6>
        <a:srgbClr val="8C8C8C"/>
      </a:accent6>
      <a:hlink>
        <a:srgbClr val="C1C1C1"/>
      </a:hlink>
      <a:folHlink>
        <a:srgbClr val="E6E6E6"/>
      </a:folHlink>
    </a:clrScheme>
    <a:fontScheme name="1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494949"/>
        </a:dk2>
        <a:lt2>
          <a:srgbClr val="3E7EA6"/>
        </a:lt2>
        <a:accent1>
          <a:srgbClr val="6E6E6E"/>
        </a:accent1>
        <a:accent2>
          <a:srgbClr val="9B9B9B"/>
        </a:accent2>
        <a:accent3>
          <a:srgbClr val="FFFFFF"/>
        </a:accent3>
        <a:accent4>
          <a:srgbClr val="000000"/>
        </a:accent4>
        <a:accent5>
          <a:srgbClr val="BABABA"/>
        </a:accent5>
        <a:accent6>
          <a:srgbClr val="8C8C8C"/>
        </a:accent6>
        <a:hlink>
          <a:srgbClr val="C1C1C1"/>
        </a:hlink>
        <a:folHlink>
          <a:srgbClr val="E6E6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544</Words>
  <Application>Microsoft Office PowerPoint</Application>
  <PresentationFormat>Ekran Gösterisi (4:3)</PresentationFormat>
  <Paragraphs>163</Paragraphs>
  <Slides>21</Slides>
  <Notes>15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3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Symbol</vt:lpstr>
      <vt:lpstr>Times New Roman</vt:lpstr>
      <vt:lpstr>Wingdings</vt:lpstr>
      <vt:lpstr>1_Standarddesign</vt:lpstr>
      <vt:lpstr>Equation</vt:lpstr>
      <vt:lpstr>ClipArt</vt:lpstr>
      <vt:lpstr>Worksheet</vt:lpstr>
      <vt:lpstr>FE 422 FOOD PRODUCTION MANAGEMENT</vt:lpstr>
      <vt:lpstr>Demand Management</vt:lpstr>
      <vt:lpstr>Categories of forecasting methods</vt:lpstr>
      <vt:lpstr>Components of Demand</vt:lpstr>
      <vt:lpstr>**Simple Moving Average (SMA)</vt:lpstr>
      <vt:lpstr>Simple Moving Average</vt:lpstr>
      <vt:lpstr>PowerPoint Sunusu</vt:lpstr>
      <vt:lpstr>* *The weighted moving average (WMA)</vt:lpstr>
      <vt:lpstr>Weighted Moving Average</vt:lpstr>
      <vt:lpstr>Solution</vt:lpstr>
      <vt:lpstr>**Single Exponential Smoothing</vt:lpstr>
      <vt:lpstr>PowerPoint Sunusu</vt:lpstr>
      <vt:lpstr>PowerPoint Sunusu</vt:lpstr>
      <vt:lpstr>Example Calculation</vt:lpstr>
      <vt:lpstr>Exponential Smoothing Example</vt:lpstr>
      <vt:lpstr>PowerPoint Sunusu</vt:lpstr>
      <vt:lpstr>Simple Linear Regression Model</vt:lpstr>
      <vt:lpstr>Calculating a and b</vt:lpstr>
      <vt:lpstr>Regression Equation Example</vt:lpstr>
      <vt:lpstr>PowerPoint Sunusu</vt:lpstr>
      <vt:lpstr>PowerPoint Sunusu</vt:lpstr>
    </vt:vector>
  </TitlesOfParts>
  <Company>PresentationPoint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Silver</dc:title>
  <dc:creator>PresentationPoint</dc:creator>
  <cp:lastModifiedBy>Asus</cp:lastModifiedBy>
  <cp:revision>547</cp:revision>
  <cp:lastPrinted>2005-03-15T07:48:11Z</cp:lastPrinted>
  <dcterms:created xsi:type="dcterms:W3CDTF">2004-11-16T16:03:16Z</dcterms:created>
  <dcterms:modified xsi:type="dcterms:W3CDTF">2026-04-24T06:42:43Z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PPL_Language">
    <vt:i4>1031</vt:i4>
  </property>
</Properties>
</file>