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2"/>
  </p:notesMasterIdLst>
  <p:handoutMasterIdLst>
    <p:handoutMasterId r:id="rId23"/>
  </p:handoutMasterIdLst>
  <p:sldIdLst>
    <p:sldId id="594" r:id="rId2"/>
    <p:sldId id="601" r:id="rId3"/>
    <p:sldId id="603" r:id="rId4"/>
    <p:sldId id="604" r:id="rId5"/>
    <p:sldId id="606" r:id="rId6"/>
    <p:sldId id="607" r:id="rId7"/>
    <p:sldId id="608" r:id="rId8"/>
    <p:sldId id="609" r:id="rId9"/>
    <p:sldId id="611" r:id="rId10"/>
    <p:sldId id="612" r:id="rId11"/>
    <p:sldId id="613" r:id="rId12"/>
    <p:sldId id="614" r:id="rId13"/>
    <p:sldId id="615" r:id="rId14"/>
    <p:sldId id="616" r:id="rId15"/>
    <p:sldId id="617" r:id="rId16"/>
    <p:sldId id="618" r:id="rId17"/>
    <p:sldId id="619" r:id="rId18"/>
    <p:sldId id="620" r:id="rId19"/>
    <p:sldId id="621" r:id="rId20"/>
    <p:sldId id="622" r:id="rId21"/>
  </p:sldIdLst>
  <p:sldSz cx="9144000" cy="6858000" type="screen4x3"/>
  <p:notesSz cx="6699250" cy="9836150"/>
  <p:custDataLst>
    <p:tags r:id="rId24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05">
          <p15:clr>
            <a:srgbClr val="A4A3A4"/>
          </p15:clr>
        </p15:guide>
        <p15:guide id="2" orient="horz" pos="1185">
          <p15:clr>
            <a:srgbClr val="A4A3A4"/>
          </p15:clr>
        </p15:guide>
        <p15:guide id="3" pos="254">
          <p15:clr>
            <a:srgbClr val="A4A3A4"/>
          </p15:clr>
        </p15:guide>
        <p15:guide id="4" pos="2892">
          <p15:clr>
            <a:srgbClr val="A4A3A4"/>
          </p15:clr>
        </p15:guide>
        <p15:guide id="5" pos="55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7F7F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71" autoAdjust="0"/>
  </p:normalViewPr>
  <p:slideViewPr>
    <p:cSldViewPr snapToGrid="0">
      <p:cViewPr varScale="1">
        <p:scale>
          <a:sx n="69" d="100"/>
          <a:sy n="69" d="100"/>
        </p:scale>
        <p:origin x="-1404" y="-102"/>
      </p:cViewPr>
      <p:guideLst>
        <p:guide orient="horz" pos="3705"/>
        <p:guide orient="horz" pos="1185"/>
        <p:guide pos="254"/>
        <p:guide pos="2892"/>
        <p:guide pos="55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 smtClean="0"/>
            </a:lvl1pPr>
          </a:lstStyle>
          <a:p>
            <a:pPr>
              <a:defRPr/>
            </a:pPr>
            <a:fld id="{206DEF44-3CB7-4BD4-AB13-B88F444669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00303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 smtClean="0"/>
            </a:lvl1pPr>
          </a:lstStyle>
          <a:p>
            <a:pPr>
              <a:defRPr/>
            </a:pPr>
            <a:fld id="{1419FE08-F6DF-4833-96A2-3D07AB487E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8043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88091D-DFEF-4BB0-8BF7-0801DE6F0DA1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</p:spPr>
        <p:txBody>
          <a:bodyPr lIns="89384" tIns="44694" rIns="89384" bIns="44694"/>
          <a:lstStyle/>
          <a:p>
            <a:pPr eaLnBrk="1" hangingPunct="1"/>
            <a:endParaRPr lang="en-GB" dirty="0" smtClean="0"/>
          </a:p>
        </p:txBody>
      </p:sp>
      <p:sp>
        <p:nvSpPr>
          <p:cNvPr id="153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  <p:extLst>
      <p:ext uri="{BB962C8B-B14F-4D97-AF65-F5344CB8AC3E}">
        <p14:creationId xmlns="" xmlns:p14="http://schemas.microsoft.com/office/powerpoint/2010/main" val="4135676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3B0463-D6E3-4E84-80CC-2EF833DD505C}" type="slidenum">
              <a:rPr lang="en-GB"/>
              <a:pPr/>
              <a:t>10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24427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3B0463-D6E3-4E84-80CC-2EF833DD505C}" type="slidenum">
              <a:rPr lang="en-GB"/>
              <a:pPr/>
              <a:t>11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83338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796242" y="9344342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17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9344342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 dirty="0"/>
          </a:p>
        </p:txBody>
      </p:sp>
      <p:sp>
        <p:nvSpPr>
          <p:cNvPr id="3789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4538"/>
            <a:ext cx="4899025" cy="3675062"/>
          </a:xfrm>
          <a:ln cap="flat"/>
        </p:spPr>
      </p:sp>
    </p:spTree>
    <p:extLst>
      <p:ext uri="{BB962C8B-B14F-4D97-AF65-F5344CB8AC3E}">
        <p14:creationId xmlns="" xmlns:p14="http://schemas.microsoft.com/office/powerpoint/2010/main" val="3296268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796242" y="9344342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18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9344342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  <p:sp>
        <p:nvSpPr>
          <p:cNvPr id="3994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4296" y="744542"/>
            <a:ext cx="4450659" cy="3674895"/>
          </a:xfrm>
          <a:ln cap="flat"/>
        </p:spPr>
      </p:sp>
    </p:spTree>
    <p:extLst>
      <p:ext uri="{BB962C8B-B14F-4D97-AF65-F5344CB8AC3E}">
        <p14:creationId xmlns="" xmlns:p14="http://schemas.microsoft.com/office/powerpoint/2010/main" val="3632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796242" y="9344342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19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9344342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  <p:sp>
        <p:nvSpPr>
          <p:cNvPr id="4199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4296" y="744542"/>
            <a:ext cx="4450659" cy="3674895"/>
          </a:xfrm>
          <a:ln cap="flat"/>
        </p:spPr>
      </p:sp>
    </p:spTree>
    <p:extLst>
      <p:ext uri="{BB962C8B-B14F-4D97-AF65-F5344CB8AC3E}">
        <p14:creationId xmlns="" xmlns:p14="http://schemas.microsoft.com/office/powerpoint/2010/main" val="3026745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796242" y="9344342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20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9344342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  <p:sp>
        <p:nvSpPr>
          <p:cNvPr id="4403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4296" y="744542"/>
            <a:ext cx="4450659" cy="3674895"/>
          </a:xfrm>
          <a:ln cap="flat"/>
        </p:spPr>
      </p:sp>
    </p:spTree>
    <p:extLst>
      <p:ext uri="{BB962C8B-B14F-4D97-AF65-F5344CB8AC3E}">
        <p14:creationId xmlns="" xmlns:p14="http://schemas.microsoft.com/office/powerpoint/2010/main" val="3170864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796242" y="9344342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9344342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  <p:sp>
        <p:nvSpPr>
          <p:cNvPr id="4608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4296" y="744542"/>
            <a:ext cx="4450659" cy="3674895"/>
          </a:xfrm>
          <a:ln cap="flat"/>
        </p:spPr>
      </p:sp>
    </p:spTree>
    <p:extLst>
      <p:ext uri="{BB962C8B-B14F-4D97-AF65-F5344CB8AC3E}">
        <p14:creationId xmlns="" xmlns:p14="http://schemas.microsoft.com/office/powerpoint/2010/main" val="3893135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796242" y="9344342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22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9344342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  <p:sp>
        <p:nvSpPr>
          <p:cNvPr id="4813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4296" y="744542"/>
            <a:ext cx="4450659" cy="3674895"/>
          </a:xfrm>
          <a:ln cap="flat"/>
        </p:spPr>
      </p:sp>
    </p:spTree>
    <p:extLst>
      <p:ext uri="{BB962C8B-B14F-4D97-AF65-F5344CB8AC3E}">
        <p14:creationId xmlns="" xmlns:p14="http://schemas.microsoft.com/office/powerpoint/2010/main" val="2100422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796242" y="9344342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23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9344342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  <p:sp>
        <p:nvSpPr>
          <p:cNvPr id="5018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4296" y="744542"/>
            <a:ext cx="4450659" cy="3674895"/>
          </a:xfrm>
          <a:ln cap="flat"/>
        </p:spPr>
      </p:sp>
    </p:spTree>
    <p:extLst>
      <p:ext uri="{BB962C8B-B14F-4D97-AF65-F5344CB8AC3E}">
        <p14:creationId xmlns="" xmlns:p14="http://schemas.microsoft.com/office/powerpoint/2010/main" val="365353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3B0463-D6E3-4E84-80CC-2EF833DD505C}" type="slidenum">
              <a:rPr lang="en-GB"/>
              <a:pPr/>
              <a:t>2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07684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3B0463-D6E3-4E84-80CC-2EF833DD505C}" type="slidenum">
              <a:rPr lang="en-GB"/>
              <a:pPr/>
              <a:t>3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93622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3B0463-D6E3-4E84-80CC-2EF833DD505C}" type="slidenum">
              <a:rPr lang="en-GB"/>
              <a:pPr/>
              <a:t>4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90009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3B0463-D6E3-4E84-80CC-2EF833DD505C}" type="slidenum">
              <a:rPr lang="en-GB"/>
              <a:pPr/>
              <a:t>5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80689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3B0463-D6E3-4E84-80CC-2EF833DD505C}" type="slidenum">
              <a:rPr lang="en-GB"/>
              <a:pPr/>
              <a:t>6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27402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3B0463-D6E3-4E84-80CC-2EF833DD505C}" type="slidenum">
              <a:rPr lang="en-GB"/>
              <a:pPr/>
              <a:t>7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100303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3B0463-D6E3-4E84-80CC-2EF833DD505C}" type="slidenum">
              <a:rPr lang="en-GB"/>
              <a:pPr/>
              <a:t>8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945759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3B0463-D6E3-4E84-80CC-2EF833DD505C}" type="slidenum">
              <a:rPr lang="en-GB"/>
              <a:pPr/>
              <a:t>9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22797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tergr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immel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chatt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04" name="Rectangle 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27074" y="1260475"/>
            <a:ext cx="7638449" cy="11430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b"/>
          <a:lstStyle>
            <a:lvl1pPr>
              <a:defRPr sz="2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tr-TR" noProof="0" dirty="0" smtClean="0"/>
              <a:t>FE 422 FOOD PRODUCTION MANAGEMENT</a:t>
            </a:r>
            <a:endParaRPr lang="de-DE" noProof="0" dirty="0" smtClean="0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7075" y="2571750"/>
            <a:ext cx="6764338" cy="773113"/>
          </a:xfrm>
        </p:spPr>
        <p:txBody>
          <a:bodyPr lIns="91440" rIns="91440"/>
          <a:lstStyle>
            <a:lvl1pPr marL="0" indent="0">
              <a:buFont typeface="Wingdings" pitchFamily="2" charset="2"/>
              <a:buNone/>
              <a:defRPr sz="22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Metin kutusu 2"/>
          <p:cNvSpPr txBox="1"/>
          <p:nvPr userDrawn="1"/>
        </p:nvSpPr>
        <p:spPr>
          <a:xfrm>
            <a:off x="5597610" y="6153665"/>
            <a:ext cx="312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</a:t>
            </a:r>
            <a:r>
              <a:rPr lang="tr-TR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Ali Coşkun </a:t>
            </a:r>
            <a:r>
              <a:rPr lang="tr-TR" b="1" baseline="0" dirty="0" smtClean="0">
                <a:solidFill>
                  <a:schemeClr val="bg1">
                    <a:lumMod val="50000"/>
                  </a:schemeClr>
                </a:solidFill>
              </a:rPr>
              <a:t>DALGIÇ</a:t>
            </a:r>
            <a:endParaRPr lang="tr-T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593697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30C24003-50D2-4135-BE95-C037A2CC91EC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</p:spTree>
    <p:extLst>
      <p:ext uri="{BB962C8B-B14F-4D97-AF65-F5344CB8AC3E}">
        <p14:creationId xmlns="" xmlns:p14="http://schemas.microsoft.com/office/powerpoint/2010/main" val="2344851495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05600" y="230188"/>
            <a:ext cx="2100263" cy="5659437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03225" y="230188"/>
            <a:ext cx="6149975" cy="5659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6408A7D6-ED1D-4B03-BD81-74633E5A3B9A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</p:spTree>
    <p:extLst>
      <p:ext uri="{BB962C8B-B14F-4D97-AF65-F5344CB8AC3E}">
        <p14:creationId xmlns="" xmlns:p14="http://schemas.microsoft.com/office/powerpoint/2010/main" val="19723394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 userDrawn="1"/>
        </p:nvSpPr>
        <p:spPr bwMode="auto">
          <a:xfrm>
            <a:off x="-12358" y="6363730"/>
            <a:ext cx="9156358" cy="51898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Dikdörtgen 2"/>
          <p:cNvSpPr/>
          <p:nvPr userDrawn="1"/>
        </p:nvSpPr>
        <p:spPr bwMode="auto">
          <a:xfrm>
            <a:off x="6104238" y="308919"/>
            <a:ext cx="2953265" cy="568411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Metin kutusu 3"/>
          <p:cNvSpPr txBox="1"/>
          <p:nvPr userDrawn="1"/>
        </p:nvSpPr>
        <p:spPr>
          <a:xfrm>
            <a:off x="111210" y="6469333"/>
            <a:ext cx="3842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Dr.</a:t>
            </a:r>
            <a:r>
              <a:rPr lang="tr-TR" sz="1400" baseline="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Ali Coşkun </a:t>
            </a:r>
            <a:r>
              <a:rPr lang="tr-TR" sz="1400" baseline="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DALGIÇ</a:t>
            </a:r>
            <a:endParaRPr lang="tr-TR" sz="1400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7502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309985EE-30AE-4C86-9EB2-3A2F05F14641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  <p:sp>
        <p:nvSpPr>
          <p:cNvPr id="5" name="Dikdörtgen 4"/>
          <p:cNvSpPr/>
          <p:nvPr userDrawn="1"/>
        </p:nvSpPr>
        <p:spPr bwMode="auto">
          <a:xfrm>
            <a:off x="-12358" y="6363730"/>
            <a:ext cx="9156357" cy="51898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7990703" y="6499397"/>
            <a:ext cx="1066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mtClean="0"/>
              <a:t>Page </a:t>
            </a:r>
            <a:fld id="{1ADFA165-9C67-4158-9394-CC0F4045EA5E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  <p:sp>
        <p:nvSpPr>
          <p:cNvPr id="7" name="Metin kutusu 6"/>
          <p:cNvSpPr txBox="1"/>
          <p:nvPr userDrawn="1"/>
        </p:nvSpPr>
        <p:spPr>
          <a:xfrm>
            <a:off x="111210" y="6469333"/>
            <a:ext cx="3842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Dr.</a:t>
            </a:r>
            <a:r>
              <a:rPr lang="tr-TR" sz="1400" baseline="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Ali Coşkun </a:t>
            </a:r>
            <a:r>
              <a:rPr lang="tr-TR" sz="1400" baseline="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DALGIÇ</a:t>
            </a:r>
            <a:endParaRPr lang="tr-TR" sz="1400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Dikdörtgen 7"/>
          <p:cNvSpPr/>
          <p:nvPr userDrawn="1"/>
        </p:nvSpPr>
        <p:spPr bwMode="auto">
          <a:xfrm>
            <a:off x="6474941" y="308919"/>
            <a:ext cx="2582562" cy="568411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814771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9E514C3D-6A99-467A-8690-F0D01E0E9B2B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</p:spTree>
    <p:extLst>
      <p:ext uri="{BB962C8B-B14F-4D97-AF65-F5344CB8AC3E}">
        <p14:creationId xmlns="" xmlns:p14="http://schemas.microsoft.com/office/powerpoint/2010/main" val="2113906574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07988" y="1090613"/>
            <a:ext cx="4122737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83125" y="1090613"/>
            <a:ext cx="4122738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3D8F67A3-13B5-4C0B-BCF2-7246DB97DD8D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</p:spTree>
    <p:extLst>
      <p:ext uri="{BB962C8B-B14F-4D97-AF65-F5344CB8AC3E}">
        <p14:creationId xmlns="" xmlns:p14="http://schemas.microsoft.com/office/powerpoint/2010/main" val="232256193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F96DCE11-A5EE-405D-9438-C07C29119BED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</p:spTree>
    <p:extLst>
      <p:ext uri="{BB962C8B-B14F-4D97-AF65-F5344CB8AC3E}">
        <p14:creationId xmlns="" xmlns:p14="http://schemas.microsoft.com/office/powerpoint/2010/main" val="3858664412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77DD5E13-A634-464F-A787-F3F057FC2E74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</p:spTree>
    <p:extLst>
      <p:ext uri="{BB962C8B-B14F-4D97-AF65-F5344CB8AC3E}">
        <p14:creationId xmlns="" xmlns:p14="http://schemas.microsoft.com/office/powerpoint/2010/main" val="2819879979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65B5BAB8-A582-42B4-B546-AD835BC827C8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</p:spTree>
    <p:extLst>
      <p:ext uri="{BB962C8B-B14F-4D97-AF65-F5344CB8AC3E}">
        <p14:creationId xmlns="" xmlns:p14="http://schemas.microsoft.com/office/powerpoint/2010/main" val="2509223530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EDD5B3E5-D591-4AB8-8C4F-5431215DCD31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</p:spTree>
    <p:extLst>
      <p:ext uri="{BB962C8B-B14F-4D97-AF65-F5344CB8AC3E}">
        <p14:creationId xmlns="" xmlns:p14="http://schemas.microsoft.com/office/powerpoint/2010/main" val="375747152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1003300"/>
            <a:ext cx="9144000" cy="53467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1027" name="Picture 5" descr="Hintergr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2570"/>
          <a:stretch>
            <a:fillRect/>
          </a:stretch>
        </p:blipFill>
        <p:spPr bwMode="auto">
          <a:xfrm>
            <a:off x="0" y="6362700"/>
            <a:ext cx="9144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230188"/>
            <a:ext cx="594518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090613"/>
            <a:ext cx="83978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41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45450" y="6464300"/>
            <a:ext cx="1066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Page </a:t>
            </a:r>
            <a:fld id="{FBC52C85-5543-453C-B562-1E1BC43517B8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  <p:pic>
        <p:nvPicPr>
          <p:cNvPr id="1031" name="Picture 6" descr="schatten"/>
          <p:cNvPicPr>
            <a:picLocks noChangeAspect="1" noChangeArrowheads="1"/>
          </p:cNvPicPr>
          <p:nvPr userDrawn="1"/>
        </p:nvPicPr>
        <p:blipFill>
          <a:blip r:embed="rId14">
            <a:lum bright="3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1876425" y="6464300"/>
            <a:ext cx="53768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de-DE" sz="1200"/>
              <a:t>Here comes your footer</a:t>
            </a:r>
          </a:p>
        </p:txBody>
      </p:sp>
      <p:pic>
        <p:nvPicPr>
          <p:cNvPr id="1033" name="Picture 18" descr="PP smal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532"/>
          <a:stretch>
            <a:fillRect/>
          </a:stretch>
        </p:blipFill>
        <p:spPr bwMode="auto">
          <a:xfrm>
            <a:off x="6604000" y="381000"/>
            <a:ext cx="22669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PP smal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532"/>
          <a:stretch>
            <a:fillRect/>
          </a:stretch>
        </p:blipFill>
        <p:spPr bwMode="auto">
          <a:xfrm>
            <a:off x="152400" y="6459538"/>
            <a:ext cx="24193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1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  <p:sldLayoutId id="2147483685" r:id="rId11"/>
  </p:sldLayoutIdLst>
  <p:transition spd="med"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3pPr>
      <a:lvl4pPr marL="752475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4pPr>
      <a:lvl5pPr marL="962025" indent="-2079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14192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_al__ma_Sayfas_1.xls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075" y="1260475"/>
            <a:ext cx="8033866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FE 322 FOOD PRODUCTION MANAGEMENT</a:t>
            </a:r>
            <a:endParaRPr lang="de-DE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075" y="2903838"/>
            <a:ext cx="8108006" cy="441025"/>
          </a:xfrm>
        </p:spPr>
        <p:txBody>
          <a:bodyPr/>
          <a:lstStyle/>
          <a:p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2. PROJECT 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</a:rPr>
              <a:t>MANAGEMENT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AND PRODUCT </a:t>
            </a:r>
            <a:r>
              <a:rPr lang="tr-TR" dirty="0">
                <a:solidFill>
                  <a:schemeClr val="bg2">
                    <a:lumMod val="50000"/>
                  </a:schemeClr>
                </a:solidFill>
              </a:rPr>
              <a:t>DEVELOPMENT</a:t>
            </a:r>
            <a:endParaRPr lang="de-DE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ltbilgi Yer Tutucusu 1"/>
          <p:cNvSpPr>
            <a:spLocks noGrp="1"/>
          </p:cNvSpPr>
          <p:nvPr>
            <p:ph type="ftr" sz="quarter" idx="4294967295"/>
          </p:nvPr>
        </p:nvSpPr>
        <p:spPr>
          <a:xfrm>
            <a:off x="8077200" y="6437613"/>
            <a:ext cx="1066800" cy="2476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Book Antiqua" pitchFamily="18" charset="0"/>
              </a:rPr>
              <a:t>Page </a:t>
            </a:r>
            <a:fld id="{540818C1-7D17-427A-A8C5-98AE2D12139F}" type="slidenum">
              <a:rPr lang="de-DE" sz="1400" b="1">
                <a:solidFill>
                  <a:schemeClr val="bg1"/>
                </a:solidFill>
                <a:latin typeface="Book Antiqua" pitchFamily="18" charset="0"/>
              </a:rPr>
              <a:pPr/>
              <a:t>10</a:t>
            </a:fld>
            <a:endParaRPr lang="de-DE" sz="1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21946" y="475395"/>
            <a:ext cx="8622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PROJECT MANAGEMENT AND PRODUCT DEVELOPMENT</a:t>
            </a: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1946" y="1908776"/>
            <a:ext cx="7772400" cy="4114800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•"/>
              <a:defRPr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39" y="1108075"/>
            <a:ext cx="5443267" cy="502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72325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ltbilgi Yer Tutucusu 1"/>
          <p:cNvSpPr>
            <a:spLocks noGrp="1"/>
          </p:cNvSpPr>
          <p:nvPr>
            <p:ph type="ftr" sz="quarter" idx="4294967295"/>
          </p:nvPr>
        </p:nvSpPr>
        <p:spPr>
          <a:xfrm>
            <a:off x="8077200" y="6437613"/>
            <a:ext cx="1066800" cy="2476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Book Antiqua" pitchFamily="18" charset="0"/>
              </a:rPr>
              <a:t>Page </a:t>
            </a:r>
            <a:fld id="{540818C1-7D17-427A-A8C5-98AE2D12139F}" type="slidenum">
              <a:rPr lang="de-DE" sz="1400" b="1">
                <a:solidFill>
                  <a:schemeClr val="bg1"/>
                </a:solidFill>
                <a:latin typeface="Book Antiqua" pitchFamily="18" charset="0"/>
              </a:rPr>
              <a:pPr/>
              <a:t>11</a:t>
            </a:fld>
            <a:endParaRPr lang="de-DE" sz="1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21946" y="475395"/>
            <a:ext cx="8622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PROJECT MANAGEMENT AND PRODUCT DEVELOPMENT</a:t>
            </a: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1946" y="1908776"/>
            <a:ext cx="7772400" cy="4114800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•"/>
              <a:defRPr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179513"/>
            <a:ext cx="654367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72325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17</a:t>
            </a:r>
          </a:p>
        </p:txBody>
      </p:sp>
      <p:sp>
        <p:nvSpPr>
          <p:cNvPr id="36867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CPM with Single Time Estimate</a:t>
            </a:r>
          </a:p>
        </p:txBody>
      </p:sp>
      <p:sp>
        <p:nvSpPr>
          <p:cNvPr id="36869" name="Rectangle 1029"/>
          <p:cNvSpPr>
            <a:spLocks noChangeArrowheads="1"/>
          </p:cNvSpPr>
          <p:nvPr/>
        </p:nvSpPr>
        <p:spPr bwMode="auto">
          <a:xfrm>
            <a:off x="492125" y="1612900"/>
            <a:ext cx="70675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200"/>
              <a:t>Consider the following consulting project:</a:t>
            </a:r>
          </a:p>
        </p:txBody>
      </p:sp>
      <p:sp>
        <p:nvSpPr>
          <p:cNvPr id="36870" name="Rectangle 1030"/>
          <p:cNvSpPr>
            <a:spLocks noChangeArrowheads="1"/>
          </p:cNvSpPr>
          <p:nvPr/>
        </p:nvSpPr>
        <p:spPr bwMode="auto">
          <a:xfrm>
            <a:off x="304800" y="5030788"/>
            <a:ext cx="5838138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 dirty="0">
                <a:solidFill>
                  <a:schemeClr val="accent1"/>
                </a:solidFill>
              </a:rPr>
              <a:t>Develop a critical path diagram and determine the</a:t>
            </a:r>
          </a:p>
          <a:p>
            <a:r>
              <a:rPr lang="en-US" sz="2000" i="1" dirty="0">
                <a:solidFill>
                  <a:schemeClr val="accent1"/>
                </a:solidFill>
              </a:rPr>
              <a:t>duration of the critical path and slack times for all</a:t>
            </a:r>
          </a:p>
          <a:p>
            <a:r>
              <a:rPr lang="en-US" sz="2000" i="1" dirty="0">
                <a:solidFill>
                  <a:schemeClr val="accent1"/>
                </a:solidFill>
              </a:rPr>
              <a:t>activities </a:t>
            </a:r>
          </a:p>
        </p:txBody>
      </p:sp>
      <p:grpSp>
        <p:nvGrpSpPr>
          <p:cNvPr id="36936" name="Group 1096"/>
          <p:cNvGrpSpPr>
            <a:grpSpLocks/>
          </p:cNvGrpSpPr>
          <p:nvPr/>
        </p:nvGrpSpPr>
        <p:grpSpPr bwMode="auto">
          <a:xfrm>
            <a:off x="401982" y="2392316"/>
            <a:ext cx="8158163" cy="2401887"/>
            <a:chOff x="-1" y="1455"/>
            <a:chExt cx="5713" cy="1637"/>
          </a:xfrm>
        </p:grpSpPr>
        <p:sp>
          <p:nvSpPr>
            <p:cNvPr id="36871" name="Rectangle 1031"/>
            <p:cNvSpPr>
              <a:spLocks noChangeArrowheads="1"/>
            </p:cNvSpPr>
            <p:nvPr/>
          </p:nvSpPr>
          <p:spPr bwMode="auto">
            <a:xfrm>
              <a:off x="18" y="1470"/>
              <a:ext cx="5694" cy="1602"/>
            </a:xfrm>
            <a:prstGeom prst="rect">
              <a:avLst/>
            </a:prstGeom>
            <a:solidFill>
              <a:srgbClr val="A6F69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72" name="Line 1032"/>
            <p:cNvSpPr>
              <a:spLocks noChangeShapeType="1"/>
            </p:cNvSpPr>
            <p:nvPr/>
          </p:nvSpPr>
          <p:spPr bwMode="auto">
            <a:xfrm>
              <a:off x="36" y="1478"/>
              <a:ext cx="56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73" name="Rectangle 1033"/>
            <p:cNvSpPr>
              <a:spLocks noChangeArrowheads="1"/>
            </p:cNvSpPr>
            <p:nvPr/>
          </p:nvSpPr>
          <p:spPr bwMode="auto">
            <a:xfrm>
              <a:off x="26" y="1478"/>
              <a:ext cx="568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74" name="Line 1034"/>
            <p:cNvSpPr>
              <a:spLocks noChangeShapeType="1"/>
            </p:cNvSpPr>
            <p:nvPr/>
          </p:nvSpPr>
          <p:spPr bwMode="auto">
            <a:xfrm>
              <a:off x="43" y="1676"/>
              <a:ext cx="56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75" name="Rectangle 1035"/>
            <p:cNvSpPr>
              <a:spLocks noChangeArrowheads="1"/>
            </p:cNvSpPr>
            <p:nvPr/>
          </p:nvSpPr>
          <p:spPr bwMode="auto">
            <a:xfrm>
              <a:off x="26" y="1676"/>
              <a:ext cx="568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76" name="Line 1036"/>
            <p:cNvSpPr>
              <a:spLocks noChangeShapeType="1"/>
            </p:cNvSpPr>
            <p:nvPr/>
          </p:nvSpPr>
          <p:spPr bwMode="auto">
            <a:xfrm>
              <a:off x="43" y="1874"/>
              <a:ext cx="56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77" name="Rectangle 1037"/>
            <p:cNvSpPr>
              <a:spLocks noChangeArrowheads="1"/>
            </p:cNvSpPr>
            <p:nvPr/>
          </p:nvSpPr>
          <p:spPr bwMode="auto">
            <a:xfrm>
              <a:off x="26" y="1874"/>
              <a:ext cx="568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78" name="Line 1038"/>
            <p:cNvSpPr>
              <a:spLocks noChangeShapeType="1"/>
            </p:cNvSpPr>
            <p:nvPr/>
          </p:nvSpPr>
          <p:spPr bwMode="auto">
            <a:xfrm>
              <a:off x="43" y="2073"/>
              <a:ext cx="56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79" name="Rectangle 1039"/>
            <p:cNvSpPr>
              <a:spLocks noChangeArrowheads="1"/>
            </p:cNvSpPr>
            <p:nvPr/>
          </p:nvSpPr>
          <p:spPr bwMode="auto">
            <a:xfrm>
              <a:off x="26" y="2073"/>
              <a:ext cx="568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80" name="Line 1040"/>
            <p:cNvSpPr>
              <a:spLocks noChangeShapeType="1"/>
            </p:cNvSpPr>
            <p:nvPr/>
          </p:nvSpPr>
          <p:spPr bwMode="auto">
            <a:xfrm>
              <a:off x="43" y="2271"/>
              <a:ext cx="56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81" name="Rectangle 1041"/>
            <p:cNvSpPr>
              <a:spLocks noChangeArrowheads="1"/>
            </p:cNvSpPr>
            <p:nvPr/>
          </p:nvSpPr>
          <p:spPr bwMode="auto">
            <a:xfrm>
              <a:off x="26" y="2271"/>
              <a:ext cx="568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82" name="Line 1042"/>
            <p:cNvSpPr>
              <a:spLocks noChangeShapeType="1"/>
            </p:cNvSpPr>
            <p:nvPr/>
          </p:nvSpPr>
          <p:spPr bwMode="auto">
            <a:xfrm>
              <a:off x="43" y="2469"/>
              <a:ext cx="56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83" name="Rectangle 1043"/>
            <p:cNvSpPr>
              <a:spLocks noChangeArrowheads="1"/>
            </p:cNvSpPr>
            <p:nvPr/>
          </p:nvSpPr>
          <p:spPr bwMode="auto">
            <a:xfrm>
              <a:off x="26" y="2469"/>
              <a:ext cx="568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84" name="Line 1044"/>
            <p:cNvSpPr>
              <a:spLocks noChangeShapeType="1"/>
            </p:cNvSpPr>
            <p:nvPr/>
          </p:nvSpPr>
          <p:spPr bwMode="auto">
            <a:xfrm>
              <a:off x="43" y="2668"/>
              <a:ext cx="56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85" name="Rectangle 1045"/>
            <p:cNvSpPr>
              <a:spLocks noChangeArrowheads="1"/>
            </p:cNvSpPr>
            <p:nvPr/>
          </p:nvSpPr>
          <p:spPr bwMode="auto">
            <a:xfrm>
              <a:off x="26" y="2668"/>
              <a:ext cx="568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86" name="Line 1046"/>
            <p:cNvSpPr>
              <a:spLocks noChangeShapeType="1"/>
            </p:cNvSpPr>
            <p:nvPr/>
          </p:nvSpPr>
          <p:spPr bwMode="auto">
            <a:xfrm>
              <a:off x="43" y="2866"/>
              <a:ext cx="564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87" name="Rectangle 1047"/>
            <p:cNvSpPr>
              <a:spLocks noChangeArrowheads="1"/>
            </p:cNvSpPr>
            <p:nvPr/>
          </p:nvSpPr>
          <p:spPr bwMode="auto">
            <a:xfrm>
              <a:off x="26" y="2866"/>
              <a:ext cx="568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88" name="Line 1048"/>
            <p:cNvSpPr>
              <a:spLocks noChangeShapeType="1"/>
            </p:cNvSpPr>
            <p:nvPr/>
          </p:nvSpPr>
          <p:spPr bwMode="auto">
            <a:xfrm>
              <a:off x="36" y="3064"/>
              <a:ext cx="56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89" name="Rectangle 1049"/>
            <p:cNvSpPr>
              <a:spLocks noChangeArrowheads="1"/>
            </p:cNvSpPr>
            <p:nvPr/>
          </p:nvSpPr>
          <p:spPr bwMode="auto">
            <a:xfrm>
              <a:off x="26" y="3064"/>
              <a:ext cx="568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90" name="Rectangle 1050"/>
            <p:cNvSpPr>
              <a:spLocks noChangeArrowheads="1"/>
            </p:cNvSpPr>
            <p:nvPr/>
          </p:nvSpPr>
          <p:spPr bwMode="auto">
            <a:xfrm>
              <a:off x="-1" y="1455"/>
              <a:ext cx="65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Activity</a:t>
              </a:r>
            </a:p>
          </p:txBody>
        </p:sp>
        <p:sp>
          <p:nvSpPr>
            <p:cNvPr id="36891" name="Rectangle 1051"/>
            <p:cNvSpPr>
              <a:spLocks noChangeArrowheads="1"/>
            </p:cNvSpPr>
            <p:nvPr/>
          </p:nvSpPr>
          <p:spPr bwMode="auto">
            <a:xfrm>
              <a:off x="2530" y="1455"/>
              <a:ext cx="92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Designation</a:t>
              </a:r>
            </a:p>
          </p:txBody>
        </p:sp>
        <p:sp>
          <p:nvSpPr>
            <p:cNvPr id="36892" name="Rectangle 1052"/>
            <p:cNvSpPr>
              <a:spLocks noChangeArrowheads="1"/>
            </p:cNvSpPr>
            <p:nvPr/>
          </p:nvSpPr>
          <p:spPr bwMode="auto">
            <a:xfrm>
              <a:off x="3493" y="1455"/>
              <a:ext cx="105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Immed. Pred.</a:t>
              </a:r>
            </a:p>
          </p:txBody>
        </p:sp>
        <p:sp>
          <p:nvSpPr>
            <p:cNvPr id="36893" name="Rectangle 1053"/>
            <p:cNvSpPr>
              <a:spLocks noChangeArrowheads="1"/>
            </p:cNvSpPr>
            <p:nvPr/>
          </p:nvSpPr>
          <p:spPr bwMode="auto">
            <a:xfrm>
              <a:off x="4595" y="1455"/>
              <a:ext cx="106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Time (Weeks)</a:t>
              </a:r>
            </a:p>
          </p:txBody>
        </p:sp>
        <p:sp>
          <p:nvSpPr>
            <p:cNvPr id="36894" name="Rectangle 1054"/>
            <p:cNvSpPr>
              <a:spLocks noChangeArrowheads="1"/>
            </p:cNvSpPr>
            <p:nvPr/>
          </p:nvSpPr>
          <p:spPr bwMode="auto">
            <a:xfrm>
              <a:off x="-1" y="1654"/>
              <a:ext cx="166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Assess customer's needs</a:t>
              </a:r>
            </a:p>
          </p:txBody>
        </p:sp>
        <p:sp>
          <p:nvSpPr>
            <p:cNvPr id="36895" name="Rectangle 1055"/>
            <p:cNvSpPr>
              <a:spLocks noChangeArrowheads="1"/>
            </p:cNvSpPr>
            <p:nvPr/>
          </p:nvSpPr>
          <p:spPr bwMode="auto">
            <a:xfrm>
              <a:off x="2875" y="1654"/>
              <a:ext cx="2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6896" name="Rectangle 1056"/>
            <p:cNvSpPr>
              <a:spLocks noChangeArrowheads="1"/>
            </p:cNvSpPr>
            <p:nvPr/>
          </p:nvSpPr>
          <p:spPr bwMode="auto">
            <a:xfrm>
              <a:off x="3789" y="1654"/>
              <a:ext cx="46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None</a:t>
              </a:r>
            </a:p>
          </p:txBody>
        </p:sp>
        <p:sp>
          <p:nvSpPr>
            <p:cNvPr id="36897" name="Rectangle 1057"/>
            <p:cNvSpPr>
              <a:spLocks noChangeArrowheads="1"/>
            </p:cNvSpPr>
            <p:nvPr/>
          </p:nvSpPr>
          <p:spPr bwMode="auto">
            <a:xfrm>
              <a:off x="5041" y="1654"/>
              <a:ext cx="1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6898" name="Rectangle 1058"/>
            <p:cNvSpPr>
              <a:spLocks noChangeArrowheads="1"/>
            </p:cNvSpPr>
            <p:nvPr/>
          </p:nvSpPr>
          <p:spPr bwMode="auto">
            <a:xfrm>
              <a:off x="-1" y="1852"/>
              <a:ext cx="181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Write and submit proposal</a:t>
              </a:r>
            </a:p>
          </p:txBody>
        </p:sp>
        <p:sp>
          <p:nvSpPr>
            <p:cNvPr id="36899" name="Rectangle 1059"/>
            <p:cNvSpPr>
              <a:spLocks noChangeArrowheads="1"/>
            </p:cNvSpPr>
            <p:nvPr/>
          </p:nvSpPr>
          <p:spPr bwMode="auto">
            <a:xfrm>
              <a:off x="2883" y="1852"/>
              <a:ext cx="22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36900" name="Rectangle 1060"/>
            <p:cNvSpPr>
              <a:spLocks noChangeArrowheads="1"/>
            </p:cNvSpPr>
            <p:nvPr/>
          </p:nvSpPr>
          <p:spPr bwMode="auto">
            <a:xfrm>
              <a:off x="3904" y="1852"/>
              <a:ext cx="2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6901" name="Rectangle 1061"/>
            <p:cNvSpPr>
              <a:spLocks noChangeArrowheads="1"/>
            </p:cNvSpPr>
            <p:nvPr/>
          </p:nvSpPr>
          <p:spPr bwMode="auto">
            <a:xfrm>
              <a:off x="5041" y="1852"/>
              <a:ext cx="1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6902" name="Rectangle 1062"/>
            <p:cNvSpPr>
              <a:spLocks noChangeArrowheads="1"/>
            </p:cNvSpPr>
            <p:nvPr/>
          </p:nvSpPr>
          <p:spPr bwMode="auto">
            <a:xfrm>
              <a:off x="-1" y="2050"/>
              <a:ext cx="114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Obtain approval</a:t>
              </a:r>
            </a:p>
          </p:txBody>
        </p:sp>
        <p:sp>
          <p:nvSpPr>
            <p:cNvPr id="36903" name="Rectangle 1063"/>
            <p:cNvSpPr>
              <a:spLocks noChangeArrowheads="1"/>
            </p:cNvSpPr>
            <p:nvPr/>
          </p:nvSpPr>
          <p:spPr bwMode="auto">
            <a:xfrm>
              <a:off x="2879" y="2050"/>
              <a:ext cx="22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6904" name="Rectangle 1064"/>
            <p:cNvSpPr>
              <a:spLocks noChangeArrowheads="1"/>
            </p:cNvSpPr>
            <p:nvPr/>
          </p:nvSpPr>
          <p:spPr bwMode="auto">
            <a:xfrm>
              <a:off x="3912" y="2050"/>
              <a:ext cx="22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36905" name="Rectangle 1065"/>
            <p:cNvSpPr>
              <a:spLocks noChangeArrowheads="1"/>
            </p:cNvSpPr>
            <p:nvPr/>
          </p:nvSpPr>
          <p:spPr bwMode="auto">
            <a:xfrm>
              <a:off x="5041" y="2050"/>
              <a:ext cx="1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6906" name="Rectangle 1066"/>
            <p:cNvSpPr>
              <a:spLocks noChangeArrowheads="1"/>
            </p:cNvSpPr>
            <p:nvPr/>
          </p:nvSpPr>
          <p:spPr bwMode="auto">
            <a:xfrm>
              <a:off x="-1" y="2249"/>
              <a:ext cx="222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Develop service vision and goals</a:t>
              </a:r>
            </a:p>
          </p:txBody>
        </p:sp>
        <p:sp>
          <p:nvSpPr>
            <p:cNvPr id="36907" name="Rectangle 1067"/>
            <p:cNvSpPr>
              <a:spLocks noChangeArrowheads="1"/>
            </p:cNvSpPr>
            <p:nvPr/>
          </p:nvSpPr>
          <p:spPr bwMode="auto">
            <a:xfrm>
              <a:off x="2875" y="2249"/>
              <a:ext cx="2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6908" name="Rectangle 1068"/>
            <p:cNvSpPr>
              <a:spLocks noChangeArrowheads="1"/>
            </p:cNvSpPr>
            <p:nvPr/>
          </p:nvSpPr>
          <p:spPr bwMode="auto">
            <a:xfrm>
              <a:off x="3908" y="2249"/>
              <a:ext cx="22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6909" name="Rectangle 1069"/>
            <p:cNvSpPr>
              <a:spLocks noChangeArrowheads="1"/>
            </p:cNvSpPr>
            <p:nvPr/>
          </p:nvSpPr>
          <p:spPr bwMode="auto">
            <a:xfrm>
              <a:off x="5041" y="2249"/>
              <a:ext cx="1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6910" name="Rectangle 1070"/>
            <p:cNvSpPr>
              <a:spLocks noChangeArrowheads="1"/>
            </p:cNvSpPr>
            <p:nvPr/>
          </p:nvSpPr>
          <p:spPr bwMode="auto">
            <a:xfrm>
              <a:off x="-1" y="2447"/>
              <a:ext cx="118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Train employees</a:t>
              </a:r>
            </a:p>
          </p:txBody>
        </p:sp>
        <p:sp>
          <p:nvSpPr>
            <p:cNvPr id="36911" name="Rectangle 1071"/>
            <p:cNvSpPr>
              <a:spLocks noChangeArrowheads="1"/>
            </p:cNvSpPr>
            <p:nvPr/>
          </p:nvSpPr>
          <p:spPr bwMode="auto">
            <a:xfrm>
              <a:off x="2883" y="2447"/>
              <a:ext cx="21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6912" name="Rectangle 1072"/>
            <p:cNvSpPr>
              <a:spLocks noChangeArrowheads="1"/>
            </p:cNvSpPr>
            <p:nvPr/>
          </p:nvSpPr>
          <p:spPr bwMode="auto">
            <a:xfrm>
              <a:off x="3908" y="2447"/>
              <a:ext cx="22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6913" name="Rectangle 1073"/>
            <p:cNvSpPr>
              <a:spLocks noChangeArrowheads="1"/>
            </p:cNvSpPr>
            <p:nvPr/>
          </p:nvSpPr>
          <p:spPr bwMode="auto">
            <a:xfrm>
              <a:off x="5041" y="2447"/>
              <a:ext cx="1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6914" name="Rectangle 1074"/>
            <p:cNvSpPr>
              <a:spLocks noChangeArrowheads="1"/>
            </p:cNvSpPr>
            <p:nvPr/>
          </p:nvSpPr>
          <p:spPr bwMode="auto">
            <a:xfrm>
              <a:off x="-1" y="2645"/>
              <a:ext cx="229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Quality improvement pilot groups</a:t>
              </a:r>
            </a:p>
          </p:txBody>
        </p:sp>
        <p:sp>
          <p:nvSpPr>
            <p:cNvPr id="36915" name="Rectangle 1075"/>
            <p:cNvSpPr>
              <a:spLocks noChangeArrowheads="1"/>
            </p:cNvSpPr>
            <p:nvPr/>
          </p:nvSpPr>
          <p:spPr bwMode="auto">
            <a:xfrm>
              <a:off x="2891" y="2645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36916" name="Rectangle 1076"/>
            <p:cNvSpPr>
              <a:spLocks noChangeArrowheads="1"/>
            </p:cNvSpPr>
            <p:nvPr/>
          </p:nvSpPr>
          <p:spPr bwMode="auto">
            <a:xfrm>
              <a:off x="3813" y="2645"/>
              <a:ext cx="40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D, E</a:t>
              </a:r>
            </a:p>
          </p:txBody>
        </p:sp>
        <p:sp>
          <p:nvSpPr>
            <p:cNvPr id="36917" name="Rectangle 1077"/>
            <p:cNvSpPr>
              <a:spLocks noChangeArrowheads="1"/>
            </p:cNvSpPr>
            <p:nvPr/>
          </p:nvSpPr>
          <p:spPr bwMode="auto">
            <a:xfrm>
              <a:off x="4998" y="2645"/>
              <a:ext cx="22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tr-TR" sz="2000" dirty="0" smtClean="0">
                  <a:solidFill>
                    <a:srgbClr val="000000"/>
                  </a:solidFill>
                </a:rPr>
                <a:t>5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6918" name="Rectangle 1078"/>
            <p:cNvSpPr>
              <a:spLocks noChangeArrowheads="1"/>
            </p:cNvSpPr>
            <p:nvPr/>
          </p:nvSpPr>
          <p:spPr bwMode="auto">
            <a:xfrm>
              <a:off x="-1" y="2844"/>
              <a:ext cx="1647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Write assessment report</a:t>
              </a:r>
            </a:p>
          </p:txBody>
        </p:sp>
        <p:sp>
          <p:nvSpPr>
            <p:cNvPr id="36919" name="Rectangle 1079"/>
            <p:cNvSpPr>
              <a:spLocks noChangeArrowheads="1"/>
            </p:cNvSpPr>
            <p:nvPr/>
          </p:nvSpPr>
          <p:spPr bwMode="auto">
            <a:xfrm>
              <a:off x="2875" y="2844"/>
              <a:ext cx="2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G</a:t>
              </a:r>
            </a:p>
          </p:txBody>
        </p:sp>
        <p:sp>
          <p:nvSpPr>
            <p:cNvPr id="36920" name="Rectangle 1080"/>
            <p:cNvSpPr>
              <a:spLocks noChangeArrowheads="1"/>
            </p:cNvSpPr>
            <p:nvPr/>
          </p:nvSpPr>
          <p:spPr bwMode="auto">
            <a:xfrm>
              <a:off x="3920" y="2844"/>
              <a:ext cx="20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36921" name="Rectangle 1081"/>
            <p:cNvSpPr>
              <a:spLocks noChangeArrowheads="1"/>
            </p:cNvSpPr>
            <p:nvPr/>
          </p:nvSpPr>
          <p:spPr bwMode="auto">
            <a:xfrm>
              <a:off x="5041" y="2844"/>
              <a:ext cx="19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6922" name="Line 1082"/>
            <p:cNvSpPr>
              <a:spLocks noChangeShapeType="1"/>
            </p:cNvSpPr>
            <p:nvPr/>
          </p:nvSpPr>
          <p:spPr bwMode="auto">
            <a:xfrm>
              <a:off x="26" y="1488"/>
              <a:ext cx="0" cy="1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923" name="Rectangle 1083"/>
            <p:cNvSpPr>
              <a:spLocks noChangeArrowheads="1"/>
            </p:cNvSpPr>
            <p:nvPr/>
          </p:nvSpPr>
          <p:spPr bwMode="auto">
            <a:xfrm>
              <a:off x="26" y="1478"/>
              <a:ext cx="4" cy="15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924" name="Line 1084"/>
            <p:cNvSpPr>
              <a:spLocks noChangeShapeType="1"/>
            </p:cNvSpPr>
            <p:nvPr/>
          </p:nvSpPr>
          <p:spPr bwMode="auto">
            <a:xfrm>
              <a:off x="2498" y="1495"/>
              <a:ext cx="0" cy="15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925" name="Rectangle 1085"/>
            <p:cNvSpPr>
              <a:spLocks noChangeArrowheads="1"/>
            </p:cNvSpPr>
            <p:nvPr/>
          </p:nvSpPr>
          <p:spPr bwMode="auto">
            <a:xfrm>
              <a:off x="2498" y="1478"/>
              <a:ext cx="4" cy="15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926" name="Line 1086"/>
            <p:cNvSpPr>
              <a:spLocks noChangeShapeType="1"/>
            </p:cNvSpPr>
            <p:nvPr/>
          </p:nvSpPr>
          <p:spPr bwMode="auto">
            <a:xfrm>
              <a:off x="3470" y="1495"/>
              <a:ext cx="0" cy="15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927" name="Rectangle 1087"/>
            <p:cNvSpPr>
              <a:spLocks noChangeArrowheads="1"/>
            </p:cNvSpPr>
            <p:nvPr/>
          </p:nvSpPr>
          <p:spPr bwMode="auto">
            <a:xfrm>
              <a:off x="3470" y="1478"/>
              <a:ext cx="4" cy="15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928" name="Line 1088"/>
            <p:cNvSpPr>
              <a:spLocks noChangeShapeType="1"/>
            </p:cNvSpPr>
            <p:nvPr/>
          </p:nvSpPr>
          <p:spPr bwMode="auto">
            <a:xfrm>
              <a:off x="4556" y="1495"/>
              <a:ext cx="0" cy="15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929" name="Rectangle 1089"/>
            <p:cNvSpPr>
              <a:spLocks noChangeArrowheads="1"/>
            </p:cNvSpPr>
            <p:nvPr/>
          </p:nvSpPr>
          <p:spPr bwMode="auto">
            <a:xfrm>
              <a:off x="4556" y="1478"/>
              <a:ext cx="4" cy="15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930" name="Line 1090"/>
            <p:cNvSpPr>
              <a:spLocks noChangeShapeType="1"/>
            </p:cNvSpPr>
            <p:nvPr/>
          </p:nvSpPr>
          <p:spPr bwMode="auto">
            <a:xfrm>
              <a:off x="5704" y="1488"/>
              <a:ext cx="0" cy="1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931" name="Rectangle 1091"/>
            <p:cNvSpPr>
              <a:spLocks noChangeArrowheads="1"/>
            </p:cNvSpPr>
            <p:nvPr/>
          </p:nvSpPr>
          <p:spPr bwMode="auto">
            <a:xfrm>
              <a:off x="5704" y="1478"/>
              <a:ext cx="4" cy="15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932" name="Rectangle 1092"/>
            <p:cNvSpPr>
              <a:spLocks noChangeArrowheads="1"/>
            </p:cNvSpPr>
            <p:nvPr/>
          </p:nvSpPr>
          <p:spPr bwMode="auto">
            <a:xfrm>
              <a:off x="18" y="1470"/>
              <a:ext cx="569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933" name="Rectangle 1093"/>
            <p:cNvSpPr>
              <a:spLocks noChangeArrowheads="1"/>
            </p:cNvSpPr>
            <p:nvPr/>
          </p:nvSpPr>
          <p:spPr bwMode="auto">
            <a:xfrm>
              <a:off x="18" y="3057"/>
              <a:ext cx="5694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934" name="Rectangle 1094"/>
            <p:cNvSpPr>
              <a:spLocks noChangeArrowheads="1"/>
            </p:cNvSpPr>
            <p:nvPr/>
          </p:nvSpPr>
          <p:spPr bwMode="auto">
            <a:xfrm>
              <a:off x="18" y="1485"/>
              <a:ext cx="15" cy="157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935" name="Rectangle 1095"/>
            <p:cNvSpPr>
              <a:spLocks noChangeArrowheads="1"/>
            </p:cNvSpPr>
            <p:nvPr/>
          </p:nvSpPr>
          <p:spPr bwMode="auto">
            <a:xfrm>
              <a:off x="5697" y="1485"/>
              <a:ext cx="15" cy="157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="" xmlns:p14="http://schemas.microsoft.com/office/powerpoint/2010/main" val="15436310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18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First draw the network</a:t>
            </a:r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320675" y="3517900"/>
            <a:ext cx="1389063" cy="900113"/>
            <a:chOff x="202" y="2216"/>
            <a:chExt cx="875" cy="567"/>
          </a:xfrm>
        </p:grpSpPr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>
              <a:off x="759" y="2499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918" name="Oval 6"/>
            <p:cNvSpPr>
              <a:spLocks noChangeArrowheads="1"/>
            </p:cNvSpPr>
            <p:nvPr/>
          </p:nvSpPr>
          <p:spPr bwMode="auto">
            <a:xfrm>
              <a:off x="202" y="2216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A, 2</a:t>
              </a:r>
            </a:p>
          </p:txBody>
        </p:sp>
      </p:grpSp>
      <p:grpSp>
        <p:nvGrpSpPr>
          <p:cNvPr id="38922" name="Group 10"/>
          <p:cNvGrpSpPr>
            <a:grpSpLocks/>
          </p:cNvGrpSpPr>
          <p:nvPr/>
        </p:nvGrpSpPr>
        <p:grpSpPr bwMode="auto">
          <a:xfrm>
            <a:off x="1722438" y="3517900"/>
            <a:ext cx="1435100" cy="900113"/>
            <a:chOff x="1085" y="2216"/>
            <a:chExt cx="904" cy="567"/>
          </a:xfrm>
        </p:grpSpPr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>
              <a:off x="1623" y="2499"/>
              <a:ext cx="3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921" name="Oval 9"/>
            <p:cNvSpPr>
              <a:spLocks noChangeArrowheads="1"/>
            </p:cNvSpPr>
            <p:nvPr/>
          </p:nvSpPr>
          <p:spPr bwMode="auto">
            <a:xfrm>
              <a:off x="1085" y="2216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B, 1</a:t>
              </a:r>
            </a:p>
          </p:txBody>
        </p:sp>
      </p:grp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3157538" y="3517900"/>
            <a:ext cx="871537" cy="900113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3355975" y="3687763"/>
            <a:ext cx="4746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C, 1</a:t>
            </a:r>
          </a:p>
        </p:txBody>
      </p:sp>
      <p:grpSp>
        <p:nvGrpSpPr>
          <p:cNvPr id="38927" name="Group 15"/>
          <p:cNvGrpSpPr>
            <a:grpSpLocks/>
          </p:cNvGrpSpPr>
          <p:nvPr/>
        </p:nvGrpSpPr>
        <p:grpSpPr bwMode="auto">
          <a:xfrm>
            <a:off x="3930650" y="3062288"/>
            <a:ext cx="658813" cy="1941512"/>
            <a:chOff x="2476" y="1929"/>
            <a:chExt cx="415" cy="1223"/>
          </a:xfrm>
        </p:grpSpPr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 flipV="1">
              <a:off x="2476" y="1929"/>
              <a:ext cx="396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>
              <a:off x="2486" y="2708"/>
              <a:ext cx="405" cy="4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38930" name="Group 18"/>
          <p:cNvGrpSpPr>
            <a:grpSpLocks/>
          </p:cNvGrpSpPr>
          <p:nvPr/>
        </p:nvGrpSpPr>
        <p:grpSpPr bwMode="auto">
          <a:xfrm>
            <a:off x="4452938" y="2303463"/>
            <a:ext cx="947737" cy="3414712"/>
            <a:chOff x="2805" y="1451"/>
            <a:chExt cx="597" cy="2151"/>
          </a:xfrm>
        </p:grpSpPr>
        <p:sp>
          <p:nvSpPr>
            <p:cNvPr id="38928" name="Oval 16"/>
            <p:cNvSpPr>
              <a:spLocks noChangeArrowheads="1"/>
            </p:cNvSpPr>
            <p:nvPr/>
          </p:nvSpPr>
          <p:spPr bwMode="auto">
            <a:xfrm>
              <a:off x="2805" y="1451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D, 2</a:t>
              </a:r>
            </a:p>
          </p:txBody>
        </p:sp>
        <p:sp>
          <p:nvSpPr>
            <p:cNvPr id="38929" name="Oval 17"/>
            <p:cNvSpPr>
              <a:spLocks noChangeArrowheads="1"/>
            </p:cNvSpPr>
            <p:nvPr/>
          </p:nvSpPr>
          <p:spPr bwMode="auto">
            <a:xfrm>
              <a:off x="2853" y="3035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E, 5</a:t>
              </a:r>
            </a:p>
          </p:txBody>
        </p:sp>
      </p:grpSp>
      <p:grpSp>
        <p:nvGrpSpPr>
          <p:cNvPr id="38934" name="Group 22"/>
          <p:cNvGrpSpPr>
            <a:grpSpLocks/>
          </p:cNvGrpSpPr>
          <p:nvPr/>
        </p:nvGrpSpPr>
        <p:grpSpPr bwMode="auto">
          <a:xfrm>
            <a:off x="5241925" y="3103563"/>
            <a:ext cx="1604963" cy="1976437"/>
            <a:chOff x="3302" y="1955"/>
            <a:chExt cx="1011" cy="1245"/>
          </a:xfrm>
        </p:grpSpPr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>
              <a:off x="3302" y="1955"/>
              <a:ext cx="562" cy="3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932" name="Line 20"/>
            <p:cNvSpPr>
              <a:spLocks noChangeShapeType="1"/>
            </p:cNvSpPr>
            <p:nvPr/>
          </p:nvSpPr>
          <p:spPr bwMode="auto">
            <a:xfrm flipV="1">
              <a:off x="3397" y="2750"/>
              <a:ext cx="466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933" name="Oval 21"/>
            <p:cNvSpPr>
              <a:spLocks noChangeArrowheads="1"/>
            </p:cNvSpPr>
            <p:nvPr/>
          </p:nvSpPr>
          <p:spPr bwMode="auto">
            <a:xfrm>
              <a:off x="3764" y="2244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F, 5</a:t>
              </a:r>
            </a:p>
          </p:txBody>
        </p:sp>
      </p:grpSp>
      <p:grpSp>
        <p:nvGrpSpPr>
          <p:cNvPr id="38937" name="Group 25"/>
          <p:cNvGrpSpPr>
            <a:grpSpLocks/>
          </p:cNvGrpSpPr>
          <p:nvPr/>
        </p:nvGrpSpPr>
        <p:grpSpPr bwMode="auto">
          <a:xfrm>
            <a:off x="6873875" y="3514725"/>
            <a:ext cx="1430338" cy="900113"/>
            <a:chOff x="4330" y="2214"/>
            <a:chExt cx="901" cy="567"/>
          </a:xfrm>
        </p:grpSpPr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>
              <a:off x="4330" y="2506"/>
              <a:ext cx="33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936" name="Oval 24"/>
            <p:cNvSpPr>
              <a:spLocks noChangeArrowheads="1"/>
            </p:cNvSpPr>
            <p:nvPr/>
          </p:nvSpPr>
          <p:spPr bwMode="auto">
            <a:xfrm>
              <a:off x="4682" y="2214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G, 1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34829878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19</a:t>
            </a:r>
          </a:p>
        </p:txBody>
      </p:sp>
      <p:sp>
        <p:nvSpPr>
          <p:cNvPr id="40963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0964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Determine early start and early finish times</a:t>
            </a:r>
          </a:p>
        </p:txBody>
      </p:sp>
      <p:sp>
        <p:nvSpPr>
          <p:cNvPr id="40965" name="Rectangle 1029"/>
          <p:cNvSpPr>
            <a:spLocks noChangeArrowheads="1"/>
          </p:cNvSpPr>
          <p:nvPr/>
        </p:nvSpPr>
        <p:spPr bwMode="auto">
          <a:xfrm>
            <a:off x="407988" y="2651125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ES=0</a:t>
            </a:r>
          </a:p>
          <a:p>
            <a:r>
              <a:rPr lang="en-US"/>
              <a:t>EF=2</a:t>
            </a:r>
          </a:p>
        </p:txBody>
      </p:sp>
      <p:sp>
        <p:nvSpPr>
          <p:cNvPr id="40966" name="Rectangle 1030"/>
          <p:cNvSpPr>
            <a:spLocks noChangeArrowheads="1"/>
          </p:cNvSpPr>
          <p:nvPr/>
        </p:nvSpPr>
        <p:spPr bwMode="auto">
          <a:xfrm>
            <a:off x="1770063" y="2651125"/>
            <a:ext cx="874712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/>
              <a:t>ES=2</a:t>
            </a:r>
          </a:p>
          <a:p>
            <a:r>
              <a:rPr lang="en-US"/>
              <a:t>EF=3</a:t>
            </a:r>
          </a:p>
        </p:txBody>
      </p:sp>
      <p:sp>
        <p:nvSpPr>
          <p:cNvPr id="40967" name="Rectangle 1031"/>
          <p:cNvSpPr>
            <a:spLocks noChangeArrowheads="1"/>
          </p:cNvSpPr>
          <p:nvPr/>
        </p:nvSpPr>
        <p:spPr bwMode="auto">
          <a:xfrm>
            <a:off x="3154363" y="2651125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ES=3</a:t>
            </a:r>
          </a:p>
          <a:p>
            <a:r>
              <a:rPr lang="en-US"/>
              <a:t>EF=4</a:t>
            </a:r>
          </a:p>
        </p:txBody>
      </p:sp>
      <p:sp>
        <p:nvSpPr>
          <p:cNvPr id="40968" name="Rectangle 1032"/>
          <p:cNvSpPr>
            <a:spLocks noChangeArrowheads="1"/>
          </p:cNvSpPr>
          <p:nvPr/>
        </p:nvSpPr>
        <p:spPr bwMode="auto">
          <a:xfrm>
            <a:off x="4529138" y="4014788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ES=4</a:t>
            </a:r>
          </a:p>
          <a:p>
            <a:r>
              <a:rPr lang="en-US"/>
              <a:t>EF=9</a:t>
            </a:r>
          </a:p>
        </p:txBody>
      </p:sp>
      <p:sp>
        <p:nvSpPr>
          <p:cNvPr id="40969" name="Rectangle 1033"/>
          <p:cNvSpPr>
            <a:spLocks noChangeArrowheads="1"/>
          </p:cNvSpPr>
          <p:nvPr/>
        </p:nvSpPr>
        <p:spPr bwMode="auto">
          <a:xfrm>
            <a:off x="4492625" y="1474788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ES=4</a:t>
            </a:r>
          </a:p>
          <a:p>
            <a:r>
              <a:rPr lang="en-US"/>
              <a:t>EF=6</a:t>
            </a:r>
          </a:p>
        </p:txBody>
      </p:sp>
      <p:sp>
        <p:nvSpPr>
          <p:cNvPr id="40970" name="Rectangle 1034"/>
          <p:cNvSpPr>
            <a:spLocks noChangeArrowheads="1"/>
          </p:cNvSpPr>
          <p:nvPr/>
        </p:nvSpPr>
        <p:spPr bwMode="auto">
          <a:xfrm>
            <a:off x="6210300" y="2846388"/>
            <a:ext cx="4349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40971" name="Rectangle 1035"/>
          <p:cNvSpPr>
            <a:spLocks noChangeArrowheads="1"/>
          </p:cNvSpPr>
          <p:nvPr/>
        </p:nvSpPr>
        <p:spPr bwMode="auto">
          <a:xfrm>
            <a:off x="8229600" y="63976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40974" name="Group 1038"/>
          <p:cNvGrpSpPr>
            <a:grpSpLocks/>
          </p:cNvGrpSpPr>
          <p:nvPr/>
        </p:nvGrpSpPr>
        <p:grpSpPr bwMode="auto">
          <a:xfrm>
            <a:off x="320675" y="3517900"/>
            <a:ext cx="1389063" cy="900113"/>
            <a:chOff x="202" y="2216"/>
            <a:chExt cx="875" cy="567"/>
          </a:xfrm>
        </p:grpSpPr>
        <p:sp>
          <p:nvSpPr>
            <p:cNvPr id="40972" name="Line 1036"/>
            <p:cNvSpPr>
              <a:spLocks noChangeShapeType="1"/>
            </p:cNvSpPr>
            <p:nvPr/>
          </p:nvSpPr>
          <p:spPr bwMode="auto">
            <a:xfrm>
              <a:off x="759" y="2499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0973" name="Oval 1037"/>
            <p:cNvSpPr>
              <a:spLocks noChangeArrowheads="1"/>
            </p:cNvSpPr>
            <p:nvPr/>
          </p:nvSpPr>
          <p:spPr bwMode="auto">
            <a:xfrm>
              <a:off x="202" y="2216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A, 2</a:t>
              </a:r>
            </a:p>
          </p:txBody>
        </p:sp>
      </p:grpSp>
      <p:grpSp>
        <p:nvGrpSpPr>
          <p:cNvPr id="40977" name="Group 1041"/>
          <p:cNvGrpSpPr>
            <a:grpSpLocks/>
          </p:cNvGrpSpPr>
          <p:nvPr/>
        </p:nvGrpSpPr>
        <p:grpSpPr bwMode="auto">
          <a:xfrm>
            <a:off x="1722438" y="3517900"/>
            <a:ext cx="1435100" cy="900113"/>
            <a:chOff x="1085" y="2216"/>
            <a:chExt cx="904" cy="567"/>
          </a:xfrm>
        </p:grpSpPr>
        <p:sp>
          <p:nvSpPr>
            <p:cNvPr id="40975" name="Line 1039"/>
            <p:cNvSpPr>
              <a:spLocks noChangeShapeType="1"/>
            </p:cNvSpPr>
            <p:nvPr/>
          </p:nvSpPr>
          <p:spPr bwMode="auto">
            <a:xfrm>
              <a:off x="1623" y="2499"/>
              <a:ext cx="3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0976" name="Oval 1040"/>
            <p:cNvSpPr>
              <a:spLocks noChangeArrowheads="1"/>
            </p:cNvSpPr>
            <p:nvPr/>
          </p:nvSpPr>
          <p:spPr bwMode="auto">
            <a:xfrm>
              <a:off x="1085" y="2216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B, 1</a:t>
              </a:r>
            </a:p>
          </p:txBody>
        </p:sp>
      </p:grpSp>
      <p:sp>
        <p:nvSpPr>
          <p:cNvPr id="40978" name="Oval 1042"/>
          <p:cNvSpPr>
            <a:spLocks noChangeArrowheads="1"/>
          </p:cNvSpPr>
          <p:nvPr/>
        </p:nvSpPr>
        <p:spPr bwMode="auto">
          <a:xfrm>
            <a:off x="3157538" y="3517900"/>
            <a:ext cx="871537" cy="900113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C, 1</a:t>
            </a:r>
          </a:p>
        </p:txBody>
      </p:sp>
      <p:grpSp>
        <p:nvGrpSpPr>
          <p:cNvPr id="40981" name="Group 1045"/>
          <p:cNvGrpSpPr>
            <a:grpSpLocks/>
          </p:cNvGrpSpPr>
          <p:nvPr/>
        </p:nvGrpSpPr>
        <p:grpSpPr bwMode="auto">
          <a:xfrm>
            <a:off x="3930650" y="3062288"/>
            <a:ext cx="658813" cy="1941512"/>
            <a:chOff x="2476" y="1929"/>
            <a:chExt cx="415" cy="1223"/>
          </a:xfrm>
        </p:grpSpPr>
        <p:sp>
          <p:nvSpPr>
            <p:cNvPr id="40979" name="Line 1043"/>
            <p:cNvSpPr>
              <a:spLocks noChangeShapeType="1"/>
            </p:cNvSpPr>
            <p:nvPr/>
          </p:nvSpPr>
          <p:spPr bwMode="auto">
            <a:xfrm flipV="1">
              <a:off x="2476" y="1929"/>
              <a:ext cx="396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0980" name="Line 1044"/>
            <p:cNvSpPr>
              <a:spLocks noChangeShapeType="1"/>
            </p:cNvSpPr>
            <p:nvPr/>
          </p:nvSpPr>
          <p:spPr bwMode="auto">
            <a:xfrm>
              <a:off x="2486" y="2708"/>
              <a:ext cx="405" cy="4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40984" name="Group 1048"/>
          <p:cNvGrpSpPr>
            <a:grpSpLocks/>
          </p:cNvGrpSpPr>
          <p:nvPr/>
        </p:nvGrpSpPr>
        <p:grpSpPr bwMode="auto">
          <a:xfrm>
            <a:off x="4452938" y="2303463"/>
            <a:ext cx="947737" cy="3414712"/>
            <a:chOff x="2805" y="1451"/>
            <a:chExt cx="597" cy="2151"/>
          </a:xfrm>
        </p:grpSpPr>
        <p:sp>
          <p:nvSpPr>
            <p:cNvPr id="40982" name="Oval 1046"/>
            <p:cNvSpPr>
              <a:spLocks noChangeArrowheads="1"/>
            </p:cNvSpPr>
            <p:nvPr/>
          </p:nvSpPr>
          <p:spPr bwMode="auto">
            <a:xfrm>
              <a:off x="2805" y="1451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D, 2</a:t>
              </a:r>
            </a:p>
          </p:txBody>
        </p:sp>
        <p:sp>
          <p:nvSpPr>
            <p:cNvPr id="40983" name="Oval 1047"/>
            <p:cNvSpPr>
              <a:spLocks noChangeArrowheads="1"/>
            </p:cNvSpPr>
            <p:nvPr/>
          </p:nvSpPr>
          <p:spPr bwMode="auto">
            <a:xfrm>
              <a:off x="2853" y="3035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E, 5</a:t>
              </a:r>
            </a:p>
          </p:txBody>
        </p:sp>
      </p:grpSp>
      <p:grpSp>
        <p:nvGrpSpPr>
          <p:cNvPr id="40988" name="Group 1052"/>
          <p:cNvGrpSpPr>
            <a:grpSpLocks/>
          </p:cNvGrpSpPr>
          <p:nvPr/>
        </p:nvGrpSpPr>
        <p:grpSpPr bwMode="auto">
          <a:xfrm>
            <a:off x="5241925" y="3103563"/>
            <a:ext cx="1604963" cy="1976437"/>
            <a:chOff x="3302" y="1955"/>
            <a:chExt cx="1011" cy="1245"/>
          </a:xfrm>
        </p:grpSpPr>
        <p:sp>
          <p:nvSpPr>
            <p:cNvPr id="40985" name="Line 1049"/>
            <p:cNvSpPr>
              <a:spLocks noChangeShapeType="1"/>
            </p:cNvSpPr>
            <p:nvPr/>
          </p:nvSpPr>
          <p:spPr bwMode="auto">
            <a:xfrm>
              <a:off x="3302" y="1955"/>
              <a:ext cx="562" cy="3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0986" name="Line 1050"/>
            <p:cNvSpPr>
              <a:spLocks noChangeShapeType="1"/>
            </p:cNvSpPr>
            <p:nvPr/>
          </p:nvSpPr>
          <p:spPr bwMode="auto">
            <a:xfrm flipV="1">
              <a:off x="3397" y="2750"/>
              <a:ext cx="466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0987" name="Oval 1051"/>
            <p:cNvSpPr>
              <a:spLocks noChangeArrowheads="1"/>
            </p:cNvSpPr>
            <p:nvPr/>
          </p:nvSpPr>
          <p:spPr bwMode="auto">
            <a:xfrm>
              <a:off x="3764" y="2244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F, 5</a:t>
              </a:r>
            </a:p>
          </p:txBody>
        </p:sp>
      </p:grpSp>
      <p:grpSp>
        <p:nvGrpSpPr>
          <p:cNvPr id="40991" name="Group 1055"/>
          <p:cNvGrpSpPr>
            <a:grpSpLocks/>
          </p:cNvGrpSpPr>
          <p:nvPr/>
        </p:nvGrpSpPr>
        <p:grpSpPr bwMode="auto">
          <a:xfrm>
            <a:off x="6873875" y="3514725"/>
            <a:ext cx="1430338" cy="900113"/>
            <a:chOff x="4330" y="2214"/>
            <a:chExt cx="901" cy="567"/>
          </a:xfrm>
        </p:grpSpPr>
        <p:sp>
          <p:nvSpPr>
            <p:cNvPr id="40989" name="Line 1053"/>
            <p:cNvSpPr>
              <a:spLocks noChangeShapeType="1"/>
            </p:cNvSpPr>
            <p:nvPr/>
          </p:nvSpPr>
          <p:spPr bwMode="auto">
            <a:xfrm>
              <a:off x="4330" y="2506"/>
              <a:ext cx="33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0990" name="Oval 1054"/>
            <p:cNvSpPr>
              <a:spLocks noChangeArrowheads="1"/>
            </p:cNvSpPr>
            <p:nvPr/>
          </p:nvSpPr>
          <p:spPr bwMode="auto">
            <a:xfrm>
              <a:off x="4682" y="2214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G, 1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76415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20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When I can start depends on when predecessors finish</a:t>
            </a:r>
          </a:p>
        </p:txBody>
      </p:sp>
      <p:grpSp>
        <p:nvGrpSpPr>
          <p:cNvPr id="43015" name="Group 7"/>
          <p:cNvGrpSpPr>
            <a:grpSpLocks/>
          </p:cNvGrpSpPr>
          <p:nvPr/>
        </p:nvGrpSpPr>
        <p:grpSpPr bwMode="auto">
          <a:xfrm>
            <a:off x="5976938" y="2679700"/>
            <a:ext cx="2419350" cy="819150"/>
            <a:chOff x="3765" y="1688"/>
            <a:chExt cx="1524" cy="516"/>
          </a:xfrm>
        </p:grpSpPr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3765" y="1688"/>
              <a:ext cx="660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ES=9</a:t>
              </a:r>
            </a:p>
            <a:p>
              <a:r>
                <a:rPr lang="en-US" b="1"/>
                <a:t>EF=14</a:t>
              </a:r>
            </a:p>
          </p:txBody>
        </p:sp>
        <p:sp>
          <p:nvSpPr>
            <p:cNvPr id="43014" name="Rectangle 6"/>
            <p:cNvSpPr>
              <a:spLocks noChangeArrowheads="1"/>
            </p:cNvSpPr>
            <p:nvPr/>
          </p:nvSpPr>
          <p:spPr bwMode="auto">
            <a:xfrm>
              <a:off x="4651" y="1688"/>
              <a:ext cx="638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ES=14</a:t>
              </a:r>
            </a:p>
            <a:p>
              <a:r>
                <a:rPr lang="en-US"/>
                <a:t>EF=15</a:t>
              </a:r>
            </a:p>
          </p:txBody>
        </p:sp>
      </p:grp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8229600" y="63976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07988" y="2651125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ES=0</a:t>
            </a:r>
          </a:p>
          <a:p>
            <a:r>
              <a:rPr lang="en-US"/>
              <a:t>EF=2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770063" y="2651125"/>
            <a:ext cx="874712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/>
              <a:t>ES=2</a:t>
            </a:r>
          </a:p>
          <a:p>
            <a:r>
              <a:rPr lang="en-US"/>
              <a:t>EF=3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3154363" y="2651125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ES=3</a:t>
            </a:r>
          </a:p>
          <a:p>
            <a:r>
              <a:rPr lang="en-US"/>
              <a:t>EF=4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4529138" y="4014788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ES=4</a:t>
            </a:r>
          </a:p>
          <a:p>
            <a:r>
              <a:rPr lang="en-US">
                <a:solidFill>
                  <a:schemeClr val="accent1"/>
                </a:solidFill>
              </a:rPr>
              <a:t>EF=9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4492625" y="1474788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ES=4</a:t>
            </a:r>
          </a:p>
          <a:p>
            <a:r>
              <a:rPr lang="en-US"/>
              <a:t>EF=6</a:t>
            </a:r>
          </a:p>
        </p:txBody>
      </p:sp>
      <p:grpSp>
        <p:nvGrpSpPr>
          <p:cNvPr id="43024" name="Group 16"/>
          <p:cNvGrpSpPr>
            <a:grpSpLocks/>
          </p:cNvGrpSpPr>
          <p:nvPr/>
        </p:nvGrpSpPr>
        <p:grpSpPr bwMode="auto">
          <a:xfrm>
            <a:off x="320675" y="3517900"/>
            <a:ext cx="1389063" cy="900113"/>
            <a:chOff x="202" y="2216"/>
            <a:chExt cx="875" cy="567"/>
          </a:xfrm>
        </p:grpSpPr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>
              <a:off x="759" y="2499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3023" name="Oval 15"/>
            <p:cNvSpPr>
              <a:spLocks noChangeArrowheads="1"/>
            </p:cNvSpPr>
            <p:nvPr/>
          </p:nvSpPr>
          <p:spPr bwMode="auto">
            <a:xfrm>
              <a:off x="202" y="2216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A, 2</a:t>
              </a:r>
            </a:p>
          </p:txBody>
        </p:sp>
      </p:grpSp>
      <p:grpSp>
        <p:nvGrpSpPr>
          <p:cNvPr id="43027" name="Group 19"/>
          <p:cNvGrpSpPr>
            <a:grpSpLocks/>
          </p:cNvGrpSpPr>
          <p:nvPr/>
        </p:nvGrpSpPr>
        <p:grpSpPr bwMode="auto">
          <a:xfrm>
            <a:off x="1722438" y="3517900"/>
            <a:ext cx="1435100" cy="900113"/>
            <a:chOff x="1085" y="2216"/>
            <a:chExt cx="904" cy="567"/>
          </a:xfrm>
        </p:grpSpPr>
        <p:sp>
          <p:nvSpPr>
            <p:cNvPr id="43025" name="Line 17"/>
            <p:cNvSpPr>
              <a:spLocks noChangeShapeType="1"/>
            </p:cNvSpPr>
            <p:nvPr/>
          </p:nvSpPr>
          <p:spPr bwMode="auto">
            <a:xfrm>
              <a:off x="1623" y="2499"/>
              <a:ext cx="3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auto">
            <a:xfrm>
              <a:off x="1085" y="2216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B, 1</a:t>
              </a:r>
            </a:p>
          </p:txBody>
        </p:sp>
      </p:grpSp>
      <p:sp>
        <p:nvSpPr>
          <p:cNvPr id="43028" name="Oval 20"/>
          <p:cNvSpPr>
            <a:spLocks noChangeArrowheads="1"/>
          </p:cNvSpPr>
          <p:nvPr/>
        </p:nvSpPr>
        <p:spPr bwMode="auto">
          <a:xfrm>
            <a:off x="3157538" y="3517900"/>
            <a:ext cx="871537" cy="900113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C, 1</a:t>
            </a:r>
          </a:p>
        </p:txBody>
      </p:sp>
      <p:grpSp>
        <p:nvGrpSpPr>
          <p:cNvPr id="43031" name="Group 23"/>
          <p:cNvGrpSpPr>
            <a:grpSpLocks/>
          </p:cNvGrpSpPr>
          <p:nvPr/>
        </p:nvGrpSpPr>
        <p:grpSpPr bwMode="auto">
          <a:xfrm>
            <a:off x="3930650" y="3062288"/>
            <a:ext cx="658813" cy="1941512"/>
            <a:chOff x="2476" y="1929"/>
            <a:chExt cx="415" cy="1223"/>
          </a:xfrm>
        </p:grpSpPr>
        <p:sp>
          <p:nvSpPr>
            <p:cNvPr id="43029" name="Line 21"/>
            <p:cNvSpPr>
              <a:spLocks noChangeShapeType="1"/>
            </p:cNvSpPr>
            <p:nvPr/>
          </p:nvSpPr>
          <p:spPr bwMode="auto">
            <a:xfrm flipV="1">
              <a:off x="2476" y="1929"/>
              <a:ext cx="396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3030" name="Line 22"/>
            <p:cNvSpPr>
              <a:spLocks noChangeShapeType="1"/>
            </p:cNvSpPr>
            <p:nvPr/>
          </p:nvSpPr>
          <p:spPr bwMode="auto">
            <a:xfrm>
              <a:off x="2486" y="2708"/>
              <a:ext cx="405" cy="4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43034" name="Group 26"/>
          <p:cNvGrpSpPr>
            <a:grpSpLocks/>
          </p:cNvGrpSpPr>
          <p:nvPr/>
        </p:nvGrpSpPr>
        <p:grpSpPr bwMode="auto">
          <a:xfrm>
            <a:off x="4452938" y="2303463"/>
            <a:ext cx="947737" cy="3414712"/>
            <a:chOff x="2805" y="1451"/>
            <a:chExt cx="597" cy="2151"/>
          </a:xfrm>
        </p:grpSpPr>
        <p:sp>
          <p:nvSpPr>
            <p:cNvPr id="43032" name="Oval 24"/>
            <p:cNvSpPr>
              <a:spLocks noChangeArrowheads="1"/>
            </p:cNvSpPr>
            <p:nvPr/>
          </p:nvSpPr>
          <p:spPr bwMode="auto">
            <a:xfrm>
              <a:off x="2805" y="1451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D, 2</a:t>
              </a:r>
            </a:p>
          </p:txBody>
        </p:sp>
        <p:sp>
          <p:nvSpPr>
            <p:cNvPr id="43033" name="Oval 25"/>
            <p:cNvSpPr>
              <a:spLocks noChangeArrowheads="1"/>
            </p:cNvSpPr>
            <p:nvPr/>
          </p:nvSpPr>
          <p:spPr bwMode="auto">
            <a:xfrm>
              <a:off x="2853" y="3035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E, 5</a:t>
              </a:r>
            </a:p>
          </p:txBody>
        </p:sp>
      </p:grpSp>
      <p:grpSp>
        <p:nvGrpSpPr>
          <p:cNvPr id="43038" name="Group 30"/>
          <p:cNvGrpSpPr>
            <a:grpSpLocks/>
          </p:cNvGrpSpPr>
          <p:nvPr/>
        </p:nvGrpSpPr>
        <p:grpSpPr bwMode="auto">
          <a:xfrm>
            <a:off x="5241925" y="3103563"/>
            <a:ext cx="1604963" cy="1976437"/>
            <a:chOff x="3302" y="1955"/>
            <a:chExt cx="1011" cy="1245"/>
          </a:xfrm>
        </p:grpSpPr>
        <p:sp>
          <p:nvSpPr>
            <p:cNvPr id="43035" name="Line 27"/>
            <p:cNvSpPr>
              <a:spLocks noChangeShapeType="1"/>
            </p:cNvSpPr>
            <p:nvPr/>
          </p:nvSpPr>
          <p:spPr bwMode="auto">
            <a:xfrm>
              <a:off x="3302" y="1955"/>
              <a:ext cx="562" cy="3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3036" name="Line 28"/>
            <p:cNvSpPr>
              <a:spLocks noChangeShapeType="1"/>
            </p:cNvSpPr>
            <p:nvPr/>
          </p:nvSpPr>
          <p:spPr bwMode="auto">
            <a:xfrm flipV="1">
              <a:off x="3397" y="2750"/>
              <a:ext cx="466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3037" name="Oval 29"/>
            <p:cNvSpPr>
              <a:spLocks noChangeArrowheads="1"/>
            </p:cNvSpPr>
            <p:nvPr/>
          </p:nvSpPr>
          <p:spPr bwMode="auto">
            <a:xfrm>
              <a:off x="3764" y="2244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F, 5</a:t>
              </a:r>
            </a:p>
          </p:txBody>
        </p:sp>
      </p:grpSp>
      <p:grpSp>
        <p:nvGrpSpPr>
          <p:cNvPr id="43041" name="Group 33"/>
          <p:cNvGrpSpPr>
            <a:grpSpLocks/>
          </p:cNvGrpSpPr>
          <p:nvPr/>
        </p:nvGrpSpPr>
        <p:grpSpPr bwMode="auto">
          <a:xfrm>
            <a:off x="6873875" y="3514725"/>
            <a:ext cx="1430338" cy="900113"/>
            <a:chOff x="4330" y="2214"/>
            <a:chExt cx="901" cy="567"/>
          </a:xfrm>
        </p:grpSpPr>
        <p:sp>
          <p:nvSpPr>
            <p:cNvPr id="43039" name="Line 31"/>
            <p:cNvSpPr>
              <a:spLocks noChangeShapeType="1"/>
            </p:cNvSpPr>
            <p:nvPr/>
          </p:nvSpPr>
          <p:spPr bwMode="auto">
            <a:xfrm>
              <a:off x="4330" y="2506"/>
              <a:ext cx="33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3040" name="Oval 32"/>
            <p:cNvSpPr>
              <a:spLocks noChangeArrowheads="1"/>
            </p:cNvSpPr>
            <p:nvPr/>
          </p:nvSpPr>
          <p:spPr bwMode="auto">
            <a:xfrm>
              <a:off x="4682" y="2214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G, 1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993756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21</a:t>
            </a:r>
          </a:p>
        </p:txBody>
      </p:sp>
      <p:sp>
        <p:nvSpPr>
          <p:cNvPr id="45059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5060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Determine late starts and late finish times</a:t>
            </a:r>
          </a:p>
        </p:txBody>
      </p:sp>
      <p:grpSp>
        <p:nvGrpSpPr>
          <p:cNvPr id="45063" name="Group 1031"/>
          <p:cNvGrpSpPr>
            <a:grpSpLocks/>
          </p:cNvGrpSpPr>
          <p:nvPr/>
        </p:nvGrpSpPr>
        <p:grpSpPr bwMode="auto">
          <a:xfrm>
            <a:off x="5976938" y="2679700"/>
            <a:ext cx="2419350" cy="819150"/>
            <a:chOff x="3765" y="1688"/>
            <a:chExt cx="1524" cy="516"/>
          </a:xfrm>
        </p:grpSpPr>
        <p:sp>
          <p:nvSpPr>
            <p:cNvPr id="45061" name="Rectangle 1029"/>
            <p:cNvSpPr>
              <a:spLocks noChangeArrowheads="1"/>
            </p:cNvSpPr>
            <p:nvPr/>
          </p:nvSpPr>
          <p:spPr bwMode="auto">
            <a:xfrm>
              <a:off x="3765" y="1688"/>
              <a:ext cx="638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ES=9</a:t>
              </a:r>
            </a:p>
            <a:p>
              <a:r>
                <a:rPr lang="en-US"/>
                <a:t>EF=14</a:t>
              </a:r>
            </a:p>
          </p:txBody>
        </p:sp>
        <p:sp>
          <p:nvSpPr>
            <p:cNvPr id="45062" name="Rectangle 1030"/>
            <p:cNvSpPr>
              <a:spLocks noChangeArrowheads="1"/>
            </p:cNvSpPr>
            <p:nvPr/>
          </p:nvSpPr>
          <p:spPr bwMode="auto">
            <a:xfrm>
              <a:off x="4651" y="1688"/>
              <a:ext cx="638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ES=14</a:t>
              </a:r>
            </a:p>
            <a:p>
              <a:r>
                <a:rPr lang="en-US"/>
                <a:t>EF=15</a:t>
              </a:r>
            </a:p>
          </p:txBody>
        </p:sp>
      </p:grpSp>
      <p:sp>
        <p:nvSpPr>
          <p:cNvPr id="45064" name="Rectangle 1032"/>
          <p:cNvSpPr>
            <a:spLocks noChangeArrowheads="1"/>
          </p:cNvSpPr>
          <p:nvPr/>
        </p:nvSpPr>
        <p:spPr bwMode="auto">
          <a:xfrm>
            <a:off x="407988" y="2651125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ES=0</a:t>
            </a:r>
          </a:p>
          <a:p>
            <a:r>
              <a:rPr lang="en-US"/>
              <a:t>EF=2</a:t>
            </a:r>
          </a:p>
        </p:txBody>
      </p:sp>
      <p:sp>
        <p:nvSpPr>
          <p:cNvPr id="45065" name="Rectangle 1033"/>
          <p:cNvSpPr>
            <a:spLocks noChangeArrowheads="1"/>
          </p:cNvSpPr>
          <p:nvPr/>
        </p:nvSpPr>
        <p:spPr bwMode="auto">
          <a:xfrm>
            <a:off x="1770063" y="2651125"/>
            <a:ext cx="874712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/>
              <a:t>ES=2</a:t>
            </a:r>
          </a:p>
          <a:p>
            <a:r>
              <a:rPr lang="en-US"/>
              <a:t>EF=3</a:t>
            </a:r>
          </a:p>
        </p:txBody>
      </p:sp>
      <p:sp>
        <p:nvSpPr>
          <p:cNvPr id="45066" name="Rectangle 1034"/>
          <p:cNvSpPr>
            <a:spLocks noChangeArrowheads="1"/>
          </p:cNvSpPr>
          <p:nvPr/>
        </p:nvSpPr>
        <p:spPr bwMode="auto">
          <a:xfrm>
            <a:off x="3154363" y="2651125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ES=3</a:t>
            </a:r>
          </a:p>
          <a:p>
            <a:r>
              <a:rPr lang="en-US"/>
              <a:t>EF=4</a:t>
            </a:r>
          </a:p>
        </p:txBody>
      </p:sp>
      <p:sp>
        <p:nvSpPr>
          <p:cNvPr id="45067" name="Rectangle 1035"/>
          <p:cNvSpPr>
            <a:spLocks noChangeArrowheads="1"/>
          </p:cNvSpPr>
          <p:nvPr/>
        </p:nvSpPr>
        <p:spPr bwMode="auto">
          <a:xfrm>
            <a:off x="4529138" y="4014788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ES=4</a:t>
            </a:r>
          </a:p>
          <a:p>
            <a:r>
              <a:rPr lang="en-US"/>
              <a:t>EF=9</a:t>
            </a:r>
          </a:p>
        </p:txBody>
      </p:sp>
      <p:sp>
        <p:nvSpPr>
          <p:cNvPr id="45068" name="Rectangle 1036"/>
          <p:cNvSpPr>
            <a:spLocks noChangeArrowheads="1"/>
          </p:cNvSpPr>
          <p:nvPr/>
        </p:nvSpPr>
        <p:spPr bwMode="auto">
          <a:xfrm>
            <a:off x="4492625" y="1474788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ES=4</a:t>
            </a:r>
          </a:p>
          <a:p>
            <a:r>
              <a:rPr lang="en-US"/>
              <a:t>EF=6</a:t>
            </a:r>
          </a:p>
        </p:txBody>
      </p:sp>
      <p:grpSp>
        <p:nvGrpSpPr>
          <p:cNvPr id="45071" name="Group 1039"/>
          <p:cNvGrpSpPr>
            <a:grpSpLocks/>
          </p:cNvGrpSpPr>
          <p:nvPr/>
        </p:nvGrpSpPr>
        <p:grpSpPr bwMode="auto">
          <a:xfrm>
            <a:off x="320675" y="3517900"/>
            <a:ext cx="1389063" cy="900113"/>
            <a:chOff x="202" y="2216"/>
            <a:chExt cx="875" cy="567"/>
          </a:xfrm>
        </p:grpSpPr>
        <p:sp>
          <p:nvSpPr>
            <p:cNvPr id="45069" name="Line 1037"/>
            <p:cNvSpPr>
              <a:spLocks noChangeShapeType="1"/>
            </p:cNvSpPr>
            <p:nvPr/>
          </p:nvSpPr>
          <p:spPr bwMode="auto">
            <a:xfrm>
              <a:off x="759" y="2499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5070" name="Oval 1038"/>
            <p:cNvSpPr>
              <a:spLocks noChangeArrowheads="1"/>
            </p:cNvSpPr>
            <p:nvPr/>
          </p:nvSpPr>
          <p:spPr bwMode="auto">
            <a:xfrm>
              <a:off x="202" y="2216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A, 2</a:t>
              </a:r>
            </a:p>
          </p:txBody>
        </p:sp>
      </p:grpSp>
      <p:grpSp>
        <p:nvGrpSpPr>
          <p:cNvPr id="45074" name="Group 1042"/>
          <p:cNvGrpSpPr>
            <a:grpSpLocks/>
          </p:cNvGrpSpPr>
          <p:nvPr/>
        </p:nvGrpSpPr>
        <p:grpSpPr bwMode="auto">
          <a:xfrm>
            <a:off x="1722438" y="3517900"/>
            <a:ext cx="1435100" cy="900113"/>
            <a:chOff x="1085" y="2216"/>
            <a:chExt cx="904" cy="567"/>
          </a:xfrm>
        </p:grpSpPr>
        <p:sp>
          <p:nvSpPr>
            <p:cNvPr id="45072" name="Line 1040"/>
            <p:cNvSpPr>
              <a:spLocks noChangeShapeType="1"/>
            </p:cNvSpPr>
            <p:nvPr/>
          </p:nvSpPr>
          <p:spPr bwMode="auto">
            <a:xfrm>
              <a:off x="1623" y="2499"/>
              <a:ext cx="3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5073" name="Oval 1041"/>
            <p:cNvSpPr>
              <a:spLocks noChangeArrowheads="1"/>
            </p:cNvSpPr>
            <p:nvPr/>
          </p:nvSpPr>
          <p:spPr bwMode="auto">
            <a:xfrm>
              <a:off x="1085" y="2216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B, 1</a:t>
              </a:r>
            </a:p>
          </p:txBody>
        </p:sp>
      </p:grpSp>
      <p:sp>
        <p:nvSpPr>
          <p:cNvPr id="45075" name="Oval 1043"/>
          <p:cNvSpPr>
            <a:spLocks noChangeArrowheads="1"/>
          </p:cNvSpPr>
          <p:nvPr/>
        </p:nvSpPr>
        <p:spPr bwMode="auto">
          <a:xfrm>
            <a:off x="3157538" y="3517900"/>
            <a:ext cx="871537" cy="900113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C, 1</a:t>
            </a:r>
          </a:p>
        </p:txBody>
      </p:sp>
      <p:grpSp>
        <p:nvGrpSpPr>
          <p:cNvPr id="45078" name="Group 1046"/>
          <p:cNvGrpSpPr>
            <a:grpSpLocks/>
          </p:cNvGrpSpPr>
          <p:nvPr/>
        </p:nvGrpSpPr>
        <p:grpSpPr bwMode="auto">
          <a:xfrm>
            <a:off x="3930650" y="3062288"/>
            <a:ext cx="658813" cy="1941512"/>
            <a:chOff x="2476" y="1929"/>
            <a:chExt cx="415" cy="1223"/>
          </a:xfrm>
        </p:grpSpPr>
        <p:sp>
          <p:nvSpPr>
            <p:cNvPr id="45076" name="Line 1044"/>
            <p:cNvSpPr>
              <a:spLocks noChangeShapeType="1"/>
            </p:cNvSpPr>
            <p:nvPr/>
          </p:nvSpPr>
          <p:spPr bwMode="auto">
            <a:xfrm flipV="1">
              <a:off x="2476" y="1929"/>
              <a:ext cx="396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5077" name="Line 1045"/>
            <p:cNvSpPr>
              <a:spLocks noChangeShapeType="1"/>
            </p:cNvSpPr>
            <p:nvPr/>
          </p:nvSpPr>
          <p:spPr bwMode="auto">
            <a:xfrm>
              <a:off x="2486" y="2708"/>
              <a:ext cx="405" cy="4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45081" name="Group 1049"/>
          <p:cNvGrpSpPr>
            <a:grpSpLocks/>
          </p:cNvGrpSpPr>
          <p:nvPr/>
        </p:nvGrpSpPr>
        <p:grpSpPr bwMode="auto">
          <a:xfrm>
            <a:off x="4452938" y="2303463"/>
            <a:ext cx="947737" cy="3414712"/>
            <a:chOff x="2805" y="1451"/>
            <a:chExt cx="597" cy="2151"/>
          </a:xfrm>
        </p:grpSpPr>
        <p:sp>
          <p:nvSpPr>
            <p:cNvPr id="45079" name="Oval 1047"/>
            <p:cNvSpPr>
              <a:spLocks noChangeArrowheads="1"/>
            </p:cNvSpPr>
            <p:nvPr/>
          </p:nvSpPr>
          <p:spPr bwMode="auto">
            <a:xfrm>
              <a:off x="2805" y="1451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D, 2</a:t>
              </a:r>
            </a:p>
          </p:txBody>
        </p:sp>
        <p:sp>
          <p:nvSpPr>
            <p:cNvPr id="45080" name="Oval 1048"/>
            <p:cNvSpPr>
              <a:spLocks noChangeArrowheads="1"/>
            </p:cNvSpPr>
            <p:nvPr/>
          </p:nvSpPr>
          <p:spPr bwMode="auto">
            <a:xfrm>
              <a:off x="2853" y="3035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E, 5</a:t>
              </a:r>
            </a:p>
          </p:txBody>
        </p:sp>
      </p:grpSp>
      <p:grpSp>
        <p:nvGrpSpPr>
          <p:cNvPr id="45085" name="Group 1053"/>
          <p:cNvGrpSpPr>
            <a:grpSpLocks/>
          </p:cNvGrpSpPr>
          <p:nvPr/>
        </p:nvGrpSpPr>
        <p:grpSpPr bwMode="auto">
          <a:xfrm>
            <a:off x="5241925" y="3103563"/>
            <a:ext cx="1604963" cy="1976437"/>
            <a:chOff x="3302" y="1955"/>
            <a:chExt cx="1011" cy="1245"/>
          </a:xfrm>
        </p:grpSpPr>
        <p:sp>
          <p:nvSpPr>
            <p:cNvPr id="45082" name="Line 1050"/>
            <p:cNvSpPr>
              <a:spLocks noChangeShapeType="1"/>
            </p:cNvSpPr>
            <p:nvPr/>
          </p:nvSpPr>
          <p:spPr bwMode="auto">
            <a:xfrm>
              <a:off x="3302" y="1955"/>
              <a:ext cx="562" cy="3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5083" name="Line 1051"/>
            <p:cNvSpPr>
              <a:spLocks noChangeShapeType="1"/>
            </p:cNvSpPr>
            <p:nvPr/>
          </p:nvSpPr>
          <p:spPr bwMode="auto">
            <a:xfrm flipV="1">
              <a:off x="3397" y="2750"/>
              <a:ext cx="466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5084" name="Oval 1052"/>
            <p:cNvSpPr>
              <a:spLocks noChangeArrowheads="1"/>
            </p:cNvSpPr>
            <p:nvPr/>
          </p:nvSpPr>
          <p:spPr bwMode="auto">
            <a:xfrm>
              <a:off x="3764" y="2244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F, 5</a:t>
              </a:r>
            </a:p>
          </p:txBody>
        </p:sp>
      </p:grpSp>
      <p:grpSp>
        <p:nvGrpSpPr>
          <p:cNvPr id="45088" name="Group 1056"/>
          <p:cNvGrpSpPr>
            <a:grpSpLocks/>
          </p:cNvGrpSpPr>
          <p:nvPr/>
        </p:nvGrpSpPr>
        <p:grpSpPr bwMode="auto">
          <a:xfrm>
            <a:off x="6873875" y="3514725"/>
            <a:ext cx="1430338" cy="900113"/>
            <a:chOff x="4330" y="2214"/>
            <a:chExt cx="901" cy="567"/>
          </a:xfrm>
        </p:grpSpPr>
        <p:sp>
          <p:nvSpPr>
            <p:cNvPr id="45086" name="Line 1054"/>
            <p:cNvSpPr>
              <a:spLocks noChangeShapeType="1"/>
            </p:cNvSpPr>
            <p:nvPr/>
          </p:nvSpPr>
          <p:spPr bwMode="auto">
            <a:xfrm>
              <a:off x="4330" y="2506"/>
              <a:ext cx="33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5087" name="Oval 1055"/>
            <p:cNvSpPr>
              <a:spLocks noChangeArrowheads="1"/>
            </p:cNvSpPr>
            <p:nvPr/>
          </p:nvSpPr>
          <p:spPr bwMode="auto">
            <a:xfrm>
              <a:off x="4682" y="2214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G, 1</a:t>
              </a:r>
            </a:p>
          </p:txBody>
        </p:sp>
      </p:grpSp>
      <p:sp>
        <p:nvSpPr>
          <p:cNvPr id="45089" name="Rectangle 1057"/>
          <p:cNvSpPr>
            <a:spLocks noChangeArrowheads="1"/>
          </p:cNvSpPr>
          <p:nvPr/>
        </p:nvSpPr>
        <p:spPr bwMode="auto">
          <a:xfrm>
            <a:off x="7451725" y="4437063"/>
            <a:ext cx="10128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LS=14</a:t>
            </a:r>
          </a:p>
          <a:p>
            <a:r>
              <a:rPr lang="en-US"/>
              <a:t>LF=15</a:t>
            </a:r>
          </a:p>
        </p:txBody>
      </p:sp>
      <p:sp>
        <p:nvSpPr>
          <p:cNvPr id="45090" name="Rectangle 1058"/>
          <p:cNvSpPr>
            <a:spLocks noChangeArrowheads="1"/>
          </p:cNvSpPr>
          <p:nvPr/>
        </p:nvSpPr>
        <p:spPr bwMode="auto">
          <a:xfrm>
            <a:off x="5988050" y="4437063"/>
            <a:ext cx="10128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LS=9</a:t>
            </a:r>
          </a:p>
          <a:p>
            <a:r>
              <a:rPr lang="en-US"/>
              <a:t>LF=14</a:t>
            </a:r>
          </a:p>
        </p:txBody>
      </p:sp>
      <p:sp>
        <p:nvSpPr>
          <p:cNvPr id="45091" name="Rectangle 1059"/>
          <p:cNvSpPr>
            <a:spLocks noChangeArrowheads="1"/>
          </p:cNvSpPr>
          <p:nvPr/>
        </p:nvSpPr>
        <p:spPr bwMode="auto">
          <a:xfrm>
            <a:off x="4597400" y="5686425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LS=4</a:t>
            </a:r>
          </a:p>
          <a:p>
            <a:r>
              <a:rPr lang="en-US"/>
              <a:t>LF=9</a:t>
            </a:r>
          </a:p>
        </p:txBody>
      </p:sp>
      <p:sp>
        <p:nvSpPr>
          <p:cNvPr id="45092" name="Rectangle 1060"/>
          <p:cNvSpPr>
            <a:spLocks noChangeArrowheads="1"/>
          </p:cNvSpPr>
          <p:nvPr/>
        </p:nvSpPr>
        <p:spPr bwMode="auto">
          <a:xfrm>
            <a:off x="4519613" y="3127375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LS=7</a:t>
            </a:r>
          </a:p>
          <a:p>
            <a:r>
              <a:rPr lang="en-US"/>
              <a:t>LF=9</a:t>
            </a:r>
          </a:p>
        </p:txBody>
      </p:sp>
      <p:sp>
        <p:nvSpPr>
          <p:cNvPr id="45093" name="Rectangle 1061"/>
          <p:cNvSpPr>
            <a:spLocks noChangeArrowheads="1"/>
          </p:cNvSpPr>
          <p:nvPr/>
        </p:nvSpPr>
        <p:spPr bwMode="auto">
          <a:xfrm>
            <a:off x="3365500" y="4471988"/>
            <a:ext cx="4349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716943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22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Don’t delay the project</a:t>
            </a:r>
          </a:p>
        </p:txBody>
      </p: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5976938" y="2679700"/>
            <a:ext cx="2419350" cy="819150"/>
            <a:chOff x="3765" y="1688"/>
            <a:chExt cx="1524" cy="516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3765" y="1688"/>
              <a:ext cx="638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ES=9</a:t>
              </a:r>
            </a:p>
            <a:p>
              <a:r>
                <a:rPr lang="en-US"/>
                <a:t>EF=14</a:t>
              </a:r>
            </a:p>
          </p:txBody>
        </p:sp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4651" y="1688"/>
              <a:ext cx="638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ES=14</a:t>
              </a:r>
            </a:p>
            <a:p>
              <a:r>
                <a:rPr lang="en-US"/>
                <a:t>EF=15</a:t>
              </a:r>
            </a:p>
          </p:txBody>
        </p:sp>
      </p:grp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07988" y="2651125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ES=0</a:t>
            </a:r>
          </a:p>
          <a:p>
            <a:r>
              <a:rPr lang="en-US"/>
              <a:t>EF=2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770063" y="2651125"/>
            <a:ext cx="874712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/>
              <a:t>ES=2</a:t>
            </a:r>
          </a:p>
          <a:p>
            <a:r>
              <a:rPr lang="en-US"/>
              <a:t>EF=3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154363" y="2651125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ES=3</a:t>
            </a:r>
          </a:p>
          <a:p>
            <a:r>
              <a:rPr lang="en-US"/>
              <a:t>EF=4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4529138" y="4014788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ES=4</a:t>
            </a:r>
          </a:p>
          <a:p>
            <a:r>
              <a:rPr lang="en-US"/>
              <a:t>EF=9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4492625" y="1474788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ES=4</a:t>
            </a:r>
          </a:p>
          <a:p>
            <a:r>
              <a:rPr lang="en-US"/>
              <a:t>EF=6</a:t>
            </a:r>
          </a:p>
        </p:txBody>
      </p:sp>
      <p:grpSp>
        <p:nvGrpSpPr>
          <p:cNvPr id="47119" name="Group 15"/>
          <p:cNvGrpSpPr>
            <a:grpSpLocks/>
          </p:cNvGrpSpPr>
          <p:nvPr/>
        </p:nvGrpSpPr>
        <p:grpSpPr bwMode="auto">
          <a:xfrm>
            <a:off x="320675" y="3517900"/>
            <a:ext cx="1389063" cy="900113"/>
            <a:chOff x="202" y="2216"/>
            <a:chExt cx="875" cy="567"/>
          </a:xfrm>
        </p:grpSpPr>
        <p:sp>
          <p:nvSpPr>
            <p:cNvPr id="47117" name="Line 13"/>
            <p:cNvSpPr>
              <a:spLocks noChangeShapeType="1"/>
            </p:cNvSpPr>
            <p:nvPr/>
          </p:nvSpPr>
          <p:spPr bwMode="auto">
            <a:xfrm>
              <a:off x="759" y="2499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7118" name="Oval 14"/>
            <p:cNvSpPr>
              <a:spLocks noChangeArrowheads="1"/>
            </p:cNvSpPr>
            <p:nvPr/>
          </p:nvSpPr>
          <p:spPr bwMode="auto">
            <a:xfrm>
              <a:off x="202" y="2216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A, 2</a:t>
              </a:r>
            </a:p>
          </p:txBody>
        </p:sp>
      </p:grpSp>
      <p:grpSp>
        <p:nvGrpSpPr>
          <p:cNvPr id="47122" name="Group 18"/>
          <p:cNvGrpSpPr>
            <a:grpSpLocks/>
          </p:cNvGrpSpPr>
          <p:nvPr/>
        </p:nvGrpSpPr>
        <p:grpSpPr bwMode="auto">
          <a:xfrm>
            <a:off x="1722438" y="3517900"/>
            <a:ext cx="1435100" cy="900113"/>
            <a:chOff x="1085" y="2216"/>
            <a:chExt cx="904" cy="567"/>
          </a:xfrm>
        </p:grpSpPr>
        <p:sp>
          <p:nvSpPr>
            <p:cNvPr id="47120" name="Line 16"/>
            <p:cNvSpPr>
              <a:spLocks noChangeShapeType="1"/>
            </p:cNvSpPr>
            <p:nvPr/>
          </p:nvSpPr>
          <p:spPr bwMode="auto">
            <a:xfrm>
              <a:off x="1623" y="2499"/>
              <a:ext cx="3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7121" name="Oval 17"/>
            <p:cNvSpPr>
              <a:spLocks noChangeArrowheads="1"/>
            </p:cNvSpPr>
            <p:nvPr/>
          </p:nvSpPr>
          <p:spPr bwMode="auto">
            <a:xfrm>
              <a:off x="1085" y="2216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B, 1</a:t>
              </a:r>
            </a:p>
          </p:txBody>
        </p:sp>
      </p:grpSp>
      <p:sp>
        <p:nvSpPr>
          <p:cNvPr id="47123" name="Oval 19"/>
          <p:cNvSpPr>
            <a:spLocks noChangeArrowheads="1"/>
          </p:cNvSpPr>
          <p:nvPr/>
        </p:nvSpPr>
        <p:spPr bwMode="auto">
          <a:xfrm>
            <a:off x="3157538" y="3517900"/>
            <a:ext cx="871537" cy="900113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C, 1</a:t>
            </a:r>
          </a:p>
        </p:txBody>
      </p:sp>
      <p:grpSp>
        <p:nvGrpSpPr>
          <p:cNvPr id="47126" name="Group 22"/>
          <p:cNvGrpSpPr>
            <a:grpSpLocks/>
          </p:cNvGrpSpPr>
          <p:nvPr/>
        </p:nvGrpSpPr>
        <p:grpSpPr bwMode="auto">
          <a:xfrm>
            <a:off x="3930650" y="3062288"/>
            <a:ext cx="658813" cy="1941512"/>
            <a:chOff x="2476" y="1929"/>
            <a:chExt cx="415" cy="1223"/>
          </a:xfrm>
        </p:grpSpPr>
        <p:sp>
          <p:nvSpPr>
            <p:cNvPr id="47124" name="Line 20"/>
            <p:cNvSpPr>
              <a:spLocks noChangeShapeType="1"/>
            </p:cNvSpPr>
            <p:nvPr/>
          </p:nvSpPr>
          <p:spPr bwMode="auto">
            <a:xfrm flipV="1">
              <a:off x="2476" y="1929"/>
              <a:ext cx="396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>
              <a:off x="2486" y="2708"/>
              <a:ext cx="405" cy="4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47129" name="Group 25"/>
          <p:cNvGrpSpPr>
            <a:grpSpLocks/>
          </p:cNvGrpSpPr>
          <p:nvPr/>
        </p:nvGrpSpPr>
        <p:grpSpPr bwMode="auto">
          <a:xfrm>
            <a:off x="4452938" y="2303463"/>
            <a:ext cx="947737" cy="3414712"/>
            <a:chOff x="2805" y="1451"/>
            <a:chExt cx="597" cy="2151"/>
          </a:xfrm>
        </p:grpSpPr>
        <p:sp>
          <p:nvSpPr>
            <p:cNvPr id="47127" name="Oval 23"/>
            <p:cNvSpPr>
              <a:spLocks noChangeArrowheads="1"/>
            </p:cNvSpPr>
            <p:nvPr/>
          </p:nvSpPr>
          <p:spPr bwMode="auto">
            <a:xfrm>
              <a:off x="2805" y="1451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D, 2</a:t>
              </a:r>
            </a:p>
          </p:txBody>
        </p:sp>
        <p:sp>
          <p:nvSpPr>
            <p:cNvPr id="47128" name="Oval 24"/>
            <p:cNvSpPr>
              <a:spLocks noChangeArrowheads="1"/>
            </p:cNvSpPr>
            <p:nvPr/>
          </p:nvSpPr>
          <p:spPr bwMode="auto">
            <a:xfrm>
              <a:off x="2853" y="3035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E, 5</a:t>
              </a:r>
            </a:p>
          </p:txBody>
        </p:sp>
      </p:grpSp>
      <p:grpSp>
        <p:nvGrpSpPr>
          <p:cNvPr id="47133" name="Group 29"/>
          <p:cNvGrpSpPr>
            <a:grpSpLocks/>
          </p:cNvGrpSpPr>
          <p:nvPr/>
        </p:nvGrpSpPr>
        <p:grpSpPr bwMode="auto">
          <a:xfrm>
            <a:off x="5241925" y="3103563"/>
            <a:ext cx="1604963" cy="1976437"/>
            <a:chOff x="3302" y="1955"/>
            <a:chExt cx="1011" cy="1245"/>
          </a:xfrm>
        </p:grpSpPr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>
              <a:off x="3302" y="1955"/>
              <a:ext cx="562" cy="3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7131" name="Line 27"/>
            <p:cNvSpPr>
              <a:spLocks noChangeShapeType="1"/>
            </p:cNvSpPr>
            <p:nvPr/>
          </p:nvSpPr>
          <p:spPr bwMode="auto">
            <a:xfrm flipV="1">
              <a:off x="3397" y="2750"/>
              <a:ext cx="466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7132" name="Oval 28"/>
            <p:cNvSpPr>
              <a:spLocks noChangeArrowheads="1"/>
            </p:cNvSpPr>
            <p:nvPr/>
          </p:nvSpPr>
          <p:spPr bwMode="auto">
            <a:xfrm>
              <a:off x="3764" y="2244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F, 5</a:t>
              </a:r>
            </a:p>
          </p:txBody>
        </p:sp>
      </p:grpSp>
      <p:grpSp>
        <p:nvGrpSpPr>
          <p:cNvPr id="47136" name="Group 32"/>
          <p:cNvGrpSpPr>
            <a:grpSpLocks/>
          </p:cNvGrpSpPr>
          <p:nvPr/>
        </p:nvGrpSpPr>
        <p:grpSpPr bwMode="auto">
          <a:xfrm>
            <a:off x="6873875" y="3514725"/>
            <a:ext cx="1430338" cy="900113"/>
            <a:chOff x="4330" y="2214"/>
            <a:chExt cx="901" cy="567"/>
          </a:xfrm>
        </p:grpSpPr>
        <p:sp>
          <p:nvSpPr>
            <p:cNvPr id="47134" name="Line 30"/>
            <p:cNvSpPr>
              <a:spLocks noChangeShapeType="1"/>
            </p:cNvSpPr>
            <p:nvPr/>
          </p:nvSpPr>
          <p:spPr bwMode="auto">
            <a:xfrm>
              <a:off x="4330" y="2506"/>
              <a:ext cx="33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7135" name="Oval 31"/>
            <p:cNvSpPr>
              <a:spLocks noChangeArrowheads="1"/>
            </p:cNvSpPr>
            <p:nvPr/>
          </p:nvSpPr>
          <p:spPr bwMode="auto">
            <a:xfrm>
              <a:off x="4682" y="2214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G, 1</a:t>
              </a:r>
            </a:p>
          </p:txBody>
        </p:sp>
      </p:grpSp>
      <p:sp>
        <p:nvSpPr>
          <p:cNvPr id="47137" name="Rectangle 33"/>
          <p:cNvSpPr>
            <a:spLocks noChangeArrowheads="1"/>
          </p:cNvSpPr>
          <p:nvPr/>
        </p:nvSpPr>
        <p:spPr bwMode="auto">
          <a:xfrm>
            <a:off x="7451725" y="4437063"/>
            <a:ext cx="10128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LS=14</a:t>
            </a:r>
          </a:p>
          <a:p>
            <a:r>
              <a:rPr lang="en-US"/>
              <a:t>LF=15</a:t>
            </a:r>
          </a:p>
        </p:txBody>
      </p:sp>
      <p:sp>
        <p:nvSpPr>
          <p:cNvPr id="47138" name="Rectangle 34"/>
          <p:cNvSpPr>
            <a:spLocks noChangeArrowheads="1"/>
          </p:cNvSpPr>
          <p:nvPr/>
        </p:nvSpPr>
        <p:spPr bwMode="auto">
          <a:xfrm>
            <a:off x="5988050" y="4437063"/>
            <a:ext cx="10128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LS=9</a:t>
            </a:r>
          </a:p>
          <a:p>
            <a:r>
              <a:rPr lang="en-US"/>
              <a:t>LF=14</a:t>
            </a:r>
          </a:p>
        </p:txBody>
      </p:sp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4597400" y="5686425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LS=4</a:t>
            </a:r>
          </a:p>
          <a:p>
            <a:r>
              <a:rPr lang="en-US"/>
              <a:t>LF=9</a:t>
            </a:r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4519613" y="3127375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LS=7</a:t>
            </a:r>
          </a:p>
          <a:p>
            <a:r>
              <a:rPr lang="en-US"/>
              <a:t>LF=9</a:t>
            </a:r>
          </a:p>
        </p:txBody>
      </p:sp>
      <p:grpSp>
        <p:nvGrpSpPr>
          <p:cNvPr id="47144" name="Group 40"/>
          <p:cNvGrpSpPr>
            <a:grpSpLocks/>
          </p:cNvGrpSpPr>
          <p:nvPr/>
        </p:nvGrpSpPr>
        <p:grpSpPr bwMode="auto">
          <a:xfrm>
            <a:off x="396875" y="4405313"/>
            <a:ext cx="3603625" cy="819150"/>
            <a:chOff x="250" y="2775"/>
            <a:chExt cx="2270" cy="516"/>
          </a:xfrm>
        </p:grpSpPr>
        <p:sp>
          <p:nvSpPr>
            <p:cNvPr id="47141" name="Rectangle 37"/>
            <p:cNvSpPr>
              <a:spLocks noChangeArrowheads="1"/>
            </p:cNvSpPr>
            <p:nvPr/>
          </p:nvSpPr>
          <p:spPr bwMode="auto">
            <a:xfrm>
              <a:off x="1978" y="2775"/>
              <a:ext cx="542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LS=3</a:t>
              </a:r>
            </a:p>
            <a:p>
              <a:r>
                <a:rPr lang="en-US"/>
                <a:t>LF=4</a:t>
              </a:r>
            </a:p>
          </p:txBody>
        </p:sp>
        <p:sp>
          <p:nvSpPr>
            <p:cNvPr id="47142" name="Rectangle 38"/>
            <p:cNvSpPr>
              <a:spLocks noChangeArrowheads="1"/>
            </p:cNvSpPr>
            <p:nvPr/>
          </p:nvSpPr>
          <p:spPr bwMode="auto">
            <a:xfrm>
              <a:off x="1114" y="2775"/>
              <a:ext cx="542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LS=2</a:t>
              </a:r>
            </a:p>
            <a:p>
              <a:r>
                <a:rPr lang="en-US"/>
                <a:t>LF=3</a:t>
              </a:r>
            </a:p>
          </p:txBody>
        </p:sp>
        <p:sp>
          <p:nvSpPr>
            <p:cNvPr id="47143" name="Rectangle 39"/>
            <p:cNvSpPr>
              <a:spLocks noChangeArrowheads="1"/>
            </p:cNvSpPr>
            <p:nvPr/>
          </p:nvSpPr>
          <p:spPr bwMode="auto">
            <a:xfrm>
              <a:off x="250" y="2775"/>
              <a:ext cx="542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LS=0</a:t>
              </a:r>
            </a:p>
            <a:p>
              <a:r>
                <a:rPr lang="en-US"/>
                <a:t>LF=2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70351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23</a:t>
            </a:r>
          </a:p>
        </p:txBody>
      </p:sp>
      <p:sp>
        <p:nvSpPr>
          <p:cNvPr id="49155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Critical Path &amp; Slack</a:t>
            </a:r>
          </a:p>
        </p:txBody>
      </p:sp>
      <p:grpSp>
        <p:nvGrpSpPr>
          <p:cNvPr id="49159" name="Group 1031"/>
          <p:cNvGrpSpPr>
            <a:grpSpLocks/>
          </p:cNvGrpSpPr>
          <p:nvPr/>
        </p:nvGrpSpPr>
        <p:grpSpPr bwMode="auto">
          <a:xfrm>
            <a:off x="5976938" y="2679700"/>
            <a:ext cx="2419350" cy="819150"/>
            <a:chOff x="3765" y="1688"/>
            <a:chExt cx="1524" cy="516"/>
          </a:xfrm>
        </p:grpSpPr>
        <p:sp>
          <p:nvSpPr>
            <p:cNvPr id="49157" name="Rectangle 1029"/>
            <p:cNvSpPr>
              <a:spLocks noChangeArrowheads="1"/>
            </p:cNvSpPr>
            <p:nvPr/>
          </p:nvSpPr>
          <p:spPr bwMode="auto">
            <a:xfrm>
              <a:off x="3765" y="1688"/>
              <a:ext cx="638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ES=9</a:t>
              </a:r>
            </a:p>
            <a:p>
              <a:r>
                <a:rPr lang="en-US"/>
                <a:t>EF=14</a:t>
              </a:r>
            </a:p>
          </p:txBody>
        </p:sp>
        <p:sp>
          <p:nvSpPr>
            <p:cNvPr id="49158" name="Rectangle 1030"/>
            <p:cNvSpPr>
              <a:spLocks noChangeArrowheads="1"/>
            </p:cNvSpPr>
            <p:nvPr/>
          </p:nvSpPr>
          <p:spPr bwMode="auto">
            <a:xfrm>
              <a:off x="4651" y="1688"/>
              <a:ext cx="638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ES=14</a:t>
              </a:r>
            </a:p>
            <a:p>
              <a:r>
                <a:rPr lang="en-US"/>
                <a:t>EF=15</a:t>
              </a:r>
            </a:p>
          </p:txBody>
        </p:sp>
      </p:grpSp>
      <p:sp>
        <p:nvSpPr>
          <p:cNvPr id="49160" name="Rectangle 1032"/>
          <p:cNvSpPr>
            <a:spLocks noChangeArrowheads="1"/>
          </p:cNvSpPr>
          <p:nvPr/>
        </p:nvSpPr>
        <p:spPr bwMode="auto">
          <a:xfrm>
            <a:off x="407988" y="2651125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ES=0</a:t>
            </a:r>
          </a:p>
          <a:p>
            <a:r>
              <a:rPr lang="en-US"/>
              <a:t>EF=2</a:t>
            </a:r>
          </a:p>
        </p:txBody>
      </p:sp>
      <p:sp>
        <p:nvSpPr>
          <p:cNvPr id="49161" name="Rectangle 1033"/>
          <p:cNvSpPr>
            <a:spLocks noChangeArrowheads="1"/>
          </p:cNvSpPr>
          <p:nvPr/>
        </p:nvSpPr>
        <p:spPr bwMode="auto">
          <a:xfrm>
            <a:off x="1770063" y="2651125"/>
            <a:ext cx="874712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/>
              <a:t>ES=2</a:t>
            </a:r>
          </a:p>
          <a:p>
            <a:r>
              <a:rPr lang="en-US"/>
              <a:t>EF=3</a:t>
            </a:r>
          </a:p>
        </p:txBody>
      </p:sp>
      <p:sp>
        <p:nvSpPr>
          <p:cNvPr id="49162" name="Rectangle 1034"/>
          <p:cNvSpPr>
            <a:spLocks noChangeArrowheads="1"/>
          </p:cNvSpPr>
          <p:nvPr/>
        </p:nvSpPr>
        <p:spPr bwMode="auto">
          <a:xfrm>
            <a:off x="3154363" y="2651125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ES=3</a:t>
            </a:r>
          </a:p>
          <a:p>
            <a:r>
              <a:rPr lang="en-US"/>
              <a:t>EF=4</a:t>
            </a:r>
          </a:p>
        </p:txBody>
      </p:sp>
      <p:sp>
        <p:nvSpPr>
          <p:cNvPr id="49163" name="Rectangle 1035"/>
          <p:cNvSpPr>
            <a:spLocks noChangeArrowheads="1"/>
          </p:cNvSpPr>
          <p:nvPr/>
        </p:nvSpPr>
        <p:spPr bwMode="auto">
          <a:xfrm>
            <a:off x="4529138" y="4014788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ES=4</a:t>
            </a:r>
          </a:p>
          <a:p>
            <a:r>
              <a:rPr lang="en-US"/>
              <a:t>EF=9</a:t>
            </a:r>
          </a:p>
        </p:txBody>
      </p:sp>
      <p:sp>
        <p:nvSpPr>
          <p:cNvPr id="49164" name="Rectangle 1036"/>
          <p:cNvSpPr>
            <a:spLocks noChangeArrowheads="1"/>
          </p:cNvSpPr>
          <p:nvPr/>
        </p:nvSpPr>
        <p:spPr bwMode="auto">
          <a:xfrm>
            <a:off x="4492625" y="1474788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ES=4</a:t>
            </a:r>
          </a:p>
          <a:p>
            <a:r>
              <a:rPr lang="en-US"/>
              <a:t>EF=6</a:t>
            </a:r>
          </a:p>
        </p:txBody>
      </p:sp>
      <p:grpSp>
        <p:nvGrpSpPr>
          <p:cNvPr id="49167" name="Group 1039"/>
          <p:cNvGrpSpPr>
            <a:grpSpLocks/>
          </p:cNvGrpSpPr>
          <p:nvPr/>
        </p:nvGrpSpPr>
        <p:grpSpPr bwMode="auto">
          <a:xfrm>
            <a:off x="320675" y="3517900"/>
            <a:ext cx="1389063" cy="900113"/>
            <a:chOff x="202" y="2216"/>
            <a:chExt cx="875" cy="567"/>
          </a:xfrm>
        </p:grpSpPr>
        <p:sp>
          <p:nvSpPr>
            <p:cNvPr id="49165" name="Line 1037"/>
            <p:cNvSpPr>
              <a:spLocks noChangeShapeType="1"/>
            </p:cNvSpPr>
            <p:nvPr/>
          </p:nvSpPr>
          <p:spPr bwMode="auto">
            <a:xfrm>
              <a:off x="759" y="2499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66" name="Oval 1038"/>
            <p:cNvSpPr>
              <a:spLocks noChangeArrowheads="1"/>
            </p:cNvSpPr>
            <p:nvPr/>
          </p:nvSpPr>
          <p:spPr bwMode="auto">
            <a:xfrm>
              <a:off x="202" y="2216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A, 2</a:t>
              </a:r>
            </a:p>
          </p:txBody>
        </p:sp>
      </p:grpSp>
      <p:grpSp>
        <p:nvGrpSpPr>
          <p:cNvPr id="49170" name="Group 1042"/>
          <p:cNvGrpSpPr>
            <a:grpSpLocks/>
          </p:cNvGrpSpPr>
          <p:nvPr/>
        </p:nvGrpSpPr>
        <p:grpSpPr bwMode="auto">
          <a:xfrm>
            <a:off x="1722438" y="3517900"/>
            <a:ext cx="1435100" cy="900113"/>
            <a:chOff x="1085" y="2216"/>
            <a:chExt cx="904" cy="567"/>
          </a:xfrm>
        </p:grpSpPr>
        <p:sp>
          <p:nvSpPr>
            <p:cNvPr id="49168" name="Line 1040"/>
            <p:cNvSpPr>
              <a:spLocks noChangeShapeType="1"/>
            </p:cNvSpPr>
            <p:nvPr/>
          </p:nvSpPr>
          <p:spPr bwMode="auto">
            <a:xfrm>
              <a:off x="1623" y="2499"/>
              <a:ext cx="3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69" name="Oval 1041"/>
            <p:cNvSpPr>
              <a:spLocks noChangeArrowheads="1"/>
            </p:cNvSpPr>
            <p:nvPr/>
          </p:nvSpPr>
          <p:spPr bwMode="auto">
            <a:xfrm>
              <a:off x="1085" y="2216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B, 1</a:t>
              </a:r>
            </a:p>
          </p:txBody>
        </p:sp>
      </p:grpSp>
      <p:sp>
        <p:nvSpPr>
          <p:cNvPr id="49171" name="Oval 1043"/>
          <p:cNvSpPr>
            <a:spLocks noChangeArrowheads="1"/>
          </p:cNvSpPr>
          <p:nvPr/>
        </p:nvSpPr>
        <p:spPr bwMode="auto">
          <a:xfrm>
            <a:off x="3157538" y="3517900"/>
            <a:ext cx="871537" cy="900113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C, 1</a:t>
            </a:r>
          </a:p>
        </p:txBody>
      </p:sp>
      <p:grpSp>
        <p:nvGrpSpPr>
          <p:cNvPr id="49174" name="Group 1046"/>
          <p:cNvGrpSpPr>
            <a:grpSpLocks/>
          </p:cNvGrpSpPr>
          <p:nvPr/>
        </p:nvGrpSpPr>
        <p:grpSpPr bwMode="auto">
          <a:xfrm>
            <a:off x="3930650" y="3062288"/>
            <a:ext cx="658813" cy="1941512"/>
            <a:chOff x="2476" y="1929"/>
            <a:chExt cx="415" cy="1223"/>
          </a:xfrm>
        </p:grpSpPr>
        <p:sp>
          <p:nvSpPr>
            <p:cNvPr id="49172" name="Line 1044"/>
            <p:cNvSpPr>
              <a:spLocks noChangeShapeType="1"/>
            </p:cNvSpPr>
            <p:nvPr/>
          </p:nvSpPr>
          <p:spPr bwMode="auto">
            <a:xfrm flipV="1">
              <a:off x="2476" y="1929"/>
              <a:ext cx="396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73" name="Line 1045"/>
            <p:cNvSpPr>
              <a:spLocks noChangeShapeType="1"/>
            </p:cNvSpPr>
            <p:nvPr/>
          </p:nvSpPr>
          <p:spPr bwMode="auto">
            <a:xfrm>
              <a:off x="2486" y="2708"/>
              <a:ext cx="405" cy="4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49175" name="Oval 1047"/>
          <p:cNvSpPr>
            <a:spLocks noChangeArrowheads="1"/>
          </p:cNvSpPr>
          <p:nvPr/>
        </p:nvSpPr>
        <p:spPr bwMode="auto">
          <a:xfrm>
            <a:off x="4452938" y="2303463"/>
            <a:ext cx="871537" cy="900112"/>
          </a:xfrm>
          <a:prstGeom prst="ellipse">
            <a:avLst/>
          </a:prstGeom>
          <a:solidFill>
            <a:srgbClr val="A6F695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D, 2</a:t>
            </a:r>
          </a:p>
        </p:txBody>
      </p:sp>
      <p:sp>
        <p:nvSpPr>
          <p:cNvPr id="49176" name="Oval 1048"/>
          <p:cNvSpPr>
            <a:spLocks noChangeArrowheads="1"/>
          </p:cNvSpPr>
          <p:nvPr/>
        </p:nvSpPr>
        <p:spPr bwMode="auto">
          <a:xfrm>
            <a:off x="4529138" y="4818063"/>
            <a:ext cx="871537" cy="900112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E, 5</a:t>
            </a:r>
          </a:p>
        </p:txBody>
      </p:sp>
      <p:grpSp>
        <p:nvGrpSpPr>
          <p:cNvPr id="49180" name="Group 1052"/>
          <p:cNvGrpSpPr>
            <a:grpSpLocks/>
          </p:cNvGrpSpPr>
          <p:nvPr/>
        </p:nvGrpSpPr>
        <p:grpSpPr bwMode="auto">
          <a:xfrm>
            <a:off x="5241925" y="3103563"/>
            <a:ext cx="1604963" cy="1976437"/>
            <a:chOff x="3302" y="1955"/>
            <a:chExt cx="1011" cy="1245"/>
          </a:xfrm>
        </p:grpSpPr>
        <p:sp>
          <p:nvSpPr>
            <p:cNvPr id="49177" name="Line 1049"/>
            <p:cNvSpPr>
              <a:spLocks noChangeShapeType="1"/>
            </p:cNvSpPr>
            <p:nvPr/>
          </p:nvSpPr>
          <p:spPr bwMode="auto">
            <a:xfrm>
              <a:off x="3302" y="1955"/>
              <a:ext cx="562" cy="3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78" name="Line 1050"/>
            <p:cNvSpPr>
              <a:spLocks noChangeShapeType="1"/>
            </p:cNvSpPr>
            <p:nvPr/>
          </p:nvSpPr>
          <p:spPr bwMode="auto">
            <a:xfrm flipV="1">
              <a:off x="3397" y="2750"/>
              <a:ext cx="466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79" name="Oval 1051"/>
            <p:cNvSpPr>
              <a:spLocks noChangeArrowheads="1"/>
            </p:cNvSpPr>
            <p:nvPr/>
          </p:nvSpPr>
          <p:spPr bwMode="auto">
            <a:xfrm>
              <a:off x="3764" y="2244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F, 5</a:t>
              </a:r>
            </a:p>
          </p:txBody>
        </p:sp>
      </p:grpSp>
      <p:grpSp>
        <p:nvGrpSpPr>
          <p:cNvPr id="49183" name="Group 1055"/>
          <p:cNvGrpSpPr>
            <a:grpSpLocks/>
          </p:cNvGrpSpPr>
          <p:nvPr/>
        </p:nvGrpSpPr>
        <p:grpSpPr bwMode="auto">
          <a:xfrm>
            <a:off x="6873875" y="3514725"/>
            <a:ext cx="1430338" cy="900113"/>
            <a:chOff x="4330" y="2214"/>
            <a:chExt cx="901" cy="567"/>
          </a:xfrm>
        </p:grpSpPr>
        <p:sp>
          <p:nvSpPr>
            <p:cNvPr id="49181" name="Line 1053"/>
            <p:cNvSpPr>
              <a:spLocks noChangeShapeType="1"/>
            </p:cNvSpPr>
            <p:nvPr/>
          </p:nvSpPr>
          <p:spPr bwMode="auto">
            <a:xfrm>
              <a:off x="4330" y="2506"/>
              <a:ext cx="33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82" name="Oval 1054"/>
            <p:cNvSpPr>
              <a:spLocks noChangeArrowheads="1"/>
            </p:cNvSpPr>
            <p:nvPr/>
          </p:nvSpPr>
          <p:spPr bwMode="auto">
            <a:xfrm>
              <a:off x="4682" y="2214"/>
              <a:ext cx="549" cy="567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/>
              <a:r>
                <a:rPr lang="en-US"/>
                <a:t>G, 1</a:t>
              </a:r>
            </a:p>
          </p:txBody>
        </p:sp>
      </p:grpSp>
      <p:sp>
        <p:nvSpPr>
          <p:cNvPr id="49184" name="Rectangle 1056"/>
          <p:cNvSpPr>
            <a:spLocks noChangeArrowheads="1"/>
          </p:cNvSpPr>
          <p:nvPr/>
        </p:nvSpPr>
        <p:spPr bwMode="auto">
          <a:xfrm>
            <a:off x="7451725" y="4437063"/>
            <a:ext cx="10128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LS=14</a:t>
            </a:r>
          </a:p>
          <a:p>
            <a:r>
              <a:rPr lang="en-US"/>
              <a:t>LF=15</a:t>
            </a:r>
          </a:p>
        </p:txBody>
      </p:sp>
      <p:sp>
        <p:nvSpPr>
          <p:cNvPr id="49185" name="Rectangle 1057"/>
          <p:cNvSpPr>
            <a:spLocks noChangeArrowheads="1"/>
          </p:cNvSpPr>
          <p:nvPr/>
        </p:nvSpPr>
        <p:spPr bwMode="auto">
          <a:xfrm>
            <a:off x="5988050" y="4437063"/>
            <a:ext cx="10128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LS=9</a:t>
            </a:r>
          </a:p>
          <a:p>
            <a:r>
              <a:rPr lang="en-US"/>
              <a:t>LF=14</a:t>
            </a:r>
          </a:p>
        </p:txBody>
      </p:sp>
      <p:sp>
        <p:nvSpPr>
          <p:cNvPr id="49186" name="Rectangle 1058"/>
          <p:cNvSpPr>
            <a:spLocks noChangeArrowheads="1"/>
          </p:cNvSpPr>
          <p:nvPr/>
        </p:nvSpPr>
        <p:spPr bwMode="auto">
          <a:xfrm>
            <a:off x="4597400" y="5686425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LS=4</a:t>
            </a:r>
            <a:endParaRPr lang="en-US">
              <a:solidFill>
                <a:schemeClr val="accent1"/>
              </a:solidFill>
            </a:endParaRPr>
          </a:p>
          <a:p>
            <a:r>
              <a:rPr lang="en-US"/>
              <a:t>LF=9</a:t>
            </a:r>
          </a:p>
        </p:txBody>
      </p:sp>
      <p:sp>
        <p:nvSpPr>
          <p:cNvPr id="49187" name="Rectangle 1059"/>
          <p:cNvSpPr>
            <a:spLocks noChangeArrowheads="1"/>
          </p:cNvSpPr>
          <p:nvPr/>
        </p:nvSpPr>
        <p:spPr bwMode="auto">
          <a:xfrm>
            <a:off x="4519613" y="3127375"/>
            <a:ext cx="8604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LS=7</a:t>
            </a:r>
          </a:p>
          <a:p>
            <a:r>
              <a:rPr lang="en-US"/>
              <a:t>LF=9</a:t>
            </a:r>
          </a:p>
        </p:txBody>
      </p:sp>
      <p:grpSp>
        <p:nvGrpSpPr>
          <p:cNvPr id="49191" name="Group 1063"/>
          <p:cNvGrpSpPr>
            <a:grpSpLocks/>
          </p:cNvGrpSpPr>
          <p:nvPr/>
        </p:nvGrpSpPr>
        <p:grpSpPr bwMode="auto">
          <a:xfrm>
            <a:off x="396875" y="4405313"/>
            <a:ext cx="3603625" cy="819150"/>
            <a:chOff x="250" y="2775"/>
            <a:chExt cx="2270" cy="516"/>
          </a:xfrm>
        </p:grpSpPr>
        <p:sp>
          <p:nvSpPr>
            <p:cNvPr id="49188" name="Rectangle 1060"/>
            <p:cNvSpPr>
              <a:spLocks noChangeArrowheads="1"/>
            </p:cNvSpPr>
            <p:nvPr/>
          </p:nvSpPr>
          <p:spPr bwMode="auto">
            <a:xfrm>
              <a:off x="1978" y="2775"/>
              <a:ext cx="542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LS=3</a:t>
              </a:r>
            </a:p>
            <a:p>
              <a:r>
                <a:rPr lang="en-US"/>
                <a:t>LF=4</a:t>
              </a:r>
            </a:p>
          </p:txBody>
        </p:sp>
        <p:sp>
          <p:nvSpPr>
            <p:cNvPr id="49189" name="Rectangle 1061"/>
            <p:cNvSpPr>
              <a:spLocks noChangeArrowheads="1"/>
            </p:cNvSpPr>
            <p:nvPr/>
          </p:nvSpPr>
          <p:spPr bwMode="auto">
            <a:xfrm>
              <a:off x="1114" y="2775"/>
              <a:ext cx="542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LS=2</a:t>
              </a:r>
            </a:p>
            <a:p>
              <a:r>
                <a:rPr lang="en-US"/>
                <a:t>LF=3</a:t>
              </a:r>
            </a:p>
          </p:txBody>
        </p:sp>
        <p:sp>
          <p:nvSpPr>
            <p:cNvPr id="49190" name="Rectangle 1062"/>
            <p:cNvSpPr>
              <a:spLocks noChangeArrowheads="1"/>
            </p:cNvSpPr>
            <p:nvPr/>
          </p:nvSpPr>
          <p:spPr bwMode="auto">
            <a:xfrm>
              <a:off x="250" y="2775"/>
              <a:ext cx="542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LS=0</a:t>
              </a:r>
            </a:p>
            <a:p>
              <a:r>
                <a:rPr lang="en-US"/>
                <a:t>LF=2</a:t>
              </a:r>
            </a:p>
          </p:txBody>
        </p:sp>
      </p:grpSp>
      <p:sp>
        <p:nvSpPr>
          <p:cNvPr id="49192" name="Rectangle 1064"/>
          <p:cNvSpPr>
            <a:spLocks noChangeArrowheads="1"/>
          </p:cNvSpPr>
          <p:nvPr/>
        </p:nvSpPr>
        <p:spPr bwMode="auto">
          <a:xfrm>
            <a:off x="5818188" y="5848350"/>
            <a:ext cx="31543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800"/>
              <a:t>Duration = </a:t>
            </a:r>
            <a:r>
              <a:rPr lang="en-US" sz="2800" u="sng"/>
              <a:t>15 weeks</a:t>
            </a:r>
          </a:p>
        </p:txBody>
      </p:sp>
      <p:grpSp>
        <p:nvGrpSpPr>
          <p:cNvPr id="49195" name="Group 1067"/>
          <p:cNvGrpSpPr>
            <a:grpSpLocks/>
          </p:cNvGrpSpPr>
          <p:nvPr/>
        </p:nvGrpSpPr>
        <p:grpSpPr bwMode="auto">
          <a:xfrm>
            <a:off x="5248275" y="1717675"/>
            <a:ext cx="3694113" cy="717550"/>
            <a:chOff x="3306" y="1082"/>
            <a:chExt cx="2327" cy="452"/>
          </a:xfrm>
        </p:grpSpPr>
        <p:sp>
          <p:nvSpPr>
            <p:cNvPr id="49193" name="Line 1065"/>
            <p:cNvSpPr>
              <a:spLocks noChangeShapeType="1"/>
            </p:cNvSpPr>
            <p:nvPr/>
          </p:nvSpPr>
          <p:spPr bwMode="auto">
            <a:xfrm flipH="1">
              <a:off x="3306" y="1264"/>
              <a:ext cx="542" cy="27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9194" name="Rectangle 1066"/>
            <p:cNvSpPr>
              <a:spLocks noChangeArrowheads="1"/>
            </p:cNvSpPr>
            <p:nvPr/>
          </p:nvSpPr>
          <p:spPr bwMode="auto">
            <a:xfrm>
              <a:off x="3803" y="1082"/>
              <a:ext cx="18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u="sng"/>
                <a:t>Slack=(7-4)=(9-6)= 3 Wks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595541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Example</a:t>
            </a:r>
            <a:r>
              <a:rPr lang="tr-TR" dirty="0" smtClean="0"/>
              <a:t> </a:t>
            </a:r>
            <a:endParaRPr lang="tr-TR" dirty="0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07988" y="1090613"/>
          <a:ext cx="839787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292"/>
                <a:gridCol w="2799292"/>
                <a:gridCol w="279929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Activity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Predecessors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Time (</a:t>
                      </a:r>
                      <a:r>
                        <a:rPr lang="tr-TR" dirty="0" err="1" smtClean="0"/>
                        <a:t>weeks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-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B, C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C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E, F,G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309985EE-30AE-4C86-9EB2-3A2F05F14641}" type="slidenum">
              <a:rPr lang="de-DE" sz="1400" b="1" smtClean="0"/>
              <a:pPr>
                <a:defRPr/>
              </a:pPr>
              <a:t>19</a:t>
            </a:fld>
            <a:endParaRPr lang="de-DE" sz="1400" b="1"/>
          </a:p>
        </p:txBody>
      </p:sp>
      <p:sp>
        <p:nvSpPr>
          <p:cNvPr id="6" name="5 Metin kutusu"/>
          <p:cNvSpPr txBox="1"/>
          <p:nvPr/>
        </p:nvSpPr>
        <p:spPr>
          <a:xfrm>
            <a:off x="512618" y="4821382"/>
            <a:ext cx="821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Draw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network, </a:t>
            </a:r>
            <a:r>
              <a:rPr lang="tr-TR" dirty="0" err="1" smtClean="0"/>
              <a:t>determine</a:t>
            </a:r>
            <a:r>
              <a:rPr lang="tr-TR" dirty="0" smtClean="0"/>
              <a:t> ES, EF, </a:t>
            </a:r>
            <a:r>
              <a:rPr lang="tr-TR" dirty="0" smtClean="0"/>
              <a:t>LS, LF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slack</a:t>
            </a:r>
            <a:r>
              <a:rPr lang="tr-TR" dirty="0" smtClean="0"/>
              <a:t> </a:t>
            </a:r>
            <a:r>
              <a:rPr lang="tr-TR" dirty="0" err="1" smtClean="0"/>
              <a:t>times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ltbilgi Yer Tutucusu 1"/>
          <p:cNvSpPr>
            <a:spLocks noGrp="1"/>
          </p:cNvSpPr>
          <p:nvPr>
            <p:ph type="ftr" sz="quarter" idx="4294967295"/>
          </p:nvPr>
        </p:nvSpPr>
        <p:spPr>
          <a:xfrm>
            <a:off x="8077200" y="6437613"/>
            <a:ext cx="1066800" cy="2476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Book Antiqua" pitchFamily="18" charset="0"/>
              </a:rPr>
              <a:t>Page </a:t>
            </a:r>
            <a:fld id="{540818C1-7D17-427A-A8C5-98AE2D12139F}" type="slidenum">
              <a:rPr lang="de-DE" sz="1400" b="1">
                <a:solidFill>
                  <a:schemeClr val="bg1"/>
                </a:solidFill>
                <a:latin typeface="Book Antiqua" pitchFamily="18" charset="0"/>
              </a:rPr>
              <a:pPr/>
              <a:t>2</a:t>
            </a:fld>
            <a:endParaRPr lang="de-DE" sz="1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21946" y="475395"/>
            <a:ext cx="8622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PROJECT MANAGEMENT AND PRODUCT DEVELOPMENT</a:t>
            </a: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21946" y="1217825"/>
            <a:ext cx="5298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err="1">
                <a:solidFill>
                  <a:schemeClr val="bg2">
                    <a:lumMod val="50000"/>
                  </a:schemeClr>
                </a:solidFill>
              </a:rPr>
              <a:t>What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</a:rPr>
              <a:t> is Project Management?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1946" y="1908776"/>
            <a:ext cx="7772400" cy="4114800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a method for organizing tasks</a:t>
            </a:r>
          </a:p>
          <a:p>
            <a:pPr>
              <a:buFontTx/>
              <a:buChar char="•"/>
              <a:defRPr/>
            </a:pP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a structured framework to help a group work productively</a:t>
            </a:r>
          </a:p>
          <a:p>
            <a:pPr>
              <a:buFontTx/>
              <a:buChar char="•"/>
              <a:defRPr/>
            </a:pP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tools to aid in task sequencing, dependency analysis, resource allocation, scheduling, etc.</a:t>
            </a:r>
          </a:p>
          <a:p>
            <a:pPr>
              <a:buFontTx/>
              <a:buChar char="•"/>
              <a:defRPr/>
            </a:pP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tools to track progress relative to plan</a:t>
            </a:r>
          </a:p>
          <a:p>
            <a:pPr>
              <a:buFontTx/>
              <a:buChar char="•"/>
              <a:defRPr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7828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03225" y="-1"/>
            <a:ext cx="5945188" cy="1233055"/>
          </a:xfrm>
        </p:spPr>
        <p:txBody>
          <a:bodyPr/>
          <a:lstStyle/>
          <a:p>
            <a:r>
              <a:rPr lang="tr-TR" dirty="0" smtClean="0"/>
              <a:t>A-B-D-F-H (28 </a:t>
            </a:r>
            <a:r>
              <a:rPr lang="tr-TR" dirty="0" err="1" smtClean="0"/>
              <a:t>weeks</a:t>
            </a:r>
            <a:r>
              <a:rPr lang="tr-TR" dirty="0" smtClean="0"/>
              <a:t>)</a:t>
            </a:r>
            <a:br>
              <a:rPr lang="tr-TR" dirty="0" smtClean="0"/>
            </a:br>
            <a:r>
              <a:rPr lang="tr-TR" dirty="0" smtClean="0"/>
              <a:t>A-B-E-H (14 </a:t>
            </a:r>
            <a:r>
              <a:rPr lang="tr-TR" dirty="0" err="1" smtClean="0"/>
              <a:t>weeks</a:t>
            </a:r>
            <a:r>
              <a:rPr lang="tr-TR" dirty="0" smtClean="0"/>
              <a:t>)</a:t>
            </a:r>
            <a:br>
              <a:rPr lang="tr-TR" dirty="0" smtClean="0"/>
            </a:br>
            <a:r>
              <a:rPr lang="tr-TR" dirty="0" smtClean="0"/>
              <a:t>A-C-D-F-H (31 </a:t>
            </a:r>
            <a:r>
              <a:rPr lang="tr-TR" dirty="0" err="1" smtClean="0"/>
              <a:t>weeks</a:t>
            </a:r>
            <a:r>
              <a:rPr lang="tr-TR" dirty="0" smtClean="0"/>
              <a:t>)-</a:t>
            </a:r>
            <a:r>
              <a:rPr lang="tr-TR" dirty="0" err="1" smtClean="0"/>
              <a:t>critical</a:t>
            </a:r>
            <a:r>
              <a:rPr lang="tr-TR" dirty="0" smtClean="0"/>
              <a:t> </a:t>
            </a:r>
            <a:r>
              <a:rPr lang="tr-TR" dirty="0" err="1" smtClean="0"/>
              <a:t>path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A-C-G-H (21 </a:t>
            </a:r>
            <a:r>
              <a:rPr lang="tr-TR" dirty="0" err="1" smtClean="0"/>
              <a:t>weeks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309985EE-30AE-4C86-9EB2-3A2F05F14641}" type="slidenum">
              <a:rPr lang="de-DE" sz="1400" b="1" smtClean="0"/>
              <a:pPr>
                <a:defRPr/>
              </a:pPr>
              <a:t>20</a:t>
            </a:fld>
            <a:endParaRPr lang="de-DE" sz="1400" b="1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114" t="15694" r="15606" b="13001"/>
          <a:stretch>
            <a:fillRect/>
          </a:stretch>
        </p:blipFill>
        <p:spPr bwMode="auto">
          <a:xfrm>
            <a:off x="372191" y="1427018"/>
            <a:ext cx="8355146" cy="47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ltbilgi Yer Tutucusu 1"/>
          <p:cNvSpPr>
            <a:spLocks noGrp="1"/>
          </p:cNvSpPr>
          <p:nvPr>
            <p:ph type="ftr" sz="quarter" idx="4294967295"/>
          </p:nvPr>
        </p:nvSpPr>
        <p:spPr>
          <a:xfrm>
            <a:off x="8077200" y="6437613"/>
            <a:ext cx="1066800" cy="2476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Book Antiqua" pitchFamily="18" charset="0"/>
              </a:rPr>
              <a:t>Page </a:t>
            </a:r>
            <a:fld id="{540818C1-7D17-427A-A8C5-98AE2D12139F}" type="slidenum">
              <a:rPr lang="de-DE" sz="1400" b="1">
                <a:solidFill>
                  <a:schemeClr val="bg1"/>
                </a:solidFill>
                <a:latin typeface="Book Antiqua" pitchFamily="18" charset="0"/>
              </a:rPr>
              <a:pPr/>
              <a:t>3</a:t>
            </a:fld>
            <a:endParaRPr lang="de-DE" sz="1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21946" y="475395"/>
            <a:ext cx="8622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PROJECT MANAGEMENT AND PRODUCT DEVELOPMENT</a:t>
            </a: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21946" y="1217825"/>
            <a:ext cx="5758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err="1">
                <a:solidFill>
                  <a:schemeClr val="bg2">
                    <a:lumMod val="50000"/>
                  </a:schemeClr>
                </a:solidFill>
              </a:rPr>
              <a:t>Why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b="1" dirty="0" err="1">
                <a:solidFill>
                  <a:schemeClr val="bg2">
                    <a:lumMod val="50000"/>
                  </a:schemeClr>
                </a:solidFill>
              </a:rPr>
              <a:t>Need</a:t>
            </a:r>
            <a:r>
              <a:rPr lang="tr-TR" sz="2800" b="1" dirty="0">
                <a:solidFill>
                  <a:schemeClr val="bg2">
                    <a:lumMod val="50000"/>
                  </a:schemeClr>
                </a:solidFill>
              </a:rPr>
              <a:t> Project Management?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1946" y="1908776"/>
            <a:ext cx="7772400" cy="4114800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•"/>
              <a:defRPr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21946" y="2043443"/>
            <a:ext cx="7772400" cy="2590341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Complex project needs coordination of:</a:t>
            </a:r>
          </a:p>
          <a:p>
            <a:pPr lvl="1">
              <a:defRPr/>
            </a:pPr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Multiple people</a:t>
            </a:r>
          </a:p>
          <a:p>
            <a:pPr lvl="1">
              <a:defRPr/>
            </a:pPr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Multiple resources (labs, equipment, etc.)</a:t>
            </a:r>
          </a:p>
          <a:p>
            <a:pPr lvl="1">
              <a:defRPr/>
            </a:pPr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Multiple tasks – some must precede others</a:t>
            </a:r>
          </a:p>
          <a:p>
            <a:pPr lvl="1">
              <a:defRPr/>
            </a:pPr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Multiple decision points – approvals</a:t>
            </a:r>
          </a:p>
          <a:p>
            <a:pPr lvl="1">
              <a:defRPr/>
            </a:pPr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Phased expenditure of funds</a:t>
            </a:r>
          </a:p>
          <a:p>
            <a:pPr lvl="1">
              <a:defRPr/>
            </a:pPr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Matching of people/resources to tasks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5764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ltbilgi Yer Tutucusu 1"/>
          <p:cNvSpPr>
            <a:spLocks noGrp="1"/>
          </p:cNvSpPr>
          <p:nvPr>
            <p:ph type="ftr" sz="quarter" idx="4294967295"/>
          </p:nvPr>
        </p:nvSpPr>
        <p:spPr>
          <a:xfrm>
            <a:off x="8077200" y="6437613"/>
            <a:ext cx="1066800" cy="2476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Book Antiqua" pitchFamily="18" charset="0"/>
              </a:rPr>
              <a:t>Page </a:t>
            </a:r>
            <a:fld id="{540818C1-7D17-427A-A8C5-98AE2D12139F}" type="slidenum">
              <a:rPr lang="de-DE" sz="1400" b="1">
                <a:solidFill>
                  <a:schemeClr val="bg1"/>
                </a:solidFill>
                <a:latin typeface="Book Antiqua" pitchFamily="18" charset="0"/>
              </a:rPr>
              <a:pPr/>
              <a:t>4</a:t>
            </a:fld>
            <a:endParaRPr lang="de-DE" sz="1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21946" y="475395"/>
            <a:ext cx="8622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PROJECT MANAGEMENT AND PRODUCT DEVELOPMENT</a:t>
            </a: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21946" y="1217825"/>
            <a:ext cx="7092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Task Dependencies and the Critical Path</a:t>
            </a:r>
            <a:endParaRPr lang="tr-TR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1946" y="1908776"/>
            <a:ext cx="7772400" cy="4114800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•"/>
              <a:defRPr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21946" y="2043443"/>
            <a:ext cx="7772400" cy="2590341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Sometimes task B cannot be started before task A is completed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Other types of constraints – calendar, lags, etc.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Critical path – any slippage slips whole project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Helpful to know what tasks are on the critical path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Useful to try to shorten the critical path</a:t>
            </a:r>
          </a:p>
        </p:txBody>
      </p:sp>
    </p:spTree>
    <p:extLst>
      <p:ext uri="{BB962C8B-B14F-4D97-AF65-F5344CB8AC3E}">
        <p14:creationId xmlns="" xmlns:p14="http://schemas.microsoft.com/office/powerpoint/2010/main" val="18327254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ltbilgi Yer Tutucusu 1"/>
          <p:cNvSpPr>
            <a:spLocks noGrp="1"/>
          </p:cNvSpPr>
          <p:nvPr>
            <p:ph type="ftr" sz="quarter" idx="4294967295"/>
          </p:nvPr>
        </p:nvSpPr>
        <p:spPr>
          <a:xfrm>
            <a:off x="8077200" y="6437613"/>
            <a:ext cx="1066800" cy="2476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Book Antiqua" pitchFamily="18" charset="0"/>
              </a:rPr>
              <a:t>Page </a:t>
            </a:r>
            <a:fld id="{540818C1-7D17-427A-A8C5-98AE2D12139F}" type="slidenum">
              <a:rPr lang="de-DE" sz="1400" b="1">
                <a:solidFill>
                  <a:schemeClr val="bg1"/>
                </a:solidFill>
                <a:latin typeface="Book Antiqua" pitchFamily="18" charset="0"/>
              </a:rPr>
              <a:pPr/>
              <a:t>5</a:t>
            </a:fld>
            <a:endParaRPr lang="de-DE" sz="1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21946" y="475395"/>
            <a:ext cx="8622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PROJECT MANAGEMENT AND PRODUCT DEVELOPMENT</a:t>
            </a: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21946" y="1217825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Suggested Steps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in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Project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Management</a:t>
            </a:r>
            <a:endParaRPr lang="tr-TR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1946" y="1908776"/>
            <a:ext cx="7772400" cy="4114800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•"/>
              <a:defRPr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21946" y="1741045"/>
            <a:ext cx="3753492" cy="4406784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Generate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a formal definition of the project, with goals, constraints, assumptions</a:t>
            </a:r>
          </a:p>
          <a:p>
            <a:pPr marL="0" indent="0">
              <a:buNone/>
              <a:defRPr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Identify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project start/end dates, any mandatory milestones, including reports, signoffs, deliverables, etc.</a:t>
            </a:r>
          </a:p>
          <a:p>
            <a:pPr marL="0" indent="0">
              <a:buNone/>
              <a:defRPr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List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constraints – money, equipment availability, holidays, etc.</a:t>
            </a:r>
          </a:p>
          <a:p>
            <a:pPr marL="0" indent="0">
              <a:buNone/>
              <a:defRPr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4.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Identify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tasks to be accomplished – high level (i.e., by categories), then details within each, using brainstorming method – green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light</a:t>
            </a:r>
            <a:endParaRPr lang="tr-TR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5.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Refine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detailed task list, dropping/ combining, adding things omitted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Then, for each task in list: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A.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Estimate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time (person hours, calendar period)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B.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Identify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dependencies among tasks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Identify resources (people, money, parts, etc.)</a:t>
            </a:r>
          </a:p>
          <a:p>
            <a:pPr>
              <a:buFontTx/>
              <a:buChar char="•"/>
              <a:defRPr/>
            </a:pP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•"/>
              <a:defRPr/>
            </a:pP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832973" y="1741045"/>
            <a:ext cx="4039178" cy="4406784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6.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Organize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task groups roughly by starting date</a:t>
            </a:r>
          </a:p>
          <a:p>
            <a:pPr marL="0" indent="0">
              <a:buNone/>
              <a:defRPr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7.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List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dependencies that should or MUST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hold</a:t>
            </a:r>
          </a:p>
          <a:p>
            <a:pPr marL="0" indent="0">
              <a:buNone/>
              <a:defRPr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8. M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ake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a GANTT chart</a:t>
            </a:r>
          </a:p>
          <a:p>
            <a:pPr marL="0" indent="0">
              <a:buNone/>
              <a:defRPr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9.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First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capture tasks and task groups, milestones</a:t>
            </a:r>
          </a:p>
          <a:p>
            <a:pPr marL="0" indent="0">
              <a:buNone/>
              <a:defRPr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10.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Identify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critical path, see if it can be shortened (get more “slack”)</a:t>
            </a:r>
          </a:p>
          <a:p>
            <a:pPr marL="0" indent="0">
              <a:buNone/>
              <a:defRPr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11.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Assign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person-hours and specific team member(s) to each task – identify “task leads”</a:t>
            </a:r>
          </a:p>
          <a:p>
            <a:pPr marL="0" indent="0">
              <a:buNone/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As project progresses:</a:t>
            </a:r>
          </a:p>
          <a:p>
            <a:pPr marL="0" indent="0">
              <a:buNone/>
              <a:defRPr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A.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Monitor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record progress on all tasks, at least weekly – use “Tracking Gantt Chart”</a:t>
            </a:r>
          </a:p>
          <a:p>
            <a:pPr marL="0" indent="0">
              <a:buNone/>
              <a:defRPr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B.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Pay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particular attention to those on critical path</a:t>
            </a:r>
          </a:p>
          <a:p>
            <a:pPr marL="0" indent="0">
              <a:buNone/>
              <a:defRPr/>
            </a:pPr>
            <a:r>
              <a:rPr lang="tr-TR" sz="1400" dirty="0" smtClean="0">
                <a:solidFill>
                  <a:schemeClr val="bg2">
                    <a:lumMod val="50000"/>
                  </a:schemeClr>
                </a:solidFill>
              </a:rPr>
              <a:t>C.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Revise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plan as needed to take into account changes, adapt to meet milestones</a:t>
            </a:r>
          </a:p>
          <a:p>
            <a:pPr>
              <a:buFontTx/>
              <a:buChar char="•"/>
              <a:defRPr/>
            </a:pP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•"/>
              <a:defRPr/>
            </a:pP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60686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ltbilgi Yer Tutucusu 1"/>
          <p:cNvSpPr>
            <a:spLocks noGrp="1"/>
          </p:cNvSpPr>
          <p:nvPr>
            <p:ph type="ftr" sz="quarter" idx="4294967295"/>
          </p:nvPr>
        </p:nvSpPr>
        <p:spPr>
          <a:xfrm>
            <a:off x="8077200" y="6437613"/>
            <a:ext cx="1066800" cy="2476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Book Antiqua" pitchFamily="18" charset="0"/>
              </a:rPr>
              <a:t>Page </a:t>
            </a:r>
            <a:fld id="{540818C1-7D17-427A-A8C5-98AE2D12139F}" type="slidenum">
              <a:rPr lang="de-DE" sz="1400" b="1">
                <a:solidFill>
                  <a:schemeClr val="bg1"/>
                </a:solidFill>
                <a:latin typeface="Book Antiqua" pitchFamily="18" charset="0"/>
              </a:rPr>
              <a:pPr/>
              <a:t>6</a:t>
            </a:fld>
            <a:endParaRPr lang="de-DE" sz="1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21946" y="475395"/>
            <a:ext cx="8622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PROJECT MANAGEMENT AND PRODUCT DEVELOPMENT</a:t>
            </a: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21946" y="1217824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</a:rPr>
              <a:t>GANTT Chart</a:t>
            </a:r>
            <a:endParaRPr lang="tr-TR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1946" y="1908776"/>
            <a:ext cx="7772400" cy="4114800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•"/>
              <a:defRPr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8776"/>
            <a:ext cx="5212547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27734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ltbilgi Yer Tutucusu 1"/>
          <p:cNvSpPr>
            <a:spLocks noGrp="1"/>
          </p:cNvSpPr>
          <p:nvPr>
            <p:ph type="ftr" sz="quarter" idx="4294967295"/>
          </p:nvPr>
        </p:nvSpPr>
        <p:spPr>
          <a:xfrm>
            <a:off x="8077200" y="6437613"/>
            <a:ext cx="1066800" cy="2476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Book Antiqua" pitchFamily="18" charset="0"/>
              </a:rPr>
              <a:t>Page </a:t>
            </a:r>
            <a:fld id="{540818C1-7D17-427A-A8C5-98AE2D12139F}" type="slidenum">
              <a:rPr lang="de-DE" sz="1400" b="1">
                <a:solidFill>
                  <a:schemeClr val="bg1"/>
                </a:solidFill>
                <a:latin typeface="Book Antiqua" pitchFamily="18" charset="0"/>
              </a:rPr>
              <a:pPr/>
              <a:t>7</a:t>
            </a:fld>
            <a:endParaRPr lang="de-DE" sz="1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21946" y="475395"/>
            <a:ext cx="8622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PROJECT MANAGEMENT AND PRODUCT DEVELOPMENT</a:t>
            </a: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21946" y="1217825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Staff allocation</a:t>
            </a:r>
            <a:endParaRPr lang="tr-TR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1946" y="1908776"/>
            <a:ext cx="7772400" cy="4114800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•"/>
              <a:defRPr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61" y="2032344"/>
            <a:ext cx="5891974" cy="354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27734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ltbilgi Yer Tutucusu 1"/>
          <p:cNvSpPr>
            <a:spLocks noGrp="1"/>
          </p:cNvSpPr>
          <p:nvPr>
            <p:ph type="ftr" sz="quarter" idx="4294967295"/>
          </p:nvPr>
        </p:nvSpPr>
        <p:spPr>
          <a:xfrm>
            <a:off x="8077200" y="6437613"/>
            <a:ext cx="1066800" cy="2476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Book Antiqua" pitchFamily="18" charset="0"/>
              </a:rPr>
              <a:t>Page </a:t>
            </a:r>
            <a:fld id="{540818C1-7D17-427A-A8C5-98AE2D12139F}" type="slidenum">
              <a:rPr lang="de-DE" sz="1400" b="1">
                <a:solidFill>
                  <a:schemeClr val="bg1"/>
                </a:solidFill>
                <a:latin typeface="Book Antiqua" pitchFamily="18" charset="0"/>
              </a:rPr>
              <a:pPr/>
              <a:t>8</a:t>
            </a:fld>
            <a:endParaRPr lang="de-DE" sz="1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21946" y="475395"/>
            <a:ext cx="8622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PROJECT MANAGEMENT AND PRODUCT DEVELOPMENT</a:t>
            </a: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21946" y="975435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Network Diagrams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and</a:t>
            </a:r>
            <a:r>
              <a:rPr lang="tr-TR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Critical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Path Analysis</a:t>
            </a:r>
            <a:endParaRPr lang="tr-TR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1946" y="1908776"/>
            <a:ext cx="7772400" cy="4114800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•"/>
              <a:defRPr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21946" y="1498655"/>
            <a:ext cx="3886200" cy="4406784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Once you’ve determined the activities for the project and estimated their durations, network diagrams are the next step for creating the project schedule.</a:t>
            </a:r>
          </a:p>
          <a:p>
            <a:pPr marL="0" indent="0">
              <a:buNone/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Two Types: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Activity on Arrow (AOA)—nodes on the diagram connect arrows and represent activities</a:t>
            </a:r>
          </a:p>
          <a:p>
            <a:pPr>
              <a:buFontTx/>
              <a:buChar char="•"/>
              <a:defRPr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Activity on Node (AON)—nodes represent activities that are connected by arrows showing the precedence of activities</a:t>
            </a:r>
          </a:p>
          <a:p>
            <a:pPr>
              <a:buFontTx/>
              <a:buChar char="•"/>
              <a:defRPr/>
            </a:pPr>
            <a:endParaRPr lang="en-US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Tx/>
              <a:buChar char="•"/>
              <a:defRPr/>
            </a:pP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408146" y="15856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Network Diagram Example Activity on Arrow (AOA)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029" y="2222501"/>
            <a:ext cx="23812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6972145"/>
              </p:ext>
            </p:extLst>
          </p:nvPr>
        </p:nvGraphicFramePr>
        <p:xfrm>
          <a:off x="255373" y="4154528"/>
          <a:ext cx="8534400" cy="1838325"/>
        </p:xfrm>
        <a:graphic>
          <a:graphicData uri="http://schemas.openxmlformats.org/presentationml/2006/ole">
            <p:oleObj spid="_x0000_s6158" name="Worksheet" r:id="rId5" imgW="4644000" imgH="1000800" progId="Excel.Sheet.8">
              <p:embed/>
            </p:oleObj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600411" y="5305274"/>
            <a:ext cx="33797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1200" dirty="0">
                <a:solidFill>
                  <a:srgbClr val="0070C0"/>
                </a:solidFill>
                <a:latin typeface="Lucida Sans Unicode" pitchFamily="34" charset="0"/>
              </a:rPr>
              <a:t>Critical path is A-B-F-G-H-I, with total duration of 29 days.</a:t>
            </a:r>
          </a:p>
          <a:p>
            <a:pPr algn="r" eaLnBrk="1" hangingPunct="1"/>
            <a:r>
              <a:rPr lang="en-US" sz="1200" dirty="0">
                <a:solidFill>
                  <a:srgbClr val="0070C0"/>
                </a:solidFill>
                <a:latin typeface="Lucida Sans Unicode" pitchFamily="34" charset="0"/>
              </a:rPr>
              <a:t>There is one non-critical path A-C-D-E-I, with total duration of 23 days.</a:t>
            </a:r>
            <a:br>
              <a:rPr lang="en-US" sz="1200" dirty="0">
                <a:solidFill>
                  <a:srgbClr val="0070C0"/>
                </a:solidFill>
                <a:latin typeface="Lucida Sans Unicode" pitchFamily="34" charset="0"/>
              </a:rPr>
            </a:br>
            <a:r>
              <a:rPr lang="en-US" sz="1200" dirty="0">
                <a:solidFill>
                  <a:srgbClr val="0070C0"/>
                </a:solidFill>
                <a:latin typeface="Lucida Sans Unicode" pitchFamily="34" charset="0"/>
              </a:rPr>
              <a:t>NOTE: Task A has no slack because it is on the critical path.</a:t>
            </a:r>
          </a:p>
        </p:txBody>
      </p:sp>
    </p:spTree>
    <p:extLst>
      <p:ext uri="{BB962C8B-B14F-4D97-AF65-F5344CB8AC3E}">
        <p14:creationId xmlns="" xmlns:p14="http://schemas.microsoft.com/office/powerpoint/2010/main" val="31927734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ltbilgi Yer Tutucusu 1"/>
          <p:cNvSpPr>
            <a:spLocks noGrp="1"/>
          </p:cNvSpPr>
          <p:nvPr>
            <p:ph type="ftr" sz="quarter" idx="4294967295"/>
          </p:nvPr>
        </p:nvSpPr>
        <p:spPr>
          <a:xfrm>
            <a:off x="8077200" y="6437613"/>
            <a:ext cx="1066800" cy="24765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>
                <a:solidFill>
                  <a:schemeClr val="bg1"/>
                </a:solidFill>
                <a:latin typeface="Book Antiqua" pitchFamily="18" charset="0"/>
              </a:rPr>
              <a:t>Page </a:t>
            </a:r>
            <a:fld id="{540818C1-7D17-427A-A8C5-98AE2D12139F}" type="slidenum">
              <a:rPr lang="de-DE" sz="1400" b="1">
                <a:solidFill>
                  <a:schemeClr val="bg1"/>
                </a:solidFill>
                <a:latin typeface="Book Antiqua" pitchFamily="18" charset="0"/>
              </a:rPr>
              <a:pPr/>
              <a:t>9</a:t>
            </a:fld>
            <a:endParaRPr lang="de-DE" sz="1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21946" y="475395"/>
            <a:ext cx="8622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PROJECT MANAGEMENT AND PRODUCT DEVELOPMENT</a:t>
            </a: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21946" y="1217825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Network Diagram Example Activity on Node (AON)</a:t>
            </a:r>
            <a:endParaRPr lang="tr-T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1946" y="1908776"/>
            <a:ext cx="7772400" cy="4114800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561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3pPr>
            <a:lvl4pPr marL="752475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chemeClr val="tx1"/>
                </a:solidFill>
                <a:latin typeface="+mn-lt"/>
              </a:defRPr>
            </a:lvl4pPr>
            <a:lvl5pPr marL="962025" indent="-207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14192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18764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23336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2790825" indent="-2079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Char char="•"/>
              <a:defRPr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21" y="1679490"/>
            <a:ext cx="23812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AON Exa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" y="3968235"/>
            <a:ext cx="7781925" cy="13620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09675" y="5491291"/>
            <a:ext cx="67294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3399"/>
                </a:solidFill>
                <a:latin typeface="Lucida Sans Unicode" pitchFamily="34" charset="0"/>
              </a:rPr>
              <a:t>Once again, the critical path is A-B-F-G-H-I, with total duration of 29 days.</a:t>
            </a:r>
          </a:p>
          <a:p>
            <a:pPr algn="ctr" eaLnBrk="1" hangingPunct="1"/>
            <a:r>
              <a:rPr lang="en-US" sz="1400" dirty="0">
                <a:solidFill>
                  <a:srgbClr val="003399"/>
                </a:solidFill>
                <a:latin typeface="Lucida Sans Unicode" pitchFamily="34" charset="0"/>
              </a:rPr>
              <a:t>There is one non-critical path A-C-D-E-I, with total duration of 23 days.</a:t>
            </a:r>
            <a:br>
              <a:rPr lang="en-US" sz="1400" dirty="0">
                <a:solidFill>
                  <a:srgbClr val="003399"/>
                </a:solidFill>
                <a:latin typeface="Lucida Sans Unicode" pitchFamily="34" charset="0"/>
              </a:rPr>
            </a:br>
            <a:r>
              <a:rPr lang="en-US" sz="1400" dirty="0">
                <a:solidFill>
                  <a:srgbClr val="003399"/>
                </a:solidFill>
                <a:latin typeface="Lucida Sans Unicode" pitchFamily="34" charset="0"/>
              </a:rPr>
              <a:t>NOTE: Task A has no slack because it is on the critical path.</a:t>
            </a:r>
          </a:p>
        </p:txBody>
      </p:sp>
    </p:spTree>
    <p:extLst>
      <p:ext uri="{BB962C8B-B14F-4D97-AF65-F5344CB8AC3E}">
        <p14:creationId xmlns="" xmlns:p14="http://schemas.microsoft.com/office/powerpoint/2010/main" val="27172325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</p:tagLst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1068</Words>
  <Application>Microsoft Office PowerPoint</Application>
  <PresentationFormat>Ekran Gösterisi (4:3)</PresentationFormat>
  <Paragraphs>322</Paragraphs>
  <Slides>20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2" baseType="lpstr">
      <vt:lpstr>1_Standarddesign</vt:lpstr>
      <vt:lpstr>Worksheet</vt:lpstr>
      <vt:lpstr>FE 322 FOOD PRODUCTION MANAGEMENT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CPM with Single Time Estimate</vt:lpstr>
      <vt:lpstr>First draw the network</vt:lpstr>
      <vt:lpstr>Determine early start and early finish times</vt:lpstr>
      <vt:lpstr>When I can start depends on when predecessors finish</vt:lpstr>
      <vt:lpstr>Determine late starts and late finish times</vt:lpstr>
      <vt:lpstr>Don’t delay the project</vt:lpstr>
      <vt:lpstr>Critical Path &amp; Slack</vt:lpstr>
      <vt:lpstr>Example </vt:lpstr>
      <vt:lpstr>A-B-D-F-H (28 weeks) A-B-E-H (14 weeks) A-C-D-F-H (31 weeks)-critical path A-C-G-H (21 weeks)</vt:lpstr>
    </vt:vector>
  </TitlesOfParts>
  <Company>PresentationPoint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Silver</dc:title>
  <dc:creator>PresentationPoint</dc:creator>
  <cp:lastModifiedBy>burcu1</cp:lastModifiedBy>
  <cp:revision>563</cp:revision>
  <cp:lastPrinted>2005-03-15T07:48:11Z</cp:lastPrinted>
  <dcterms:created xsi:type="dcterms:W3CDTF">2004-11-16T16:03:16Z</dcterms:created>
  <dcterms:modified xsi:type="dcterms:W3CDTF">2026-02-20T13:06:25Z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PL_Language">
    <vt:i4>1031</vt:i4>
  </property>
</Properties>
</file>