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68" r:id="rId4"/>
    <p:sldId id="271" r:id="rId5"/>
    <p:sldId id="283" r:id="rId6"/>
    <p:sldId id="284" r:id="rId7"/>
    <p:sldId id="272" r:id="rId8"/>
    <p:sldId id="275" r:id="rId9"/>
    <p:sldId id="273" r:id="rId10"/>
    <p:sldId id="276" r:id="rId11"/>
    <p:sldId id="274" r:id="rId12"/>
    <p:sldId id="280" r:id="rId13"/>
    <p:sldId id="277" r:id="rId14"/>
    <p:sldId id="279" r:id="rId15"/>
    <p:sldId id="281" r:id="rId16"/>
    <p:sldId id="28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F0AC8-9430-414B-9B07-8C002BC97BF0}" type="datetimeFigureOut">
              <a:rPr lang="tr-TR" smtClean="0"/>
              <a:pPr/>
              <a:t>3.10.2024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8BD86-5EB1-4740-BE66-E49AEB3E9BF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033ED43-C8F8-42B7-80FD-B2CFD00E7CC5}" type="datetime1">
              <a:rPr lang="tr-TR" smtClean="0"/>
              <a:pPr/>
              <a:t>3.10.2024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C3894B2-C491-473F-A797-60A134EF9D25}" type="datetime1">
              <a:rPr lang="tr-TR" smtClean="0"/>
              <a:pPr/>
              <a:t>3.10.2024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816259B-1311-40F3-87D5-F365F90DA95C}" type="datetime1">
              <a:rPr lang="tr-TR" smtClean="0"/>
              <a:pPr/>
              <a:t>3.10.2024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2106124-88E9-4DCB-B986-BC09B8BD1188}" type="datetime1">
              <a:rPr lang="tr-TR" smtClean="0"/>
              <a:pPr/>
              <a:t>3.10.2024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E1DF32E-2663-4C52-8F6D-315688C239F4}" type="datetime1">
              <a:rPr lang="tr-TR" smtClean="0"/>
              <a:pPr/>
              <a:t>3.10.2024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FC95174-42C1-477A-827E-25955DF9FB34}" type="datetime1">
              <a:rPr lang="tr-TR" smtClean="0"/>
              <a:pPr/>
              <a:t>3.10.2024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AE22611-9F5D-4A91-8B07-A05F71DC64F8}" type="datetime1">
              <a:rPr lang="tr-TR" smtClean="0"/>
              <a:pPr/>
              <a:t>3.10.2024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C5E01B0-D7F9-4AF8-85C6-AA487096D108}" type="datetime1">
              <a:rPr lang="tr-TR" smtClean="0"/>
              <a:pPr/>
              <a:t>3.10.2024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6D9B311-C126-4919-A01F-A00BAEDBDF40}" type="datetime1">
              <a:rPr lang="tr-TR" smtClean="0"/>
              <a:pPr/>
              <a:t>3.10.2024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EF7F8BE-A5DC-497E-8E53-AAB545911CB2}" type="datetime1">
              <a:rPr lang="tr-TR" smtClean="0"/>
              <a:pPr/>
              <a:t>3.10.2024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D7B1030-E311-4464-8E49-AD6221922ED1}" type="datetime1">
              <a:rPr lang="tr-TR" smtClean="0"/>
              <a:pPr/>
              <a:t>3.10.2024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F55586-8495-4EC2-9910-127792DC31E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CB0D3-D88A-4307-BAC7-7810504028A2}" type="datetime1">
              <a:rPr lang="tr-TR" smtClean="0"/>
              <a:pPr/>
              <a:t>3.10.2024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55586-8495-4EC2-9910-127792DC31E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500042"/>
            <a:ext cx="7772400" cy="1470025"/>
          </a:xfrm>
        </p:spPr>
        <p:txBody>
          <a:bodyPr/>
          <a:lstStyle/>
          <a:p>
            <a:r>
              <a:rPr lang="tr-TR" b="1" dirty="0" smtClean="0"/>
              <a:t>FE 315 </a:t>
            </a:r>
            <a:r>
              <a:rPr lang="tr-TR" b="1" dirty="0" err="1" smtClean="0"/>
              <a:t>Instrumental</a:t>
            </a:r>
            <a:r>
              <a:rPr lang="tr-TR" b="1" dirty="0" smtClean="0"/>
              <a:t> </a:t>
            </a:r>
            <a:r>
              <a:rPr lang="tr-TR" b="1" dirty="0" err="1" smtClean="0"/>
              <a:t>Analysis</a:t>
            </a:r>
            <a:r>
              <a:rPr lang="tr-TR" dirty="0" smtClean="0"/>
              <a:t> </a:t>
            </a:r>
            <a:endParaRPr lang="tr-TR" dirty="0"/>
          </a:p>
        </p:txBody>
      </p:sp>
      <p:sp>
        <p:nvSpPr>
          <p:cNvPr id="3" name="2 Alt Başlık"/>
          <p:cNvSpPr>
            <a:spLocks noGrp="1"/>
          </p:cNvSpPr>
          <p:nvPr>
            <p:ph type="subTitle" idx="1"/>
          </p:nvPr>
        </p:nvSpPr>
        <p:spPr>
          <a:xfrm>
            <a:off x="4214810" y="1857364"/>
            <a:ext cx="3557590" cy="3929090"/>
          </a:xfrm>
        </p:spPr>
        <p:style>
          <a:lnRef idx="2">
            <a:schemeClr val="dk1"/>
          </a:lnRef>
          <a:fillRef idx="1">
            <a:schemeClr val="lt1"/>
          </a:fillRef>
          <a:effectRef idx="0">
            <a:schemeClr val="dk1"/>
          </a:effectRef>
          <a:fontRef idx="minor">
            <a:schemeClr val="dk1"/>
          </a:fontRef>
        </p:style>
        <p:txBody>
          <a:bodyPr/>
          <a:lstStyle/>
          <a:p>
            <a:endParaRPr lang="tr-TR" b="1" dirty="0" smtClean="0">
              <a:solidFill>
                <a:schemeClr val="tx1"/>
              </a:solidFill>
            </a:endParaRPr>
          </a:p>
          <a:p>
            <a:endParaRPr lang="tr-TR" b="1" dirty="0">
              <a:solidFill>
                <a:schemeClr val="tx1"/>
              </a:solidFill>
            </a:endParaRPr>
          </a:p>
          <a:p>
            <a:r>
              <a:rPr lang="en-US" b="1" dirty="0" smtClean="0">
                <a:solidFill>
                  <a:schemeClr val="tx1"/>
                </a:solidFill>
              </a:rPr>
              <a:t>Image </a:t>
            </a:r>
            <a:r>
              <a:rPr lang="en-US" b="1" dirty="0">
                <a:solidFill>
                  <a:schemeClr val="tx1"/>
                </a:solidFill>
              </a:rPr>
              <a:t>Analyzing with Polarized Light Microscope</a:t>
            </a:r>
            <a:endParaRPr lang="tr-TR" dirty="0">
              <a:solidFill>
                <a:schemeClr val="tx1"/>
              </a:solidFill>
            </a:endParaRPr>
          </a:p>
          <a:p>
            <a:endParaRPr lang="tr-TR" dirty="0"/>
          </a:p>
        </p:txBody>
      </p:sp>
      <p:pic>
        <p:nvPicPr>
          <p:cNvPr id="4" name="Picture 2"/>
          <p:cNvPicPr>
            <a:picLocks noChangeAspect="1" noChangeArrowheads="1"/>
          </p:cNvPicPr>
          <p:nvPr/>
        </p:nvPicPr>
        <p:blipFill>
          <a:blip r:embed="rId2"/>
          <a:srcRect l="15391" t="19888" r="50000" b="9084"/>
          <a:stretch>
            <a:fillRect/>
          </a:stretch>
        </p:blipFill>
        <p:spPr bwMode="auto">
          <a:xfrm>
            <a:off x="714348" y="2143116"/>
            <a:ext cx="2786082" cy="3214710"/>
          </a:xfrm>
          <a:prstGeom prst="rect">
            <a:avLst/>
          </a:prstGeom>
          <a:noFill/>
          <a:ln w="9525">
            <a:noFill/>
            <a:miter lim="800000"/>
            <a:headEnd/>
            <a:tailEnd/>
          </a:ln>
          <a:effectLst/>
        </p:spPr>
      </p:pic>
      <p:sp>
        <p:nvSpPr>
          <p:cNvPr id="5" name="4 Slayt Numarası Yer Tutucusu"/>
          <p:cNvSpPr>
            <a:spLocks noGrp="1"/>
          </p:cNvSpPr>
          <p:nvPr>
            <p:ph type="sldNum" sz="quarter" idx="12"/>
          </p:nvPr>
        </p:nvSpPr>
        <p:spPr/>
        <p:txBody>
          <a:bodyPr/>
          <a:lstStyle/>
          <a:p>
            <a:fld id="{FBF55586-8495-4EC2-9910-127792DC31E8}"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42918"/>
            <a:ext cx="8229600" cy="1143000"/>
          </a:xfrm>
        </p:spPr>
        <p:txBody>
          <a:bodyPr/>
          <a:lstStyle/>
          <a:p>
            <a:r>
              <a:rPr lang="tr-TR" dirty="0" err="1" smtClean="0"/>
              <a:t>Light</a:t>
            </a:r>
            <a:r>
              <a:rPr lang="tr-TR" dirty="0" smtClean="0"/>
              <a:t> vs </a:t>
            </a:r>
            <a:r>
              <a:rPr lang="tr-TR" dirty="0" err="1" smtClean="0"/>
              <a:t>dark</a:t>
            </a:r>
            <a:r>
              <a:rPr lang="tr-TR" dirty="0" smtClean="0"/>
              <a:t> </a:t>
            </a:r>
            <a:r>
              <a:rPr lang="tr-TR" dirty="0" err="1" smtClean="0"/>
              <a:t>backround</a:t>
            </a:r>
            <a:endParaRPr lang="tr-TR" dirty="0"/>
          </a:p>
        </p:txBody>
      </p:sp>
      <p:pic>
        <p:nvPicPr>
          <p:cNvPr id="30722" name="Picture 2"/>
          <p:cNvPicPr>
            <a:picLocks noGrp="1" noChangeAspect="1" noChangeArrowheads="1"/>
          </p:cNvPicPr>
          <p:nvPr>
            <p:ph idx="1"/>
          </p:nvPr>
        </p:nvPicPr>
        <p:blipFill>
          <a:blip r:embed="rId2"/>
          <a:srcRect l="28702" t="41985" r="26927" b="18555"/>
          <a:stretch>
            <a:fillRect/>
          </a:stretch>
        </p:blipFill>
        <p:spPr bwMode="auto">
          <a:xfrm>
            <a:off x="642910" y="2071678"/>
            <a:ext cx="7358112" cy="3679056"/>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FBF55586-8495-4EC2-9910-127792DC31E8}"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Application</a:t>
            </a:r>
            <a:r>
              <a:rPr lang="tr-TR" dirty="0" smtClean="0"/>
              <a:t> of PLM </a:t>
            </a:r>
            <a:endParaRPr lang="tr-TR" dirty="0"/>
          </a:p>
        </p:txBody>
      </p:sp>
      <p:sp>
        <p:nvSpPr>
          <p:cNvPr id="3" name="2 İçerik Yer Tutucusu"/>
          <p:cNvSpPr>
            <a:spLocks noGrp="1"/>
          </p:cNvSpPr>
          <p:nvPr>
            <p:ph idx="1"/>
          </p:nvPr>
        </p:nvSpPr>
        <p:spPr/>
        <p:txBody>
          <a:bodyPr>
            <a:normAutofit/>
          </a:bodyPr>
          <a:lstStyle/>
          <a:p>
            <a:pPr algn="just"/>
            <a:r>
              <a:rPr lang="tr-TR" dirty="0" smtClean="0"/>
              <a:t>PLM </a:t>
            </a:r>
            <a:r>
              <a:rPr lang="en-US" dirty="0" smtClean="0"/>
              <a:t>involves to study in </a:t>
            </a:r>
            <a:r>
              <a:rPr lang="en-US" u="sng" dirty="0" smtClean="0"/>
              <a:t>detecting</a:t>
            </a:r>
            <a:r>
              <a:rPr lang="en-US" dirty="0" smtClean="0"/>
              <a:t>, </a:t>
            </a:r>
            <a:r>
              <a:rPr lang="en-US" u="sng" dirty="0" smtClean="0"/>
              <a:t>identifying</a:t>
            </a:r>
            <a:r>
              <a:rPr lang="en-US" dirty="0" smtClean="0"/>
              <a:t>, </a:t>
            </a:r>
            <a:r>
              <a:rPr lang="en-US" u="sng" dirty="0" smtClean="0"/>
              <a:t>classifying</a:t>
            </a:r>
            <a:r>
              <a:rPr lang="en-US" dirty="0" smtClean="0"/>
              <a:t>, </a:t>
            </a:r>
            <a:r>
              <a:rPr lang="en-US" u="sng" dirty="0" smtClean="0"/>
              <a:t>measuring</a:t>
            </a:r>
            <a:r>
              <a:rPr lang="en-US" dirty="0" smtClean="0"/>
              <a:t> and </a:t>
            </a:r>
            <a:r>
              <a:rPr lang="en-US" u="sng" dirty="0" smtClean="0"/>
              <a:t>evaluating</a:t>
            </a:r>
            <a:r>
              <a:rPr lang="en-US" dirty="0" smtClean="0"/>
              <a:t> the significance of physical and cultural materials, their patterns and spatial relationship.</a:t>
            </a:r>
            <a:endParaRPr lang="tr-TR" dirty="0" smtClean="0"/>
          </a:p>
          <a:p>
            <a:pPr algn="just"/>
            <a:r>
              <a:rPr lang="en-US" dirty="0" smtClean="0"/>
              <a:t>The technique can be used both qualitatively and quantitatively in the material sciences, geology, chemistry, biology, metallurgy, medicine and food analysis.</a:t>
            </a:r>
            <a:endParaRPr lang="tr-TR" dirty="0" smtClean="0"/>
          </a:p>
          <a:p>
            <a:endParaRPr lang="tr-TR" dirty="0" smtClean="0"/>
          </a:p>
          <a:p>
            <a:endParaRPr lang="tr-TR"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11</a:t>
            </a:fld>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142900"/>
            <a:ext cx="8715436" cy="1071570"/>
          </a:xfrm>
        </p:spPr>
        <p:txBody>
          <a:bodyPr>
            <a:normAutofit/>
          </a:bodyPr>
          <a:lstStyle/>
          <a:p>
            <a:r>
              <a:rPr lang="tr-TR" sz="2600" dirty="0" err="1" smtClean="0"/>
              <a:t>Optical</a:t>
            </a:r>
            <a:r>
              <a:rPr lang="tr-TR" sz="2600" dirty="0" smtClean="0"/>
              <a:t> </a:t>
            </a:r>
            <a:r>
              <a:rPr lang="tr-TR" sz="2600" dirty="0" err="1" smtClean="0"/>
              <a:t>micrograph</a:t>
            </a:r>
            <a:r>
              <a:rPr lang="tr-TR" sz="2600" dirty="0" smtClean="0"/>
              <a:t> (OM) vs Polarize </a:t>
            </a:r>
            <a:r>
              <a:rPr lang="tr-TR" sz="2600" dirty="0" err="1" smtClean="0"/>
              <a:t>light</a:t>
            </a:r>
            <a:r>
              <a:rPr lang="tr-TR" sz="2600" dirty="0" smtClean="0"/>
              <a:t> </a:t>
            </a:r>
            <a:r>
              <a:rPr lang="tr-TR" sz="2600" dirty="0" err="1" smtClean="0"/>
              <a:t>micrograph</a:t>
            </a:r>
            <a:r>
              <a:rPr lang="tr-TR" sz="2600" dirty="0" smtClean="0"/>
              <a:t> (PLM)</a:t>
            </a:r>
            <a:endParaRPr lang="tr-TR" sz="2600"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12</a:t>
            </a:fld>
            <a:endParaRPr lang="tr-TR" dirty="0"/>
          </a:p>
        </p:txBody>
      </p:sp>
      <p:pic>
        <p:nvPicPr>
          <p:cNvPr id="5" name="Picture 2"/>
          <p:cNvPicPr>
            <a:picLocks noGrp="1" noChangeAspect="1" noChangeArrowheads="1"/>
          </p:cNvPicPr>
          <p:nvPr>
            <p:ph idx="1"/>
          </p:nvPr>
        </p:nvPicPr>
        <p:blipFill>
          <a:blip r:embed="rId2"/>
          <a:srcRect l="28702" t="41985" r="26927" b="18555"/>
          <a:stretch>
            <a:fillRect/>
          </a:stretch>
        </p:blipFill>
        <p:spPr bwMode="auto">
          <a:xfrm>
            <a:off x="285720" y="928670"/>
            <a:ext cx="5773177" cy="288657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l="45571" t="46875" r="9956" b="15039"/>
          <a:stretch>
            <a:fillRect/>
          </a:stretch>
        </p:blipFill>
        <p:spPr bwMode="auto">
          <a:xfrm>
            <a:off x="285720" y="3857628"/>
            <a:ext cx="5786478" cy="2786082"/>
          </a:xfrm>
          <a:prstGeom prst="rect">
            <a:avLst/>
          </a:prstGeom>
          <a:noFill/>
          <a:ln w="9525">
            <a:noFill/>
            <a:miter lim="800000"/>
            <a:headEnd/>
            <a:tailEnd/>
          </a:ln>
          <a:effectLst/>
        </p:spPr>
      </p:pic>
      <p:sp>
        <p:nvSpPr>
          <p:cNvPr id="7" name="6 Yuvarlatılmış Dikdörtgen"/>
          <p:cNvSpPr/>
          <p:nvPr/>
        </p:nvSpPr>
        <p:spPr>
          <a:xfrm>
            <a:off x="6215074" y="1000108"/>
            <a:ext cx="2714644" cy="51435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u="sng" dirty="0" err="1" smtClean="0"/>
              <a:t>Observations</a:t>
            </a:r>
            <a:r>
              <a:rPr lang="tr-TR" sz="2000" dirty="0" smtClean="0"/>
              <a:t>: </a:t>
            </a:r>
          </a:p>
          <a:p>
            <a:pPr algn="just"/>
            <a:r>
              <a:rPr lang="tr-TR" sz="2000" dirty="0" smtClean="0"/>
              <a:t>OM: </a:t>
            </a:r>
            <a:r>
              <a:rPr lang="en-US" sz="2000" dirty="0" smtClean="0"/>
              <a:t>the starch content of the corn dust is greater than that of the soybean dust</a:t>
            </a:r>
            <a:r>
              <a:rPr lang="tr-TR" sz="2000" dirty="0" smtClean="0"/>
              <a:t> (</a:t>
            </a:r>
            <a:r>
              <a:rPr lang="tr-TR" sz="2000" dirty="0" err="1" smtClean="0"/>
              <a:t>Qualitative</a:t>
            </a:r>
            <a:r>
              <a:rPr lang="tr-TR" sz="2000" dirty="0" smtClean="0"/>
              <a:t>)</a:t>
            </a:r>
          </a:p>
          <a:p>
            <a:pPr algn="just"/>
            <a:r>
              <a:rPr lang="tr-TR" sz="2000" dirty="0" smtClean="0"/>
              <a:t>PLM:  R</a:t>
            </a:r>
            <a:r>
              <a:rPr lang="en-US" sz="2000" dirty="0" smtClean="0"/>
              <a:t>elative amounts of starch</a:t>
            </a:r>
            <a:r>
              <a:rPr lang="tr-TR" sz="2000" dirty="0" smtClean="0"/>
              <a:t> is</a:t>
            </a:r>
            <a:r>
              <a:rPr lang="en-US" sz="2000" dirty="0" smtClean="0"/>
              <a:t> 43.5% for corn and 27.4% for soybean. </a:t>
            </a:r>
            <a:r>
              <a:rPr lang="tr-TR" sz="2000" dirty="0" smtClean="0"/>
              <a:t>(</a:t>
            </a:r>
            <a:r>
              <a:rPr lang="tr-TR" sz="2000" dirty="0" err="1" smtClean="0"/>
              <a:t>Quantitative</a:t>
            </a:r>
            <a:r>
              <a:rPr lang="tr-TR" sz="2000" dirty="0" smtClean="0"/>
              <a:t>)</a:t>
            </a:r>
          </a:p>
          <a:p>
            <a:pPr algn="just"/>
            <a:r>
              <a:rPr lang="tr-TR" sz="2000" dirty="0" smtClean="0"/>
              <a:t>*</a:t>
            </a:r>
            <a:r>
              <a:rPr lang="en-US" sz="2000" dirty="0" smtClean="0"/>
              <a:t>These percentages were calculated as total area of starch particles divided by total area of particles. </a:t>
            </a:r>
            <a:endParaRPr lang="tr-T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74638"/>
            <a:ext cx="8858280" cy="1082660"/>
          </a:xfrm>
        </p:spPr>
        <p:txBody>
          <a:bodyPr>
            <a:normAutofit fontScale="90000"/>
          </a:bodyPr>
          <a:lstStyle/>
          <a:p>
            <a:r>
              <a:rPr lang="en-US" dirty="0" smtClean="0"/>
              <a:t>What is the difference between </a:t>
            </a:r>
            <a:r>
              <a:rPr lang="tr-TR" dirty="0" smtClean="0"/>
              <a:t>LM </a:t>
            </a:r>
            <a:r>
              <a:rPr lang="tr-TR" dirty="0" err="1" smtClean="0"/>
              <a:t>and</a:t>
            </a:r>
            <a:r>
              <a:rPr lang="tr-TR" dirty="0" smtClean="0"/>
              <a:t> PLM</a:t>
            </a:r>
            <a:r>
              <a:rPr lang="en-US" dirty="0" smtClean="0"/>
              <a:t>?</a:t>
            </a:r>
            <a:endParaRPr lang="tr-TR" dirty="0"/>
          </a:p>
        </p:txBody>
      </p:sp>
      <p:sp>
        <p:nvSpPr>
          <p:cNvPr id="3" name="2 İçerik Yer Tutucusu"/>
          <p:cNvSpPr>
            <a:spLocks noGrp="1"/>
          </p:cNvSpPr>
          <p:nvPr>
            <p:ph idx="1"/>
          </p:nvPr>
        </p:nvSpPr>
        <p:spPr/>
        <p:txBody>
          <a:bodyPr/>
          <a:lstStyle/>
          <a:p>
            <a:pPr algn="just"/>
            <a:r>
              <a:rPr lang="en-US" dirty="0" smtClean="0"/>
              <a:t>The polarizing microscope</a:t>
            </a:r>
            <a:r>
              <a:rPr lang="tr-TR" dirty="0" smtClean="0"/>
              <a:t> </a:t>
            </a:r>
            <a:r>
              <a:rPr lang="en-US" dirty="0" smtClean="0"/>
              <a:t>is used mainly in geological studies for geological specimens but also in medicine and biology. This type of microscope differs from the normal one by </a:t>
            </a:r>
            <a:r>
              <a:rPr lang="en-US" b="1" dirty="0" smtClean="0"/>
              <a:t>using a polarized light, in which the light waves vibrate in one direction</a:t>
            </a:r>
            <a:r>
              <a:rPr lang="en-US" dirty="0" smtClean="0"/>
              <a:t>.</a:t>
            </a:r>
            <a:endParaRPr lang="tr-TR"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err="1" smtClean="0"/>
              <a:t>Polarized</a:t>
            </a:r>
            <a:r>
              <a:rPr lang="tr-TR" dirty="0" smtClean="0"/>
              <a:t> </a:t>
            </a:r>
            <a:r>
              <a:rPr lang="tr-TR" dirty="0" err="1" smtClean="0"/>
              <a:t>Light</a:t>
            </a:r>
            <a:r>
              <a:rPr lang="tr-TR" dirty="0" smtClean="0"/>
              <a:t> </a:t>
            </a:r>
            <a:r>
              <a:rPr lang="tr-TR" dirty="0" err="1" smtClean="0"/>
              <a:t>Image</a:t>
            </a:r>
            <a:r>
              <a:rPr lang="tr-TR" dirty="0" smtClean="0"/>
              <a:t> </a:t>
            </a:r>
            <a:r>
              <a:rPr lang="tr-TR" dirty="0" err="1" smtClean="0"/>
              <a:t>Analyzing</a:t>
            </a:r>
            <a:endParaRPr lang="tr-TR" dirty="0"/>
          </a:p>
        </p:txBody>
      </p:sp>
      <p:sp>
        <p:nvSpPr>
          <p:cNvPr id="6" name="5 Metin Yer Tutucusu"/>
          <p:cNvSpPr>
            <a:spLocks noGrp="1"/>
          </p:cNvSpPr>
          <p:nvPr>
            <p:ph type="body" idx="1"/>
          </p:nvPr>
        </p:nvSpPr>
        <p:spPr/>
        <p:txBody>
          <a:bodyPr/>
          <a:lstStyle/>
          <a:p>
            <a:r>
              <a:rPr lang="tr-TR" dirty="0" err="1" smtClean="0"/>
              <a:t>Advantages</a:t>
            </a:r>
            <a:endParaRPr lang="tr-TR" dirty="0"/>
          </a:p>
        </p:txBody>
      </p:sp>
      <p:sp>
        <p:nvSpPr>
          <p:cNvPr id="7" name="6 İçerik Yer Tutucusu"/>
          <p:cNvSpPr>
            <a:spLocks noGrp="1"/>
          </p:cNvSpPr>
          <p:nvPr>
            <p:ph sz="half" idx="2"/>
          </p:nvPr>
        </p:nvSpPr>
        <p:spPr/>
        <p:txBody>
          <a:bodyPr/>
          <a:lstStyle/>
          <a:p>
            <a:r>
              <a:rPr lang="en-US" dirty="0" smtClean="0"/>
              <a:t>quick and objective operation</a:t>
            </a:r>
            <a:r>
              <a:rPr lang="tr-TR" dirty="0" smtClean="0"/>
              <a:t>,</a:t>
            </a:r>
          </a:p>
          <a:p>
            <a:r>
              <a:rPr lang="en-US" dirty="0" smtClean="0"/>
              <a:t>consistency, efficiency and cost effectiveness</a:t>
            </a:r>
            <a:r>
              <a:rPr lang="tr-TR" dirty="0" smtClean="0"/>
              <a:t>,</a:t>
            </a:r>
          </a:p>
          <a:p>
            <a:r>
              <a:rPr lang="en-US" dirty="0" smtClean="0"/>
              <a:t>reduction of tedious human involvement</a:t>
            </a:r>
            <a:r>
              <a:rPr lang="tr-TR" dirty="0" smtClean="0"/>
              <a:t>,</a:t>
            </a:r>
          </a:p>
          <a:p>
            <a:r>
              <a:rPr lang="en-US" dirty="0" smtClean="0"/>
              <a:t>automation of many labor intensive processes,</a:t>
            </a:r>
            <a:endParaRPr lang="tr-TR" dirty="0" smtClean="0"/>
          </a:p>
          <a:p>
            <a:endParaRPr lang="tr-TR" dirty="0"/>
          </a:p>
        </p:txBody>
      </p:sp>
      <p:sp>
        <p:nvSpPr>
          <p:cNvPr id="8" name="7 Metin Yer Tutucusu"/>
          <p:cNvSpPr>
            <a:spLocks noGrp="1"/>
          </p:cNvSpPr>
          <p:nvPr>
            <p:ph type="body" sz="quarter" idx="3"/>
          </p:nvPr>
        </p:nvSpPr>
        <p:spPr/>
        <p:txBody>
          <a:bodyPr/>
          <a:lstStyle/>
          <a:p>
            <a:r>
              <a:rPr lang="tr-TR" dirty="0" err="1" smtClean="0"/>
              <a:t>Disadvantages</a:t>
            </a:r>
            <a:endParaRPr lang="tr-TR" dirty="0"/>
          </a:p>
        </p:txBody>
      </p:sp>
      <p:sp>
        <p:nvSpPr>
          <p:cNvPr id="9" name="8 İçerik Yer Tutucusu"/>
          <p:cNvSpPr>
            <a:spLocks noGrp="1"/>
          </p:cNvSpPr>
          <p:nvPr>
            <p:ph sz="quarter" idx="4"/>
          </p:nvPr>
        </p:nvSpPr>
        <p:spPr/>
        <p:txBody>
          <a:bodyPr/>
          <a:lstStyle/>
          <a:p>
            <a:r>
              <a:rPr lang="en-US" dirty="0" smtClean="0"/>
              <a:t>need for defined and consistent lighting, </a:t>
            </a:r>
            <a:endParaRPr lang="tr-TR" dirty="0" smtClean="0"/>
          </a:p>
          <a:p>
            <a:r>
              <a:rPr lang="en-US" dirty="0" smtClean="0"/>
              <a:t>calibration requirements; </a:t>
            </a:r>
            <a:endParaRPr lang="tr-TR" dirty="0" smtClean="0"/>
          </a:p>
          <a:p>
            <a:r>
              <a:rPr lang="en-US" dirty="0" smtClean="0"/>
              <a:t>the difficulties encountered with overlapping objects when both sides of a food need to be evaluated.</a:t>
            </a:r>
            <a:endParaRPr lang="tr-TR" dirty="0" smtClean="0"/>
          </a:p>
          <a:p>
            <a:endParaRPr lang="tr-TR"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normAutofit fontScale="90000"/>
          </a:bodyPr>
          <a:lstStyle/>
          <a:p>
            <a:r>
              <a:rPr lang="tr-TR" sz="3300" dirty="0" err="1" smtClean="0"/>
              <a:t>Experiment</a:t>
            </a:r>
            <a:r>
              <a:rPr lang="tr-TR" sz="3300" dirty="0" smtClean="0"/>
              <a:t>: </a:t>
            </a:r>
            <a:r>
              <a:rPr lang="en-US" sz="3300" dirty="0" smtClean="0"/>
              <a:t>Learning the sample analysis on optical and polarized light microscope</a:t>
            </a:r>
            <a:r>
              <a:rPr lang="tr-TR" dirty="0" smtClean="0"/>
              <a:t/>
            </a:r>
            <a:br>
              <a:rPr lang="tr-TR" dirty="0" smtClean="0"/>
            </a:br>
            <a:endParaRPr lang="tr-TR" dirty="0"/>
          </a:p>
        </p:txBody>
      </p:sp>
      <p:sp>
        <p:nvSpPr>
          <p:cNvPr id="9" name="8 İçerik Yer Tutucusu"/>
          <p:cNvSpPr>
            <a:spLocks noGrp="1"/>
          </p:cNvSpPr>
          <p:nvPr>
            <p:ph idx="1"/>
          </p:nvPr>
        </p:nvSpPr>
        <p:spPr>
          <a:xfrm>
            <a:off x="428596" y="1071546"/>
            <a:ext cx="8229600" cy="4525963"/>
          </a:xfrm>
        </p:spPr>
        <p:txBody>
          <a:bodyPr>
            <a:normAutofit/>
          </a:bodyPr>
          <a:lstStyle/>
          <a:p>
            <a:pPr lvl="0"/>
            <a:r>
              <a:rPr lang="en-US" sz="2400" dirty="0" smtClean="0"/>
              <a:t>Collect the data as indicated on Table 1.</a:t>
            </a:r>
            <a:endParaRPr lang="tr-TR" sz="2400" dirty="0" smtClean="0"/>
          </a:p>
          <a:p>
            <a:pPr lvl="0"/>
            <a:r>
              <a:rPr lang="en-US" sz="2400" dirty="0" smtClean="0"/>
              <a:t>Calculate percent gelatinization (</a:t>
            </a:r>
            <a:r>
              <a:rPr lang="tr-TR" sz="2400" dirty="0" smtClean="0"/>
              <a:t>% </a:t>
            </a:r>
            <a:r>
              <a:rPr lang="en-US" sz="2400" dirty="0" smtClean="0"/>
              <a:t>cooked).</a:t>
            </a:r>
            <a:endParaRPr lang="tr-TR" sz="2400" dirty="0" smtClean="0"/>
          </a:p>
          <a:p>
            <a:pPr lvl="0"/>
            <a:r>
              <a:rPr lang="en-US" sz="2400" dirty="0" smtClean="0"/>
              <a:t>Draw a calibration curve by comparing cooked starch % versus cooking time using cooking data.</a:t>
            </a:r>
            <a:endParaRPr lang="tr-TR" sz="2400" dirty="0" smtClean="0"/>
          </a:p>
          <a:p>
            <a:pPr lvl="0"/>
            <a:r>
              <a:rPr lang="en-US" sz="2400" dirty="0" smtClean="0"/>
              <a:t>Standard deviation and a linear model will be derived.</a:t>
            </a:r>
            <a:endParaRPr lang="tr-TR" sz="2400" dirty="0" smtClean="0"/>
          </a:p>
          <a:p>
            <a:pPr>
              <a:buNone/>
            </a:pPr>
            <a:r>
              <a:rPr lang="en-US" sz="2400" dirty="0" smtClean="0"/>
              <a:t> </a:t>
            </a:r>
            <a:r>
              <a:rPr lang="en-US" sz="1200" b="1" dirty="0" smtClean="0"/>
              <a:t>Table 1.</a:t>
            </a:r>
            <a:r>
              <a:rPr lang="en-US" sz="1200" dirty="0" smtClean="0"/>
              <a:t> Starch gelatinization during cooking at 85</a:t>
            </a:r>
            <a:r>
              <a:rPr lang="en-US" sz="1200" baseline="30000" dirty="0" smtClean="0"/>
              <a:t>o</a:t>
            </a:r>
            <a:r>
              <a:rPr lang="en-US" sz="1200" dirty="0" smtClean="0"/>
              <a:t>C (1 cm=239.73 pixels)</a:t>
            </a:r>
            <a:endParaRPr lang="tr-TR" sz="1200" dirty="0" smtClean="0"/>
          </a:p>
          <a:p>
            <a:pPr lvl="0"/>
            <a:endParaRPr lang="tr-TR" sz="2400" dirty="0" smtClean="0"/>
          </a:p>
          <a:p>
            <a:pPr lvl="0"/>
            <a:endParaRPr lang="tr-TR" sz="2400" dirty="0" smtClean="0"/>
          </a:p>
        </p:txBody>
      </p:sp>
      <p:sp>
        <p:nvSpPr>
          <p:cNvPr id="7" name="6 Slayt Numarası Yer Tutucusu"/>
          <p:cNvSpPr>
            <a:spLocks noGrp="1"/>
          </p:cNvSpPr>
          <p:nvPr>
            <p:ph type="sldNum" sz="quarter" idx="12"/>
          </p:nvPr>
        </p:nvSpPr>
        <p:spPr/>
        <p:txBody>
          <a:bodyPr/>
          <a:lstStyle/>
          <a:p>
            <a:fld id="{FBF55586-8495-4EC2-9910-127792DC31E8}" type="slidenum">
              <a:rPr lang="tr-TR" smtClean="0"/>
              <a:pPr/>
              <a:t>15</a:t>
            </a:fld>
            <a:endParaRPr lang="tr-TR"/>
          </a:p>
        </p:txBody>
      </p:sp>
      <p:pic>
        <p:nvPicPr>
          <p:cNvPr id="6" name="5 Resim"/>
          <p:cNvPicPr/>
          <p:nvPr/>
        </p:nvPicPr>
        <p:blipFill>
          <a:blip r:embed="rId2"/>
          <a:srcRect l="24373" t="33661" r="23926" b="20639"/>
          <a:stretch>
            <a:fillRect/>
          </a:stretch>
        </p:blipFill>
        <p:spPr bwMode="auto">
          <a:xfrm>
            <a:off x="428596" y="3714752"/>
            <a:ext cx="7358114" cy="2453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Calculation</a:t>
            </a:r>
            <a:r>
              <a:rPr lang="tr-TR" dirty="0" smtClean="0"/>
              <a:t> </a:t>
            </a:r>
            <a:r>
              <a:rPr lang="tr-TR" dirty="0" err="1" smtClean="0"/>
              <a:t>and</a:t>
            </a:r>
            <a:r>
              <a:rPr lang="tr-TR" dirty="0" smtClean="0"/>
              <a:t> </a:t>
            </a:r>
            <a:r>
              <a:rPr lang="tr-TR" dirty="0" err="1" smtClean="0"/>
              <a:t>Discussion</a:t>
            </a:r>
            <a:r>
              <a:rPr lang="tr-TR" dirty="0" smtClean="0"/>
              <a:t> </a:t>
            </a:r>
            <a:endParaRPr lang="tr-TR" dirty="0"/>
          </a:p>
        </p:txBody>
      </p:sp>
      <p:sp>
        <p:nvSpPr>
          <p:cNvPr id="3" name="2 İçerik Yer Tutucusu"/>
          <p:cNvSpPr>
            <a:spLocks noGrp="1"/>
          </p:cNvSpPr>
          <p:nvPr>
            <p:ph idx="1"/>
          </p:nvPr>
        </p:nvSpPr>
        <p:spPr>
          <a:xfrm>
            <a:off x="457200" y="1357298"/>
            <a:ext cx="8229600" cy="4525963"/>
          </a:xfrm>
        </p:spPr>
        <p:txBody>
          <a:bodyPr/>
          <a:lstStyle/>
          <a:p>
            <a:pPr algn="just"/>
            <a:r>
              <a:rPr lang="en-US" dirty="0" smtClean="0"/>
              <a:t>Find the “Unknown Cooking Time” with the calibration curve, comment a little on the degree of gelatinization. </a:t>
            </a:r>
            <a:endParaRPr lang="tr-TR" dirty="0" smtClean="0"/>
          </a:p>
          <a:p>
            <a:pPr algn="just"/>
            <a:r>
              <a:rPr lang="tr-TR" dirty="0" err="1" smtClean="0"/>
              <a:t>Give</a:t>
            </a:r>
            <a:r>
              <a:rPr lang="tr-TR" dirty="0" smtClean="0"/>
              <a:t> </a:t>
            </a:r>
            <a:r>
              <a:rPr lang="tr-TR" dirty="0" err="1" smtClean="0"/>
              <a:t>some</a:t>
            </a:r>
            <a:r>
              <a:rPr lang="tr-TR" dirty="0" smtClean="0"/>
              <a:t> </a:t>
            </a:r>
            <a:r>
              <a:rPr lang="tr-TR" dirty="0" err="1" smtClean="0"/>
              <a:t>more</a:t>
            </a:r>
            <a:r>
              <a:rPr lang="tr-TR" dirty="0" smtClean="0"/>
              <a:t> </a:t>
            </a:r>
            <a:r>
              <a:rPr lang="tr-TR" dirty="0" err="1" smtClean="0"/>
              <a:t>information</a:t>
            </a:r>
            <a:r>
              <a:rPr lang="tr-TR" dirty="0" smtClean="0"/>
              <a:t> </a:t>
            </a:r>
            <a:r>
              <a:rPr lang="tr-TR" dirty="0" err="1" smtClean="0"/>
              <a:t>and</a:t>
            </a:r>
            <a:r>
              <a:rPr lang="tr-TR" dirty="0" smtClean="0"/>
              <a:t> </a:t>
            </a:r>
            <a:r>
              <a:rPr lang="tr-TR" dirty="0" err="1" smtClean="0"/>
              <a:t>application</a:t>
            </a:r>
            <a:r>
              <a:rPr lang="tr-TR" dirty="0" smtClean="0"/>
              <a:t> </a:t>
            </a:r>
            <a:r>
              <a:rPr lang="tr-TR" dirty="0" err="1" smtClean="0"/>
              <a:t>samples</a:t>
            </a:r>
            <a:r>
              <a:rPr lang="tr-TR" dirty="0" smtClean="0"/>
              <a:t> </a:t>
            </a:r>
            <a:r>
              <a:rPr lang="tr-TR" dirty="0" err="1" smtClean="0"/>
              <a:t>about</a:t>
            </a:r>
            <a:r>
              <a:rPr lang="tr-TR" dirty="0" smtClean="0"/>
              <a:t> PLM in </a:t>
            </a:r>
            <a:r>
              <a:rPr lang="tr-TR" dirty="0" err="1" smtClean="0"/>
              <a:t>discussion</a:t>
            </a:r>
            <a:r>
              <a:rPr lang="tr-TR" dirty="0" smtClean="0"/>
              <a:t> </a:t>
            </a:r>
            <a:r>
              <a:rPr lang="tr-TR" dirty="0" err="1" smtClean="0"/>
              <a:t>part</a:t>
            </a:r>
            <a:r>
              <a:rPr lang="tr-TR" dirty="0" smtClean="0"/>
              <a:t>.</a:t>
            </a:r>
          </a:p>
          <a:p>
            <a:pPr algn="just"/>
            <a:r>
              <a:rPr lang="tr-TR" dirty="0" err="1" smtClean="0"/>
              <a:t>Group</a:t>
            </a:r>
            <a:r>
              <a:rPr lang="tr-TR" dirty="0" smtClean="0"/>
              <a:t> </a:t>
            </a:r>
            <a:r>
              <a:rPr lang="tr-TR" dirty="0" err="1" smtClean="0"/>
              <a:t>and</a:t>
            </a:r>
            <a:r>
              <a:rPr lang="tr-TR" dirty="0" smtClean="0"/>
              <a:t> </a:t>
            </a:r>
            <a:r>
              <a:rPr lang="tr-TR" dirty="0" err="1" smtClean="0"/>
              <a:t>printed</a:t>
            </a:r>
            <a:r>
              <a:rPr lang="tr-TR" dirty="0" smtClean="0"/>
              <a:t> </a:t>
            </a:r>
            <a:r>
              <a:rPr lang="tr-TR" dirty="0" err="1" smtClean="0"/>
              <a:t>report</a:t>
            </a:r>
            <a:r>
              <a:rPr lang="tr-TR" dirty="0" smtClean="0"/>
              <a:t>, 1 </a:t>
            </a:r>
            <a:r>
              <a:rPr lang="tr-TR" dirty="0" err="1" smtClean="0"/>
              <a:t>week</a:t>
            </a:r>
            <a:r>
              <a:rPr lang="tr-TR" dirty="0" smtClean="0"/>
              <a:t> time.</a:t>
            </a:r>
          </a:p>
          <a:p>
            <a:pPr algn="just"/>
            <a:r>
              <a:rPr lang="tr-TR" dirty="0" err="1" smtClean="0"/>
              <a:t>Good</a:t>
            </a:r>
            <a:r>
              <a:rPr lang="tr-TR" dirty="0" smtClean="0"/>
              <a:t> </a:t>
            </a:r>
            <a:r>
              <a:rPr lang="tr-TR" dirty="0" err="1" smtClean="0"/>
              <a:t>Luck</a:t>
            </a:r>
            <a:r>
              <a:rPr lang="tr-TR" dirty="0" smtClean="0"/>
              <a:t> =)</a:t>
            </a:r>
            <a:endParaRPr lang="tr-TR"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16</a:t>
            </a:fld>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CONTENT </a:t>
            </a:r>
            <a:endParaRPr lang="tr-TR" sz="4000" b="1" dirty="0"/>
          </a:p>
        </p:txBody>
      </p:sp>
      <p:sp>
        <p:nvSpPr>
          <p:cNvPr id="3" name="2 İçerik Yer Tutucusu"/>
          <p:cNvSpPr>
            <a:spLocks noGrp="1"/>
          </p:cNvSpPr>
          <p:nvPr>
            <p:ph idx="1"/>
          </p:nvPr>
        </p:nvSpPr>
        <p:spPr/>
        <p:txBody>
          <a:bodyPr>
            <a:normAutofit fontScale="92500"/>
          </a:bodyPr>
          <a:lstStyle/>
          <a:p>
            <a:pPr algn="just"/>
            <a:r>
              <a:rPr lang="tr-TR" dirty="0" err="1" smtClean="0"/>
              <a:t>What</a:t>
            </a:r>
            <a:r>
              <a:rPr lang="tr-TR" dirty="0" smtClean="0"/>
              <a:t> is “</a:t>
            </a:r>
            <a:r>
              <a:rPr lang="tr-TR" dirty="0" err="1" smtClean="0"/>
              <a:t>Microscope</a:t>
            </a:r>
            <a:r>
              <a:rPr lang="tr-TR" dirty="0" smtClean="0"/>
              <a:t>”?</a:t>
            </a:r>
          </a:p>
          <a:p>
            <a:pPr algn="just"/>
            <a:r>
              <a:rPr lang="tr-TR" dirty="0" err="1" smtClean="0"/>
              <a:t>What</a:t>
            </a:r>
            <a:r>
              <a:rPr lang="tr-TR" dirty="0" smtClean="0"/>
              <a:t> is “</a:t>
            </a:r>
            <a:r>
              <a:rPr lang="en-US" dirty="0" smtClean="0"/>
              <a:t>Polarized Light Microscope </a:t>
            </a:r>
            <a:r>
              <a:rPr lang="tr-TR" dirty="0" smtClean="0"/>
              <a:t>(PLM)”? </a:t>
            </a:r>
          </a:p>
          <a:p>
            <a:pPr algn="just"/>
            <a:r>
              <a:rPr lang="tr-TR" dirty="0" err="1" smtClean="0"/>
              <a:t>What</a:t>
            </a:r>
            <a:r>
              <a:rPr lang="tr-TR" dirty="0" smtClean="0"/>
              <a:t> </a:t>
            </a:r>
            <a:r>
              <a:rPr lang="tr-TR" dirty="0" err="1" smtClean="0"/>
              <a:t>are</a:t>
            </a:r>
            <a:r>
              <a:rPr lang="tr-TR" dirty="0" smtClean="0"/>
              <a:t> </a:t>
            </a:r>
            <a:r>
              <a:rPr lang="tr-TR" dirty="0" err="1" smtClean="0"/>
              <a:t>the</a:t>
            </a:r>
            <a:r>
              <a:rPr lang="tr-TR" dirty="0" smtClean="0"/>
              <a:t> </a:t>
            </a:r>
            <a:r>
              <a:rPr lang="tr-TR" dirty="0" err="1" smtClean="0"/>
              <a:t>most</a:t>
            </a:r>
            <a:r>
              <a:rPr lang="tr-TR" dirty="0" smtClean="0"/>
              <a:t> </a:t>
            </a:r>
            <a:r>
              <a:rPr lang="tr-TR" dirty="0" err="1" smtClean="0"/>
              <a:t>important</a:t>
            </a:r>
            <a:r>
              <a:rPr lang="tr-TR" dirty="0" smtClean="0"/>
              <a:t> </a:t>
            </a:r>
            <a:r>
              <a:rPr lang="tr-TR" dirty="0" err="1" smtClean="0"/>
              <a:t>parts</a:t>
            </a:r>
            <a:r>
              <a:rPr lang="tr-TR" dirty="0" smtClean="0"/>
              <a:t> of </a:t>
            </a:r>
            <a:r>
              <a:rPr lang="tr-TR" dirty="0" err="1" smtClean="0"/>
              <a:t>the</a:t>
            </a:r>
            <a:r>
              <a:rPr lang="tr-TR" dirty="0" smtClean="0"/>
              <a:t> PLM?</a:t>
            </a:r>
          </a:p>
          <a:p>
            <a:pPr algn="just"/>
            <a:r>
              <a:rPr lang="tr-TR" dirty="0" smtClean="0"/>
              <a:t>P</a:t>
            </a:r>
            <a:r>
              <a:rPr lang="en-US" dirty="0" err="1" smtClean="0"/>
              <a:t>lacement</a:t>
            </a:r>
            <a:r>
              <a:rPr lang="en-US" dirty="0" smtClean="0"/>
              <a:t> of polarizer and analyze</a:t>
            </a:r>
            <a:r>
              <a:rPr lang="tr-TR" dirty="0" smtClean="0"/>
              <a:t>r</a:t>
            </a:r>
            <a:r>
              <a:rPr lang="en-US" dirty="0" smtClean="0"/>
              <a:t> on </a:t>
            </a:r>
            <a:r>
              <a:rPr lang="tr-TR" dirty="0" smtClean="0"/>
              <a:t>PLM</a:t>
            </a:r>
          </a:p>
          <a:p>
            <a:pPr algn="just"/>
            <a:r>
              <a:rPr lang="tr-TR" dirty="0" err="1" smtClean="0"/>
              <a:t>Application</a:t>
            </a:r>
            <a:r>
              <a:rPr lang="tr-TR" dirty="0" smtClean="0"/>
              <a:t> of PLM </a:t>
            </a:r>
          </a:p>
          <a:p>
            <a:pPr algn="just"/>
            <a:r>
              <a:rPr lang="en-US" dirty="0" smtClean="0"/>
              <a:t>What is the difference between </a:t>
            </a:r>
            <a:r>
              <a:rPr lang="tr-TR" dirty="0" smtClean="0"/>
              <a:t>LM </a:t>
            </a:r>
            <a:r>
              <a:rPr lang="tr-TR" dirty="0" err="1" smtClean="0"/>
              <a:t>and</a:t>
            </a:r>
            <a:r>
              <a:rPr lang="tr-TR" dirty="0" smtClean="0"/>
              <a:t> PLM?</a:t>
            </a:r>
          </a:p>
          <a:p>
            <a:pPr algn="just"/>
            <a:r>
              <a:rPr lang="en-US" dirty="0" smtClean="0"/>
              <a:t>Some advantages</a:t>
            </a:r>
            <a:r>
              <a:rPr lang="tr-TR" dirty="0" smtClean="0"/>
              <a:t> </a:t>
            </a:r>
            <a:r>
              <a:rPr lang="tr-TR" dirty="0" err="1" smtClean="0"/>
              <a:t>and</a:t>
            </a:r>
            <a:r>
              <a:rPr lang="tr-TR" dirty="0" smtClean="0"/>
              <a:t> </a:t>
            </a:r>
            <a:r>
              <a:rPr lang="tr-TR" dirty="0" err="1" smtClean="0"/>
              <a:t>drawbacks</a:t>
            </a:r>
            <a:r>
              <a:rPr lang="en-US" dirty="0" smtClean="0"/>
              <a:t> of image analyzing</a:t>
            </a:r>
            <a:endParaRPr lang="tr-TR"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2</a:t>
            </a:fld>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142984"/>
            <a:ext cx="8229600" cy="1143000"/>
          </a:xfrm>
        </p:spPr>
        <p:txBody>
          <a:bodyPr>
            <a:normAutofit/>
          </a:bodyPr>
          <a:lstStyle/>
          <a:p>
            <a:r>
              <a:rPr lang="tr-TR" sz="4000" b="1" dirty="0" err="1" smtClean="0"/>
              <a:t>What</a:t>
            </a:r>
            <a:r>
              <a:rPr lang="tr-TR" sz="4000" b="1" dirty="0" smtClean="0"/>
              <a:t> is “</a:t>
            </a:r>
            <a:r>
              <a:rPr lang="tr-TR" sz="4000" b="1" dirty="0" err="1" smtClean="0"/>
              <a:t>Microscope</a:t>
            </a:r>
            <a:r>
              <a:rPr lang="tr-TR" sz="4000" b="1" dirty="0" smtClean="0"/>
              <a:t>”?</a:t>
            </a:r>
            <a:endParaRPr lang="tr-TR" sz="4000" b="1" dirty="0"/>
          </a:p>
        </p:txBody>
      </p:sp>
      <p:pic>
        <p:nvPicPr>
          <p:cNvPr id="1027" name="Picture 3"/>
          <p:cNvPicPr>
            <a:picLocks noChangeAspect="1" noChangeArrowheads="1"/>
          </p:cNvPicPr>
          <p:nvPr/>
        </p:nvPicPr>
        <p:blipFill>
          <a:blip r:embed="rId2"/>
          <a:srcRect l="15374" t="20508" r="43446" b="58984"/>
          <a:stretch>
            <a:fillRect/>
          </a:stretch>
        </p:blipFill>
        <p:spPr bwMode="auto">
          <a:xfrm>
            <a:off x="214282" y="2928934"/>
            <a:ext cx="5357850" cy="1500198"/>
          </a:xfrm>
          <a:prstGeom prst="rect">
            <a:avLst/>
          </a:prstGeom>
          <a:noFill/>
          <a:ln w="9525">
            <a:noFill/>
            <a:miter lim="800000"/>
            <a:headEnd/>
            <a:tailEnd/>
          </a:ln>
          <a:effectLst/>
        </p:spPr>
      </p:pic>
      <p:pic>
        <p:nvPicPr>
          <p:cNvPr id="1030" name="Picture 6" descr="What is a Microscope? - Dr. Biology Questions and Answers"/>
          <p:cNvPicPr>
            <a:picLocks noChangeAspect="1" noChangeArrowheads="1"/>
          </p:cNvPicPr>
          <p:nvPr/>
        </p:nvPicPr>
        <p:blipFill>
          <a:blip r:embed="rId3"/>
          <a:srcRect/>
          <a:stretch>
            <a:fillRect/>
          </a:stretch>
        </p:blipFill>
        <p:spPr bwMode="auto">
          <a:xfrm>
            <a:off x="5786446" y="2643182"/>
            <a:ext cx="3000396" cy="2531584"/>
          </a:xfrm>
          <a:prstGeom prst="rect">
            <a:avLst/>
          </a:prstGeom>
          <a:noFill/>
        </p:spPr>
      </p:pic>
      <p:sp>
        <p:nvSpPr>
          <p:cNvPr id="5" name="4 Slayt Numarası Yer Tutucusu"/>
          <p:cNvSpPr>
            <a:spLocks noGrp="1"/>
          </p:cNvSpPr>
          <p:nvPr>
            <p:ph type="sldNum" sz="quarter" idx="12"/>
          </p:nvPr>
        </p:nvSpPr>
        <p:spPr/>
        <p:txBody>
          <a:bodyPr/>
          <a:lstStyle/>
          <a:p>
            <a:fld id="{FBF55586-8495-4EC2-9910-127792DC31E8}" type="slidenum">
              <a:rPr lang="tr-TR" smtClean="0"/>
              <a:pPr/>
              <a:t>3</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14"/>
            <a:ext cx="8229600" cy="1143000"/>
          </a:xfrm>
        </p:spPr>
        <p:txBody>
          <a:bodyPr>
            <a:normAutofit/>
          </a:bodyPr>
          <a:lstStyle/>
          <a:p>
            <a:r>
              <a:rPr lang="tr-TR" sz="3000" b="1" dirty="0" err="1" smtClean="0"/>
              <a:t>What</a:t>
            </a:r>
            <a:r>
              <a:rPr lang="tr-TR" sz="3000" b="1" dirty="0" smtClean="0"/>
              <a:t> is “</a:t>
            </a:r>
            <a:r>
              <a:rPr lang="en-US" sz="3000" b="1" dirty="0" smtClean="0"/>
              <a:t>Polarized Light Microscope </a:t>
            </a:r>
            <a:r>
              <a:rPr lang="tr-TR" sz="3000" b="1" dirty="0" smtClean="0"/>
              <a:t>(PLM)”? </a:t>
            </a:r>
            <a:endParaRPr lang="tr-TR" sz="3000" b="1" dirty="0"/>
          </a:p>
        </p:txBody>
      </p:sp>
      <p:sp>
        <p:nvSpPr>
          <p:cNvPr id="5" name="4 Dikdörtgen"/>
          <p:cNvSpPr/>
          <p:nvPr/>
        </p:nvSpPr>
        <p:spPr>
          <a:xfrm>
            <a:off x="214282" y="2357430"/>
            <a:ext cx="8929718" cy="769441"/>
          </a:xfrm>
          <a:prstGeom prst="rect">
            <a:avLst/>
          </a:prstGeom>
        </p:spPr>
        <p:txBody>
          <a:bodyPr wrap="square">
            <a:spAutoFit/>
          </a:bodyPr>
          <a:lstStyle/>
          <a:p>
            <a:pPr algn="just"/>
            <a:r>
              <a:rPr lang="tr-TR" dirty="0" smtClean="0"/>
              <a:t>- </a:t>
            </a:r>
            <a:r>
              <a:rPr lang="en-US" sz="2200" dirty="0" smtClean="0"/>
              <a:t>PLMs have a high degree of sensitivity and can be utilized for both quantitative and qualitative studies at a wide range of </a:t>
            </a:r>
            <a:r>
              <a:rPr lang="en-US" sz="2200" dirty="0" err="1" smtClean="0"/>
              <a:t>birefringent</a:t>
            </a:r>
            <a:r>
              <a:rPr lang="en-US" sz="2200" dirty="0" smtClean="0"/>
              <a:t> materials.</a:t>
            </a:r>
            <a:endParaRPr lang="tr-TR" sz="2200" dirty="0"/>
          </a:p>
        </p:txBody>
      </p:sp>
      <p:pic>
        <p:nvPicPr>
          <p:cNvPr id="6" name="Picture 2"/>
          <p:cNvPicPr>
            <a:picLocks noChangeAspect="1" noChangeArrowheads="1"/>
          </p:cNvPicPr>
          <p:nvPr/>
        </p:nvPicPr>
        <p:blipFill>
          <a:blip r:embed="rId2"/>
          <a:srcRect l="16471" t="23437" r="50586" b="52149"/>
          <a:stretch>
            <a:fillRect/>
          </a:stretch>
        </p:blipFill>
        <p:spPr bwMode="auto">
          <a:xfrm>
            <a:off x="214282" y="3286124"/>
            <a:ext cx="3857652" cy="1607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Dikdörtgen"/>
          <p:cNvSpPr/>
          <p:nvPr/>
        </p:nvSpPr>
        <p:spPr>
          <a:xfrm>
            <a:off x="285720" y="1214422"/>
            <a:ext cx="8572560" cy="1107996"/>
          </a:xfrm>
          <a:prstGeom prst="rect">
            <a:avLst/>
          </a:prstGeom>
        </p:spPr>
        <p:txBody>
          <a:bodyPr wrap="square">
            <a:spAutoFit/>
          </a:bodyPr>
          <a:lstStyle/>
          <a:p>
            <a:pPr algn="just"/>
            <a:r>
              <a:rPr lang="tr-TR" sz="2200" dirty="0" smtClean="0"/>
              <a:t>- </a:t>
            </a:r>
            <a:r>
              <a:rPr lang="en-US" sz="2200" dirty="0" smtClean="0"/>
              <a:t>P</a:t>
            </a:r>
            <a:r>
              <a:rPr lang="tr-TR" sz="2200" dirty="0" err="1" smtClean="0"/>
              <a:t>olarize</a:t>
            </a:r>
            <a:r>
              <a:rPr lang="tr-TR" sz="2200" dirty="0" smtClean="0"/>
              <a:t> </a:t>
            </a:r>
            <a:r>
              <a:rPr lang="tr-TR" sz="2200" dirty="0" err="1" smtClean="0"/>
              <a:t>light</a:t>
            </a:r>
            <a:r>
              <a:rPr lang="tr-TR" sz="2200" dirty="0" smtClean="0"/>
              <a:t> </a:t>
            </a:r>
            <a:r>
              <a:rPr lang="tr-TR" sz="2200" dirty="0" err="1" smtClean="0"/>
              <a:t>microscopy</a:t>
            </a:r>
            <a:r>
              <a:rPr lang="tr-TR" sz="2200" dirty="0" smtClean="0"/>
              <a:t> is a </a:t>
            </a:r>
            <a:r>
              <a:rPr lang="tr-TR" sz="2200" dirty="0" err="1" smtClean="0"/>
              <a:t>technique</a:t>
            </a:r>
            <a:r>
              <a:rPr lang="tr-TR" sz="2200" dirty="0" smtClean="0"/>
              <a:t> </a:t>
            </a:r>
            <a:r>
              <a:rPr lang="tr-TR" sz="2200" dirty="0" err="1" smtClean="0"/>
              <a:t>involving</a:t>
            </a:r>
            <a:r>
              <a:rPr lang="tr-TR" sz="2200" dirty="0" smtClean="0"/>
              <a:t> </a:t>
            </a:r>
            <a:r>
              <a:rPr lang="tr-TR" sz="2200" dirty="0" err="1" smtClean="0"/>
              <a:t>polarized</a:t>
            </a:r>
            <a:r>
              <a:rPr lang="tr-TR" sz="2200" dirty="0" smtClean="0"/>
              <a:t> </a:t>
            </a:r>
            <a:r>
              <a:rPr lang="tr-TR" sz="2200" dirty="0" err="1" smtClean="0"/>
              <a:t>light</a:t>
            </a:r>
            <a:r>
              <a:rPr lang="tr-TR" sz="2200" dirty="0" smtClean="0"/>
              <a:t> </a:t>
            </a:r>
            <a:r>
              <a:rPr lang="tr-TR" sz="2200" dirty="0" err="1" smtClean="0"/>
              <a:t>for</a:t>
            </a:r>
            <a:r>
              <a:rPr lang="tr-TR" sz="2200" dirty="0" smtClean="0"/>
              <a:t> </a:t>
            </a:r>
            <a:r>
              <a:rPr lang="tr-TR" sz="2200" dirty="0" err="1" smtClean="0"/>
              <a:t>illumination</a:t>
            </a:r>
            <a:r>
              <a:rPr lang="tr-TR" sz="2200" dirty="0" smtClean="0"/>
              <a:t> of </a:t>
            </a:r>
            <a:r>
              <a:rPr lang="tr-TR" sz="2200" dirty="0" err="1" smtClean="0"/>
              <a:t>the</a:t>
            </a:r>
            <a:r>
              <a:rPr lang="tr-TR" sz="2200" dirty="0" smtClean="0"/>
              <a:t> </a:t>
            </a:r>
            <a:r>
              <a:rPr lang="tr-TR" sz="2200" dirty="0" err="1" smtClean="0"/>
              <a:t>sample</a:t>
            </a:r>
            <a:r>
              <a:rPr lang="tr-TR" sz="2200" dirty="0" smtClean="0"/>
              <a:t>, </a:t>
            </a:r>
            <a:r>
              <a:rPr lang="tr-TR" sz="2200" dirty="0" err="1" smtClean="0"/>
              <a:t>while</a:t>
            </a:r>
            <a:r>
              <a:rPr lang="tr-TR" sz="2200" dirty="0" smtClean="0"/>
              <a:t> </a:t>
            </a:r>
            <a:r>
              <a:rPr lang="tr-TR" sz="2200" dirty="0" err="1" smtClean="0"/>
              <a:t>blocking</a:t>
            </a:r>
            <a:r>
              <a:rPr lang="tr-TR" sz="2200" dirty="0" smtClean="0"/>
              <a:t> </a:t>
            </a:r>
            <a:r>
              <a:rPr lang="tr-TR" sz="2200" dirty="0" err="1" smtClean="0"/>
              <a:t>the</a:t>
            </a:r>
            <a:r>
              <a:rPr lang="tr-TR" sz="2200" dirty="0" smtClean="0"/>
              <a:t> </a:t>
            </a:r>
            <a:r>
              <a:rPr lang="tr-TR" sz="2200" dirty="0" err="1" smtClean="0"/>
              <a:t>directly</a:t>
            </a:r>
            <a:r>
              <a:rPr lang="tr-TR" sz="2200" dirty="0" smtClean="0"/>
              <a:t> </a:t>
            </a:r>
            <a:r>
              <a:rPr lang="tr-TR" sz="2200" dirty="0" err="1" smtClean="0"/>
              <a:t>transmitted</a:t>
            </a:r>
            <a:r>
              <a:rPr lang="tr-TR" sz="2200" dirty="0" smtClean="0"/>
              <a:t> </a:t>
            </a:r>
            <a:r>
              <a:rPr lang="tr-TR" sz="2200" dirty="0" err="1" smtClean="0"/>
              <a:t>light</a:t>
            </a:r>
            <a:r>
              <a:rPr lang="tr-TR" sz="2200" dirty="0" smtClean="0"/>
              <a:t> </a:t>
            </a:r>
            <a:r>
              <a:rPr lang="tr-TR" sz="2200" dirty="0" err="1" smtClean="0"/>
              <a:t>with</a:t>
            </a:r>
            <a:r>
              <a:rPr lang="tr-TR" sz="2200" dirty="0" smtClean="0"/>
              <a:t> a </a:t>
            </a:r>
            <a:r>
              <a:rPr lang="tr-TR" sz="2200" dirty="0" err="1" smtClean="0"/>
              <a:t>polarizer</a:t>
            </a:r>
            <a:r>
              <a:rPr lang="tr-TR" sz="2200" dirty="0" smtClean="0"/>
              <a:t>.</a:t>
            </a:r>
            <a:endParaRPr lang="tr-TR" sz="2200" dirty="0"/>
          </a:p>
        </p:txBody>
      </p:sp>
      <p:sp>
        <p:nvSpPr>
          <p:cNvPr id="8" name="7 Slayt Numarası Yer Tutucusu"/>
          <p:cNvSpPr>
            <a:spLocks noGrp="1"/>
          </p:cNvSpPr>
          <p:nvPr>
            <p:ph type="sldNum" sz="quarter" idx="12"/>
          </p:nvPr>
        </p:nvSpPr>
        <p:spPr/>
        <p:txBody>
          <a:bodyPr/>
          <a:lstStyle/>
          <a:p>
            <a:fld id="{FBF55586-8495-4EC2-9910-127792DC31E8}" type="slidenum">
              <a:rPr lang="tr-TR" smtClean="0"/>
              <a:pPr/>
              <a:t>4</a:t>
            </a:fld>
            <a:endParaRPr lang="tr-TR" dirty="0"/>
          </a:p>
        </p:txBody>
      </p:sp>
      <p:pic>
        <p:nvPicPr>
          <p:cNvPr id="11266" name="Picture 2" descr="Isotropic and Anisotropic - IMA"/>
          <p:cNvPicPr>
            <a:picLocks noChangeAspect="1" noChangeArrowheads="1"/>
          </p:cNvPicPr>
          <p:nvPr/>
        </p:nvPicPr>
        <p:blipFill>
          <a:blip r:embed="rId3"/>
          <a:srcRect/>
          <a:stretch>
            <a:fillRect/>
          </a:stretch>
        </p:blipFill>
        <p:spPr bwMode="auto">
          <a:xfrm>
            <a:off x="214282" y="5245584"/>
            <a:ext cx="4143404" cy="1398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8" name="Picture 4" descr="Isotropic vs Anisotropic - Definition and Examples"/>
          <p:cNvPicPr>
            <a:picLocks noChangeAspect="1" noChangeArrowheads="1"/>
          </p:cNvPicPr>
          <p:nvPr/>
        </p:nvPicPr>
        <p:blipFill>
          <a:blip r:embed="rId4"/>
          <a:srcRect/>
          <a:stretch>
            <a:fillRect/>
          </a:stretch>
        </p:blipFill>
        <p:spPr bwMode="auto">
          <a:xfrm>
            <a:off x="4429123" y="3143247"/>
            <a:ext cx="4714909" cy="31432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488952"/>
            <a:ext cx="8572560" cy="1154098"/>
          </a:xfrm>
        </p:spPr>
        <p:txBody>
          <a:bodyPr>
            <a:normAutofit fontScale="90000"/>
          </a:bodyPr>
          <a:lstStyle/>
          <a:p>
            <a:pPr algn="just"/>
            <a:r>
              <a:rPr lang="tr-TR" sz="2000" dirty="0" smtClean="0"/>
              <a:t>- </a:t>
            </a:r>
            <a:r>
              <a:rPr lang="tr-TR" sz="2000" b="1" dirty="0" err="1" smtClean="0"/>
              <a:t>Singly</a:t>
            </a:r>
            <a:r>
              <a:rPr lang="tr-TR" sz="2000" b="1" dirty="0" smtClean="0"/>
              <a:t> </a:t>
            </a:r>
            <a:r>
              <a:rPr lang="tr-TR" sz="2000" b="1" dirty="0" err="1" smtClean="0"/>
              <a:t>refracting</a:t>
            </a:r>
            <a:r>
              <a:rPr lang="tr-TR" sz="2000" b="1" dirty="0" smtClean="0"/>
              <a:t>: </a:t>
            </a:r>
            <a:r>
              <a:rPr lang="en-US" sz="2000" dirty="0" smtClean="0"/>
              <a:t>Materials that fail to polarize transmitted light are said to be SINGLY REFRACTIVE</a:t>
            </a:r>
            <a:r>
              <a:rPr lang="tr-TR" sz="2000" dirty="0" smtClean="0"/>
              <a:t> (</a:t>
            </a:r>
            <a:r>
              <a:rPr lang="en-US" sz="2000" dirty="0" smtClean="0"/>
              <a:t>Some gemstones, such as opal, garnet and </a:t>
            </a:r>
            <a:r>
              <a:rPr lang="en-US" sz="2000" dirty="0" err="1" smtClean="0"/>
              <a:t>spinel</a:t>
            </a:r>
            <a:r>
              <a:rPr lang="en-US" sz="2000" dirty="0" smtClean="0"/>
              <a:t>, are singly refractive, and </a:t>
            </a:r>
            <a:r>
              <a:rPr lang="en-US" sz="2000" dirty="0" smtClean="0"/>
              <a:t>they</a:t>
            </a:r>
            <a:r>
              <a:rPr lang="tr-TR" sz="2000" dirty="0" smtClean="0"/>
              <a:t> </a:t>
            </a:r>
            <a:r>
              <a:rPr lang="en-US" sz="2000" dirty="0" smtClean="0"/>
              <a:t>have </a:t>
            </a:r>
            <a:r>
              <a:rPr lang="en-US" sz="2000" dirty="0" smtClean="0"/>
              <a:t>only one refractive </a:t>
            </a:r>
            <a:r>
              <a:rPr lang="en-US" sz="2000" dirty="0" err="1" smtClean="0"/>
              <a:t>inde</a:t>
            </a:r>
            <a:r>
              <a:rPr lang="tr-TR" sz="2000" dirty="0" smtClean="0"/>
              <a:t>x)</a:t>
            </a:r>
            <a:r>
              <a:rPr lang="en-US" sz="2000" dirty="0" smtClean="0"/>
              <a:t>.</a:t>
            </a:r>
            <a:r>
              <a:rPr lang="tr-TR" sz="2000" dirty="0" smtClean="0"/>
              <a:t/>
            </a:r>
            <a:br>
              <a:rPr lang="tr-TR" sz="2000" dirty="0" smtClean="0"/>
            </a:br>
            <a:r>
              <a:rPr lang="tr-TR" sz="2000" dirty="0" smtClean="0"/>
              <a:t/>
            </a:r>
            <a:br>
              <a:rPr lang="tr-TR" sz="2000" dirty="0" smtClean="0"/>
            </a:br>
            <a:r>
              <a:rPr lang="tr-TR" sz="2000" dirty="0" smtClean="0"/>
              <a:t>- </a:t>
            </a:r>
            <a:r>
              <a:rPr lang="tr-TR" sz="2000" b="1" dirty="0" err="1" smtClean="0"/>
              <a:t>Doubly</a:t>
            </a:r>
            <a:r>
              <a:rPr lang="tr-TR" sz="2000" b="1" dirty="0" smtClean="0"/>
              <a:t> </a:t>
            </a:r>
            <a:r>
              <a:rPr lang="tr-TR" sz="2000" b="1" dirty="0" err="1" smtClean="0"/>
              <a:t>refracting</a:t>
            </a:r>
            <a:r>
              <a:rPr lang="tr-TR" sz="2000" b="1" dirty="0" smtClean="0"/>
              <a:t> (</a:t>
            </a:r>
            <a:r>
              <a:rPr lang="tr-TR" sz="2000" b="1" dirty="0" err="1" smtClean="0"/>
              <a:t>birefingent</a:t>
            </a:r>
            <a:r>
              <a:rPr lang="tr-TR" sz="2000" b="1" dirty="0" smtClean="0"/>
              <a:t>): </a:t>
            </a:r>
            <a:r>
              <a:rPr lang="tr-TR" sz="2000" dirty="0" smtClean="0"/>
              <a:t>D</a:t>
            </a:r>
            <a:r>
              <a:rPr lang="en-US" sz="2000" dirty="0" err="1" smtClean="0"/>
              <a:t>ouble</a:t>
            </a:r>
            <a:r>
              <a:rPr lang="en-US" sz="2000" dirty="0" smtClean="0"/>
              <a:t> refraction, also called birefringence, an optical property in which a single ray of </a:t>
            </a:r>
            <a:r>
              <a:rPr lang="en-US" sz="2000" dirty="0" err="1" smtClean="0"/>
              <a:t>unpolarized</a:t>
            </a:r>
            <a:r>
              <a:rPr lang="en-US" sz="2000" dirty="0" smtClean="0"/>
              <a:t> light entering an anisotropic medium is split into two rays, each traveling in a different direction</a:t>
            </a:r>
            <a:endParaRPr lang="tr-TR" sz="2000"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5</a:t>
            </a:fld>
            <a:endParaRPr lang="tr-TR"/>
          </a:p>
        </p:txBody>
      </p:sp>
      <p:pic>
        <p:nvPicPr>
          <p:cNvPr id="1026" name="Picture 2"/>
          <p:cNvPicPr>
            <a:picLocks noGrp="1" noChangeAspect="1" noChangeArrowheads="1"/>
          </p:cNvPicPr>
          <p:nvPr>
            <p:ph idx="1"/>
          </p:nvPr>
        </p:nvPicPr>
        <p:blipFill>
          <a:blip r:embed="rId2"/>
          <a:srcRect l="18053" t="15152" r="44675" b="26447"/>
          <a:stretch>
            <a:fillRect/>
          </a:stretch>
        </p:blipFill>
        <p:spPr bwMode="auto">
          <a:xfrm>
            <a:off x="1" y="2000240"/>
            <a:ext cx="4572000" cy="46417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54941" t="23633" r="7723" b="40234"/>
          <a:stretch>
            <a:fillRect/>
          </a:stretch>
        </p:blipFill>
        <p:spPr bwMode="auto">
          <a:xfrm>
            <a:off x="4572000" y="2571744"/>
            <a:ext cx="4286312"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143000"/>
          </a:xfrm>
        </p:spPr>
        <p:txBody>
          <a:bodyPr>
            <a:normAutofit fontScale="90000"/>
          </a:bodyPr>
          <a:lstStyle/>
          <a:p>
            <a:r>
              <a:rPr lang="tr-TR" b="1" dirty="0" err="1" smtClean="0"/>
              <a:t>Isotropic</a:t>
            </a:r>
            <a:r>
              <a:rPr lang="tr-TR" b="1" dirty="0" smtClean="0"/>
              <a:t> &amp; </a:t>
            </a:r>
            <a:r>
              <a:rPr lang="tr-TR" b="1" dirty="0" err="1" smtClean="0"/>
              <a:t>Unistoropic</a:t>
            </a:r>
            <a:r>
              <a:rPr lang="tr-TR" b="1" dirty="0" smtClean="0"/>
              <a:t> </a:t>
            </a:r>
            <a:r>
              <a:rPr lang="tr-TR" b="1" dirty="0" err="1" smtClean="0"/>
              <a:t>material</a:t>
            </a:r>
            <a:r>
              <a:rPr lang="tr-TR" b="1" dirty="0" smtClean="0"/>
              <a:t> </a:t>
            </a:r>
            <a:r>
              <a:rPr lang="tr-TR" b="1" dirty="0" err="1" smtClean="0"/>
              <a:t>behavior</a:t>
            </a:r>
            <a:r>
              <a:rPr lang="tr-TR" b="1" dirty="0" smtClean="0"/>
              <a:t> in PLM </a:t>
            </a:r>
            <a:r>
              <a:rPr lang="tr-TR" b="1" dirty="0" err="1" smtClean="0"/>
              <a:t>system</a:t>
            </a:r>
            <a:endParaRPr lang="tr-TR" b="1" dirty="0"/>
          </a:p>
        </p:txBody>
      </p:sp>
      <p:sp>
        <p:nvSpPr>
          <p:cNvPr id="4" name="3 Slayt Numarası Yer Tutucusu"/>
          <p:cNvSpPr>
            <a:spLocks noGrp="1"/>
          </p:cNvSpPr>
          <p:nvPr>
            <p:ph type="sldNum" sz="quarter" idx="12"/>
          </p:nvPr>
        </p:nvSpPr>
        <p:spPr/>
        <p:txBody>
          <a:bodyPr/>
          <a:lstStyle/>
          <a:p>
            <a:fld id="{FBF55586-8495-4EC2-9910-127792DC31E8}" type="slidenum">
              <a:rPr lang="tr-TR" smtClean="0"/>
              <a:pPr/>
              <a:t>6</a:t>
            </a:fld>
            <a:endParaRPr lang="tr-TR"/>
          </a:p>
        </p:txBody>
      </p:sp>
      <p:pic>
        <p:nvPicPr>
          <p:cNvPr id="2051" name="Picture 3"/>
          <p:cNvPicPr>
            <a:picLocks noChangeAspect="1" noChangeArrowheads="1"/>
          </p:cNvPicPr>
          <p:nvPr/>
        </p:nvPicPr>
        <p:blipFill>
          <a:blip r:embed="rId2"/>
          <a:srcRect t="41939" r="29123" b="22762"/>
          <a:stretch>
            <a:fillRect/>
          </a:stretch>
        </p:blipFill>
        <p:spPr bwMode="auto">
          <a:xfrm>
            <a:off x="71406" y="1428736"/>
            <a:ext cx="8929718" cy="242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3"/>
          <a:srcRect t="30273" r="53331" b="33594"/>
          <a:stretch>
            <a:fillRect/>
          </a:stretch>
        </p:blipFill>
        <p:spPr bwMode="auto">
          <a:xfrm>
            <a:off x="1643042" y="4000504"/>
            <a:ext cx="6072198"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What</a:t>
            </a:r>
            <a:r>
              <a:rPr lang="tr-TR" dirty="0" smtClean="0"/>
              <a:t> </a:t>
            </a:r>
            <a:r>
              <a:rPr lang="tr-TR" dirty="0" err="1" smtClean="0"/>
              <a:t>are</a:t>
            </a:r>
            <a:r>
              <a:rPr lang="tr-TR" dirty="0" smtClean="0"/>
              <a:t> </a:t>
            </a:r>
            <a:r>
              <a:rPr lang="tr-TR" dirty="0" err="1" smtClean="0"/>
              <a:t>the</a:t>
            </a:r>
            <a:r>
              <a:rPr lang="tr-TR" dirty="0" smtClean="0"/>
              <a:t> </a:t>
            </a:r>
            <a:r>
              <a:rPr lang="tr-TR" dirty="0" err="1" smtClean="0"/>
              <a:t>most</a:t>
            </a:r>
            <a:r>
              <a:rPr lang="tr-TR" dirty="0" smtClean="0"/>
              <a:t> </a:t>
            </a:r>
            <a:r>
              <a:rPr lang="tr-TR" dirty="0" err="1" smtClean="0"/>
              <a:t>important</a:t>
            </a:r>
            <a:r>
              <a:rPr lang="tr-TR" dirty="0" smtClean="0"/>
              <a:t> </a:t>
            </a:r>
            <a:r>
              <a:rPr lang="tr-TR" dirty="0" err="1" smtClean="0"/>
              <a:t>parts</a:t>
            </a:r>
            <a:r>
              <a:rPr lang="tr-TR" dirty="0" smtClean="0"/>
              <a:t> of </a:t>
            </a:r>
            <a:r>
              <a:rPr lang="tr-TR" dirty="0" err="1" smtClean="0"/>
              <a:t>the</a:t>
            </a:r>
            <a:r>
              <a:rPr lang="tr-TR" dirty="0" smtClean="0"/>
              <a:t> PLM?</a:t>
            </a:r>
            <a:endParaRPr lang="tr-TR" dirty="0"/>
          </a:p>
        </p:txBody>
      </p:sp>
      <p:pic>
        <p:nvPicPr>
          <p:cNvPr id="4" name="Picture 3"/>
          <p:cNvPicPr>
            <a:picLocks noGrp="1" noChangeAspect="1" noChangeArrowheads="1"/>
          </p:cNvPicPr>
          <p:nvPr>
            <p:ph idx="1"/>
          </p:nvPr>
        </p:nvPicPr>
        <p:blipFill>
          <a:blip r:embed="rId2"/>
          <a:srcRect l="15391" t="19888" r="43788" b="37495"/>
          <a:stretch>
            <a:fillRect/>
          </a:stretch>
        </p:blipFill>
        <p:spPr bwMode="auto">
          <a:xfrm>
            <a:off x="214282" y="1571613"/>
            <a:ext cx="4929222"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noChangeArrowheads="1"/>
          </p:cNvPicPr>
          <p:nvPr/>
        </p:nvPicPr>
        <p:blipFill>
          <a:blip r:embed="rId3"/>
          <a:srcRect l="14861" t="22656" r="53843" b="29492"/>
          <a:stretch>
            <a:fillRect/>
          </a:stretch>
        </p:blipFill>
        <p:spPr bwMode="auto">
          <a:xfrm>
            <a:off x="5715008" y="1500174"/>
            <a:ext cx="2787544" cy="2396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4" name="Picture 2"/>
          <p:cNvPicPr>
            <a:picLocks noChangeAspect="1" noChangeArrowheads="1"/>
          </p:cNvPicPr>
          <p:nvPr/>
        </p:nvPicPr>
        <p:blipFill>
          <a:blip r:embed="rId4"/>
          <a:srcRect l="15373" t="52734" r="44546" b="37500"/>
          <a:stretch>
            <a:fillRect/>
          </a:stretch>
        </p:blipFill>
        <p:spPr bwMode="auto">
          <a:xfrm>
            <a:off x="357158" y="4143380"/>
            <a:ext cx="5214974" cy="857256"/>
          </a:xfrm>
          <a:prstGeom prst="rect">
            <a:avLst/>
          </a:prstGeom>
          <a:noFill/>
          <a:ln w="9525">
            <a:noFill/>
            <a:miter lim="800000"/>
            <a:headEnd/>
            <a:tailEnd/>
          </a:ln>
          <a:effectLst/>
        </p:spPr>
      </p:pic>
      <p:pic>
        <p:nvPicPr>
          <p:cNvPr id="28675" name="Picture 3"/>
          <p:cNvPicPr>
            <a:picLocks noChangeAspect="1" noChangeArrowheads="1"/>
          </p:cNvPicPr>
          <p:nvPr/>
        </p:nvPicPr>
        <p:blipFill>
          <a:blip r:embed="rId5"/>
          <a:srcRect l="14861" t="19726" r="45058" b="59766"/>
          <a:stretch>
            <a:fillRect/>
          </a:stretch>
        </p:blipFill>
        <p:spPr bwMode="auto">
          <a:xfrm>
            <a:off x="0" y="4929198"/>
            <a:ext cx="7215238" cy="1723300"/>
          </a:xfrm>
          <a:prstGeom prst="rect">
            <a:avLst/>
          </a:prstGeom>
          <a:noFill/>
          <a:ln w="9525">
            <a:noFill/>
            <a:miter lim="800000"/>
            <a:headEnd/>
            <a:tailEnd/>
          </a:ln>
          <a:effectLst/>
        </p:spPr>
      </p:pic>
      <p:sp>
        <p:nvSpPr>
          <p:cNvPr id="7" name="6 Slayt Numarası Yer Tutucusu"/>
          <p:cNvSpPr>
            <a:spLocks noGrp="1"/>
          </p:cNvSpPr>
          <p:nvPr>
            <p:ph type="sldNum" sz="quarter" idx="12"/>
          </p:nvPr>
        </p:nvSpPr>
        <p:spPr/>
        <p:txBody>
          <a:bodyPr/>
          <a:lstStyle/>
          <a:p>
            <a:fld id="{FBF55586-8495-4EC2-9910-127792DC31E8}" type="slidenum">
              <a:rPr lang="tr-TR" smtClean="0"/>
              <a:pPr/>
              <a:t>7</a:t>
            </a:fld>
            <a:endParaRPr lang="tr-TR"/>
          </a:p>
        </p:txBody>
      </p:sp>
      <p:sp>
        <p:nvSpPr>
          <p:cNvPr id="10242" name="AutoShape 2" descr="East west Black and White Stock Photos &amp; Images - Ala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44" name="Picture 4" descr="Direction east west south north Black and White Stock Photos &amp; Images -  Alamy"/>
          <p:cNvPicPr>
            <a:picLocks noChangeAspect="1" noChangeArrowheads="1"/>
          </p:cNvPicPr>
          <p:nvPr/>
        </p:nvPicPr>
        <p:blipFill>
          <a:blip r:embed="rId6" cstate="print"/>
          <a:srcRect b="6679"/>
          <a:stretch>
            <a:fillRect/>
          </a:stretch>
        </p:blipFill>
        <p:spPr bwMode="auto">
          <a:xfrm>
            <a:off x="7429520" y="4214818"/>
            <a:ext cx="1273153" cy="1415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P</a:t>
            </a:r>
            <a:r>
              <a:rPr lang="en-US" dirty="0" err="1" smtClean="0"/>
              <a:t>lacement</a:t>
            </a:r>
            <a:r>
              <a:rPr lang="en-US" dirty="0" smtClean="0"/>
              <a:t> of polarizer and analyze</a:t>
            </a:r>
            <a:r>
              <a:rPr lang="tr-TR" dirty="0" smtClean="0"/>
              <a:t>r</a:t>
            </a:r>
            <a:r>
              <a:rPr lang="en-US" dirty="0" smtClean="0"/>
              <a:t> on </a:t>
            </a:r>
            <a:r>
              <a:rPr lang="tr-TR" dirty="0" smtClean="0"/>
              <a:t>PLM</a:t>
            </a:r>
            <a:endParaRPr lang="tr-TR" dirty="0"/>
          </a:p>
        </p:txBody>
      </p:sp>
      <p:pic>
        <p:nvPicPr>
          <p:cNvPr id="4" name="Picture 2"/>
          <p:cNvPicPr>
            <a:picLocks noGrp="1" noChangeAspect="1" noChangeArrowheads="1"/>
          </p:cNvPicPr>
          <p:nvPr>
            <p:ph idx="1"/>
          </p:nvPr>
        </p:nvPicPr>
        <p:blipFill>
          <a:blip r:embed="rId2"/>
          <a:srcRect l="15973" t="27780" r="44093" b="18555"/>
          <a:stretch>
            <a:fillRect/>
          </a:stretch>
        </p:blipFill>
        <p:spPr bwMode="auto">
          <a:xfrm>
            <a:off x="1428728" y="1900330"/>
            <a:ext cx="6072229" cy="4587826"/>
          </a:xfrm>
          <a:prstGeom prst="rect">
            <a:avLst/>
          </a:prstGeom>
          <a:noFill/>
          <a:ln w="9525">
            <a:noFill/>
            <a:miter lim="800000"/>
            <a:headEnd/>
            <a:tailEnd/>
          </a:ln>
          <a:effectLst/>
        </p:spPr>
      </p:pic>
      <p:sp>
        <p:nvSpPr>
          <p:cNvPr id="5" name="4 Slayt Numarası Yer Tutucusu"/>
          <p:cNvSpPr>
            <a:spLocks noGrp="1"/>
          </p:cNvSpPr>
          <p:nvPr>
            <p:ph type="sldNum" sz="quarter" idx="12"/>
          </p:nvPr>
        </p:nvSpPr>
        <p:spPr/>
        <p:txBody>
          <a:bodyPr/>
          <a:lstStyle/>
          <a:p>
            <a:fld id="{FBF55586-8495-4EC2-9910-127792DC31E8}"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14322"/>
            <a:ext cx="8715436" cy="1214414"/>
          </a:xfrm>
        </p:spPr>
        <p:txBody>
          <a:bodyPr>
            <a:noAutofit/>
          </a:bodyPr>
          <a:lstStyle/>
          <a:p>
            <a:pPr algn="just"/>
            <a:r>
              <a:rPr lang="en-US" sz="3200" dirty="0" smtClean="0"/>
              <a:t>When using </a:t>
            </a:r>
            <a:r>
              <a:rPr lang="en-US" sz="3200" dirty="0" err="1" smtClean="0"/>
              <a:t>polarizers</a:t>
            </a:r>
            <a:r>
              <a:rPr lang="en-US" sz="3200" dirty="0" smtClean="0"/>
              <a:t>, there is no light transmission and dark area-background is obtained.</a:t>
            </a:r>
            <a:endParaRPr lang="tr-TR" sz="4000" dirty="0"/>
          </a:p>
        </p:txBody>
      </p:sp>
      <p:pic>
        <p:nvPicPr>
          <p:cNvPr id="29699" name="Picture 3"/>
          <p:cNvPicPr>
            <a:picLocks noChangeAspect="1" noChangeArrowheads="1"/>
          </p:cNvPicPr>
          <p:nvPr/>
        </p:nvPicPr>
        <p:blipFill>
          <a:blip r:embed="rId2"/>
          <a:srcRect l="16508" t="35351" r="45058" b="19726"/>
          <a:stretch>
            <a:fillRect/>
          </a:stretch>
        </p:blipFill>
        <p:spPr bwMode="auto">
          <a:xfrm>
            <a:off x="5072066" y="1142984"/>
            <a:ext cx="3851411" cy="2530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0" name="Picture 4"/>
          <p:cNvPicPr>
            <a:picLocks noChangeAspect="1" noChangeArrowheads="1"/>
          </p:cNvPicPr>
          <p:nvPr/>
        </p:nvPicPr>
        <p:blipFill>
          <a:blip r:embed="rId3"/>
          <a:srcRect l="15922" t="30273" r="45095" b="22851"/>
          <a:stretch>
            <a:fillRect/>
          </a:stretch>
        </p:blipFill>
        <p:spPr bwMode="auto">
          <a:xfrm>
            <a:off x="71438" y="3025548"/>
            <a:ext cx="4929190" cy="3332410"/>
          </a:xfrm>
          <a:prstGeom prst="rect">
            <a:avLst/>
          </a:prstGeom>
          <a:noFill/>
          <a:ln w="9525">
            <a:noFill/>
            <a:miter lim="800000"/>
            <a:headEnd/>
            <a:tailEnd/>
          </a:ln>
          <a:effectLst/>
        </p:spPr>
      </p:pic>
      <p:sp>
        <p:nvSpPr>
          <p:cNvPr id="8" name="7 Dikdörtgen"/>
          <p:cNvSpPr/>
          <p:nvPr/>
        </p:nvSpPr>
        <p:spPr>
          <a:xfrm rot="10800000" flipV="1">
            <a:off x="6143636" y="4214818"/>
            <a:ext cx="271464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smtClean="0"/>
              <a:t>Any device capable of selecting polarized light from natural (</a:t>
            </a:r>
            <a:r>
              <a:rPr lang="en-US" dirty="0" err="1" smtClean="0"/>
              <a:t>unpolarized</a:t>
            </a:r>
            <a:r>
              <a:rPr lang="en-US" dirty="0" smtClean="0"/>
              <a:t>) white light is now referred to as a polar or polarizer.</a:t>
            </a:r>
            <a:endParaRPr lang="tr-TR" dirty="0"/>
          </a:p>
        </p:txBody>
      </p:sp>
      <p:sp>
        <p:nvSpPr>
          <p:cNvPr id="6" name="5 Slayt Numarası Yer Tutucusu"/>
          <p:cNvSpPr>
            <a:spLocks noGrp="1"/>
          </p:cNvSpPr>
          <p:nvPr>
            <p:ph type="sldNum" sz="quarter" idx="12"/>
          </p:nvPr>
        </p:nvSpPr>
        <p:spPr/>
        <p:txBody>
          <a:bodyPr/>
          <a:lstStyle/>
          <a:p>
            <a:fld id="{FBF55586-8495-4EC2-9910-127792DC31E8}" type="slidenum">
              <a:rPr lang="tr-TR" smtClean="0"/>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589</Words>
  <Application>Microsoft Office PowerPoint</Application>
  <PresentationFormat>Ekran Gösterisi (4:3)</PresentationFormat>
  <Paragraphs>70</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FE 315 Instrumental Analysis </vt:lpstr>
      <vt:lpstr>CONTENT </vt:lpstr>
      <vt:lpstr>What is “Microscope”?</vt:lpstr>
      <vt:lpstr>What is “Polarized Light Microscope (PLM)”? </vt:lpstr>
      <vt:lpstr>- Singly refracting: Materials that fail to polarize transmitted light are said to be SINGLY REFRACTIVE (Some gemstones, such as opal, garnet and spinel, are singly refractive, and they have only one refractive index).  - Doubly refracting (birefingent): Double refraction, also called birefringence, an optical property in which a single ray of unpolarized light entering an anisotropic medium is split into two rays, each traveling in a different direction</vt:lpstr>
      <vt:lpstr>Isotropic &amp; Unistoropic material behavior in PLM system</vt:lpstr>
      <vt:lpstr>What are the most important parts of the PLM?</vt:lpstr>
      <vt:lpstr>Placement of polarizer and analyzer on PLM</vt:lpstr>
      <vt:lpstr>When using polarizers, there is no light transmission and dark area-background is obtained.</vt:lpstr>
      <vt:lpstr>Light vs dark backround</vt:lpstr>
      <vt:lpstr>Application of PLM </vt:lpstr>
      <vt:lpstr>Optical micrograph (OM) vs Polarize light micrograph (PLM)</vt:lpstr>
      <vt:lpstr>What is the difference between LM and PLM?</vt:lpstr>
      <vt:lpstr>Polarized Light Image Analyzing</vt:lpstr>
      <vt:lpstr>Experiment: Learning the sample analysis on optical and polarized light microscope </vt:lpstr>
      <vt:lpstr>Calculation and Discussion </vt:lpstr>
    </vt:vector>
  </TitlesOfParts>
  <Company>C@NgO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 315 Instrumental Analysis</dc:title>
  <dc:creator>burcu1</dc:creator>
  <cp:lastModifiedBy>burcu1</cp:lastModifiedBy>
  <cp:revision>18</cp:revision>
  <dcterms:created xsi:type="dcterms:W3CDTF">2022-09-28T09:36:08Z</dcterms:created>
  <dcterms:modified xsi:type="dcterms:W3CDTF">2024-10-03T08:32:22Z</dcterms:modified>
</cp:coreProperties>
</file>