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handoutMasterIdLst>
    <p:handoutMasterId r:id="rId25"/>
  </p:handoutMasterIdLst>
  <p:sldIdLst>
    <p:sldId id="594" r:id="rId2"/>
    <p:sldId id="598" r:id="rId3"/>
    <p:sldId id="600" r:id="rId4"/>
    <p:sldId id="601" r:id="rId5"/>
    <p:sldId id="603" r:id="rId6"/>
    <p:sldId id="604" r:id="rId7"/>
    <p:sldId id="605" r:id="rId8"/>
    <p:sldId id="606" r:id="rId9"/>
    <p:sldId id="607" r:id="rId10"/>
    <p:sldId id="608" r:id="rId11"/>
    <p:sldId id="609" r:id="rId12"/>
    <p:sldId id="610" r:id="rId13"/>
    <p:sldId id="611" r:id="rId14"/>
    <p:sldId id="612" r:id="rId15"/>
    <p:sldId id="620" r:id="rId16"/>
    <p:sldId id="613" r:id="rId17"/>
    <p:sldId id="614" r:id="rId18"/>
    <p:sldId id="615" r:id="rId19"/>
    <p:sldId id="616" r:id="rId20"/>
    <p:sldId id="617" r:id="rId21"/>
    <p:sldId id="618" r:id="rId22"/>
    <p:sldId id="619" r:id="rId23"/>
  </p:sldIdLst>
  <p:sldSz cx="9144000" cy="6858000" type="screen4x3"/>
  <p:notesSz cx="6699250" cy="9836150"/>
  <p:custDataLst>
    <p:tags r:id="rId26"/>
  </p:custDataLst>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05">
          <p15:clr>
            <a:srgbClr val="A4A3A4"/>
          </p15:clr>
        </p15:guide>
        <p15:guide id="2" orient="horz" pos="1185">
          <p15:clr>
            <a:srgbClr val="A4A3A4"/>
          </p15:clr>
        </p15:guide>
        <p15:guide id="3" pos="254">
          <p15:clr>
            <a:srgbClr val="A4A3A4"/>
          </p15:clr>
        </p15:guide>
        <p15:guide id="4" pos="2892">
          <p15:clr>
            <a:srgbClr val="A4A3A4"/>
          </p15:clr>
        </p15:guide>
        <p15:guide id="5" pos="55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F7F7"/>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3" autoAdjust="0"/>
    <p:restoredTop sz="94600" autoAdjust="0"/>
  </p:normalViewPr>
  <p:slideViewPr>
    <p:cSldViewPr snapToGrid="0">
      <p:cViewPr varScale="1">
        <p:scale>
          <a:sx n="83" d="100"/>
          <a:sy n="83" d="100"/>
        </p:scale>
        <p:origin x="1450" y="48"/>
      </p:cViewPr>
      <p:guideLst>
        <p:guide orient="horz" pos="3705"/>
        <p:guide orient="horz" pos="1185"/>
        <p:guide pos="254"/>
        <p:guide pos="2892"/>
        <p:guide pos="5547"/>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9106" name="Rectangle 2"/>
          <p:cNvSpPr>
            <a:spLocks noGrp="1" noChangeArrowheads="1"/>
          </p:cNvSpPr>
          <p:nvPr>
            <p:ph type="hdr" sz="quarter"/>
          </p:nvPr>
        </p:nvSpPr>
        <p:spPr bwMode="auto">
          <a:xfrm>
            <a:off x="0" y="0"/>
            <a:ext cx="2878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defTabSz="889000" eaLnBrk="1" hangingPunct="1">
              <a:defRPr sz="1200" smtClean="0"/>
            </a:lvl1pPr>
          </a:lstStyle>
          <a:p>
            <a:pPr>
              <a:defRPr/>
            </a:pPr>
            <a:endParaRPr lang="en-GB"/>
          </a:p>
        </p:txBody>
      </p:sp>
      <p:sp>
        <p:nvSpPr>
          <p:cNvPr id="559107" name="Rectangle 3"/>
          <p:cNvSpPr>
            <a:spLocks noGrp="1" noChangeArrowheads="1"/>
          </p:cNvSpPr>
          <p:nvPr>
            <p:ph type="dt" sz="quarter" idx="1"/>
          </p:nvPr>
        </p:nvSpPr>
        <p:spPr bwMode="auto">
          <a:xfrm>
            <a:off x="3762375" y="0"/>
            <a:ext cx="295275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t" anchorCtr="0" compatLnSpc="1">
            <a:prstTxWarp prst="textNoShape">
              <a:avLst/>
            </a:prstTxWarp>
          </a:bodyPr>
          <a:lstStyle>
            <a:lvl1pPr algn="r" defTabSz="889000" eaLnBrk="1" hangingPunct="1">
              <a:defRPr sz="1200" smtClean="0"/>
            </a:lvl1pPr>
          </a:lstStyle>
          <a:p>
            <a:pPr>
              <a:defRPr/>
            </a:pPr>
            <a:endParaRPr lang="en-GB"/>
          </a:p>
        </p:txBody>
      </p:sp>
      <p:sp>
        <p:nvSpPr>
          <p:cNvPr id="559108" name="Rectangle 4"/>
          <p:cNvSpPr>
            <a:spLocks noGrp="1" noChangeArrowheads="1"/>
          </p:cNvSpPr>
          <p:nvPr>
            <p:ph type="ftr" sz="quarter" idx="2"/>
          </p:nvPr>
        </p:nvSpPr>
        <p:spPr bwMode="auto">
          <a:xfrm>
            <a:off x="0" y="9323388"/>
            <a:ext cx="28781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defTabSz="889000" eaLnBrk="1" hangingPunct="1">
              <a:defRPr sz="1200" smtClean="0"/>
            </a:lvl1pPr>
          </a:lstStyle>
          <a:p>
            <a:pPr>
              <a:defRPr/>
            </a:pPr>
            <a:endParaRPr lang="en-GB"/>
          </a:p>
        </p:txBody>
      </p:sp>
      <p:sp>
        <p:nvSpPr>
          <p:cNvPr id="559109" name="Rectangle 5"/>
          <p:cNvSpPr>
            <a:spLocks noGrp="1" noChangeArrowheads="1"/>
          </p:cNvSpPr>
          <p:nvPr>
            <p:ph type="sldNum" sz="quarter" idx="3"/>
          </p:nvPr>
        </p:nvSpPr>
        <p:spPr bwMode="auto">
          <a:xfrm>
            <a:off x="3762375" y="9323388"/>
            <a:ext cx="295275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101" tIns="44550" rIns="89101" bIns="44550" numCol="1" anchor="b" anchorCtr="0" compatLnSpc="1">
            <a:prstTxWarp prst="textNoShape">
              <a:avLst/>
            </a:prstTxWarp>
          </a:bodyPr>
          <a:lstStyle>
            <a:lvl1pPr algn="r" defTabSz="889000" eaLnBrk="1" hangingPunct="1">
              <a:defRPr sz="1200" smtClean="0"/>
            </a:lvl1pPr>
          </a:lstStyle>
          <a:p>
            <a:pPr>
              <a:defRPr/>
            </a:pPr>
            <a:fld id="{206DEF44-3CB7-4BD4-AB13-B88F444669A9}" type="slidenum">
              <a:rPr lang="en-GB"/>
              <a:pPr>
                <a:defRPr/>
              </a:pPr>
              <a:t>‹#›</a:t>
            </a:fld>
            <a:endParaRPr lang="en-GB"/>
          </a:p>
        </p:txBody>
      </p:sp>
    </p:spTree>
    <p:extLst>
      <p:ext uri="{BB962C8B-B14F-4D97-AF65-F5344CB8AC3E}">
        <p14:creationId xmlns:p14="http://schemas.microsoft.com/office/powerpoint/2010/main" val="1000303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defTabSz="942975" eaLnBrk="1" hangingPunct="1">
              <a:defRPr sz="1300" smtClean="0"/>
            </a:lvl1pPr>
          </a:lstStyle>
          <a:p>
            <a:pPr>
              <a:defRPr/>
            </a:pPr>
            <a:endParaRPr lang="en-GB"/>
          </a:p>
        </p:txBody>
      </p:sp>
      <p:sp>
        <p:nvSpPr>
          <p:cNvPr id="6147" name="Rectangle 3"/>
          <p:cNvSpPr>
            <a:spLocks noGrp="1" noChangeArrowheads="1"/>
          </p:cNvSpPr>
          <p:nvPr>
            <p:ph type="dt" idx="1"/>
          </p:nvPr>
        </p:nvSpPr>
        <p:spPr bwMode="auto">
          <a:xfrm>
            <a:off x="3797300" y="0"/>
            <a:ext cx="290195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lvl1pPr algn="r" defTabSz="942975" eaLnBrk="1" hangingPunct="1">
              <a:defRPr sz="1300" smtClean="0"/>
            </a:lvl1pPr>
          </a:lstStyle>
          <a:p>
            <a:pPr>
              <a:defRPr/>
            </a:pPr>
            <a:endParaRPr lang="en-GB"/>
          </a:p>
        </p:txBody>
      </p:sp>
      <p:sp>
        <p:nvSpPr>
          <p:cNvPr id="14340" name="Rectangle 4"/>
          <p:cNvSpPr>
            <a:spLocks noGrp="1" noRot="1" noChangeAspect="1" noChangeArrowheads="1" noTextEdit="1"/>
          </p:cNvSpPr>
          <p:nvPr>
            <p:ph type="sldImg" idx="2"/>
          </p:nvPr>
        </p:nvSpPr>
        <p:spPr bwMode="auto">
          <a:xfrm>
            <a:off x="890588" y="738188"/>
            <a:ext cx="4919662" cy="36893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893763" y="4672013"/>
            <a:ext cx="4911725" cy="442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t" anchorCtr="0" compatLnSpc="1">
            <a:prstTxWarp prst="textNoShape">
              <a:avLst/>
            </a:prstTxWarp>
          </a:bodyPr>
          <a:lstStyle/>
          <a:p>
            <a:pPr lvl="0"/>
            <a:r>
              <a:rPr lang="en-GB" noProof="0" smtClean="0"/>
              <a:t>Klicken Sie, um die Formate des Vorlagentextes zu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6150" name="Rectangle 6"/>
          <p:cNvSpPr>
            <a:spLocks noGrp="1" noChangeArrowheads="1"/>
          </p:cNvSpPr>
          <p:nvPr>
            <p:ph type="ftr" sz="quarter" idx="4"/>
          </p:nvPr>
        </p:nvSpPr>
        <p:spPr bwMode="auto">
          <a:xfrm>
            <a:off x="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defTabSz="942975" eaLnBrk="1" hangingPunct="1">
              <a:defRPr sz="1300" smtClean="0"/>
            </a:lvl1pPr>
          </a:lstStyle>
          <a:p>
            <a:pPr>
              <a:defRPr/>
            </a:pPr>
            <a:endParaRPr lang="en-GB"/>
          </a:p>
        </p:txBody>
      </p:sp>
      <p:sp>
        <p:nvSpPr>
          <p:cNvPr id="6151" name="Rectangle 7"/>
          <p:cNvSpPr>
            <a:spLocks noGrp="1" noChangeArrowheads="1"/>
          </p:cNvSpPr>
          <p:nvPr>
            <p:ph type="sldNum" sz="quarter" idx="5"/>
          </p:nvPr>
        </p:nvSpPr>
        <p:spPr bwMode="auto">
          <a:xfrm>
            <a:off x="3797300" y="9345613"/>
            <a:ext cx="290195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75" tIns="47239" rIns="94475" bIns="47239" numCol="1" anchor="b" anchorCtr="0" compatLnSpc="1">
            <a:prstTxWarp prst="textNoShape">
              <a:avLst/>
            </a:prstTxWarp>
          </a:bodyPr>
          <a:lstStyle>
            <a:lvl1pPr algn="r" defTabSz="942975" eaLnBrk="1" hangingPunct="1">
              <a:defRPr sz="1300" smtClean="0"/>
            </a:lvl1pPr>
          </a:lstStyle>
          <a:p>
            <a:pPr>
              <a:defRPr/>
            </a:pPr>
            <a:fld id="{1419FE08-F6DF-4833-96A2-3D07AB487E94}" type="slidenum">
              <a:rPr lang="en-GB"/>
              <a:pPr>
                <a:defRPr/>
              </a:pPr>
              <a:t>‹#›</a:t>
            </a:fld>
            <a:endParaRPr lang="en-GB"/>
          </a:p>
        </p:txBody>
      </p:sp>
    </p:spTree>
    <p:extLst>
      <p:ext uri="{BB962C8B-B14F-4D97-AF65-F5344CB8AC3E}">
        <p14:creationId xmlns:p14="http://schemas.microsoft.com/office/powerpoint/2010/main" val="248043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42975">
              <a:defRPr>
                <a:solidFill>
                  <a:schemeClr val="tx1"/>
                </a:solidFill>
                <a:latin typeface="Arial" charset="0"/>
              </a:defRPr>
            </a:lvl1pPr>
            <a:lvl2pPr marL="742950" indent="-285750" defTabSz="942975">
              <a:defRPr>
                <a:solidFill>
                  <a:schemeClr val="tx1"/>
                </a:solidFill>
                <a:latin typeface="Arial" charset="0"/>
              </a:defRPr>
            </a:lvl2pPr>
            <a:lvl3pPr marL="1143000" indent="-228600" defTabSz="942975">
              <a:defRPr>
                <a:solidFill>
                  <a:schemeClr val="tx1"/>
                </a:solidFill>
                <a:latin typeface="Arial" charset="0"/>
              </a:defRPr>
            </a:lvl3pPr>
            <a:lvl4pPr marL="1600200" indent="-228600" defTabSz="942975">
              <a:defRPr>
                <a:solidFill>
                  <a:schemeClr val="tx1"/>
                </a:solidFill>
                <a:latin typeface="Arial" charset="0"/>
              </a:defRPr>
            </a:lvl4pPr>
            <a:lvl5pPr marL="2057400" indent="-228600" defTabSz="942975">
              <a:defRPr>
                <a:solidFill>
                  <a:schemeClr val="tx1"/>
                </a:solidFill>
                <a:latin typeface="Arial" charset="0"/>
              </a:defRPr>
            </a:lvl5pPr>
            <a:lvl6pPr marL="2514600" indent="-228600" defTabSz="942975" eaLnBrk="0" fontAlgn="base" hangingPunct="0">
              <a:spcBef>
                <a:spcPct val="0"/>
              </a:spcBef>
              <a:spcAft>
                <a:spcPct val="0"/>
              </a:spcAft>
              <a:defRPr>
                <a:solidFill>
                  <a:schemeClr val="tx1"/>
                </a:solidFill>
                <a:latin typeface="Arial" charset="0"/>
              </a:defRPr>
            </a:lvl6pPr>
            <a:lvl7pPr marL="2971800" indent="-228600" defTabSz="942975" eaLnBrk="0" fontAlgn="base" hangingPunct="0">
              <a:spcBef>
                <a:spcPct val="0"/>
              </a:spcBef>
              <a:spcAft>
                <a:spcPct val="0"/>
              </a:spcAft>
              <a:defRPr>
                <a:solidFill>
                  <a:schemeClr val="tx1"/>
                </a:solidFill>
                <a:latin typeface="Arial" charset="0"/>
              </a:defRPr>
            </a:lvl7pPr>
            <a:lvl8pPr marL="3429000" indent="-228600" defTabSz="942975" eaLnBrk="0" fontAlgn="base" hangingPunct="0">
              <a:spcBef>
                <a:spcPct val="0"/>
              </a:spcBef>
              <a:spcAft>
                <a:spcPct val="0"/>
              </a:spcAft>
              <a:defRPr>
                <a:solidFill>
                  <a:schemeClr val="tx1"/>
                </a:solidFill>
                <a:latin typeface="Arial" charset="0"/>
              </a:defRPr>
            </a:lvl8pPr>
            <a:lvl9pPr marL="3886200" indent="-228600" defTabSz="942975" eaLnBrk="0" fontAlgn="base" hangingPunct="0">
              <a:spcBef>
                <a:spcPct val="0"/>
              </a:spcBef>
              <a:spcAft>
                <a:spcPct val="0"/>
              </a:spcAft>
              <a:defRPr>
                <a:solidFill>
                  <a:schemeClr val="tx1"/>
                </a:solidFill>
                <a:latin typeface="Arial" charset="0"/>
              </a:defRPr>
            </a:lvl9pPr>
          </a:lstStyle>
          <a:p>
            <a:fld id="{F588091D-DFEF-4BB0-8BF7-0801DE6F0DA1}" type="slidenum">
              <a:rPr lang="en-GB"/>
              <a:pPr/>
              <a:t>1</a:t>
            </a:fld>
            <a:endParaRPr lang="en-GB" dirty="0"/>
          </a:p>
        </p:txBody>
      </p:sp>
      <p:sp>
        <p:nvSpPr>
          <p:cNvPr id="15363" name="Rectangle 2"/>
          <p:cNvSpPr>
            <a:spLocks noGrp="1" noChangeArrowheads="1"/>
          </p:cNvSpPr>
          <p:nvPr>
            <p:ph type="body" idx="1"/>
          </p:nvPr>
        </p:nvSpPr>
        <p:spPr>
          <a:xfrm>
            <a:off x="242888" y="5253038"/>
            <a:ext cx="6283325" cy="4051300"/>
          </a:xfrm>
          <a:noFill/>
        </p:spPr>
        <p:txBody>
          <a:bodyPr lIns="89384" tIns="44694" rIns="89384" bIns="44694"/>
          <a:lstStyle/>
          <a:p>
            <a:pPr eaLnBrk="1" hangingPunct="1"/>
            <a:endParaRPr lang="en-GB" dirty="0" smtClean="0"/>
          </a:p>
        </p:txBody>
      </p:sp>
      <p:sp>
        <p:nvSpPr>
          <p:cNvPr id="15364" name="Rectangle 3"/>
          <p:cNvSpPr>
            <a:spLocks noGrp="1" noRot="1" noChangeAspect="1" noChangeArrowheads="1" noTextEdit="1"/>
          </p:cNvSpPr>
          <p:nvPr>
            <p:ph type="sldImg"/>
          </p:nvPr>
        </p:nvSpPr>
        <p:spPr>
          <a:xfrm>
            <a:off x="1588" y="0"/>
            <a:ext cx="6696075" cy="5022850"/>
          </a:xfrm>
          <a:ln/>
        </p:spPr>
      </p:sp>
    </p:spTree>
    <p:extLst>
      <p:ext uri="{BB962C8B-B14F-4D97-AF65-F5344CB8AC3E}">
        <p14:creationId xmlns:p14="http://schemas.microsoft.com/office/powerpoint/2010/main" val="382606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F276AD-65C1-423B-BC5B-78FF3EEF0907}" type="slidenum">
              <a:rPr lang="en-US"/>
              <a:pPr/>
              <a:t>11</a:t>
            </a:fld>
            <a:endParaRPr lang="en-US"/>
          </a:p>
        </p:txBody>
      </p:sp>
      <p:sp>
        <p:nvSpPr>
          <p:cNvPr id="390146" name="Rectangle 2"/>
          <p:cNvSpPr>
            <a:spLocks noGrp="1" noRot="1" noChangeAspect="1"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2178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6B035-A733-4F40-849B-830B00D45634}" type="slidenum">
              <a:rPr lang="en-US"/>
              <a:pPr/>
              <a:t>12</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a:t>Students may find it helpful if you actually go through each of these steps - at least through writing the equation, and setting setup cost equal to holding cost.</a:t>
            </a:r>
          </a:p>
        </p:txBody>
      </p:sp>
    </p:spTree>
    <p:extLst>
      <p:ext uri="{BB962C8B-B14F-4D97-AF65-F5344CB8AC3E}">
        <p14:creationId xmlns:p14="http://schemas.microsoft.com/office/powerpoint/2010/main" val="4260300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BA66A-1503-4931-963A-11D27058F3B2}" type="slidenum">
              <a:rPr lang="en-US"/>
              <a:pPr/>
              <a:t>13</a:t>
            </a:fld>
            <a:endParaRPr lang="en-US"/>
          </a:p>
        </p:txBody>
      </p:sp>
      <p:sp>
        <p:nvSpPr>
          <p:cNvPr id="398338" name="Rectangle 2"/>
          <p:cNvSpPr>
            <a:spLocks noGrp="1" noRot="1" noChangeAspect="1" noChangeArrowheads="1" noTextEdit="1"/>
          </p:cNvSpPr>
          <p:nvPr>
            <p:ph type="sldImg"/>
          </p:nvPr>
        </p:nvSpPr>
        <p:spPr>
          <a:ln/>
        </p:spPr>
      </p:sp>
      <p:sp>
        <p:nvSpPr>
          <p:cNvPr id="398339" name="Rectangle 3"/>
          <p:cNvSpPr>
            <a:spLocks noGrp="1" noChangeArrowheads="1"/>
          </p:cNvSpPr>
          <p:nvPr>
            <p:ph type="body" idx="1"/>
          </p:nvPr>
        </p:nvSpPr>
        <p:spPr/>
        <p:txBody>
          <a:bodyPr/>
          <a:lstStyle/>
          <a:p>
            <a:r>
              <a:rPr lang="en-US"/>
              <a:t>One should link this model to the assumptions.  You should also explore, at least briefly,  how this picture would change if the assumptions were not met.</a:t>
            </a:r>
          </a:p>
        </p:txBody>
      </p:sp>
    </p:spTree>
    <p:extLst>
      <p:ext uri="{BB962C8B-B14F-4D97-AF65-F5344CB8AC3E}">
        <p14:creationId xmlns:p14="http://schemas.microsoft.com/office/powerpoint/2010/main" val="3395164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844075-DB51-4219-B5CA-FB7D99E03D20}" type="slidenum">
              <a:rPr lang="en-US"/>
              <a:pPr/>
              <a:t>14</a:t>
            </a:fld>
            <a:endParaRPr lang="en-US"/>
          </a:p>
        </p:txBody>
      </p:sp>
      <p:sp>
        <p:nvSpPr>
          <p:cNvPr id="400386" name="Rectangle 2"/>
          <p:cNvSpPr>
            <a:spLocks noGrp="1" noRot="1" noChangeAspect="1" noChangeArrowheads="1" noTextEdit="1"/>
          </p:cNvSpPr>
          <p:nvPr>
            <p:ph type="sldImg"/>
          </p:nvPr>
        </p:nvSpPr>
        <p:spPr>
          <a:ln/>
        </p:spPr>
      </p:sp>
      <p:sp>
        <p:nvSpPr>
          <p:cNvPr id="400387" name="Rectangle 3"/>
          <p:cNvSpPr>
            <a:spLocks noGrp="1" noChangeArrowheads="1"/>
          </p:cNvSpPr>
          <p:nvPr>
            <p:ph type="body" idx="1"/>
          </p:nvPr>
        </p:nvSpPr>
        <p:spPr/>
        <p:txBody>
          <a:bodyPr/>
          <a:lstStyle/>
          <a:p>
            <a:r>
              <a:rPr lang="en-US"/>
              <a:t>For some students, it is most important at this point to explain in detail the meaning and significance of each equation.  It might be helpful to actually work through a numerical example.</a:t>
            </a:r>
          </a:p>
        </p:txBody>
      </p:sp>
    </p:spTree>
    <p:extLst>
      <p:ext uri="{BB962C8B-B14F-4D97-AF65-F5344CB8AC3E}">
        <p14:creationId xmlns:p14="http://schemas.microsoft.com/office/powerpoint/2010/main" val="2151768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69161-A562-4C43-ACFE-E6FD1B445807}" type="slidenum">
              <a:rPr lang="en-US"/>
              <a:pPr/>
              <a:t>16</a:t>
            </a:fld>
            <a:endParaRPr lang="en-US"/>
          </a:p>
        </p:txBody>
      </p:sp>
      <p:sp>
        <p:nvSpPr>
          <p:cNvPr id="402434" name="Rectangle 2"/>
          <p:cNvSpPr>
            <a:spLocks noGrp="1" noRot="1" noChangeAspect="1" noChangeArrowheads="1" noTextEdit="1"/>
          </p:cNvSpPr>
          <p:nvPr>
            <p:ph type="sldImg"/>
          </p:nvPr>
        </p:nvSpPr>
        <p:spPr>
          <a:ln/>
        </p:spPr>
      </p:sp>
      <p:sp>
        <p:nvSpPr>
          <p:cNvPr id="402435" name="Rectangle 3"/>
          <p:cNvSpPr>
            <a:spLocks noGrp="1" noChangeArrowheads="1"/>
          </p:cNvSpPr>
          <p:nvPr>
            <p:ph type="body" idx="1"/>
          </p:nvPr>
        </p:nvSpPr>
        <p:spPr/>
        <p:txBody>
          <a:bodyPr/>
          <a:lstStyle/>
          <a:p>
            <a:r>
              <a:rPr lang="en-US"/>
              <a:t>One way to approach this is as an EOQ model with the instantaneous replenishment assumption relaxed.  The following slide (EOQ Model modified to show changes for POQ) allows you to do this if you wish.  Otherwise, skip it and move on.</a:t>
            </a:r>
          </a:p>
        </p:txBody>
      </p:sp>
    </p:spTree>
    <p:extLst>
      <p:ext uri="{BB962C8B-B14F-4D97-AF65-F5344CB8AC3E}">
        <p14:creationId xmlns:p14="http://schemas.microsoft.com/office/powerpoint/2010/main" val="263222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4DA3C0-C057-4DBC-A250-26E0664A5973}" type="slidenum">
              <a:rPr lang="en-US"/>
              <a:pPr/>
              <a:t>17</a:t>
            </a:fld>
            <a:endParaRPr 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777206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FF13E-F549-4C5F-9177-F205E89FB0CC}" type="slidenum">
              <a:rPr lang="en-US"/>
              <a:pPr/>
              <a:t>18</a:t>
            </a:fld>
            <a:endParaRPr lang="en-US"/>
          </a:p>
        </p:txBody>
      </p:sp>
      <p:sp>
        <p:nvSpPr>
          <p:cNvPr id="408578" name="Rectangle 2"/>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r>
              <a:rPr lang="en-US"/>
              <a:t>Given that students recognize that production takes place for only a portion of the cycle, you might ask how one determines the appropriate length of the production period.  If they understand the model, they will perceive that the production period is determined by the POQ.</a:t>
            </a:r>
          </a:p>
        </p:txBody>
      </p:sp>
      <p:sp>
        <p:nvSpPr>
          <p:cNvPr id="408579" name="Rectangle 3"/>
          <p:cNvSpPr>
            <a:spLocks noGrp="1" noRot="1" noChangeAspect="1" noChangeArrowheads="1" noTextEdit="1"/>
          </p:cNvSpPr>
          <p:nvPr>
            <p:ph type="sldImg"/>
          </p:nvPr>
        </p:nvSpPr>
        <p:spPr>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2046007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A557B1-8556-4BE1-8C34-52FD58E156E6}" type="slidenum">
              <a:rPr lang="en-US"/>
              <a:pPr/>
              <a:t>19</a:t>
            </a:fld>
            <a:endParaRPr 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89380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6AB971-F537-4F19-977F-D7CA26D4C343}" type="slidenum">
              <a:rPr lang="en-US"/>
              <a:pPr/>
              <a:t>20</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t>Here again, it may be helpful to actually go through a numerical example, but it will probably be necessary to explain in detail the meaning and significance of each equation </a:t>
            </a:r>
          </a:p>
        </p:txBody>
      </p:sp>
    </p:spTree>
    <p:extLst>
      <p:ext uri="{BB962C8B-B14F-4D97-AF65-F5344CB8AC3E}">
        <p14:creationId xmlns:p14="http://schemas.microsoft.com/office/powerpoint/2010/main" val="2829848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201CAE-3A47-432A-82BF-4B1BA73A079A}" type="slidenum">
              <a:rPr lang="en-US"/>
              <a:pPr/>
              <a:t>21</a:t>
            </a:fld>
            <a:endParaRPr lang="en-US"/>
          </a:p>
        </p:txBody>
      </p:sp>
      <p:sp>
        <p:nvSpPr>
          <p:cNvPr id="422914" name="Rectangle 2"/>
          <p:cNvSpPr>
            <a:spLocks noGrp="1" noRot="1" noChangeAspect="1" noChangeArrowheads="1" noTextEdit="1"/>
          </p:cNvSpPr>
          <p:nvPr>
            <p:ph type="sldImg"/>
          </p:nvPr>
        </p:nvSpPr>
        <p:spPr>
          <a:ln/>
        </p:spPr>
      </p:sp>
      <p:sp>
        <p:nvSpPr>
          <p:cNvPr id="422915" name="Rectangle 3"/>
          <p:cNvSpPr>
            <a:spLocks noGrp="1" noChangeArrowheads="1"/>
          </p:cNvSpPr>
          <p:nvPr>
            <p:ph type="body" idx="1"/>
          </p:nvPr>
        </p:nvSpPr>
        <p:spPr/>
        <p:txBody>
          <a:bodyPr/>
          <a:lstStyle/>
          <a:p>
            <a:r>
              <a:rPr lang="en-US"/>
              <a:t>This represents a model in which orders are based upon time, not the quantity needed.  The following slide provides a graphical representation.</a:t>
            </a:r>
          </a:p>
        </p:txBody>
      </p:sp>
    </p:spTree>
    <p:extLst>
      <p:ext uri="{BB962C8B-B14F-4D97-AF65-F5344CB8AC3E}">
        <p14:creationId xmlns:p14="http://schemas.microsoft.com/office/powerpoint/2010/main" val="2945740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313046-EBC7-4168-AAFD-AEC500F38D0A}" type="slidenum">
              <a:rPr lang="en-US"/>
              <a:pPr/>
              <a:t>2</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3738332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94A16-1449-4454-A829-79AF410CFD69}" type="slidenum">
              <a:rPr lang="en-US"/>
              <a:pPr/>
              <a:t>22</a:t>
            </a:fld>
            <a:endParaRPr lang="en-US"/>
          </a:p>
        </p:txBody>
      </p:sp>
      <p:sp>
        <p:nvSpPr>
          <p:cNvPr id="424962" name="Rectangle 2"/>
          <p:cNvSpPr>
            <a:spLocks noGrp="1" noRot="1" noChangeAspect="1" noChangeArrowheads="1" noTextEdit="1"/>
          </p:cNvSpPr>
          <p:nvPr>
            <p:ph type="sldImg"/>
          </p:nvPr>
        </p:nvSpPr>
        <p:spPr>
          <a:ln/>
        </p:spPr>
      </p:sp>
      <p:sp>
        <p:nvSpPr>
          <p:cNvPr id="424963"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9668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4D3D5-6B42-4708-8A5B-7E66F0F3AD45}" type="slidenum">
              <a:rPr lang="en-US"/>
              <a:pPr/>
              <a:t>4</a:t>
            </a:fld>
            <a:endParaRPr lang="en-US"/>
          </a:p>
        </p:txBody>
      </p:sp>
      <p:sp>
        <p:nvSpPr>
          <p:cNvPr id="351234" name="Rectangle 4098"/>
          <p:cNvSpPr>
            <a:spLocks noGrp="1" noRot="1" noChangeAspect="1" noChangeArrowheads="1" noTextEdit="1"/>
          </p:cNvSpPr>
          <p:nvPr>
            <p:ph type="sldImg"/>
          </p:nvPr>
        </p:nvSpPr>
        <p:spPr>
          <a:ln/>
        </p:spPr>
      </p:sp>
      <p:sp>
        <p:nvSpPr>
          <p:cNvPr id="351235" name="Rectangle 4099"/>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2541180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4D3D5-6B42-4708-8A5B-7E66F0F3AD45}" type="slidenum">
              <a:rPr lang="en-US"/>
              <a:pPr/>
              <a:t>5</a:t>
            </a:fld>
            <a:endParaRPr lang="en-US"/>
          </a:p>
        </p:txBody>
      </p:sp>
      <p:sp>
        <p:nvSpPr>
          <p:cNvPr id="351234" name="Rectangle 4098"/>
          <p:cNvSpPr>
            <a:spLocks noGrp="1" noRot="1" noChangeAspect="1" noChangeArrowheads="1" noTextEdit="1"/>
          </p:cNvSpPr>
          <p:nvPr>
            <p:ph type="sldImg"/>
          </p:nvPr>
        </p:nvSpPr>
        <p:spPr>
          <a:ln/>
        </p:spPr>
      </p:sp>
      <p:sp>
        <p:nvSpPr>
          <p:cNvPr id="351235" name="Rectangle 4099"/>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401631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E4EB89-B3FB-4ED2-9390-E220BF824D01}" type="slidenum">
              <a:rPr lang="en-US"/>
              <a:pPr/>
              <a:t>6</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r>
              <a:rPr lang="en-US"/>
              <a:t>Of the items listed on this slide, the least obvious to most students is the manner in which inventory can be used to hide production problems.</a:t>
            </a:r>
          </a:p>
        </p:txBody>
      </p:sp>
    </p:spTree>
    <p:extLst>
      <p:ext uri="{BB962C8B-B14F-4D97-AF65-F5344CB8AC3E}">
        <p14:creationId xmlns:p14="http://schemas.microsoft.com/office/powerpoint/2010/main" val="3437632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AA9A30-42B3-4D99-A2E4-ACFA2A1412CE}" type="slidenum">
              <a:rPr lang="en-US"/>
              <a:pPr/>
              <a:t>7</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5267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D0878-A037-48B7-B9AD-9C48F656D5AD}" type="slidenum">
              <a:rPr lang="en-US"/>
              <a:pPr/>
              <a:t>8</a:t>
            </a:fld>
            <a:endParaRPr lang="en-US"/>
          </a:p>
        </p:txBody>
      </p:sp>
      <p:sp>
        <p:nvSpPr>
          <p:cNvPr id="429058" name="Rectangle 1026"/>
          <p:cNvSpPr>
            <a:spLocks noGrp="1" noRot="1" noChangeAspect="1" noChangeArrowheads="1" noTextEdit="1"/>
          </p:cNvSpPr>
          <p:nvPr>
            <p:ph type="sldImg"/>
          </p:nvPr>
        </p:nvSpPr>
        <p:spPr>
          <a:ln/>
        </p:spPr>
      </p:sp>
      <p:sp>
        <p:nvSpPr>
          <p:cNvPr id="429059" name="Rectangle 1027"/>
          <p:cNvSpPr>
            <a:spLocks noGrp="1" noChangeArrowheads="1"/>
          </p:cNvSpPr>
          <p:nvPr>
            <p:ph type="body" idx="1"/>
          </p:nvPr>
        </p:nvSpPr>
        <p:spPr/>
        <p:txBody>
          <a:bodyPr/>
          <a:lstStyle/>
          <a:p>
            <a:r>
              <a:rPr lang="en-US"/>
              <a:t>This slide provides a more detailed view of the material flow cycle.  Students might be asked to comment on the impact of each element on the overall time.  Questions such as:</a:t>
            </a:r>
          </a:p>
          <a:p>
            <a:r>
              <a:rPr lang="en-US"/>
              <a:t>     - why do we need these times?</a:t>
            </a:r>
          </a:p>
          <a:p>
            <a:r>
              <a:rPr lang="en-US"/>
              <a:t>     - how can they be reduced?</a:t>
            </a:r>
          </a:p>
          <a:p>
            <a:r>
              <a:rPr lang="en-US"/>
              <a:t>     - would we wish to eliminate these elements entirely?</a:t>
            </a:r>
          </a:p>
          <a:p>
            <a:r>
              <a:rPr lang="en-US"/>
              <a:t>might be helpful.</a:t>
            </a:r>
          </a:p>
        </p:txBody>
      </p:sp>
    </p:spTree>
    <p:extLst>
      <p:ext uri="{BB962C8B-B14F-4D97-AF65-F5344CB8AC3E}">
        <p14:creationId xmlns:p14="http://schemas.microsoft.com/office/powerpoint/2010/main" val="99167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1BFF6B-C1AE-4DBC-A523-FB942DEE3A80}" type="slidenum">
              <a:rPr lang="en-US"/>
              <a:pPr/>
              <a:t>9</a:t>
            </a:fld>
            <a:endParaRPr lang="en-US"/>
          </a:p>
        </p:txBody>
      </p:sp>
      <p:sp>
        <p:nvSpPr>
          <p:cNvPr id="375810" name="Rectangle 2"/>
          <p:cNvSpPr>
            <a:spLocks noGrp="1" noRot="1" noChangeAspect="1" noChangeArrowheads="1" noTextEdit="1"/>
          </p:cNvSpPr>
          <p:nvPr>
            <p:ph type="sldImg"/>
          </p:nvPr>
        </p:nvSpPr>
        <p:spPr>
          <a:ln/>
        </p:spPr>
      </p:sp>
      <p:sp>
        <p:nvSpPr>
          <p:cNvPr id="375811"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877809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61F34C-438A-4971-9F6C-FF74B96ED083}" type="slidenum">
              <a:rPr lang="en-US"/>
              <a:pPr/>
              <a:t>10</a:t>
            </a:fld>
            <a:endParaRPr lang="en-US"/>
          </a:p>
        </p:txBody>
      </p:sp>
      <p:sp>
        <p:nvSpPr>
          <p:cNvPr id="386050" name="Rectangle 2"/>
          <p:cNvSpPr>
            <a:spLocks noGrp="1" noRot="1" noChangeAspect="1" noChangeArrowheads="1" noTextEdit="1"/>
          </p:cNvSpPr>
          <p:nvPr>
            <p:ph type="sldImg"/>
          </p:nvPr>
        </p:nvSpPr>
        <p:spPr>
          <a:ln/>
        </p:spPr>
      </p:sp>
      <p:sp>
        <p:nvSpPr>
          <p:cNvPr id="386051" name="Rectangle 3"/>
          <p:cNvSpPr>
            <a:spLocks noGrp="1" noChangeArrowheads="1"/>
          </p:cNvSpPr>
          <p:nvPr>
            <p:ph type="body" idx="1"/>
          </p:nvPr>
        </p:nvSpPr>
        <p:spPr/>
        <p:txBody>
          <a:bodyPr/>
          <a:lstStyle/>
          <a:p>
            <a:r>
              <a:rPr lang="en-US"/>
              <a:t>This slide simply introduces some of the available models.  Additional details are provided in subsequent slides.</a:t>
            </a:r>
          </a:p>
        </p:txBody>
      </p:sp>
    </p:spTree>
    <p:extLst>
      <p:ext uri="{BB962C8B-B14F-4D97-AF65-F5344CB8AC3E}">
        <p14:creationId xmlns:p14="http://schemas.microsoft.com/office/powerpoint/2010/main" val="667113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4" name="Picture 2" descr="Hintergr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Himmel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765550"/>
            <a:ext cx="91440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chatten"/>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765550"/>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04" name="Rectangle 4"/>
          <p:cNvSpPr>
            <a:spLocks noGrp="1" noChangeArrowheads="1"/>
          </p:cNvSpPr>
          <p:nvPr>
            <p:ph type="ctrTitle" sz="quarter" hasCustomPrompt="1"/>
          </p:nvPr>
        </p:nvSpPr>
        <p:spPr>
          <a:xfrm>
            <a:off x="727074" y="1260475"/>
            <a:ext cx="7638449" cy="1143000"/>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rIns="91440" anchor="b"/>
          <a:lstStyle>
            <a:lvl1pPr>
              <a:defRPr sz="2800">
                <a:solidFill>
                  <a:schemeClr val="bg2">
                    <a:lumMod val="75000"/>
                  </a:schemeClr>
                </a:solidFill>
              </a:defRPr>
            </a:lvl1pPr>
          </a:lstStyle>
          <a:p>
            <a:pPr lvl="0"/>
            <a:r>
              <a:rPr lang="tr-TR" noProof="0" dirty="0" smtClean="0"/>
              <a:t>FE 422 FOOD PRODUCTION MANAGEMENT</a:t>
            </a:r>
            <a:endParaRPr lang="de-DE" noProof="0" dirty="0" smtClean="0"/>
          </a:p>
        </p:txBody>
      </p:sp>
      <p:sp>
        <p:nvSpPr>
          <p:cNvPr id="1075205" name="Rectangle 5"/>
          <p:cNvSpPr>
            <a:spLocks noGrp="1" noChangeArrowheads="1"/>
          </p:cNvSpPr>
          <p:nvPr>
            <p:ph type="subTitle" sz="quarter" idx="1"/>
          </p:nvPr>
        </p:nvSpPr>
        <p:spPr>
          <a:xfrm>
            <a:off x="727075" y="2571750"/>
            <a:ext cx="6764338" cy="773113"/>
          </a:xfrm>
        </p:spPr>
        <p:txBody>
          <a:bodyPr lIns="91440" rIns="91440"/>
          <a:lstStyle>
            <a:lvl1pPr marL="0" indent="0">
              <a:buFont typeface="Wingdings" pitchFamily="2" charset="2"/>
              <a:buNone/>
              <a:defRPr sz="2200" b="1"/>
            </a:lvl1pPr>
          </a:lstStyle>
          <a:p>
            <a:pPr lvl="0"/>
            <a:r>
              <a:rPr lang="en-US" noProof="0" smtClean="0"/>
              <a:t>Click to edit Master text styles</a:t>
            </a:r>
          </a:p>
        </p:txBody>
      </p:sp>
      <p:sp>
        <p:nvSpPr>
          <p:cNvPr id="3" name="Metin kutusu 2"/>
          <p:cNvSpPr txBox="1"/>
          <p:nvPr userDrawn="1"/>
        </p:nvSpPr>
        <p:spPr>
          <a:xfrm>
            <a:off x="5597610" y="6153665"/>
            <a:ext cx="3126259" cy="369332"/>
          </a:xfrm>
          <a:prstGeom prst="rect">
            <a:avLst/>
          </a:prstGeom>
          <a:noFill/>
        </p:spPr>
        <p:txBody>
          <a:bodyPr wrap="square" rtlCol="0">
            <a:spAutoFit/>
          </a:bodyPr>
          <a:lstStyle/>
          <a:p>
            <a:r>
              <a:rPr lang="tr-TR" b="1" dirty="0" smtClean="0">
                <a:solidFill>
                  <a:schemeClr val="bg2">
                    <a:lumMod val="50000"/>
                  </a:schemeClr>
                </a:solidFill>
              </a:rPr>
              <a:t>Dr.</a:t>
            </a:r>
            <a:r>
              <a:rPr lang="tr-TR" b="1" baseline="0" dirty="0" smtClean="0">
                <a:solidFill>
                  <a:schemeClr val="bg2">
                    <a:lumMod val="50000"/>
                  </a:schemeClr>
                </a:solidFill>
              </a:rPr>
              <a:t> Ali Coşkun </a:t>
            </a:r>
            <a:r>
              <a:rPr lang="tr-TR" b="1" baseline="0" dirty="0" smtClean="0">
                <a:solidFill>
                  <a:schemeClr val="bg1">
                    <a:lumMod val="50000"/>
                  </a:schemeClr>
                </a:solidFill>
              </a:rPr>
              <a:t>DALGIÇ</a:t>
            </a:r>
            <a:endParaRPr lang="tr-TR" b="1" dirty="0">
              <a:solidFill>
                <a:schemeClr val="bg1">
                  <a:lumMod val="50000"/>
                </a:schemeClr>
              </a:solidFill>
            </a:endParaRPr>
          </a:p>
        </p:txBody>
      </p:sp>
    </p:spTree>
    <p:extLst>
      <p:ext uri="{BB962C8B-B14F-4D97-AF65-F5344CB8AC3E}">
        <p14:creationId xmlns:p14="http://schemas.microsoft.com/office/powerpoint/2010/main" val="3602593697"/>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30C24003-50D2-4135-BE95-C037A2CC91EC}" type="slidenum">
              <a:rPr lang="de-DE" sz="1400" b="1" smtClean="0"/>
              <a:pPr>
                <a:defRPr/>
              </a:pPr>
              <a:t>‹#›</a:t>
            </a:fld>
            <a:endParaRPr lang="de-DE" sz="1400" b="1"/>
          </a:p>
        </p:txBody>
      </p:sp>
    </p:spTree>
    <p:extLst>
      <p:ext uri="{BB962C8B-B14F-4D97-AF65-F5344CB8AC3E}">
        <p14:creationId xmlns:p14="http://schemas.microsoft.com/office/powerpoint/2010/main" val="2344851495"/>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705600" y="230188"/>
            <a:ext cx="2100263" cy="5659437"/>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3225" y="230188"/>
            <a:ext cx="6149975" cy="565943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6408A7D6-ED1D-4B03-BD81-74633E5A3B9A}" type="slidenum">
              <a:rPr lang="de-DE" sz="1400" b="1" smtClean="0"/>
              <a:pPr>
                <a:defRPr/>
              </a:pPr>
              <a:t>‹#›</a:t>
            </a:fld>
            <a:endParaRPr lang="de-DE" sz="1400" b="1"/>
          </a:p>
        </p:txBody>
      </p:sp>
    </p:spTree>
    <p:extLst>
      <p:ext uri="{BB962C8B-B14F-4D97-AF65-F5344CB8AC3E}">
        <p14:creationId xmlns:p14="http://schemas.microsoft.com/office/powerpoint/2010/main" val="1972339403"/>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77334" y="163286"/>
            <a:ext cx="7771694"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6153" y="1981541"/>
            <a:ext cx="3801180" cy="41144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lipArt Placeholder 3"/>
          <p:cNvSpPr>
            <a:spLocks noGrp="1"/>
          </p:cNvSpPr>
          <p:nvPr>
            <p:ph type="clipArt" sz="half" idx="2"/>
          </p:nvPr>
        </p:nvSpPr>
        <p:spPr>
          <a:xfrm>
            <a:off x="4656667" y="1981541"/>
            <a:ext cx="3801181" cy="4114459"/>
          </a:xfrm>
        </p:spPr>
        <p:txBody>
          <a:bodyPr/>
          <a:lstStyle/>
          <a:p>
            <a:endParaRPr lang="tr-TR"/>
          </a:p>
        </p:txBody>
      </p:sp>
      <p:sp>
        <p:nvSpPr>
          <p:cNvPr id="5" name="Date Placeholder 4"/>
          <p:cNvSpPr>
            <a:spLocks noGrp="1"/>
          </p:cNvSpPr>
          <p:nvPr>
            <p:ph type="dt" sz="half" idx="10"/>
          </p:nvPr>
        </p:nvSpPr>
        <p:spPr>
          <a:xfrm>
            <a:off x="686153" y="6249081"/>
            <a:ext cx="3048000" cy="455839"/>
          </a:xfrm>
          <a:prstGeom prst="rect">
            <a:avLst/>
          </a:prstGeom>
        </p:spPr>
        <p:txBody>
          <a:bodyPr lIns="100008" tIns="50004" rIns="100008" bIns="50004"/>
          <a:lstStyle>
            <a:lvl1pPr>
              <a:defRPr/>
            </a:lvl1pPr>
          </a:lstStyle>
          <a:p>
            <a:r>
              <a:rPr lang="en-US"/>
              <a:t>PowerPoint presentation to accompany Operations Management, 6E (Heizer &amp; Render)</a:t>
            </a:r>
            <a:endParaRPr lang="en-US" sz="1400"/>
          </a:p>
        </p:txBody>
      </p:sp>
      <p:sp>
        <p:nvSpPr>
          <p:cNvPr id="6" name="Footer Placeholder 5"/>
          <p:cNvSpPr>
            <a:spLocks noGrp="1"/>
          </p:cNvSpPr>
          <p:nvPr>
            <p:ph type="ftr" sz="quarter" idx="11"/>
          </p:nvPr>
        </p:nvSpPr>
        <p:spPr>
          <a:xfrm>
            <a:off x="5588000" y="6243979"/>
            <a:ext cx="3302000" cy="450736"/>
          </a:xfrm>
        </p:spPr>
        <p:txBody>
          <a:bodyPr/>
          <a:lstStyle>
            <a:lvl1pPr>
              <a:defRPr/>
            </a:lvl1pPr>
          </a:lstStyle>
          <a:p>
            <a:r>
              <a:rPr lang="en-US"/>
              <a:t>© 2001 by Prentice Hall, Inc.,  Upper Saddle River, N.J. 07458</a:t>
            </a:r>
          </a:p>
        </p:txBody>
      </p:sp>
      <p:sp>
        <p:nvSpPr>
          <p:cNvPr id="7" name="Slide Number Placeholder 6"/>
          <p:cNvSpPr>
            <a:spLocks noGrp="1"/>
          </p:cNvSpPr>
          <p:nvPr>
            <p:ph type="sldNum" sz="quarter" idx="12"/>
          </p:nvPr>
        </p:nvSpPr>
        <p:spPr>
          <a:xfrm>
            <a:off x="3961695" y="6249081"/>
            <a:ext cx="1220611" cy="455839"/>
          </a:xfrm>
          <a:prstGeom prst="rect">
            <a:avLst/>
          </a:prstGeom>
        </p:spPr>
        <p:txBody>
          <a:bodyPr lIns="100008" tIns="50004" rIns="100008" bIns="50004"/>
          <a:lstStyle>
            <a:lvl1pPr>
              <a:defRPr/>
            </a:lvl1pPr>
          </a:lstStyle>
          <a:p>
            <a:r>
              <a:rPr lang="en-US"/>
              <a:t>12-</a:t>
            </a:r>
            <a:fld id="{AA46689D-42DB-4394-853A-651BBC5C0DCF}" type="slidenum">
              <a:rPr lang="en-US"/>
              <a:pPr/>
              <a:t>‹#›</a:t>
            </a:fld>
            <a:endParaRPr lang="en-US" sz="1400"/>
          </a:p>
        </p:txBody>
      </p:sp>
    </p:spTree>
    <p:extLst>
      <p:ext uri="{BB962C8B-B14F-4D97-AF65-F5344CB8AC3E}">
        <p14:creationId xmlns:p14="http://schemas.microsoft.com/office/powerpoint/2010/main" val="373252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3225" y="230188"/>
            <a:ext cx="8530710" cy="600075"/>
          </a:xfrm>
        </p:spPr>
        <p:txBody>
          <a:bodyPr/>
          <a:lstStyle>
            <a:lvl1pPr>
              <a:defRPr>
                <a:solidFill>
                  <a:schemeClr val="bg2">
                    <a:lumMod val="75000"/>
                  </a:schemeClr>
                </a:solidFill>
                <a:latin typeface="Book Antiqua" pitchFamily="18" charset="0"/>
              </a:defRPr>
            </a:lvl1pPr>
          </a:lstStyle>
          <a:p>
            <a:r>
              <a:rPr lang="tr-TR" smtClean="0"/>
              <a:t>Asıl başlık stili için tıklatın</a:t>
            </a:r>
            <a:endParaRPr lang="tr-TR"/>
          </a:p>
        </p:txBody>
      </p:sp>
      <p:sp>
        <p:nvSpPr>
          <p:cNvPr id="3" name="İçerik Yer Tutucusu 2"/>
          <p:cNvSpPr>
            <a:spLocks noGrp="1"/>
          </p:cNvSpPr>
          <p:nvPr>
            <p:ph idx="1"/>
          </p:nvPr>
        </p:nvSpPr>
        <p:spPr/>
        <p:txBody>
          <a:bodyPr/>
          <a:lstStyle>
            <a:lvl1pPr>
              <a:defRPr>
                <a:latin typeface="Book Antiqua" pitchFamily="18" charset="0"/>
              </a:defRPr>
            </a:lvl1pPr>
            <a:lvl2pPr>
              <a:defRPr>
                <a:latin typeface="Book Antiqua" pitchFamily="18" charset="0"/>
              </a:defRPr>
            </a:lvl2pPr>
            <a:lvl3pPr>
              <a:defRPr>
                <a:latin typeface="Book Antiqua" pitchFamily="18" charset="0"/>
              </a:defRPr>
            </a:lvl3pPr>
            <a:lvl4pPr>
              <a:defRPr>
                <a:latin typeface="Book Antiqua" pitchFamily="18" charset="0"/>
              </a:defRPr>
            </a:lvl4pPr>
            <a:lvl5pPr>
              <a:defRPr>
                <a:latin typeface="Book Antiqua"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309985EE-30AE-4C86-9EB2-3A2F05F14641}" type="slidenum">
              <a:rPr lang="de-DE" sz="1400" b="1" smtClean="0"/>
              <a:pPr>
                <a:defRPr/>
              </a:pPr>
              <a:t>‹#›</a:t>
            </a:fld>
            <a:endParaRPr lang="de-DE" sz="1400" b="1"/>
          </a:p>
        </p:txBody>
      </p:sp>
      <p:sp>
        <p:nvSpPr>
          <p:cNvPr id="5" name="Dikdörtgen 4"/>
          <p:cNvSpPr/>
          <p:nvPr userDrawn="1"/>
        </p:nvSpPr>
        <p:spPr bwMode="auto">
          <a:xfrm>
            <a:off x="6499654" y="308919"/>
            <a:ext cx="2434281" cy="494270"/>
          </a:xfrm>
          <a:prstGeom prst="rect">
            <a:avLst/>
          </a:prstGeom>
          <a:solidFill>
            <a:schemeClr val="bg1"/>
          </a:soli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6" name="Dikdörtgen 5"/>
          <p:cNvSpPr/>
          <p:nvPr userDrawn="1"/>
        </p:nvSpPr>
        <p:spPr bwMode="auto">
          <a:xfrm>
            <a:off x="0" y="6363730"/>
            <a:ext cx="5424616" cy="494270"/>
          </a:xfrm>
          <a:prstGeom prst="rect">
            <a:avLst/>
          </a:prstGeom>
          <a:gradFill flip="none" rotWithShape="1">
            <a:gsLst>
              <a:gs pos="0">
                <a:schemeClr val="accent6">
                  <a:lumMod val="60000"/>
                  <a:lumOff val="40000"/>
                </a:schemeClr>
              </a:gs>
              <a:gs pos="93000">
                <a:schemeClr val="accent5">
                  <a:lumMod val="20000"/>
                  <a:lumOff val="80000"/>
                </a:schemeClr>
              </a:gs>
              <a:gs pos="30000">
                <a:schemeClr val="accent6">
                  <a:lumMod val="60000"/>
                  <a:lumOff val="4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8" name="Metin kutusu 7"/>
          <p:cNvSpPr txBox="1"/>
          <p:nvPr userDrawn="1"/>
        </p:nvSpPr>
        <p:spPr>
          <a:xfrm>
            <a:off x="259491" y="6456976"/>
            <a:ext cx="3126259" cy="307777"/>
          </a:xfrm>
          <a:prstGeom prst="rect">
            <a:avLst/>
          </a:prstGeom>
          <a:noFill/>
        </p:spPr>
        <p:txBody>
          <a:bodyPr wrap="square" rtlCol="0">
            <a:spAutoFit/>
          </a:bodyPr>
          <a:lstStyle/>
          <a:p>
            <a:r>
              <a:rPr lang="tr-TR" sz="1400" b="1" dirty="0" smtClean="0">
                <a:solidFill>
                  <a:schemeClr val="bg2">
                    <a:lumMod val="50000"/>
                  </a:schemeClr>
                </a:solidFill>
                <a:latin typeface="Book Antiqua" pitchFamily="18" charset="0"/>
              </a:rPr>
              <a:t>Dr.</a:t>
            </a:r>
            <a:r>
              <a:rPr lang="tr-TR" sz="1400" b="1" baseline="0" dirty="0" smtClean="0">
                <a:solidFill>
                  <a:schemeClr val="bg2">
                    <a:lumMod val="50000"/>
                  </a:schemeClr>
                </a:solidFill>
                <a:latin typeface="Book Antiqua" pitchFamily="18" charset="0"/>
              </a:rPr>
              <a:t> Ali Coşkun </a:t>
            </a:r>
            <a:r>
              <a:rPr lang="tr-TR" sz="1400" b="1" baseline="0" dirty="0" smtClean="0">
                <a:solidFill>
                  <a:srgbClr val="F7F7F7"/>
                </a:solidFill>
                <a:latin typeface="Book Antiqua" pitchFamily="18" charset="0"/>
              </a:rPr>
              <a:t>DALGIÇ</a:t>
            </a:r>
            <a:endParaRPr lang="tr-TR" sz="1400" b="1" dirty="0">
              <a:solidFill>
                <a:srgbClr val="F7F7F7"/>
              </a:solidFill>
              <a:latin typeface="Book Antiqua" pitchFamily="18" charset="0"/>
            </a:endParaRPr>
          </a:p>
        </p:txBody>
      </p:sp>
    </p:spTree>
    <p:extLst>
      <p:ext uri="{BB962C8B-B14F-4D97-AF65-F5344CB8AC3E}">
        <p14:creationId xmlns:p14="http://schemas.microsoft.com/office/powerpoint/2010/main" val="111814771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ftr" sz="quarter" idx="10"/>
          </p:nvPr>
        </p:nvSpPr>
        <p:spPr>
          <a:ln/>
        </p:spPr>
        <p:txBody>
          <a:bodyPr/>
          <a:lstStyle>
            <a:lvl1pPr>
              <a:defRPr/>
            </a:lvl1pPr>
          </a:lstStyle>
          <a:p>
            <a:pPr>
              <a:defRPr/>
            </a:pPr>
            <a:r>
              <a:rPr lang="de-DE" smtClean="0"/>
              <a:t>Page </a:t>
            </a:r>
            <a:fld id="{9E514C3D-6A99-467A-8690-F0D01E0E9B2B}" type="slidenum">
              <a:rPr lang="de-DE" sz="1400" b="1" smtClean="0"/>
              <a:pPr>
                <a:defRPr/>
              </a:pPr>
              <a:t>‹#›</a:t>
            </a:fld>
            <a:endParaRPr lang="de-DE" sz="1400" b="1"/>
          </a:p>
        </p:txBody>
      </p:sp>
    </p:spTree>
    <p:extLst>
      <p:ext uri="{BB962C8B-B14F-4D97-AF65-F5344CB8AC3E}">
        <p14:creationId xmlns:p14="http://schemas.microsoft.com/office/powerpoint/2010/main" val="2113906574"/>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7988" y="1090613"/>
            <a:ext cx="4122737"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83125" y="1090613"/>
            <a:ext cx="4122738" cy="4799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3D8F67A3-13B5-4C0B-BCF2-7246DB97DD8D}" type="slidenum">
              <a:rPr lang="de-DE" sz="1400" b="1" smtClean="0"/>
              <a:pPr>
                <a:defRPr/>
              </a:pPr>
              <a:t>‹#›</a:t>
            </a:fld>
            <a:endParaRPr lang="de-DE" sz="1400" b="1"/>
          </a:p>
        </p:txBody>
      </p:sp>
    </p:spTree>
    <p:extLst>
      <p:ext uri="{BB962C8B-B14F-4D97-AF65-F5344CB8AC3E}">
        <p14:creationId xmlns:p14="http://schemas.microsoft.com/office/powerpoint/2010/main" val="2322561932"/>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ftr" sz="quarter" idx="10"/>
          </p:nvPr>
        </p:nvSpPr>
        <p:spPr>
          <a:ln/>
        </p:spPr>
        <p:txBody>
          <a:bodyPr/>
          <a:lstStyle>
            <a:lvl1pPr>
              <a:defRPr/>
            </a:lvl1pPr>
          </a:lstStyle>
          <a:p>
            <a:pPr>
              <a:defRPr/>
            </a:pPr>
            <a:r>
              <a:rPr lang="de-DE" smtClean="0"/>
              <a:t>Page </a:t>
            </a:r>
            <a:fld id="{F96DCE11-A5EE-405D-9438-C07C29119BED}" type="slidenum">
              <a:rPr lang="de-DE" sz="1400" b="1" smtClean="0"/>
              <a:pPr>
                <a:defRPr/>
              </a:pPr>
              <a:t>‹#›</a:t>
            </a:fld>
            <a:endParaRPr lang="de-DE" sz="1400" b="1"/>
          </a:p>
        </p:txBody>
      </p:sp>
    </p:spTree>
    <p:extLst>
      <p:ext uri="{BB962C8B-B14F-4D97-AF65-F5344CB8AC3E}">
        <p14:creationId xmlns:p14="http://schemas.microsoft.com/office/powerpoint/2010/main" val="3858664412"/>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ftr" sz="quarter" idx="10"/>
          </p:nvPr>
        </p:nvSpPr>
        <p:spPr>
          <a:ln/>
        </p:spPr>
        <p:txBody>
          <a:bodyPr/>
          <a:lstStyle>
            <a:lvl1pPr>
              <a:defRPr/>
            </a:lvl1pPr>
          </a:lstStyle>
          <a:p>
            <a:pPr>
              <a:defRPr/>
            </a:pPr>
            <a:r>
              <a:rPr lang="de-DE" smtClean="0"/>
              <a:t>Page </a:t>
            </a:r>
            <a:fld id="{77DD5E13-A634-464F-A787-F3F057FC2E74}" type="slidenum">
              <a:rPr lang="de-DE" sz="1400" b="1" smtClean="0"/>
              <a:pPr>
                <a:defRPr/>
              </a:pPr>
              <a:t>‹#›</a:t>
            </a:fld>
            <a:endParaRPr lang="de-DE" sz="1400" b="1"/>
          </a:p>
        </p:txBody>
      </p:sp>
    </p:spTree>
    <p:extLst>
      <p:ext uri="{BB962C8B-B14F-4D97-AF65-F5344CB8AC3E}">
        <p14:creationId xmlns:p14="http://schemas.microsoft.com/office/powerpoint/2010/main" val="2819879979"/>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userDrawn="1"/>
        </p:nvSpPr>
        <p:spPr bwMode="auto">
          <a:xfrm>
            <a:off x="-12358" y="6363730"/>
            <a:ext cx="9156357" cy="518984"/>
          </a:xfrm>
          <a:prstGeom prst="rect">
            <a:avLst/>
          </a:prstGeom>
          <a:gradFill flip="none" rotWithShape="1">
            <a:gsLst>
              <a:gs pos="0">
                <a:schemeClr val="accent1"/>
              </a:gs>
              <a:gs pos="54000">
                <a:schemeClr val="accent1">
                  <a:tint val="44500"/>
                  <a:satMod val="160000"/>
                </a:schemeClr>
              </a:gs>
              <a:gs pos="100000">
                <a:schemeClr val="accent1">
                  <a:tint val="23500"/>
                  <a:satMod val="160000"/>
                </a:schemeClr>
              </a:gs>
            </a:gsLst>
            <a:lin ang="10800000" scaled="1"/>
            <a:tileRect/>
          </a:gradFill>
          <a:ln w="1270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2" name="Rectangle 4"/>
          <p:cNvSpPr>
            <a:spLocks noGrp="1" noChangeArrowheads="1"/>
          </p:cNvSpPr>
          <p:nvPr>
            <p:ph type="ftr" sz="quarter" idx="10"/>
          </p:nvPr>
        </p:nvSpPr>
        <p:spPr>
          <a:xfrm>
            <a:off x="7990703" y="6499397"/>
            <a:ext cx="1066800" cy="247650"/>
          </a:xfrm>
          <a:ln/>
        </p:spPr>
        <p:txBody>
          <a:bodyPr/>
          <a:lstStyle>
            <a:lvl1pPr>
              <a:defRPr/>
            </a:lvl1pPr>
          </a:lstStyle>
          <a:p>
            <a:pPr>
              <a:defRPr/>
            </a:pPr>
            <a:r>
              <a:rPr lang="de-DE" smtClean="0"/>
              <a:t>Page </a:t>
            </a:r>
            <a:fld id="{1ADFA165-9C67-4158-9394-CC0F4045EA5E}" type="slidenum">
              <a:rPr lang="de-DE" sz="1400" b="1" smtClean="0"/>
              <a:pPr>
                <a:defRPr/>
              </a:pPr>
              <a:t>‹#›</a:t>
            </a:fld>
            <a:endParaRPr lang="de-DE" sz="1400" b="1"/>
          </a:p>
        </p:txBody>
      </p:sp>
      <p:sp>
        <p:nvSpPr>
          <p:cNvPr id="3" name="Dikdörtgen 2"/>
          <p:cNvSpPr/>
          <p:nvPr userDrawn="1"/>
        </p:nvSpPr>
        <p:spPr bwMode="auto">
          <a:xfrm>
            <a:off x="6104238" y="308919"/>
            <a:ext cx="2953265" cy="568411"/>
          </a:xfrm>
          <a:prstGeom prst="rect">
            <a:avLst/>
          </a:prstGeom>
          <a:solidFill>
            <a:schemeClr val="bg1"/>
          </a:solidFill>
          <a:ln w="0"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charset="0"/>
            </a:endParaRPr>
          </a:p>
        </p:txBody>
      </p:sp>
      <p:sp>
        <p:nvSpPr>
          <p:cNvPr id="4" name="Metin kutusu 3"/>
          <p:cNvSpPr txBox="1"/>
          <p:nvPr userDrawn="1"/>
        </p:nvSpPr>
        <p:spPr>
          <a:xfrm>
            <a:off x="111210" y="6469333"/>
            <a:ext cx="3842951" cy="307777"/>
          </a:xfrm>
          <a:prstGeom prst="rect">
            <a:avLst/>
          </a:prstGeom>
          <a:noFill/>
        </p:spPr>
        <p:txBody>
          <a:bodyPr wrap="square" rtlCol="0">
            <a:spAutoFit/>
          </a:bodyPr>
          <a:lstStyle/>
          <a:p>
            <a:r>
              <a:rPr lang="tr-TR" sz="1400" dirty="0" smtClean="0">
                <a:solidFill>
                  <a:schemeClr val="tx2">
                    <a:lumMod val="50000"/>
                  </a:schemeClr>
                </a:solidFill>
                <a:latin typeface="Book Antiqua" pitchFamily="18" charset="0"/>
              </a:rPr>
              <a:t>Dr.</a:t>
            </a:r>
            <a:r>
              <a:rPr lang="tr-TR" sz="1400" baseline="0" dirty="0" smtClean="0">
                <a:solidFill>
                  <a:schemeClr val="tx2">
                    <a:lumMod val="50000"/>
                  </a:schemeClr>
                </a:solidFill>
                <a:latin typeface="Book Antiqua" pitchFamily="18" charset="0"/>
              </a:rPr>
              <a:t> Ali Coşkun </a:t>
            </a:r>
            <a:r>
              <a:rPr lang="tr-TR" sz="1400" baseline="0" dirty="0" smtClean="0">
                <a:solidFill>
                  <a:schemeClr val="accent1">
                    <a:lumMod val="75000"/>
                  </a:schemeClr>
                </a:solidFill>
                <a:latin typeface="Book Antiqua" pitchFamily="18" charset="0"/>
              </a:rPr>
              <a:t>DALGIÇ</a:t>
            </a:r>
            <a:endParaRPr lang="tr-TR" sz="1400" dirty="0">
              <a:solidFill>
                <a:schemeClr val="accent1">
                  <a:lumMod val="75000"/>
                </a:schemeClr>
              </a:solidFill>
              <a:latin typeface="Book Antiqua" pitchFamily="18" charset="0"/>
            </a:endParaRPr>
          </a:p>
        </p:txBody>
      </p:sp>
    </p:spTree>
    <p:extLst>
      <p:ext uri="{BB962C8B-B14F-4D97-AF65-F5344CB8AC3E}">
        <p14:creationId xmlns:p14="http://schemas.microsoft.com/office/powerpoint/2010/main" val="1190750251"/>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65B5BAB8-A582-42B4-B546-AD835BC827C8}" type="slidenum">
              <a:rPr lang="de-DE" sz="1400" b="1" smtClean="0"/>
              <a:pPr>
                <a:defRPr/>
              </a:pPr>
              <a:t>‹#›</a:t>
            </a:fld>
            <a:endParaRPr lang="de-DE" sz="1400" b="1"/>
          </a:p>
        </p:txBody>
      </p:sp>
    </p:spTree>
    <p:extLst>
      <p:ext uri="{BB962C8B-B14F-4D97-AF65-F5344CB8AC3E}">
        <p14:creationId xmlns:p14="http://schemas.microsoft.com/office/powerpoint/2010/main" val="2509223530"/>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ftr" sz="quarter" idx="10"/>
          </p:nvPr>
        </p:nvSpPr>
        <p:spPr>
          <a:ln/>
        </p:spPr>
        <p:txBody>
          <a:bodyPr/>
          <a:lstStyle>
            <a:lvl1pPr>
              <a:defRPr/>
            </a:lvl1pPr>
          </a:lstStyle>
          <a:p>
            <a:pPr>
              <a:defRPr/>
            </a:pPr>
            <a:r>
              <a:rPr lang="de-DE" smtClean="0"/>
              <a:t>Page </a:t>
            </a:r>
            <a:fld id="{EDD5B3E5-D591-4AB8-8C4F-5431215DCD31}" type="slidenum">
              <a:rPr lang="de-DE" sz="1400" b="1" smtClean="0"/>
              <a:pPr>
                <a:defRPr/>
              </a:pPr>
              <a:t>‹#›</a:t>
            </a:fld>
            <a:endParaRPr lang="de-DE" sz="1400" b="1"/>
          </a:p>
        </p:txBody>
      </p:sp>
    </p:spTree>
    <p:extLst>
      <p:ext uri="{BB962C8B-B14F-4D97-AF65-F5344CB8AC3E}">
        <p14:creationId xmlns:p14="http://schemas.microsoft.com/office/powerpoint/2010/main" val="3757471524"/>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userDrawn="1"/>
        </p:nvSpPr>
        <p:spPr bwMode="auto">
          <a:xfrm>
            <a:off x="0" y="1003300"/>
            <a:ext cx="9144000" cy="5346700"/>
          </a:xfrm>
          <a:prstGeom prst="rect">
            <a:avLst/>
          </a:prstGeom>
          <a:solidFill>
            <a:schemeClr val="fo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pic>
        <p:nvPicPr>
          <p:cNvPr id="1027" name="Picture 5" descr="Hintergrund"/>
          <p:cNvPicPr>
            <a:picLocks noChangeAspect="1" noChangeArrowheads="1"/>
          </p:cNvPicPr>
          <p:nvPr userDrawn="1"/>
        </p:nvPicPr>
        <p:blipFill>
          <a:blip r:embed="rId14">
            <a:extLst>
              <a:ext uri="{28A0092B-C50C-407E-A947-70E740481C1C}">
                <a14:useLocalDpi xmlns:a14="http://schemas.microsoft.com/office/drawing/2010/main" val="0"/>
              </a:ext>
            </a:extLst>
          </a:blip>
          <a:srcRect b="92570"/>
          <a:stretch>
            <a:fillRect/>
          </a:stretch>
        </p:blipFill>
        <p:spPr bwMode="auto">
          <a:xfrm>
            <a:off x="0" y="6362700"/>
            <a:ext cx="9144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03225" y="230188"/>
            <a:ext cx="5945188"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txBody>
          <a:bodyPr vert="horz" wrap="square" lIns="0" tIns="45720" rIns="0" bIns="45720" numCol="1" anchor="ctr" anchorCtr="0" compatLnSpc="1">
            <a:prstTxWarp prst="textNoShape">
              <a:avLst/>
            </a:prstTxWarp>
          </a:bodyPr>
          <a:lstStyle/>
          <a:p>
            <a:pPr lvl="0"/>
            <a:r>
              <a:rPr lang="en-US" smtClean="0"/>
              <a:t>Click to edit Master title style</a:t>
            </a:r>
            <a:endParaRPr lang="de-DE" smtClean="0"/>
          </a:p>
        </p:txBody>
      </p:sp>
      <p:sp>
        <p:nvSpPr>
          <p:cNvPr id="1029" name="Rectangle 3"/>
          <p:cNvSpPr>
            <a:spLocks noGrp="1" noChangeArrowheads="1"/>
          </p:cNvSpPr>
          <p:nvPr>
            <p:ph type="body" idx="1"/>
          </p:nvPr>
        </p:nvSpPr>
        <p:spPr bwMode="auto">
          <a:xfrm>
            <a:off x="407988" y="1090613"/>
            <a:ext cx="8397875" cy="479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4180" name="Rectangle 4"/>
          <p:cNvSpPr>
            <a:spLocks noGrp="1" noChangeArrowheads="1"/>
          </p:cNvSpPr>
          <p:nvPr>
            <p:ph type="ftr" sz="quarter" idx="3"/>
          </p:nvPr>
        </p:nvSpPr>
        <p:spPr bwMode="auto">
          <a:xfrm>
            <a:off x="8045450" y="6464300"/>
            <a:ext cx="106680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solidFill>
                  <a:schemeClr val="bg1"/>
                </a:solidFill>
              </a:defRPr>
            </a:lvl1pPr>
          </a:lstStyle>
          <a:p>
            <a:pPr>
              <a:defRPr/>
            </a:pPr>
            <a:r>
              <a:rPr lang="de-DE" smtClean="0"/>
              <a:t>Page </a:t>
            </a:r>
            <a:fld id="{FBC52C85-5543-453C-B562-1E1BC43517B8}" type="slidenum">
              <a:rPr lang="de-DE" sz="1400" b="1" smtClean="0"/>
              <a:pPr>
                <a:defRPr/>
              </a:pPr>
              <a:t>‹#›</a:t>
            </a:fld>
            <a:endParaRPr lang="de-DE" sz="1400" b="1"/>
          </a:p>
        </p:txBody>
      </p:sp>
      <p:pic>
        <p:nvPicPr>
          <p:cNvPr id="1031" name="Picture 6" descr="schatten"/>
          <p:cNvPicPr>
            <a:picLocks noChangeAspect="1" noChangeArrowheads="1"/>
          </p:cNvPicPr>
          <p:nvPr userDrawn="1"/>
        </p:nvPicPr>
        <p:blipFill>
          <a:blip r:embed="rId15">
            <a:lum bright="36000"/>
            <a:extLst>
              <a:ext uri="{28A0092B-C50C-407E-A947-70E740481C1C}">
                <a14:useLocalDpi xmlns:a14="http://schemas.microsoft.com/office/drawing/2010/main" val="0"/>
              </a:ext>
            </a:extLst>
          </a:blip>
          <a:srcRect/>
          <a:stretch>
            <a:fillRect/>
          </a:stretch>
        </p:blipFill>
        <p:spPr bwMode="auto">
          <a:xfrm>
            <a:off x="0" y="6243638"/>
            <a:ext cx="9144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2"/>
          <p:cNvSpPr>
            <a:spLocks noChangeArrowheads="1"/>
          </p:cNvSpPr>
          <p:nvPr/>
        </p:nvSpPr>
        <p:spPr bwMode="auto">
          <a:xfrm>
            <a:off x="1876425" y="6464300"/>
            <a:ext cx="5376863"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r>
              <a:rPr lang="de-DE" sz="1200"/>
              <a:t>Here comes your footer</a:t>
            </a:r>
          </a:p>
        </p:txBody>
      </p:sp>
      <p:pic>
        <p:nvPicPr>
          <p:cNvPr id="1033" name="Picture 18" descr="PP small"/>
          <p:cNvPicPr>
            <a:picLocks noChangeAspect="1" noChangeArrowheads="1"/>
          </p:cNvPicPr>
          <p:nvPr userDrawn="1"/>
        </p:nvPicPr>
        <p:blipFill>
          <a:blip r:embed="rId16">
            <a:extLst>
              <a:ext uri="{28A0092B-C50C-407E-A947-70E740481C1C}">
                <a14:useLocalDpi xmlns:a14="http://schemas.microsoft.com/office/drawing/2010/main" val="0"/>
              </a:ext>
            </a:extLst>
          </a:blip>
          <a:srcRect b="34532"/>
          <a:stretch>
            <a:fillRect/>
          </a:stretch>
        </p:blipFill>
        <p:spPr bwMode="auto">
          <a:xfrm>
            <a:off x="6604000" y="381000"/>
            <a:ext cx="226695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9" descr="PP small"/>
          <p:cNvPicPr>
            <a:picLocks noChangeAspect="1" noChangeArrowheads="1"/>
          </p:cNvPicPr>
          <p:nvPr userDrawn="1"/>
        </p:nvPicPr>
        <p:blipFill>
          <a:blip r:embed="rId16">
            <a:extLst>
              <a:ext uri="{28A0092B-C50C-407E-A947-70E740481C1C}">
                <a14:useLocalDpi xmlns:a14="http://schemas.microsoft.com/office/drawing/2010/main" val="0"/>
              </a:ext>
            </a:extLst>
          </a:blip>
          <a:srcRect b="34532"/>
          <a:stretch>
            <a:fillRect/>
          </a:stretch>
        </p:blipFill>
        <p:spPr bwMode="auto">
          <a:xfrm>
            <a:off x="152400" y="6459538"/>
            <a:ext cx="241935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6"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7" r:id="rId12"/>
  </p:sldLayoutIdLst>
  <p:transition spd="med">
    <p:wipe dir="r"/>
  </p:transition>
  <p:hf sldNum="0" hdr="0" dt="0"/>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200" b="1">
          <a:solidFill>
            <a:schemeClr val="tx1"/>
          </a:solidFill>
          <a:latin typeface="Arial" charset="0"/>
        </a:defRPr>
      </a:lvl2pPr>
      <a:lvl3pPr algn="l" rtl="0" eaLnBrk="0" fontAlgn="base" hangingPunct="0">
        <a:spcBef>
          <a:spcPct val="0"/>
        </a:spcBef>
        <a:spcAft>
          <a:spcPct val="0"/>
        </a:spcAft>
        <a:defRPr sz="2200" b="1">
          <a:solidFill>
            <a:schemeClr val="tx1"/>
          </a:solidFill>
          <a:latin typeface="Arial" charset="0"/>
        </a:defRPr>
      </a:lvl3pPr>
      <a:lvl4pPr algn="l" rtl="0" eaLnBrk="0" fontAlgn="base" hangingPunct="0">
        <a:spcBef>
          <a:spcPct val="0"/>
        </a:spcBef>
        <a:spcAft>
          <a:spcPct val="0"/>
        </a:spcAft>
        <a:defRPr sz="2200" b="1">
          <a:solidFill>
            <a:schemeClr val="tx1"/>
          </a:solidFill>
          <a:latin typeface="Arial" charset="0"/>
        </a:defRPr>
      </a:lvl4pPr>
      <a:lvl5pPr algn="l" rtl="0" eaLnBrk="0" fontAlgn="base" hangingPunct="0">
        <a:spcBef>
          <a:spcPct val="0"/>
        </a:spcBef>
        <a:spcAft>
          <a:spcPct val="0"/>
        </a:spcAft>
        <a:defRPr sz="2200" b="1">
          <a:solidFill>
            <a:schemeClr val="tx1"/>
          </a:solidFill>
          <a:latin typeface="Arial" charset="0"/>
        </a:defRPr>
      </a:lvl5pPr>
      <a:lvl6pPr marL="457200" algn="l" rtl="0" fontAlgn="base">
        <a:spcBef>
          <a:spcPct val="0"/>
        </a:spcBef>
        <a:spcAft>
          <a:spcPct val="0"/>
        </a:spcAft>
        <a:defRPr sz="2200" b="1">
          <a:solidFill>
            <a:schemeClr val="tx1"/>
          </a:solidFill>
          <a:latin typeface="Arial" charset="0"/>
        </a:defRPr>
      </a:lvl6pPr>
      <a:lvl7pPr marL="914400" algn="l" rtl="0" fontAlgn="base">
        <a:spcBef>
          <a:spcPct val="0"/>
        </a:spcBef>
        <a:spcAft>
          <a:spcPct val="0"/>
        </a:spcAft>
        <a:defRPr sz="2200" b="1">
          <a:solidFill>
            <a:schemeClr val="tx1"/>
          </a:solidFill>
          <a:latin typeface="Arial" charset="0"/>
        </a:defRPr>
      </a:lvl7pPr>
      <a:lvl8pPr marL="1371600" algn="l" rtl="0" fontAlgn="base">
        <a:spcBef>
          <a:spcPct val="0"/>
        </a:spcBef>
        <a:spcAft>
          <a:spcPct val="0"/>
        </a:spcAft>
        <a:defRPr sz="2200" b="1">
          <a:solidFill>
            <a:schemeClr val="tx1"/>
          </a:solidFill>
          <a:latin typeface="Arial" charset="0"/>
        </a:defRPr>
      </a:lvl8pPr>
      <a:lvl9pPr marL="1828800" algn="l" rtl="0" fontAlgn="base">
        <a:spcBef>
          <a:spcPct val="0"/>
        </a:spcBef>
        <a:spcAft>
          <a:spcPct val="0"/>
        </a:spcAft>
        <a:defRPr sz="2200" b="1">
          <a:solidFill>
            <a:schemeClr val="tx1"/>
          </a:solidFill>
          <a:latin typeface="Arial" charset="0"/>
        </a:defRPr>
      </a:lvl9pPr>
    </p:titleStyle>
    <p:bodyStyle>
      <a:lvl1pPr marL="190500" indent="-1905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ea typeface="+mn-ea"/>
          <a:cs typeface="+mn-cs"/>
        </a:defRPr>
      </a:lvl1pPr>
      <a:lvl2pPr marL="381000" indent="-188913" algn="l" rtl="0" eaLnBrk="0" fontAlgn="base" hangingPunct="0">
        <a:spcBef>
          <a:spcPct val="20000"/>
        </a:spcBef>
        <a:spcAft>
          <a:spcPct val="0"/>
        </a:spcAft>
        <a:buClr>
          <a:schemeClr val="accent1"/>
        </a:buClr>
        <a:buChar char="-"/>
        <a:defRPr>
          <a:solidFill>
            <a:schemeClr val="tx1"/>
          </a:solidFill>
          <a:latin typeface="+mn-lt"/>
        </a:defRPr>
      </a:lvl2pPr>
      <a:lvl3pPr marL="561975" indent="-179388" algn="l" rtl="0" eaLnBrk="0" fontAlgn="base" hangingPunct="0">
        <a:spcBef>
          <a:spcPct val="20000"/>
        </a:spcBef>
        <a:spcAft>
          <a:spcPct val="0"/>
        </a:spcAft>
        <a:buClr>
          <a:schemeClr val="accent1"/>
        </a:buClr>
        <a:buChar char="-"/>
        <a:defRPr>
          <a:solidFill>
            <a:schemeClr val="tx1"/>
          </a:solidFill>
          <a:latin typeface="+mn-lt"/>
        </a:defRPr>
      </a:lvl3pPr>
      <a:lvl4pPr marL="752475" indent="-188913" algn="l" rtl="0" eaLnBrk="0" fontAlgn="base" hangingPunct="0">
        <a:spcBef>
          <a:spcPct val="20000"/>
        </a:spcBef>
        <a:spcAft>
          <a:spcPct val="0"/>
        </a:spcAft>
        <a:buClr>
          <a:schemeClr val="accent1"/>
        </a:buClr>
        <a:buChar char="-"/>
        <a:defRPr>
          <a:solidFill>
            <a:schemeClr val="tx1"/>
          </a:solidFill>
          <a:latin typeface="+mn-lt"/>
        </a:defRPr>
      </a:lvl4pPr>
      <a:lvl5pPr marL="962025" indent="-207963" algn="l" rtl="0" eaLnBrk="0" fontAlgn="base" hangingPunct="0">
        <a:spcBef>
          <a:spcPct val="20000"/>
        </a:spcBef>
        <a:spcAft>
          <a:spcPct val="0"/>
        </a:spcAft>
        <a:buClr>
          <a:schemeClr val="accent1"/>
        </a:buClr>
        <a:buFont typeface="Wingdings" pitchFamily="2" charset="2"/>
        <a:buChar char="§"/>
        <a:defRPr>
          <a:solidFill>
            <a:schemeClr val="tx1"/>
          </a:solidFill>
          <a:latin typeface="+mn-lt"/>
        </a:defRPr>
      </a:lvl5pPr>
      <a:lvl6pPr marL="1419225" indent="-207963" algn="l" rtl="0" fontAlgn="base">
        <a:spcBef>
          <a:spcPct val="20000"/>
        </a:spcBef>
        <a:spcAft>
          <a:spcPct val="0"/>
        </a:spcAft>
        <a:buClr>
          <a:schemeClr val="accent1"/>
        </a:buClr>
        <a:buFont typeface="Wingdings" pitchFamily="2" charset="2"/>
        <a:buChar char="§"/>
        <a:defRPr>
          <a:solidFill>
            <a:schemeClr val="tx1"/>
          </a:solidFill>
          <a:latin typeface="+mn-lt"/>
        </a:defRPr>
      </a:lvl6pPr>
      <a:lvl7pPr marL="1876425" indent="-207963" algn="l" rtl="0" fontAlgn="base">
        <a:spcBef>
          <a:spcPct val="20000"/>
        </a:spcBef>
        <a:spcAft>
          <a:spcPct val="0"/>
        </a:spcAft>
        <a:buClr>
          <a:schemeClr val="accent1"/>
        </a:buClr>
        <a:buFont typeface="Wingdings" pitchFamily="2" charset="2"/>
        <a:buChar char="§"/>
        <a:defRPr>
          <a:solidFill>
            <a:schemeClr val="tx1"/>
          </a:solidFill>
          <a:latin typeface="+mn-lt"/>
        </a:defRPr>
      </a:lvl7pPr>
      <a:lvl8pPr marL="2333625" indent="-207963" algn="l" rtl="0" fontAlgn="base">
        <a:spcBef>
          <a:spcPct val="20000"/>
        </a:spcBef>
        <a:spcAft>
          <a:spcPct val="0"/>
        </a:spcAft>
        <a:buClr>
          <a:schemeClr val="accent1"/>
        </a:buClr>
        <a:buFont typeface="Wingdings" pitchFamily="2" charset="2"/>
        <a:buChar char="§"/>
        <a:defRPr>
          <a:solidFill>
            <a:schemeClr val="tx1"/>
          </a:solidFill>
          <a:latin typeface="+mn-lt"/>
        </a:defRPr>
      </a:lvl8pPr>
      <a:lvl9pPr marL="2790825" indent="-207963" algn="l" rtl="0" fontAlgn="base">
        <a:spcBef>
          <a:spcPct val="20000"/>
        </a:spcBef>
        <a:spcAft>
          <a:spcPct val="0"/>
        </a:spcAft>
        <a:buClr>
          <a:schemeClr val="accent1"/>
        </a:buClr>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27075" y="1260475"/>
            <a:ext cx="8033866" cy="1143000"/>
          </a:xfrm>
        </p:spPr>
        <p:txBody>
          <a:bodyPr/>
          <a:lstStyle/>
          <a:p>
            <a:pPr eaLnBrk="1" hangingPunct="1"/>
            <a:r>
              <a:rPr lang="tr-TR" dirty="0" smtClean="0">
                <a:solidFill>
                  <a:schemeClr val="bg2">
                    <a:lumMod val="50000"/>
                  </a:schemeClr>
                </a:solidFill>
              </a:rPr>
              <a:t>FE 422 FOOD PRODUCTION MANAGEMENT</a:t>
            </a:r>
            <a:endParaRPr lang="de-DE" dirty="0" smtClean="0">
              <a:solidFill>
                <a:schemeClr val="bg2">
                  <a:lumMod val="50000"/>
                </a:schemeClr>
              </a:solidFill>
            </a:endParaRPr>
          </a:p>
        </p:txBody>
      </p:sp>
      <p:sp>
        <p:nvSpPr>
          <p:cNvPr id="3075" name="Rectangle 3"/>
          <p:cNvSpPr>
            <a:spLocks noGrp="1" noChangeArrowheads="1"/>
          </p:cNvSpPr>
          <p:nvPr>
            <p:ph type="subTitle" idx="1"/>
          </p:nvPr>
        </p:nvSpPr>
        <p:spPr>
          <a:xfrm>
            <a:off x="727075" y="2571750"/>
            <a:ext cx="8305714" cy="773113"/>
          </a:xfrm>
        </p:spPr>
        <p:txBody>
          <a:bodyPr/>
          <a:lstStyle/>
          <a:p>
            <a:pPr eaLnBrk="1" hangingPunct="1"/>
            <a:r>
              <a:rPr lang="tr-TR" dirty="0">
                <a:solidFill>
                  <a:schemeClr val="bg2">
                    <a:lumMod val="50000"/>
                  </a:schemeClr>
                </a:solidFill>
              </a:rPr>
              <a:t>Inventory Management</a:t>
            </a:r>
            <a:endParaRPr lang="de-DE" dirty="0" smtClean="0">
              <a:solidFill>
                <a:schemeClr val="bg2">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en-US" dirty="0"/>
              <a:t>© 2001 by Prentice Hall, Inc.,  Upper Saddle River, N.J. 07458</a:t>
            </a:r>
          </a:p>
        </p:txBody>
      </p:sp>
      <p:sp>
        <p:nvSpPr>
          <p:cNvPr id="385026" name="Rectangle 2050"/>
          <p:cNvSpPr>
            <a:spLocks noGrp="1" noChangeArrowheads="1"/>
          </p:cNvSpPr>
          <p:nvPr>
            <p:ph type="body" sz="half" idx="1"/>
          </p:nvPr>
        </p:nvSpPr>
        <p:spPr>
          <a:xfrm>
            <a:off x="229306" y="1777434"/>
            <a:ext cx="5635626" cy="4395107"/>
          </a:xfrm>
          <a:no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marL="375030" indent="-375030" defTabSz="1000079"/>
            <a:r>
              <a:rPr lang="en-US" dirty="0"/>
              <a:t>Fixed order-quantity models</a:t>
            </a:r>
          </a:p>
          <a:p>
            <a:pPr marL="812564" lvl="1" indent="-312525" defTabSz="1000079"/>
            <a:r>
              <a:rPr lang="en-US" sz="2700" dirty="0"/>
              <a:t>Economic order quantity</a:t>
            </a:r>
          </a:p>
          <a:p>
            <a:pPr marL="812564" lvl="1" indent="-312525" defTabSz="1000079"/>
            <a:r>
              <a:rPr lang="en-US" sz="2700" dirty="0"/>
              <a:t>Production order quantity</a:t>
            </a:r>
          </a:p>
          <a:p>
            <a:pPr marL="812564" lvl="1" indent="-312525" defTabSz="1000079"/>
            <a:r>
              <a:rPr lang="en-US" sz="2700" dirty="0"/>
              <a:t>Quantity discount</a:t>
            </a:r>
            <a:endParaRPr lang="en-US" dirty="0"/>
          </a:p>
          <a:p>
            <a:pPr marL="375030" indent="-375030" defTabSz="1000079">
              <a:spcBef>
                <a:spcPct val="40000"/>
              </a:spcBef>
            </a:pPr>
            <a:r>
              <a:rPr lang="en-US" dirty="0"/>
              <a:t>Probabilistic models</a:t>
            </a:r>
          </a:p>
          <a:p>
            <a:pPr marL="375030" indent="-375030" defTabSz="1000079">
              <a:spcBef>
                <a:spcPct val="40000"/>
              </a:spcBef>
            </a:pPr>
            <a:r>
              <a:rPr lang="en-US" dirty="0"/>
              <a:t>Fixed order-period models</a:t>
            </a:r>
            <a:endParaRPr lang="en-US" sz="2800" dirty="0"/>
          </a:p>
        </p:txBody>
      </p:sp>
      <p:sp>
        <p:nvSpPr>
          <p:cNvPr id="385028" name="AutoShape 2052"/>
          <p:cNvSpPr>
            <a:spLocks noChangeArrowheads="1"/>
          </p:cNvSpPr>
          <p:nvPr/>
        </p:nvSpPr>
        <p:spPr bwMode="auto">
          <a:xfrm>
            <a:off x="5776737" y="1724706"/>
            <a:ext cx="3083278" cy="1231730"/>
          </a:xfrm>
          <a:prstGeom prst="wedgeRoundRectCallout">
            <a:avLst>
              <a:gd name="adj1" fmla="val -26843"/>
              <a:gd name="adj2" fmla="val 66667"/>
              <a:gd name="adj3" fmla="val 16667"/>
            </a:avLst>
          </a:prstGeom>
          <a:solidFill>
            <a:schemeClr val="folHlink"/>
          </a:solidFill>
          <a:ln w="12700">
            <a:solidFill>
              <a:schemeClr val="tx1"/>
            </a:solidFill>
            <a:miter lim="800000"/>
            <a:headEnd/>
            <a:tailEnd/>
          </a:ln>
          <a:effectLst>
            <a:outerShdw dist="107763" dir="2700000" algn="ctr" rotWithShape="0">
              <a:schemeClr val="bg2"/>
            </a:outerShdw>
          </a:effectLst>
        </p:spPr>
        <p:txBody>
          <a:bodyPr lIns="0" tIns="0" rIns="0" bIns="0" anchor="ctr" anchorCtr="1">
            <a:spAutoFit/>
          </a:bodyPr>
          <a:lstStyle/>
          <a:p>
            <a:pPr defTabSz="915004"/>
            <a:r>
              <a:rPr lang="en-US" sz="2400" b="1" dirty="0">
                <a:solidFill>
                  <a:srgbClr val="FF0101"/>
                </a:solidFill>
              </a:rPr>
              <a:t>Help answer the inventory planning questions!</a:t>
            </a:r>
          </a:p>
        </p:txBody>
      </p:sp>
      <p:sp>
        <p:nvSpPr>
          <p:cNvPr id="385029" name="Rectangle 2053"/>
          <p:cNvSpPr>
            <a:spLocks noChangeArrowheads="1"/>
          </p:cNvSpPr>
          <p:nvPr/>
        </p:nvSpPr>
        <p:spPr bwMode="auto">
          <a:xfrm>
            <a:off x="5189361" y="5650367"/>
            <a:ext cx="1165931" cy="3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5" tIns="44444" rIns="90475" bIns="44444">
            <a:spAutoFit/>
          </a:bodyPr>
          <a:lstStyle/>
          <a:p>
            <a:pPr defTabSz="915004"/>
            <a:r>
              <a:rPr lang="en-US" sz="1000">
                <a:solidFill>
                  <a:srgbClr val="CECECE"/>
                </a:solidFill>
              </a:rPr>
              <a:t>© 1984-1994 T/Maker Co.</a:t>
            </a:r>
          </a:p>
        </p:txBody>
      </p:sp>
      <p:sp>
        <p:nvSpPr>
          <p:cNvPr id="385030" name="Rectangle 2054"/>
          <p:cNvSpPr>
            <a:spLocks noGrp="1" noChangeArrowheads="1"/>
          </p:cNvSpPr>
          <p:nvPr>
            <p:ph type="title"/>
          </p:nvPr>
        </p:nvSpPr>
        <p:spPr/>
        <p:txBody>
          <a:bodyPr/>
          <a:lstStyle/>
          <a:p>
            <a:r>
              <a:rPr lang="en-US"/>
              <a:t>Inventory Models</a:t>
            </a:r>
          </a:p>
        </p:txBody>
      </p:sp>
    </p:spTree>
    <p:extLst>
      <p:ext uri="{BB962C8B-B14F-4D97-AF65-F5344CB8AC3E}">
        <p14:creationId xmlns:p14="http://schemas.microsoft.com/office/powerpoint/2010/main" val="34817359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5026">
                                            <p:txEl>
                                              <p:pRg st="0" end="0"/>
                                            </p:txEl>
                                          </p:spTgt>
                                        </p:tgtEl>
                                        <p:attrNameLst>
                                          <p:attrName>style.visibility</p:attrName>
                                        </p:attrNameLst>
                                      </p:cBhvr>
                                      <p:to>
                                        <p:strVal val="visible"/>
                                      </p:to>
                                    </p:set>
                                    <p:animEffect transition="in" filter="wipe(left)">
                                      <p:cBhvr>
                                        <p:cTn id="7" dur="500"/>
                                        <p:tgtEl>
                                          <p:spTgt spid="385026">
                                            <p:txEl>
                                              <p:pRg st="0" end="0"/>
                                            </p:txEl>
                                          </p:spTgt>
                                        </p:tgtEl>
                                      </p:cBhvr>
                                    </p:animEffect>
                                  </p:childTnLst>
                                  <p:subTnLst>
                                    <p:animClr clrSpc="rgb" dir="cw">
                                      <p:cBhvr override="childStyle">
                                        <p:cTn dur="1" fill="hold" display="0" masterRel="nextClick" afterEffect="1"/>
                                        <p:tgtEl>
                                          <p:spTgt spid="385026">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385026">
                                            <p:txEl>
                                              <p:pRg st="1" end="1"/>
                                            </p:txEl>
                                          </p:spTgt>
                                        </p:tgtEl>
                                        <p:attrNameLst>
                                          <p:attrName>style.visibility</p:attrName>
                                        </p:attrNameLst>
                                      </p:cBhvr>
                                      <p:to>
                                        <p:strVal val="visible"/>
                                      </p:to>
                                    </p:set>
                                    <p:animEffect transition="in" filter="wipe(left)">
                                      <p:cBhvr>
                                        <p:cTn id="10" dur="500"/>
                                        <p:tgtEl>
                                          <p:spTgt spid="385026">
                                            <p:txEl>
                                              <p:pRg st="1" end="1"/>
                                            </p:txEl>
                                          </p:spTgt>
                                        </p:tgtEl>
                                      </p:cBhvr>
                                    </p:animEffect>
                                  </p:childTnLst>
                                  <p:subTnLst>
                                    <p:animClr clrSpc="rgb" dir="cw">
                                      <p:cBhvr override="childStyle">
                                        <p:cTn dur="1" fill="hold" display="0" masterRel="nextClick" afterEffect="1"/>
                                        <p:tgtEl>
                                          <p:spTgt spid="385026">
                                            <p:txEl>
                                              <p:pRg st="1" end="1"/>
                                            </p:txEl>
                                          </p:spTgt>
                                        </p:tgtEl>
                                        <p:attrNameLst>
                                          <p:attrName>ppt_c</p:attrName>
                                        </p:attrNameLst>
                                      </p:cBhvr>
                                      <p:to>
                                        <a:schemeClr val="folHlink"/>
                                      </p:to>
                                    </p:animClr>
                                  </p:subTnLst>
                                </p:cTn>
                              </p:par>
                              <p:par>
                                <p:cTn id="11" presetID="22" presetClass="entr" presetSubtype="8" fill="hold" grpId="0" nodeType="withEffect">
                                  <p:stCondLst>
                                    <p:cond delay="0"/>
                                  </p:stCondLst>
                                  <p:childTnLst>
                                    <p:set>
                                      <p:cBhvr>
                                        <p:cTn id="12" dur="1" fill="hold">
                                          <p:stCondLst>
                                            <p:cond delay="0"/>
                                          </p:stCondLst>
                                        </p:cTn>
                                        <p:tgtEl>
                                          <p:spTgt spid="385026">
                                            <p:txEl>
                                              <p:pRg st="2" end="2"/>
                                            </p:txEl>
                                          </p:spTgt>
                                        </p:tgtEl>
                                        <p:attrNameLst>
                                          <p:attrName>style.visibility</p:attrName>
                                        </p:attrNameLst>
                                      </p:cBhvr>
                                      <p:to>
                                        <p:strVal val="visible"/>
                                      </p:to>
                                    </p:set>
                                    <p:animEffect transition="in" filter="wipe(left)">
                                      <p:cBhvr>
                                        <p:cTn id="13" dur="500"/>
                                        <p:tgtEl>
                                          <p:spTgt spid="385026">
                                            <p:txEl>
                                              <p:pRg st="2" end="2"/>
                                            </p:txEl>
                                          </p:spTgt>
                                        </p:tgtEl>
                                      </p:cBhvr>
                                    </p:animEffect>
                                  </p:childTnLst>
                                  <p:subTnLst>
                                    <p:animClr clrSpc="rgb" dir="cw">
                                      <p:cBhvr override="childStyle">
                                        <p:cTn dur="1" fill="hold" display="0" masterRel="nextClick" afterEffect="1"/>
                                        <p:tgtEl>
                                          <p:spTgt spid="385026">
                                            <p:txEl>
                                              <p:pRg st="2" end="2"/>
                                            </p:txEl>
                                          </p:spTgt>
                                        </p:tgtEl>
                                        <p:attrNameLst>
                                          <p:attrName>ppt_c</p:attrName>
                                        </p:attrNameLst>
                                      </p:cBhvr>
                                      <p:to>
                                        <a:schemeClr val="folHlink"/>
                                      </p:to>
                                    </p:animClr>
                                  </p:subTnLst>
                                </p:cTn>
                              </p:par>
                              <p:par>
                                <p:cTn id="14" presetID="22" presetClass="entr" presetSubtype="8" fill="hold" grpId="0" nodeType="withEffect">
                                  <p:stCondLst>
                                    <p:cond delay="0"/>
                                  </p:stCondLst>
                                  <p:childTnLst>
                                    <p:set>
                                      <p:cBhvr>
                                        <p:cTn id="15" dur="1" fill="hold">
                                          <p:stCondLst>
                                            <p:cond delay="0"/>
                                          </p:stCondLst>
                                        </p:cTn>
                                        <p:tgtEl>
                                          <p:spTgt spid="385026">
                                            <p:txEl>
                                              <p:pRg st="3" end="3"/>
                                            </p:txEl>
                                          </p:spTgt>
                                        </p:tgtEl>
                                        <p:attrNameLst>
                                          <p:attrName>style.visibility</p:attrName>
                                        </p:attrNameLst>
                                      </p:cBhvr>
                                      <p:to>
                                        <p:strVal val="visible"/>
                                      </p:to>
                                    </p:set>
                                    <p:animEffect transition="in" filter="wipe(left)">
                                      <p:cBhvr>
                                        <p:cTn id="16" dur="500"/>
                                        <p:tgtEl>
                                          <p:spTgt spid="385026">
                                            <p:txEl>
                                              <p:pRg st="3" end="3"/>
                                            </p:txEl>
                                          </p:spTgt>
                                        </p:tgtEl>
                                      </p:cBhvr>
                                    </p:animEffect>
                                  </p:childTnLst>
                                  <p:subTnLst>
                                    <p:animClr clrSpc="rgb" dir="cw">
                                      <p:cBhvr override="childStyle">
                                        <p:cTn dur="1" fill="hold" display="0" masterRel="nextClick" afterEffect="1"/>
                                        <p:tgtEl>
                                          <p:spTgt spid="385026">
                                            <p:txEl>
                                              <p:pRg st="3" end="3"/>
                                            </p:txEl>
                                          </p:spTgt>
                                        </p:tgtEl>
                                        <p:attrNameLst>
                                          <p:attrName>ppt_c</p:attrName>
                                        </p:attrNameLst>
                                      </p:cBhvr>
                                      <p:to>
                                        <a:schemeClr val="folHlink"/>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85026">
                                            <p:txEl>
                                              <p:pRg st="4" end="4"/>
                                            </p:txEl>
                                          </p:spTgt>
                                        </p:tgtEl>
                                        <p:attrNameLst>
                                          <p:attrName>style.visibility</p:attrName>
                                        </p:attrNameLst>
                                      </p:cBhvr>
                                      <p:to>
                                        <p:strVal val="visible"/>
                                      </p:to>
                                    </p:set>
                                    <p:animEffect transition="in" filter="wipe(left)">
                                      <p:cBhvr>
                                        <p:cTn id="21" dur="500"/>
                                        <p:tgtEl>
                                          <p:spTgt spid="385026">
                                            <p:txEl>
                                              <p:pRg st="4" end="4"/>
                                            </p:txEl>
                                          </p:spTgt>
                                        </p:tgtEl>
                                      </p:cBhvr>
                                    </p:animEffect>
                                  </p:childTnLst>
                                  <p:subTnLst>
                                    <p:animClr clrSpc="rgb" dir="cw">
                                      <p:cBhvr override="childStyle">
                                        <p:cTn dur="1" fill="hold" display="0" masterRel="nextClick" afterEffect="1"/>
                                        <p:tgtEl>
                                          <p:spTgt spid="385026">
                                            <p:txEl>
                                              <p:pRg st="4" end="4"/>
                                            </p:txEl>
                                          </p:spTgt>
                                        </p:tgtEl>
                                        <p:attrNameLst>
                                          <p:attrName>ppt_c</p:attrName>
                                        </p:attrNameLst>
                                      </p:cBhvr>
                                      <p:to>
                                        <a:schemeClr val="folHlink"/>
                                      </p:to>
                                    </p:animClr>
                                  </p:sub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85026">
                                            <p:txEl>
                                              <p:pRg st="5" end="5"/>
                                            </p:txEl>
                                          </p:spTgt>
                                        </p:tgtEl>
                                        <p:attrNameLst>
                                          <p:attrName>style.visibility</p:attrName>
                                        </p:attrNameLst>
                                      </p:cBhvr>
                                      <p:to>
                                        <p:strVal val="visible"/>
                                      </p:to>
                                    </p:set>
                                    <p:animEffect transition="in" filter="wipe(left)">
                                      <p:cBhvr>
                                        <p:cTn id="26" dur="500"/>
                                        <p:tgtEl>
                                          <p:spTgt spid="385026">
                                            <p:txEl>
                                              <p:pRg st="5" end="5"/>
                                            </p:txEl>
                                          </p:spTgt>
                                        </p:tgtEl>
                                      </p:cBhvr>
                                    </p:animEffect>
                                  </p:childTnLst>
                                  <p:subTnLst>
                                    <p:animClr clrSpc="rgb" dir="cw">
                                      <p:cBhvr override="childStyle">
                                        <p:cTn dur="1" fill="hold" display="0" masterRel="nextClick" afterEffect="1"/>
                                        <p:tgtEl>
                                          <p:spTgt spid="385026">
                                            <p:txEl>
                                              <p:pRg st="5" end="5"/>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1026"/>
          <p:cNvSpPr>
            <a:spLocks noChangeArrowheads="1"/>
          </p:cNvSpPr>
          <p:nvPr/>
        </p:nvSpPr>
        <p:spPr bwMode="auto">
          <a:xfrm>
            <a:off x="5743737" y="5099277"/>
            <a:ext cx="2540735" cy="52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2800">
                <a:solidFill>
                  <a:srgbClr val="CC0066"/>
                </a:solidFill>
                <a:effectLst>
                  <a:outerShdw blurRad="38100" dist="38100" dir="2700000" algn="tl">
                    <a:srgbClr val="000000"/>
                  </a:outerShdw>
                </a:effectLst>
              </a:rPr>
              <a:t>Order Quantity</a:t>
            </a:r>
          </a:p>
        </p:txBody>
      </p:sp>
      <p:sp>
        <p:nvSpPr>
          <p:cNvPr id="389123" name="Rectangle 1027"/>
          <p:cNvSpPr>
            <a:spLocks noChangeArrowheads="1"/>
          </p:cNvSpPr>
          <p:nvPr/>
        </p:nvSpPr>
        <p:spPr bwMode="auto">
          <a:xfrm>
            <a:off x="709853" y="1469572"/>
            <a:ext cx="2141587" cy="52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2800">
                <a:solidFill>
                  <a:srgbClr val="CC0066"/>
                </a:solidFill>
                <a:effectLst>
                  <a:outerShdw blurRad="38100" dist="38100" dir="2700000" algn="tl">
                    <a:srgbClr val="000000"/>
                  </a:outerShdw>
                </a:effectLst>
              </a:rPr>
              <a:t>Annual Cost</a:t>
            </a:r>
          </a:p>
        </p:txBody>
      </p:sp>
      <p:sp>
        <p:nvSpPr>
          <p:cNvPr id="389124" name="Line 1028"/>
          <p:cNvSpPr>
            <a:spLocks noChangeShapeType="1"/>
          </p:cNvSpPr>
          <p:nvPr/>
        </p:nvSpPr>
        <p:spPr bwMode="auto">
          <a:xfrm flipV="1">
            <a:off x="1772709" y="2762250"/>
            <a:ext cx="5762624" cy="2202657"/>
          </a:xfrm>
          <a:prstGeom prst="line">
            <a:avLst/>
          </a:prstGeom>
          <a:noFill/>
          <a:ln w="508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389125" name="Rectangle 1029"/>
          <p:cNvSpPr>
            <a:spLocks noChangeArrowheads="1"/>
          </p:cNvSpPr>
          <p:nvPr/>
        </p:nvSpPr>
        <p:spPr bwMode="auto">
          <a:xfrm rot="-1321827">
            <a:off x="4305252" y="3014140"/>
            <a:ext cx="2821261" cy="42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2200" b="1">
                <a:solidFill>
                  <a:schemeClr val="accent2"/>
                </a:solidFill>
                <a:effectLst>
                  <a:outerShdw blurRad="38100" dist="38100" dir="2700000" algn="tl">
                    <a:srgbClr val="000000"/>
                  </a:outerShdw>
                </a:effectLst>
              </a:rPr>
              <a:t>Holding Cost Curve</a:t>
            </a:r>
          </a:p>
        </p:txBody>
      </p:sp>
      <p:sp>
        <p:nvSpPr>
          <p:cNvPr id="389126" name="Rectangle 1030"/>
          <p:cNvSpPr>
            <a:spLocks noChangeArrowheads="1"/>
          </p:cNvSpPr>
          <p:nvPr/>
        </p:nvSpPr>
        <p:spPr bwMode="auto">
          <a:xfrm rot="-1113959">
            <a:off x="3990798" y="2599122"/>
            <a:ext cx="2423587" cy="42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2200" b="1">
                <a:solidFill>
                  <a:srgbClr val="FF0101"/>
                </a:solidFill>
                <a:effectLst>
                  <a:outerShdw blurRad="38100" dist="38100" dir="2700000" algn="tl">
                    <a:srgbClr val="000000"/>
                  </a:outerShdw>
                </a:effectLst>
              </a:rPr>
              <a:t>Total Cost Curve</a:t>
            </a:r>
          </a:p>
        </p:txBody>
      </p:sp>
      <p:sp>
        <p:nvSpPr>
          <p:cNvPr id="389127" name="Rectangle 1031"/>
          <p:cNvSpPr>
            <a:spLocks noChangeArrowheads="1"/>
          </p:cNvSpPr>
          <p:nvPr/>
        </p:nvSpPr>
        <p:spPr bwMode="auto">
          <a:xfrm>
            <a:off x="4151521" y="4156982"/>
            <a:ext cx="3589099" cy="428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2200" b="1">
                <a:solidFill>
                  <a:srgbClr val="FFCC00"/>
                </a:solidFill>
                <a:effectLst>
                  <a:outerShdw blurRad="38100" dist="38100" dir="2700000" algn="tl">
                    <a:srgbClr val="000000"/>
                  </a:outerShdw>
                </a:effectLst>
              </a:rPr>
              <a:t>Order (Setup) Cost Curve</a:t>
            </a:r>
          </a:p>
        </p:txBody>
      </p:sp>
      <p:sp>
        <p:nvSpPr>
          <p:cNvPr id="389128" name="Freeform 1032"/>
          <p:cNvSpPr>
            <a:spLocks/>
          </p:cNvSpPr>
          <p:nvPr/>
        </p:nvSpPr>
        <p:spPr bwMode="auto">
          <a:xfrm>
            <a:off x="1710972" y="2035970"/>
            <a:ext cx="5827889" cy="3017384"/>
          </a:xfrm>
          <a:custGeom>
            <a:avLst/>
            <a:gdLst>
              <a:gd name="T0" fmla="*/ 0 w 3671"/>
              <a:gd name="T1" fmla="*/ 0 h 1901"/>
              <a:gd name="T2" fmla="*/ 0 w 3671"/>
              <a:gd name="T3" fmla="*/ 1900 h 1901"/>
              <a:gd name="T4" fmla="*/ 3670 w 3671"/>
              <a:gd name="T5" fmla="*/ 1900 h 1901"/>
            </a:gdLst>
            <a:ahLst/>
            <a:cxnLst>
              <a:cxn ang="0">
                <a:pos x="T0" y="T1"/>
              </a:cxn>
              <a:cxn ang="0">
                <a:pos x="T2" y="T3"/>
              </a:cxn>
              <a:cxn ang="0">
                <a:pos x="T4" y="T5"/>
              </a:cxn>
            </a:cxnLst>
            <a:rect l="0" t="0" r="r" b="b"/>
            <a:pathLst>
              <a:path w="3671" h="1901">
                <a:moveTo>
                  <a:pt x="0" y="0"/>
                </a:moveTo>
                <a:lnTo>
                  <a:pt x="0" y="1900"/>
                </a:lnTo>
                <a:lnTo>
                  <a:pt x="3670" y="1900"/>
                </a:lnTo>
              </a:path>
            </a:pathLst>
          </a:custGeom>
          <a:noFill/>
          <a:ln w="50800" cap="rnd" cmpd="sng">
            <a:solidFill>
              <a:schemeClr val="tx1"/>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lIns="100008" tIns="50004" rIns="100008" bIns="50004"/>
          <a:lstStyle/>
          <a:p>
            <a:endParaRPr lang="tr-TR"/>
          </a:p>
        </p:txBody>
      </p:sp>
      <p:sp>
        <p:nvSpPr>
          <p:cNvPr id="389129" name="Rectangle 1033"/>
          <p:cNvSpPr>
            <a:spLocks noChangeArrowheads="1"/>
          </p:cNvSpPr>
          <p:nvPr/>
        </p:nvSpPr>
        <p:spPr bwMode="auto">
          <a:xfrm>
            <a:off x="2151777" y="5206434"/>
            <a:ext cx="2773171" cy="76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tr-TR" sz="2200" b="1" dirty="0" smtClean="0">
                <a:solidFill>
                  <a:schemeClr val="accent1"/>
                </a:solidFill>
                <a:effectLst>
                  <a:outerShdw blurRad="38100" dist="38100" dir="2700000" algn="tl">
                    <a:srgbClr val="000000"/>
                  </a:outerShdw>
                </a:effectLst>
              </a:rPr>
              <a:t>(EOQ) </a:t>
            </a:r>
            <a:r>
              <a:rPr lang="en-US" sz="2200" b="1" dirty="0" smtClean="0">
                <a:solidFill>
                  <a:schemeClr val="accent1"/>
                </a:solidFill>
                <a:effectLst>
                  <a:outerShdw blurRad="38100" dist="38100" dir="2700000" algn="tl">
                    <a:srgbClr val="000000"/>
                  </a:outerShdw>
                </a:effectLst>
              </a:rPr>
              <a:t>Optimal </a:t>
            </a:r>
            <a:r>
              <a:rPr lang="en-US" sz="2200" b="1" dirty="0">
                <a:solidFill>
                  <a:schemeClr val="accent1"/>
                </a:solidFill>
                <a:effectLst>
                  <a:outerShdw blurRad="38100" dist="38100" dir="2700000" algn="tl">
                    <a:srgbClr val="000000"/>
                  </a:outerShdw>
                </a:effectLst>
              </a:rPr>
              <a:t/>
            </a:r>
            <a:br>
              <a:rPr lang="en-US" sz="2200" b="1" dirty="0">
                <a:solidFill>
                  <a:schemeClr val="accent1"/>
                </a:solidFill>
                <a:effectLst>
                  <a:outerShdw blurRad="38100" dist="38100" dir="2700000" algn="tl">
                    <a:srgbClr val="000000"/>
                  </a:outerShdw>
                </a:effectLst>
              </a:rPr>
            </a:br>
            <a:r>
              <a:rPr lang="en-US" sz="2200" b="1" dirty="0">
                <a:solidFill>
                  <a:schemeClr val="accent1"/>
                </a:solidFill>
                <a:effectLst>
                  <a:outerShdw blurRad="38100" dist="38100" dir="2700000" algn="tl">
                    <a:srgbClr val="000000"/>
                  </a:outerShdw>
                </a:effectLst>
              </a:rPr>
              <a:t>Order Quantity (Q*)</a:t>
            </a:r>
          </a:p>
        </p:txBody>
      </p:sp>
      <p:sp>
        <p:nvSpPr>
          <p:cNvPr id="389130" name="Line 1034"/>
          <p:cNvSpPr>
            <a:spLocks noChangeShapeType="1"/>
          </p:cNvSpPr>
          <p:nvPr/>
        </p:nvSpPr>
        <p:spPr bwMode="auto">
          <a:xfrm>
            <a:off x="3607153" y="3471524"/>
            <a:ext cx="0" cy="1478075"/>
          </a:xfrm>
          <a:prstGeom prst="line">
            <a:avLst/>
          </a:prstGeom>
          <a:noFill/>
          <a:ln w="50800">
            <a:solidFill>
              <a:schemeClr val="accent1"/>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lIns="100008" tIns="50004" rIns="100008" bIns="50004" anchor="ctr"/>
          <a:lstStyle/>
          <a:p>
            <a:endParaRPr lang="tr-TR"/>
          </a:p>
        </p:txBody>
      </p:sp>
      <p:sp>
        <p:nvSpPr>
          <p:cNvPr id="389131" name="Rectangle 1035"/>
          <p:cNvSpPr>
            <a:spLocks noGrp="1" noChangeArrowheads="1"/>
          </p:cNvSpPr>
          <p:nvPr>
            <p:ph type="title"/>
          </p:nvPr>
        </p:nvSpPr>
        <p:spPr/>
        <p:txBody>
          <a:bodyPr/>
          <a:lstStyle/>
          <a:p>
            <a:pPr>
              <a:lnSpc>
                <a:spcPct val="90000"/>
              </a:lnSpc>
            </a:pPr>
            <a:r>
              <a:rPr lang="en-US"/>
              <a:t>EOQ Model</a:t>
            </a:r>
            <a:br>
              <a:rPr lang="en-US"/>
            </a:br>
            <a:r>
              <a:rPr lang="en-US"/>
              <a:t>How Much to Order?</a:t>
            </a:r>
          </a:p>
        </p:txBody>
      </p:sp>
      <p:sp>
        <p:nvSpPr>
          <p:cNvPr id="389132" name="Freeform 1036"/>
          <p:cNvSpPr>
            <a:spLocks/>
          </p:cNvSpPr>
          <p:nvPr/>
        </p:nvSpPr>
        <p:spPr bwMode="auto">
          <a:xfrm>
            <a:off x="1862667" y="2204358"/>
            <a:ext cx="5672667" cy="1243353"/>
          </a:xfrm>
          <a:custGeom>
            <a:avLst/>
            <a:gdLst>
              <a:gd name="T0" fmla="*/ 0 w 3216"/>
              <a:gd name="T1" fmla="*/ 0 h 731"/>
              <a:gd name="T2" fmla="*/ 144 w 3216"/>
              <a:gd name="T3" fmla="*/ 288 h 731"/>
              <a:gd name="T4" fmla="*/ 336 w 3216"/>
              <a:gd name="T5" fmla="*/ 480 h 731"/>
              <a:gd name="T6" fmla="*/ 480 w 3216"/>
              <a:gd name="T7" fmla="*/ 576 h 731"/>
              <a:gd name="T8" fmla="*/ 672 w 3216"/>
              <a:gd name="T9" fmla="*/ 672 h 731"/>
              <a:gd name="T10" fmla="*/ 960 w 3216"/>
              <a:gd name="T11" fmla="*/ 720 h 731"/>
              <a:gd name="T12" fmla="*/ 1046 w 3216"/>
              <a:gd name="T13" fmla="*/ 724 h 731"/>
              <a:gd name="T14" fmla="*/ 1256 w 3216"/>
              <a:gd name="T15" fmla="*/ 679 h 731"/>
              <a:gd name="T16" fmla="*/ 1728 w 3216"/>
              <a:gd name="T17" fmla="*/ 528 h 731"/>
              <a:gd name="T18" fmla="*/ 2448 w 3216"/>
              <a:gd name="T19" fmla="*/ 288 h 731"/>
              <a:gd name="T20" fmla="*/ 3216 w 3216"/>
              <a:gd name="T21" fmla="*/ 0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731">
                <a:moveTo>
                  <a:pt x="0" y="0"/>
                </a:moveTo>
                <a:cubicBezTo>
                  <a:pt x="44" y="104"/>
                  <a:pt x="88" y="208"/>
                  <a:pt x="144" y="288"/>
                </a:cubicBezTo>
                <a:cubicBezTo>
                  <a:pt x="200" y="368"/>
                  <a:pt x="280" y="432"/>
                  <a:pt x="336" y="480"/>
                </a:cubicBezTo>
                <a:cubicBezTo>
                  <a:pt x="392" y="528"/>
                  <a:pt x="424" y="544"/>
                  <a:pt x="480" y="576"/>
                </a:cubicBezTo>
                <a:cubicBezTo>
                  <a:pt x="536" y="608"/>
                  <a:pt x="592" y="648"/>
                  <a:pt x="672" y="672"/>
                </a:cubicBezTo>
                <a:cubicBezTo>
                  <a:pt x="752" y="696"/>
                  <a:pt x="898" y="711"/>
                  <a:pt x="960" y="720"/>
                </a:cubicBezTo>
                <a:cubicBezTo>
                  <a:pt x="1022" y="729"/>
                  <a:pt x="997" y="731"/>
                  <a:pt x="1046" y="724"/>
                </a:cubicBezTo>
                <a:cubicBezTo>
                  <a:pt x="1095" y="717"/>
                  <a:pt x="1142" y="712"/>
                  <a:pt x="1256" y="679"/>
                </a:cubicBezTo>
                <a:cubicBezTo>
                  <a:pt x="1370" y="646"/>
                  <a:pt x="1529" y="593"/>
                  <a:pt x="1728" y="528"/>
                </a:cubicBezTo>
                <a:cubicBezTo>
                  <a:pt x="1927" y="463"/>
                  <a:pt x="2200" y="376"/>
                  <a:pt x="2448" y="288"/>
                </a:cubicBezTo>
                <a:cubicBezTo>
                  <a:pt x="2696" y="200"/>
                  <a:pt x="3088" y="48"/>
                  <a:pt x="3216" y="0"/>
                </a:cubicBezTo>
              </a:path>
            </a:pathLst>
          </a:custGeom>
          <a:noFill/>
          <a:ln w="38100" cmpd="sng">
            <a:solidFill>
              <a:srgbClr val="FF010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389133" name="Freeform 1037"/>
          <p:cNvSpPr>
            <a:spLocks/>
          </p:cNvSpPr>
          <p:nvPr/>
        </p:nvSpPr>
        <p:spPr bwMode="auto">
          <a:xfrm>
            <a:off x="1862667" y="2449286"/>
            <a:ext cx="5588000" cy="2136321"/>
          </a:xfrm>
          <a:custGeom>
            <a:avLst/>
            <a:gdLst>
              <a:gd name="T0" fmla="*/ 0 w 3168"/>
              <a:gd name="T1" fmla="*/ 0 h 1256"/>
              <a:gd name="T2" fmla="*/ 48 w 3168"/>
              <a:gd name="T3" fmla="*/ 336 h 1256"/>
              <a:gd name="T4" fmla="*/ 288 w 3168"/>
              <a:gd name="T5" fmla="*/ 672 h 1256"/>
              <a:gd name="T6" fmla="*/ 624 w 3168"/>
              <a:gd name="T7" fmla="*/ 912 h 1256"/>
              <a:gd name="T8" fmla="*/ 1104 w 3168"/>
              <a:gd name="T9" fmla="*/ 1104 h 1256"/>
              <a:gd name="T10" fmla="*/ 1536 w 3168"/>
              <a:gd name="T11" fmla="*/ 1200 h 1256"/>
              <a:gd name="T12" fmla="*/ 2064 w 3168"/>
              <a:gd name="T13" fmla="*/ 1248 h 1256"/>
              <a:gd name="T14" fmla="*/ 3168 w 3168"/>
              <a:gd name="T15" fmla="*/ 1248 h 1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8" h="1256">
                <a:moveTo>
                  <a:pt x="0" y="0"/>
                </a:moveTo>
                <a:cubicBezTo>
                  <a:pt x="0" y="112"/>
                  <a:pt x="0" y="224"/>
                  <a:pt x="48" y="336"/>
                </a:cubicBezTo>
                <a:cubicBezTo>
                  <a:pt x="96" y="448"/>
                  <a:pt x="192" y="576"/>
                  <a:pt x="288" y="672"/>
                </a:cubicBezTo>
                <a:cubicBezTo>
                  <a:pt x="384" y="768"/>
                  <a:pt x="488" y="840"/>
                  <a:pt x="624" y="912"/>
                </a:cubicBezTo>
                <a:cubicBezTo>
                  <a:pt x="760" y="984"/>
                  <a:pt x="952" y="1056"/>
                  <a:pt x="1104" y="1104"/>
                </a:cubicBezTo>
                <a:cubicBezTo>
                  <a:pt x="1256" y="1152"/>
                  <a:pt x="1376" y="1176"/>
                  <a:pt x="1536" y="1200"/>
                </a:cubicBezTo>
                <a:cubicBezTo>
                  <a:pt x="1696" y="1224"/>
                  <a:pt x="1792" y="1240"/>
                  <a:pt x="2064" y="1248"/>
                </a:cubicBezTo>
                <a:cubicBezTo>
                  <a:pt x="2336" y="1256"/>
                  <a:pt x="2752" y="1252"/>
                  <a:pt x="3168" y="1248"/>
                </a:cubicBezTo>
              </a:path>
            </a:pathLst>
          </a:custGeom>
          <a:noFill/>
          <a:ln w="38100"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389134" name="AutoShape 1038"/>
          <p:cNvSpPr>
            <a:spLocks noChangeArrowheads="1"/>
          </p:cNvSpPr>
          <p:nvPr/>
        </p:nvSpPr>
        <p:spPr bwMode="auto">
          <a:xfrm>
            <a:off x="3556000" y="5143500"/>
            <a:ext cx="84667" cy="163286"/>
          </a:xfrm>
          <a:prstGeom prst="upArrow">
            <a:avLst>
              <a:gd name="adj1" fmla="val 50000"/>
              <a:gd name="adj2"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2" name="Dikdörtgen 1"/>
          <p:cNvSpPr/>
          <p:nvPr/>
        </p:nvSpPr>
        <p:spPr>
          <a:xfrm>
            <a:off x="3127614" y="1042596"/>
            <a:ext cx="6016386" cy="954107"/>
          </a:xfrm>
          <a:prstGeom prst="rect">
            <a:avLst/>
          </a:prstGeom>
        </p:spPr>
        <p:txBody>
          <a:bodyPr wrap="square">
            <a:spAutoFit/>
          </a:bodyPr>
          <a:lstStyle/>
          <a:p>
            <a:pPr algn="just"/>
            <a:r>
              <a:rPr lang="en-US" sz="1400" b="1" dirty="0">
                <a:solidFill>
                  <a:srgbClr val="1F1F1F"/>
                </a:solidFill>
                <a:latin typeface="Google Sans"/>
              </a:rPr>
              <a:t>Economic order quantity is </a:t>
            </a:r>
            <a:r>
              <a:rPr lang="en-US" sz="1400" b="1" dirty="0">
                <a:solidFill>
                  <a:srgbClr val="040C28"/>
                </a:solidFill>
                <a:latin typeface="Google Sans"/>
              </a:rPr>
              <a:t>an inventory management technique that helps make efficient inventory management decisions</a:t>
            </a:r>
            <a:r>
              <a:rPr lang="en-US" sz="1400" b="1" dirty="0">
                <a:solidFill>
                  <a:srgbClr val="1F1F1F"/>
                </a:solidFill>
                <a:latin typeface="Google Sans"/>
              </a:rPr>
              <a:t>. It refers to the optimal amount of inventory a company should purchase in order to meet its demand while minimizing its holding and storage costs.</a:t>
            </a:r>
            <a:endParaRPr lang="tr-TR" sz="1400" b="1" dirty="0"/>
          </a:p>
        </p:txBody>
      </p:sp>
    </p:spTree>
    <p:extLst>
      <p:ext uri="{BB962C8B-B14F-4D97-AF65-F5344CB8AC3E}">
        <p14:creationId xmlns:p14="http://schemas.microsoft.com/office/powerpoint/2010/main" val="396484742"/>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a:t>Deriving an EOQ</a:t>
            </a:r>
          </a:p>
        </p:txBody>
      </p:sp>
      <p:sp>
        <p:nvSpPr>
          <p:cNvPr id="395267" name="Rectangle 3"/>
          <p:cNvSpPr>
            <a:spLocks noGrp="1" noChangeArrowheads="1"/>
          </p:cNvSpPr>
          <p:nvPr>
            <p:ph type="body" idx="1"/>
          </p:nvPr>
        </p:nvSpPr>
        <p:spPr/>
        <p:txBody>
          <a:bodyPr/>
          <a:lstStyle/>
          <a:p>
            <a:pPr algn="just"/>
            <a:r>
              <a:rPr lang="en-US" dirty="0"/>
              <a:t>Develop an expression for setup or ordering </a:t>
            </a:r>
            <a:r>
              <a:rPr lang="en-US" dirty="0" smtClean="0"/>
              <a:t>costs</a:t>
            </a:r>
            <a:r>
              <a:rPr lang="tr-TR" dirty="0" smtClean="0"/>
              <a:t> (</a:t>
            </a:r>
            <a:r>
              <a:rPr lang="en-US" dirty="0"/>
              <a:t>Setup cost refers to the expenses associated with starting a new operation, preparing for a new process, or initiating a production run</a:t>
            </a:r>
            <a:r>
              <a:rPr lang="en-US" dirty="0" smtClean="0"/>
              <a:t>.</a:t>
            </a:r>
            <a:r>
              <a:rPr lang="tr-TR" dirty="0" smtClean="0"/>
              <a:t>)</a:t>
            </a:r>
          </a:p>
          <a:p>
            <a:pPr algn="just"/>
            <a:endParaRPr lang="en-US" dirty="0"/>
          </a:p>
          <a:p>
            <a:pPr algn="just"/>
            <a:r>
              <a:rPr lang="en-US" dirty="0"/>
              <a:t>Develop an expression for holding </a:t>
            </a:r>
            <a:r>
              <a:rPr lang="en-US" dirty="0" smtClean="0"/>
              <a:t>cost</a:t>
            </a:r>
            <a:r>
              <a:rPr lang="tr-TR" dirty="0" smtClean="0"/>
              <a:t> (</a:t>
            </a:r>
            <a:r>
              <a:rPr lang="en-US" dirty="0"/>
              <a:t>holding costs refer to the amount of money that needs to be paid in order to store unsold </a:t>
            </a:r>
            <a:r>
              <a:rPr lang="en-US" dirty="0" smtClean="0"/>
              <a:t>inventory</a:t>
            </a:r>
            <a:r>
              <a:rPr lang="tr-TR" dirty="0"/>
              <a:t> </a:t>
            </a:r>
            <a:r>
              <a:rPr lang="tr-TR" dirty="0" smtClean="0"/>
              <a:t>)</a:t>
            </a:r>
          </a:p>
          <a:p>
            <a:pPr algn="just"/>
            <a:endParaRPr lang="en-US" dirty="0"/>
          </a:p>
          <a:p>
            <a:pPr algn="just"/>
            <a:r>
              <a:rPr lang="en-US" dirty="0" smtClean="0"/>
              <a:t>Set</a:t>
            </a:r>
            <a:r>
              <a:rPr lang="tr-TR" dirty="0" smtClean="0"/>
              <a:t> </a:t>
            </a:r>
            <a:r>
              <a:rPr lang="en-US" dirty="0" smtClean="0"/>
              <a:t>up </a:t>
            </a:r>
            <a:r>
              <a:rPr lang="en-US" dirty="0"/>
              <a:t>cost equal to holding </a:t>
            </a:r>
            <a:r>
              <a:rPr lang="en-US" dirty="0" smtClean="0"/>
              <a:t>cost</a:t>
            </a:r>
            <a:endParaRPr lang="tr-TR" dirty="0" smtClean="0"/>
          </a:p>
          <a:p>
            <a:pPr algn="just"/>
            <a:endParaRPr lang="en-US" dirty="0"/>
          </a:p>
          <a:p>
            <a:pPr algn="just"/>
            <a:r>
              <a:rPr lang="en-US" dirty="0"/>
              <a:t>Solve the resulting equation for the best order quantity</a:t>
            </a:r>
          </a:p>
        </p:txBody>
      </p:sp>
    </p:spTree>
    <p:extLst>
      <p:ext uri="{BB962C8B-B14F-4D97-AF65-F5344CB8AC3E}">
        <p14:creationId xmlns:p14="http://schemas.microsoft.com/office/powerpoint/2010/main" val="352024965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a:t>EOQ Model</a:t>
            </a:r>
            <a:br>
              <a:rPr lang="en-US"/>
            </a:br>
            <a:r>
              <a:rPr lang="en-US"/>
              <a:t>When To Order</a:t>
            </a:r>
          </a:p>
        </p:txBody>
      </p:sp>
      <p:grpSp>
        <p:nvGrpSpPr>
          <p:cNvPr id="397335" name="Group 23"/>
          <p:cNvGrpSpPr>
            <a:grpSpLocks/>
          </p:cNvGrpSpPr>
          <p:nvPr/>
        </p:nvGrpSpPr>
        <p:grpSpPr bwMode="auto">
          <a:xfrm>
            <a:off x="175275" y="1597983"/>
            <a:ext cx="8147402" cy="4412116"/>
            <a:chOff x="89" y="961"/>
            <a:chExt cx="4619" cy="2594"/>
          </a:xfrm>
        </p:grpSpPr>
        <p:sp>
          <p:nvSpPr>
            <p:cNvPr id="397316" name="Rectangle 4"/>
            <p:cNvSpPr>
              <a:spLocks noChangeArrowheads="1"/>
            </p:cNvSpPr>
            <p:nvPr/>
          </p:nvSpPr>
          <p:spPr bwMode="auto">
            <a:xfrm>
              <a:off x="145" y="2352"/>
              <a:ext cx="767" cy="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rgbClr val="FF3399"/>
                  </a:solidFill>
                  <a:effectLst>
                    <a:outerShdw blurRad="38100" dist="38100" dir="2700000" algn="tl">
                      <a:srgbClr val="000000"/>
                    </a:outerShdw>
                  </a:effectLst>
                </a:rPr>
                <a:t>Reorder Point (ROP)</a:t>
              </a:r>
            </a:p>
          </p:txBody>
        </p:sp>
        <p:sp>
          <p:nvSpPr>
            <p:cNvPr id="397317" name="Rectangle 5"/>
            <p:cNvSpPr>
              <a:spLocks noChangeArrowheads="1"/>
            </p:cNvSpPr>
            <p:nvPr/>
          </p:nvSpPr>
          <p:spPr bwMode="auto">
            <a:xfrm>
              <a:off x="4269" y="3166"/>
              <a:ext cx="381"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FF9933"/>
                  </a:solidFill>
                  <a:effectLst>
                    <a:outerShdw blurRad="38100" dist="38100" dir="2700000" algn="tl">
                      <a:srgbClr val="000000"/>
                    </a:outerShdw>
                  </a:effectLst>
                </a:rPr>
                <a:t>Time</a:t>
              </a:r>
              <a:endParaRPr lang="en-US">
                <a:solidFill>
                  <a:srgbClr val="FFFF00"/>
                </a:solidFill>
                <a:effectLst>
                  <a:outerShdw blurRad="38100" dist="38100" dir="2700000" algn="tl">
                    <a:srgbClr val="000000"/>
                  </a:outerShdw>
                </a:effectLst>
              </a:endParaRPr>
            </a:p>
          </p:txBody>
        </p:sp>
        <p:sp>
          <p:nvSpPr>
            <p:cNvPr id="397318" name="Rectangle 6"/>
            <p:cNvSpPr>
              <a:spLocks noChangeArrowheads="1"/>
            </p:cNvSpPr>
            <p:nvPr/>
          </p:nvSpPr>
          <p:spPr bwMode="auto">
            <a:xfrm>
              <a:off x="624" y="961"/>
              <a:ext cx="9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FF9933"/>
                  </a:solidFill>
                  <a:effectLst>
                    <a:outerShdw blurRad="38100" dist="38100" dir="2700000" algn="tl">
                      <a:srgbClr val="000000"/>
                    </a:outerShdw>
                  </a:effectLst>
                </a:rPr>
                <a:t>Inventory Level</a:t>
              </a:r>
            </a:p>
          </p:txBody>
        </p:sp>
        <p:sp>
          <p:nvSpPr>
            <p:cNvPr id="397319" name="Line 7"/>
            <p:cNvSpPr>
              <a:spLocks noChangeShapeType="1"/>
            </p:cNvSpPr>
            <p:nvPr/>
          </p:nvSpPr>
          <p:spPr bwMode="auto">
            <a:xfrm>
              <a:off x="986" y="2365"/>
              <a:ext cx="3671" cy="0"/>
            </a:xfrm>
            <a:prstGeom prst="line">
              <a:avLst/>
            </a:prstGeom>
            <a:noFill/>
            <a:ln w="508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20" name="Freeform 8"/>
            <p:cNvSpPr>
              <a:spLocks/>
            </p:cNvSpPr>
            <p:nvPr/>
          </p:nvSpPr>
          <p:spPr bwMode="auto">
            <a:xfrm>
              <a:off x="1006" y="1621"/>
              <a:ext cx="3133" cy="1485"/>
            </a:xfrm>
            <a:custGeom>
              <a:avLst/>
              <a:gdLst>
                <a:gd name="T0" fmla="*/ 0 w 3481"/>
                <a:gd name="T1" fmla="*/ 10 h 1591"/>
                <a:gd name="T2" fmla="*/ 840 w 3481"/>
                <a:gd name="T3" fmla="*/ 1590 h 1591"/>
                <a:gd name="T4" fmla="*/ 840 w 3481"/>
                <a:gd name="T5" fmla="*/ 0 h 1591"/>
                <a:gd name="T6" fmla="*/ 1740 w 3481"/>
                <a:gd name="T7" fmla="*/ 1590 h 1591"/>
                <a:gd name="T8" fmla="*/ 1740 w 3481"/>
                <a:gd name="T9" fmla="*/ 20 h 1591"/>
                <a:gd name="T10" fmla="*/ 2610 w 3481"/>
                <a:gd name="T11" fmla="*/ 1590 h 1591"/>
                <a:gd name="T12" fmla="*/ 2610 w 3481"/>
                <a:gd name="T13" fmla="*/ 20 h 1591"/>
                <a:gd name="T14" fmla="*/ 3480 w 3481"/>
                <a:gd name="T15" fmla="*/ 1590 h 1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1" h="1591">
                  <a:moveTo>
                    <a:pt x="0" y="10"/>
                  </a:moveTo>
                  <a:lnTo>
                    <a:pt x="840" y="1590"/>
                  </a:lnTo>
                  <a:lnTo>
                    <a:pt x="840" y="0"/>
                  </a:lnTo>
                  <a:lnTo>
                    <a:pt x="1740" y="1590"/>
                  </a:lnTo>
                  <a:lnTo>
                    <a:pt x="1740" y="20"/>
                  </a:lnTo>
                  <a:lnTo>
                    <a:pt x="2610" y="1590"/>
                  </a:lnTo>
                  <a:lnTo>
                    <a:pt x="2610" y="20"/>
                  </a:lnTo>
                  <a:lnTo>
                    <a:pt x="3480" y="1590"/>
                  </a:lnTo>
                </a:path>
              </a:pathLst>
            </a:custGeom>
            <a:noFill/>
            <a:ln w="31750" cap="rnd" cmpd="sng">
              <a:solidFill>
                <a:srgbClr val="CC00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tr-TR"/>
            </a:p>
          </p:txBody>
        </p:sp>
        <p:sp>
          <p:nvSpPr>
            <p:cNvPr id="397321" name="Rectangle 9"/>
            <p:cNvSpPr>
              <a:spLocks noChangeArrowheads="1"/>
            </p:cNvSpPr>
            <p:nvPr/>
          </p:nvSpPr>
          <p:spPr bwMode="auto">
            <a:xfrm>
              <a:off x="3792" y="1296"/>
              <a:ext cx="877" cy="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rgbClr val="00FF00"/>
                  </a:solidFill>
                  <a:effectLst>
                    <a:outerShdw blurRad="38100" dist="38100" dir="2700000" algn="tl">
                      <a:srgbClr val="000000"/>
                    </a:outerShdw>
                  </a:effectLst>
                </a:rPr>
                <a:t>Average</a:t>
              </a:r>
              <a:br>
                <a:rPr lang="en-US" sz="2200" b="1">
                  <a:solidFill>
                    <a:srgbClr val="00FF00"/>
                  </a:solidFill>
                  <a:effectLst>
                    <a:outerShdw blurRad="38100" dist="38100" dir="2700000" algn="tl">
                      <a:srgbClr val="000000"/>
                    </a:outerShdw>
                  </a:effectLst>
                </a:rPr>
              </a:br>
              <a:r>
                <a:rPr lang="en-US" sz="2200" b="1">
                  <a:solidFill>
                    <a:srgbClr val="00FF00"/>
                  </a:solidFill>
                  <a:effectLst>
                    <a:outerShdw blurRad="38100" dist="38100" dir="2700000" algn="tl">
                      <a:srgbClr val="000000"/>
                    </a:outerShdw>
                  </a:effectLst>
                </a:rPr>
                <a:t>Inventory (Q*/2)</a:t>
              </a:r>
            </a:p>
          </p:txBody>
        </p:sp>
        <p:sp>
          <p:nvSpPr>
            <p:cNvPr id="397322" name="Freeform 10"/>
            <p:cNvSpPr>
              <a:spLocks/>
            </p:cNvSpPr>
            <p:nvPr/>
          </p:nvSpPr>
          <p:spPr bwMode="auto">
            <a:xfrm>
              <a:off x="981" y="1341"/>
              <a:ext cx="3727" cy="1765"/>
            </a:xfrm>
            <a:custGeom>
              <a:avLst/>
              <a:gdLst>
                <a:gd name="T0" fmla="*/ 0 w 4141"/>
                <a:gd name="T1" fmla="*/ 0 h 1891"/>
                <a:gd name="T2" fmla="*/ 0 w 4141"/>
                <a:gd name="T3" fmla="*/ 1890 h 1891"/>
                <a:gd name="T4" fmla="*/ 4140 w 4141"/>
                <a:gd name="T5" fmla="*/ 1890 h 1891"/>
              </a:gdLst>
              <a:ahLst/>
              <a:cxnLst>
                <a:cxn ang="0">
                  <a:pos x="T0" y="T1"/>
                </a:cxn>
                <a:cxn ang="0">
                  <a:pos x="T2" y="T3"/>
                </a:cxn>
                <a:cxn ang="0">
                  <a:pos x="T4" y="T5"/>
                </a:cxn>
              </a:cxnLst>
              <a:rect l="0" t="0" r="r" b="b"/>
              <a:pathLst>
                <a:path w="4141" h="1891">
                  <a:moveTo>
                    <a:pt x="0" y="0"/>
                  </a:moveTo>
                  <a:lnTo>
                    <a:pt x="0" y="1890"/>
                  </a:lnTo>
                  <a:lnTo>
                    <a:pt x="4140" y="189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tr-TR"/>
            </a:p>
          </p:txBody>
        </p:sp>
        <p:sp>
          <p:nvSpPr>
            <p:cNvPr id="397323" name="Line 11"/>
            <p:cNvSpPr>
              <a:spLocks noChangeShapeType="1"/>
            </p:cNvSpPr>
            <p:nvPr/>
          </p:nvSpPr>
          <p:spPr bwMode="auto">
            <a:xfrm>
              <a:off x="887" y="1580"/>
              <a:ext cx="15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24" name="Rectangle 12"/>
            <p:cNvSpPr>
              <a:spLocks noChangeArrowheads="1"/>
            </p:cNvSpPr>
            <p:nvPr/>
          </p:nvSpPr>
          <p:spPr bwMode="auto">
            <a:xfrm>
              <a:off x="1184" y="3308"/>
              <a:ext cx="8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sz="2200" b="1">
                  <a:solidFill>
                    <a:schemeClr val="accent2"/>
                  </a:solidFill>
                  <a:effectLst>
                    <a:outerShdw blurRad="38100" dist="38100" dir="2700000" algn="tl">
                      <a:srgbClr val="000000"/>
                    </a:outerShdw>
                  </a:effectLst>
                </a:rPr>
                <a:t>Lead Time</a:t>
              </a:r>
            </a:p>
          </p:txBody>
        </p:sp>
        <p:sp>
          <p:nvSpPr>
            <p:cNvPr id="397325" name="Line 13"/>
            <p:cNvSpPr>
              <a:spLocks noChangeShapeType="1"/>
            </p:cNvSpPr>
            <p:nvPr/>
          </p:nvSpPr>
          <p:spPr bwMode="auto">
            <a:xfrm>
              <a:off x="1525" y="2700"/>
              <a:ext cx="0" cy="602"/>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26" name="Line 14"/>
            <p:cNvSpPr>
              <a:spLocks noChangeShapeType="1"/>
            </p:cNvSpPr>
            <p:nvPr/>
          </p:nvSpPr>
          <p:spPr bwMode="auto">
            <a:xfrm flipH="1">
              <a:off x="857" y="2677"/>
              <a:ext cx="68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27" name="Line 15"/>
            <p:cNvSpPr>
              <a:spLocks noChangeShapeType="1"/>
            </p:cNvSpPr>
            <p:nvPr/>
          </p:nvSpPr>
          <p:spPr bwMode="auto">
            <a:xfrm>
              <a:off x="1766" y="2717"/>
              <a:ext cx="0" cy="585"/>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28" name="Line 16"/>
            <p:cNvSpPr>
              <a:spLocks noChangeShapeType="1"/>
            </p:cNvSpPr>
            <p:nvPr/>
          </p:nvSpPr>
          <p:spPr bwMode="auto">
            <a:xfrm>
              <a:off x="1200" y="3242"/>
              <a:ext cx="27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29" name="Line 17"/>
            <p:cNvSpPr>
              <a:spLocks noChangeShapeType="1"/>
            </p:cNvSpPr>
            <p:nvPr/>
          </p:nvSpPr>
          <p:spPr bwMode="auto">
            <a:xfrm>
              <a:off x="1790" y="3242"/>
              <a:ext cx="273"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97330" name="Rectangle 18"/>
            <p:cNvSpPr>
              <a:spLocks noChangeArrowheads="1"/>
            </p:cNvSpPr>
            <p:nvPr/>
          </p:nvSpPr>
          <p:spPr bwMode="auto">
            <a:xfrm>
              <a:off x="89" y="1360"/>
              <a:ext cx="775"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chemeClr val="accent1"/>
                  </a:solidFill>
                  <a:effectLst>
                    <a:outerShdw blurRad="38100" dist="38100" dir="2700000" algn="tl">
                      <a:srgbClr val="000000"/>
                    </a:outerShdw>
                  </a:effectLst>
                </a:rPr>
                <a:t>Optimal Order Quantity</a:t>
              </a:r>
              <a:br>
                <a:rPr lang="en-US" sz="2200" b="1">
                  <a:solidFill>
                    <a:schemeClr val="accent1"/>
                  </a:solidFill>
                  <a:effectLst>
                    <a:outerShdw blurRad="38100" dist="38100" dir="2700000" algn="tl">
                      <a:srgbClr val="000000"/>
                    </a:outerShdw>
                  </a:effectLst>
                </a:rPr>
              </a:br>
              <a:r>
                <a:rPr lang="en-US" sz="2200" b="1">
                  <a:solidFill>
                    <a:schemeClr val="accent1"/>
                  </a:solidFill>
                  <a:effectLst>
                    <a:outerShdw blurRad="38100" dist="38100" dir="2700000" algn="tl">
                      <a:srgbClr val="000000"/>
                    </a:outerShdw>
                  </a:effectLst>
                </a:rPr>
                <a:t>(Q*)</a:t>
              </a:r>
            </a:p>
          </p:txBody>
        </p:sp>
        <p:sp>
          <p:nvSpPr>
            <p:cNvPr id="397331" name="AutoShape 19"/>
            <p:cNvSpPr>
              <a:spLocks noChangeArrowheads="1"/>
            </p:cNvSpPr>
            <p:nvPr/>
          </p:nvSpPr>
          <p:spPr bwMode="auto">
            <a:xfrm>
              <a:off x="816" y="1552"/>
              <a:ext cx="144" cy="48"/>
            </a:xfrm>
            <a:prstGeom prst="rightArrow">
              <a:avLst>
                <a:gd name="adj1" fmla="val 50000"/>
                <a:gd name="adj2" fmla="val 75000"/>
              </a:avLst>
            </a:prstGeom>
            <a:solidFill>
              <a:srgbClr val="FFFFFF"/>
            </a:solidFill>
            <a:ln w="31750" cap="rnd">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397332" name="AutoShape 20"/>
            <p:cNvSpPr>
              <a:spLocks noChangeArrowheads="1"/>
            </p:cNvSpPr>
            <p:nvPr/>
          </p:nvSpPr>
          <p:spPr bwMode="auto">
            <a:xfrm>
              <a:off x="816" y="2640"/>
              <a:ext cx="96" cy="48"/>
            </a:xfrm>
            <a:prstGeom prst="rightArrow">
              <a:avLst>
                <a:gd name="adj1" fmla="val 50000"/>
                <a:gd name="adj2" fmla="val 50000"/>
              </a:avLst>
            </a:prstGeom>
            <a:solidFill>
              <a:srgbClr val="FFFFFF"/>
            </a:solidFill>
            <a:ln w="31750" cap="rnd">
              <a:solidFill>
                <a:srgbClr val="FF3399"/>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397334" name="Freeform 22"/>
            <p:cNvSpPr>
              <a:spLocks/>
            </p:cNvSpPr>
            <p:nvPr/>
          </p:nvSpPr>
          <p:spPr bwMode="auto">
            <a:xfrm>
              <a:off x="4112" y="1920"/>
              <a:ext cx="112" cy="448"/>
            </a:xfrm>
            <a:custGeom>
              <a:avLst/>
              <a:gdLst>
                <a:gd name="T0" fmla="*/ 64 w 112"/>
                <a:gd name="T1" fmla="*/ 0 h 448"/>
                <a:gd name="T2" fmla="*/ 16 w 112"/>
                <a:gd name="T3" fmla="*/ 144 h 448"/>
                <a:gd name="T4" fmla="*/ 112 w 112"/>
                <a:gd name="T5" fmla="*/ 48 h 448"/>
                <a:gd name="T6" fmla="*/ 16 w 112"/>
                <a:gd name="T7" fmla="*/ 384 h 448"/>
                <a:gd name="T8" fmla="*/ 16 w 112"/>
                <a:gd name="T9" fmla="*/ 432 h 448"/>
              </a:gdLst>
              <a:ahLst/>
              <a:cxnLst>
                <a:cxn ang="0">
                  <a:pos x="T0" y="T1"/>
                </a:cxn>
                <a:cxn ang="0">
                  <a:pos x="T2" y="T3"/>
                </a:cxn>
                <a:cxn ang="0">
                  <a:pos x="T4" y="T5"/>
                </a:cxn>
                <a:cxn ang="0">
                  <a:pos x="T6" y="T7"/>
                </a:cxn>
                <a:cxn ang="0">
                  <a:pos x="T8" y="T9"/>
                </a:cxn>
              </a:cxnLst>
              <a:rect l="0" t="0" r="r" b="b"/>
              <a:pathLst>
                <a:path w="112" h="448">
                  <a:moveTo>
                    <a:pt x="64" y="0"/>
                  </a:moveTo>
                  <a:cubicBezTo>
                    <a:pt x="36" y="68"/>
                    <a:pt x="8" y="136"/>
                    <a:pt x="16" y="144"/>
                  </a:cubicBezTo>
                  <a:cubicBezTo>
                    <a:pt x="24" y="152"/>
                    <a:pt x="112" y="8"/>
                    <a:pt x="112" y="48"/>
                  </a:cubicBezTo>
                  <a:cubicBezTo>
                    <a:pt x="112" y="88"/>
                    <a:pt x="32" y="320"/>
                    <a:pt x="16" y="384"/>
                  </a:cubicBezTo>
                  <a:cubicBezTo>
                    <a:pt x="0" y="448"/>
                    <a:pt x="8" y="440"/>
                    <a:pt x="16" y="432"/>
                  </a:cubicBezTo>
                </a:path>
              </a:pathLst>
            </a:custGeom>
            <a:noFill/>
            <a:ln w="28575" cap="flat" cmpd="sng">
              <a:solidFill>
                <a:srgbClr val="00FF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tr-TR"/>
            </a:p>
          </p:txBody>
        </p:sp>
      </p:grpSp>
      <p:sp>
        <p:nvSpPr>
          <p:cNvPr id="2" name="Dikdörtgen 1"/>
          <p:cNvSpPr/>
          <p:nvPr/>
        </p:nvSpPr>
        <p:spPr>
          <a:xfrm>
            <a:off x="2886372" y="134476"/>
            <a:ext cx="6155745" cy="160043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tr-TR" sz="1400" b="1" dirty="0" smtClean="0">
                <a:solidFill>
                  <a:srgbClr val="1F1F1F"/>
                </a:solidFill>
                <a:latin typeface="Google Sans"/>
              </a:rPr>
              <a:t>ROP</a:t>
            </a:r>
            <a:r>
              <a:rPr lang="tr-TR" sz="1400" dirty="0" smtClean="0">
                <a:solidFill>
                  <a:srgbClr val="1F1F1F"/>
                </a:solidFill>
                <a:latin typeface="Google Sans"/>
              </a:rPr>
              <a:t> </a:t>
            </a:r>
            <a:r>
              <a:rPr lang="en-US" sz="1400" dirty="0" smtClean="0">
                <a:solidFill>
                  <a:srgbClr val="1F1F1F"/>
                </a:solidFill>
                <a:latin typeface="Google Sans"/>
              </a:rPr>
              <a:t>is</a:t>
            </a:r>
            <a:r>
              <a:rPr lang="en-US" sz="1400" dirty="0">
                <a:solidFill>
                  <a:srgbClr val="1F1F1F"/>
                </a:solidFill>
                <a:latin typeface="Google Sans"/>
              </a:rPr>
              <a:t> </a:t>
            </a:r>
            <a:r>
              <a:rPr lang="en-US" sz="1400" dirty="0">
                <a:solidFill>
                  <a:srgbClr val="040C28"/>
                </a:solidFill>
                <a:latin typeface="Google Sans"/>
              </a:rPr>
              <a:t>the level of inventory at which a business should place a new order or run the risk that stock will drop below a comfortable level, or even down to zero</a:t>
            </a:r>
            <a:r>
              <a:rPr lang="en-US" sz="1400" dirty="0">
                <a:solidFill>
                  <a:srgbClr val="1F1F1F"/>
                </a:solidFill>
                <a:latin typeface="Google Sans"/>
              </a:rPr>
              <a:t> — leaving customers unhappy and orders unfulfilled</a:t>
            </a:r>
            <a:r>
              <a:rPr lang="en-US" sz="1400" dirty="0" smtClean="0">
                <a:solidFill>
                  <a:srgbClr val="1F1F1F"/>
                </a:solidFill>
                <a:latin typeface="Google Sans"/>
              </a:rPr>
              <a:t>.</a:t>
            </a:r>
            <a:endParaRPr lang="tr-TR" sz="1400" dirty="0" smtClean="0">
              <a:solidFill>
                <a:srgbClr val="1F1F1F"/>
              </a:solidFill>
              <a:latin typeface="Google Sans"/>
            </a:endParaRPr>
          </a:p>
          <a:p>
            <a:pPr algn="just"/>
            <a:r>
              <a:rPr lang="tr-TR" sz="1400" b="1" dirty="0" smtClean="0"/>
              <a:t>(EOQ) </a:t>
            </a:r>
            <a:r>
              <a:rPr lang="en-US" sz="1400" b="1" dirty="0" smtClean="0"/>
              <a:t>Optimal </a:t>
            </a:r>
            <a:r>
              <a:rPr lang="en-US" sz="1400" b="1" dirty="0"/>
              <a:t>order quantity</a:t>
            </a:r>
            <a:r>
              <a:rPr lang="en-US" sz="1400" dirty="0"/>
              <a:t>, also known by the formula economic order quantity (EOQ), represents the ideal amount of inventory a business should have at any given time to meet demand without holding too much excess stock.</a:t>
            </a:r>
            <a:endParaRPr lang="tr-TR" sz="1400" dirty="0"/>
          </a:p>
        </p:txBody>
      </p:sp>
    </p:spTree>
    <p:extLst>
      <p:ext uri="{BB962C8B-B14F-4D97-AF65-F5344CB8AC3E}">
        <p14:creationId xmlns:p14="http://schemas.microsoft.com/office/powerpoint/2010/main" val="1240128270"/>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408" name="Group 48"/>
          <p:cNvGrpSpPr>
            <a:grpSpLocks/>
          </p:cNvGrpSpPr>
          <p:nvPr/>
        </p:nvGrpSpPr>
        <p:grpSpPr bwMode="auto">
          <a:xfrm>
            <a:off x="403931" y="1551214"/>
            <a:ext cx="8725958" cy="4638335"/>
            <a:chOff x="229" y="912"/>
            <a:chExt cx="4947" cy="2727"/>
          </a:xfrm>
        </p:grpSpPr>
        <p:sp>
          <p:nvSpPr>
            <p:cNvPr id="399363" name="Line 3"/>
            <p:cNvSpPr>
              <a:spLocks noChangeShapeType="1"/>
            </p:cNvSpPr>
            <p:nvPr/>
          </p:nvSpPr>
          <p:spPr bwMode="auto">
            <a:xfrm>
              <a:off x="2851" y="1163"/>
              <a:ext cx="573" cy="1"/>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64" name="Line 4"/>
            <p:cNvSpPr>
              <a:spLocks noChangeShapeType="1"/>
            </p:cNvSpPr>
            <p:nvPr/>
          </p:nvSpPr>
          <p:spPr bwMode="auto">
            <a:xfrm flipV="1">
              <a:off x="2728" y="1192"/>
              <a:ext cx="26" cy="14"/>
            </a:xfrm>
            <a:prstGeom prst="line">
              <a:avLst/>
            </a:prstGeom>
            <a:noFill/>
            <a:ln w="28575">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65" name="Line 5"/>
            <p:cNvSpPr>
              <a:spLocks noChangeShapeType="1"/>
            </p:cNvSpPr>
            <p:nvPr/>
          </p:nvSpPr>
          <p:spPr bwMode="auto">
            <a:xfrm>
              <a:off x="2754" y="1194"/>
              <a:ext cx="39" cy="158"/>
            </a:xfrm>
            <a:prstGeom prst="line">
              <a:avLst/>
            </a:prstGeom>
            <a:noFill/>
            <a:ln w="28575">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66" name="Line 6"/>
            <p:cNvSpPr>
              <a:spLocks noChangeShapeType="1"/>
            </p:cNvSpPr>
            <p:nvPr/>
          </p:nvSpPr>
          <p:spPr bwMode="auto">
            <a:xfrm flipV="1">
              <a:off x="2794" y="940"/>
              <a:ext cx="43" cy="412"/>
            </a:xfrm>
            <a:prstGeom prst="line">
              <a:avLst/>
            </a:prstGeom>
            <a:noFill/>
            <a:ln w="28575">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67" name="Line 7"/>
            <p:cNvSpPr>
              <a:spLocks noChangeShapeType="1"/>
            </p:cNvSpPr>
            <p:nvPr/>
          </p:nvSpPr>
          <p:spPr bwMode="auto">
            <a:xfrm>
              <a:off x="2837" y="940"/>
              <a:ext cx="593" cy="1"/>
            </a:xfrm>
            <a:prstGeom prst="line">
              <a:avLst/>
            </a:prstGeom>
            <a:noFill/>
            <a:ln w="28575">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68" name="Line 8"/>
            <p:cNvSpPr>
              <a:spLocks noChangeShapeType="1"/>
            </p:cNvSpPr>
            <p:nvPr/>
          </p:nvSpPr>
          <p:spPr bwMode="auto">
            <a:xfrm>
              <a:off x="2819" y="1658"/>
              <a:ext cx="249" cy="1"/>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69" name="Line 9"/>
            <p:cNvSpPr>
              <a:spLocks noChangeShapeType="1"/>
            </p:cNvSpPr>
            <p:nvPr/>
          </p:nvSpPr>
          <p:spPr bwMode="auto">
            <a:xfrm>
              <a:off x="3293" y="2163"/>
              <a:ext cx="1634" cy="1"/>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70" name="Line 10"/>
            <p:cNvSpPr>
              <a:spLocks noChangeShapeType="1"/>
            </p:cNvSpPr>
            <p:nvPr/>
          </p:nvSpPr>
          <p:spPr bwMode="auto">
            <a:xfrm>
              <a:off x="565" y="2652"/>
              <a:ext cx="1634" cy="1"/>
            </a:xfrm>
            <a:prstGeom prst="line">
              <a:avLst/>
            </a:prstGeom>
            <a:noFill/>
            <a:ln w="38100">
              <a:solidFill>
                <a:srgbClr val="66FF33"/>
              </a:solidFill>
              <a:round/>
              <a:headEnd/>
              <a:tailEnd/>
            </a:ln>
            <a:extLst>
              <a:ext uri="{909E8E84-426E-40DD-AFC4-6F175D3DCCD1}">
                <a14:hiddenFill xmlns:a14="http://schemas.microsoft.com/office/drawing/2010/main">
                  <a:noFill/>
                </a14:hiddenFill>
              </a:ext>
            </a:extLst>
          </p:spPr>
          <p:txBody>
            <a:bodyPr/>
            <a:lstStyle/>
            <a:p>
              <a:endParaRPr lang="tr-TR"/>
            </a:p>
          </p:txBody>
        </p:sp>
        <p:sp>
          <p:nvSpPr>
            <p:cNvPr id="399371" name="Rectangle 11"/>
            <p:cNvSpPr>
              <a:spLocks noChangeArrowheads="1"/>
            </p:cNvSpPr>
            <p:nvPr/>
          </p:nvSpPr>
          <p:spPr bwMode="auto">
            <a:xfrm>
              <a:off x="235" y="1008"/>
              <a:ext cx="184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dirty="0">
                  <a:solidFill>
                    <a:srgbClr val="009900"/>
                  </a:solidFill>
                </a:rPr>
                <a:t>Optimal Order Quantity</a:t>
              </a:r>
              <a:endParaRPr lang="en-US" b="1" dirty="0">
                <a:solidFill>
                  <a:srgbClr val="009900"/>
                </a:solidFill>
              </a:endParaRPr>
            </a:p>
          </p:txBody>
        </p:sp>
        <p:sp>
          <p:nvSpPr>
            <p:cNvPr id="399372" name="Rectangle 12"/>
            <p:cNvSpPr>
              <a:spLocks noChangeArrowheads="1"/>
            </p:cNvSpPr>
            <p:nvPr/>
          </p:nvSpPr>
          <p:spPr bwMode="auto">
            <a:xfrm>
              <a:off x="230" y="1526"/>
              <a:ext cx="2217"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Expected Number of Orders</a:t>
              </a:r>
              <a:endParaRPr lang="en-US" b="1">
                <a:solidFill>
                  <a:srgbClr val="009900"/>
                </a:solidFill>
              </a:endParaRPr>
            </a:p>
          </p:txBody>
        </p:sp>
        <p:sp>
          <p:nvSpPr>
            <p:cNvPr id="399373" name="Rectangle 13"/>
            <p:cNvSpPr>
              <a:spLocks noChangeArrowheads="1"/>
            </p:cNvSpPr>
            <p:nvPr/>
          </p:nvSpPr>
          <p:spPr bwMode="auto">
            <a:xfrm>
              <a:off x="230" y="2016"/>
              <a:ext cx="2502"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Expected Time Between Orders</a:t>
              </a:r>
              <a:endParaRPr lang="en-US" b="1">
                <a:solidFill>
                  <a:srgbClr val="009900"/>
                </a:solidFill>
              </a:endParaRPr>
            </a:p>
          </p:txBody>
        </p:sp>
        <p:sp>
          <p:nvSpPr>
            <p:cNvPr id="399374" name="Rectangle 14"/>
            <p:cNvSpPr>
              <a:spLocks noChangeArrowheads="1"/>
            </p:cNvSpPr>
            <p:nvPr/>
          </p:nvSpPr>
          <p:spPr bwMode="auto">
            <a:xfrm>
              <a:off x="3298" y="1944"/>
              <a:ext cx="111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Working Days</a:t>
              </a:r>
              <a:endParaRPr lang="en-US" b="1">
                <a:solidFill>
                  <a:srgbClr val="009900"/>
                </a:solidFill>
              </a:endParaRPr>
            </a:p>
          </p:txBody>
        </p:sp>
        <p:sp>
          <p:nvSpPr>
            <p:cNvPr id="399375" name="Rectangle 15"/>
            <p:cNvSpPr>
              <a:spLocks noChangeArrowheads="1"/>
            </p:cNvSpPr>
            <p:nvPr/>
          </p:nvSpPr>
          <p:spPr bwMode="auto">
            <a:xfrm>
              <a:off x="4458" y="1944"/>
              <a:ext cx="4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a:t>
              </a:r>
              <a:endParaRPr lang="en-US" b="1">
                <a:solidFill>
                  <a:srgbClr val="009900"/>
                </a:solidFill>
              </a:endParaRPr>
            </a:p>
          </p:txBody>
        </p:sp>
        <p:sp>
          <p:nvSpPr>
            <p:cNvPr id="399376" name="Rectangle 16"/>
            <p:cNvSpPr>
              <a:spLocks noChangeArrowheads="1"/>
            </p:cNvSpPr>
            <p:nvPr/>
          </p:nvSpPr>
          <p:spPr bwMode="auto">
            <a:xfrm>
              <a:off x="4553" y="1944"/>
              <a:ext cx="35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Year</a:t>
              </a:r>
              <a:endParaRPr lang="en-US" b="1">
                <a:solidFill>
                  <a:srgbClr val="009900"/>
                </a:solidFill>
              </a:endParaRPr>
            </a:p>
          </p:txBody>
        </p:sp>
        <p:sp>
          <p:nvSpPr>
            <p:cNvPr id="399377" name="Rectangle 17"/>
            <p:cNvSpPr>
              <a:spLocks noChangeArrowheads="1"/>
            </p:cNvSpPr>
            <p:nvPr/>
          </p:nvSpPr>
          <p:spPr bwMode="auto">
            <a:xfrm>
              <a:off x="570" y="2685"/>
              <a:ext cx="1110"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Working Days</a:t>
              </a:r>
              <a:endParaRPr lang="en-US" b="1">
                <a:solidFill>
                  <a:srgbClr val="009900"/>
                </a:solidFill>
              </a:endParaRPr>
            </a:p>
          </p:txBody>
        </p:sp>
        <p:sp>
          <p:nvSpPr>
            <p:cNvPr id="399378" name="Rectangle 18"/>
            <p:cNvSpPr>
              <a:spLocks noChangeArrowheads="1"/>
            </p:cNvSpPr>
            <p:nvPr/>
          </p:nvSpPr>
          <p:spPr bwMode="auto">
            <a:xfrm>
              <a:off x="1730" y="2685"/>
              <a:ext cx="46"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a:t>
              </a:r>
              <a:endParaRPr lang="en-US" b="1">
                <a:solidFill>
                  <a:srgbClr val="009900"/>
                </a:solidFill>
              </a:endParaRPr>
            </a:p>
          </p:txBody>
        </p:sp>
        <p:sp>
          <p:nvSpPr>
            <p:cNvPr id="399379" name="Rectangle 19"/>
            <p:cNvSpPr>
              <a:spLocks noChangeArrowheads="1"/>
            </p:cNvSpPr>
            <p:nvPr/>
          </p:nvSpPr>
          <p:spPr bwMode="auto">
            <a:xfrm>
              <a:off x="1825" y="2685"/>
              <a:ext cx="353"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300" b="1">
                  <a:solidFill>
                    <a:srgbClr val="009900"/>
                  </a:solidFill>
                </a:rPr>
                <a:t>Year</a:t>
              </a:r>
              <a:endParaRPr lang="en-US" b="1">
                <a:solidFill>
                  <a:srgbClr val="009900"/>
                </a:solidFill>
              </a:endParaRPr>
            </a:p>
          </p:txBody>
        </p:sp>
        <p:sp>
          <p:nvSpPr>
            <p:cNvPr id="399380" name="Rectangle 20"/>
            <p:cNvSpPr>
              <a:spLocks noChangeArrowheads="1"/>
            </p:cNvSpPr>
            <p:nvPr/>
          </p:nvSpPr>
          <p:spPr bwMode="auto">
            <a:xfrm>
              <a:off x="2146" y="1026"/>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1" name="Rectangle 21"/>
            <p:cNvSpPr>
              <a:spLocks noChangeArrowheads="1"/>
            </p:cNvSpPr>
            <p:nvPr/>
          </p:nvSpPr>
          <p:spPr bwMode="auto">
            <a:xfrm>
              <a:off x="2566" y="1026"/>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2" name="Rectangle 22"/>
            <p:cNvSpPr>
              <a:spLocks noChangeArrowheads="1"/>
            </p:cNvSpPr>
            <p:nvPr/>
          </p:nvSpPr>
          <p:spPr bwMode="auto">
            <a:xfrm>
              <a:off x="2978" y="912"/>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3" name="Rectangle 23"/>
            <p:cNvSpPr>
              <a:spLocks noChangeArrowheads="1"/>
            </p:cNvSpPr>
            <p:nvPr/>
          </p:nvSpPr>
          <p:spPr bwMode="auto">
            <a:xfrm>
              <a:off x="3224" y="912"/>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4" name="Rectangle 24"/>
            <p:cNvSpPr>
              <a:spLocks noChangeArrowheads="1"/>
            </p:cNvSpPr>
            <p:nvPr/>
          </p:nvSpPr>
          <p:spPr bwMode="auto">
            <a:xfrm>
              <a:off x="2311" y="1520"/>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dirty="0">
                  <a:solidFill>
                    <a:srgbClr val="009900"/>
                  </a:solidFill>
                </a:rPr>
                <a:t>=</a:t>
              </a:r>
              <a:endParaRPr lang="en-US" b="1" dirty="0">
                <a:solidFill>
                  <a:srgbClr val="009900"/>
                </a:solidFill>
              </a:endParaRPr>
            </a:p>
          </p:txBody>
        </p:sp>
        <p:sp>
          <p:nvSpPr>
            <p:cNvPr id="399385" name="Rectangle 25"/>
            <p:cNvSpPr>
              <a:spLocks noChangeArrowheads="1"/>
            </p:cNvSpPr>
            <p:nvPr/>
          </p:nvSpPr>
          <p:spPr bwMode="auto">
            <a:xfrm>
              <a:off x="2658" y="1520"/>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6" name="Rectangle 26"/>
            <p:cNvSpPr>
              <a:spLocks noChangeArrowheads="1"/>
            </p:cNvSpPr>
            <p:nvPr/>
          </p:nvSpPr>
          <p:spPr bwMode="auto">
            <a:xfrm>
              <a:off x="2813" y="2026"/>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7" name="Rectangle 27"/>
            <p:cNvSpPr>
              <a:spLocks noChangeArrowheads="1"/>
            </p:cNvSpPr>
            <p:nvPr/>
          </p:nvSpPr>
          <p:spPr bwMode="auto">
            <a:xfrm>
              <a:off x="3132" y="2026"/>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8" name="Rectangle 28"/>
            <p:cNvSpPr>
              <a:spLocks noChangeArrowheads="1"/>
            </p:cNvSpPr>
            <p:nvPr/>
          </p:nvSpPr>
          <p:spPr bwMode="auto">
            <a:xfrm>
              <a:off x="404" y="2515"/>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89" name="Rectangle 29"/>
            <p:cNvSpPr>
              <a:spLocks noChangeArrowheads="1"/>
            </p:cNvSpPr>
            <p:nvPr/>
          </p:nvSpPr>
          <p:spPr bwMode="auto">
            <a:xfrm>
              <a:off x="691" y="3059"/>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90" name="Rectangle 30"/>
            <p:cNvSpPr>
              <a:spLocks noChangeArrowheads="1"/>
            </p:cNvSpPr>
            <p:nvPr/>
          </p:nvSpPr>
          <p:spPr bwMode="auto">
            <a:xfrm>
              <a:off x="996" y="3059"/>
              <a:ext cx="106"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a:t>
              </a:r>
              <a:endParaRPr lang="en-US" b="1">
                <a:solidFill>
                  <a:srgbClr val="009900"/>
                </a:solidFill>
              </a:endParaRPr>
            </a:p>
          </p:txBody>
        </p:sp>
        <p:sp>
          <p:nvSpPr>
            <p:cNvPr id="399391" name="Rectangle 31"/>
            <p:cNvSpPr>
              <a:spLocks noChangeArrowheads="1"/>
            </p:cNvSpPr>
            <p:nvPr/>
          </p:nvSpPr>
          <p:spPr bwMode="auto">
            <a:xfrm>
              <a:off x="2290" y="1044"/>
              <a:ext cx="213"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Q*</a:t>
              </a:r>
              <a:endParaRPr lang="en-US" b="1">
                <a:solidFill>
                  <a:srgbClr val="009900"/>
                </a:solidFill>
              </a:endParaRPr>
            </a:p>
          </p:txBody>
        </p:sp>
        <p:sp>
          <p:nvSpPr>
            <p:cNvPr id="399392" name="Rectangle 32"/>
            <p:cNvSpPr>
              <a:spLocks noChangeArrowheads="1"/>
            </p:cNvSpPr>
            <p:nvPr/>
          </p:nvSpPr>
          <p:spPr bwMode="auto">
            <a:xfrm>
              <a:off x="3057" y="930"/>
              <a:ext cx="1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D</a:t>
              </a:r>
              <a:endParaRPr lang="en-US" b="1">
                <a:solidFill>
                  <a:srgbClr val="009900"/>
                </a:solidFill>
              </a:endParaRPr>
            </a:p>
          </p:txBody>
        </p:sp>
        <p:sp>
          <p:nvSpPr>
            <p:cNvPr id="399393" name="Rectangle 33"/>
            <p:cNvSpPr>
              <a:spLocks noChangeArrowheads="1"/>
            </p:cNvSpPr>
            <p:nvPr/>
          </p:nvSpPr>
          <p:spPr bwMode="auto">
            <a:xfrm>
              <a:off x="3297" y="930"/>
              <a:ext cx="12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S</a:t>
              </a:r>
              <a:endParaRPr lang="en-US" b="1">
                <a:solidFill>
                  <a:srgbClr val="009900"/>
                </a:solidFill>
              </a:endParaRPr>
            </a:p>
          </p:txBody>
        </p:sp>
        <p:sp>
          <p:nvSpPr>
            <p:cNvPr id="399394" name="Rectangle 34"/>
            <p:cNvSpPr>
              <a:spLocks noChangeArrowheads="1"/>
            </p:cNvSpPr>
            <p:nvPr/>
          </p:nvSpPr>
          <p:spPr bwMode="auto">
            <a:xfrm>
              <a:off x="3066" y="1183"/>
              <a:ext cx="1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H</a:t>
              </a:r>
              <a:endParaRPr lang="en-US" b="1">
                <a:solidFill>
                  <a:srgbClr val="009900"/>
                </a:solidFill>
              </a:endParaRPr>
            </a:p>
          </p:txBody>
        </p:sp>
        <p:sp>
          <p:nvSpPr>
            <p:cNvPr id="399395" name="Rectangle 35"/>
            <p:cNvSpPr>
              <a:spLocks noChangeArrowheads="1"/>
            </p:cNvSpPr>
            <p:nvPr/>
          </p:nvSpPr>
          <p:spPr bwMode="auto">
            <a:xfrm>
              <a:off x="2466" y="1538"/>
              <a:ext cx="1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N</a:t>
              </a:r>
              <a:endParaRPr lang="en-US" b="1">
                <a:solidFill>
                  <a:srgbClr val="009900"/>
                </a:solidFill>
              </a:endParaRPr>
            </a:p>
          </p:txBody>
        </p:sp>
        <p:sp>
          <p:nvSpPr>
            <p:cNvPr id="399396" name="Rectangle 36"/>
            <p:cNvSpPr>
              <a:spLocks noChangeArrowheads="1"/>
            </p:cNvSpPr>
            <p:nvPr/>
          </p:nvSpPr>
          <p:spPr bwMode="auto">
            <a:xfrm>
              <a:off x="2875" y="1424"/>
              <a:ext cx="1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D</a:t>
              </a:r>
              <a:endParaRPr lang="en-US" b="1">
                <a:solidFill>
                  <a:srgbClr val="009900"/>
                </a:solidFill>
              </a:endParaRPr>
            </a:p>
          </p:txBody>
        </p:sp>
        <p:sp>
          <p:nvSpPr>
            <p:cNvPr id="399397" name="Rectangle 37"/>
            <p:cNvSpPr>
              <a:spLocks noChangeArrowheads="1"/>
            </p:cNvSpPr>
            <p:nvPr/>
          </p:nvSpPr>
          <p:spPr bwMode="auto">
            <a:xfrm>
              <a:off x="2808" y="1677"/>
              <a:ext cx="189"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Q</a:t>
              </a:r>
              <a:r>
                <a:rPr lang="en-US" sz="2500" b="1" i="1" baseline="30000">
                  <a:solidFill>
                    <a:srgbClr val="009900"/>
                  </a:solidFill>
                </a:rPr>
                <a:t>*</a:t>
              </a:r>
              <a:endParaRPr lang="en-US" b="1">
                <a:solidFill>
                  <a:srgbClr val="009900"/>
                </a:solidFill>
              </a:endParaRPr>
            </a:p>
          </p:txBody>
        </p:sp>
        <p:sp>
          <p:nvSpPr>
            <p:cNvPr id="399398" name="Rectangle 38"/>
            <p:cNvSpPr>
              <a:spLocks noChangeArrowheads="1"/>
            </p:cNvSpPr>
            <p:nvPr/>
          </p:nvSpPr>
          <p:spPr bwMode="auto">
            <a:xfrm>
              <a:off x="2951" y="2044"/>
              <a:ext cx="11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T</a:t>
              </a:r>
              <a:endParaRPr lang="en-US" b="1">
                <a:solidFill>
                  <a:srgbClr val="009900"/>
                </a:solidFill>
              </a:endParaRPr>
            </a:p>
          </p:txBody>
        </p:sp>
        <p:sp>
          <p:nvSpPr>
            <p:cNvPr id="399399" name="Rectangle 39"/>
            <p:cNvSpPr>
              <a:spLocks noChangeArrowheads="1"/>
            </p:cNvSpPr>
            <p:nvPr/>
          </p:nvSpPr>
          <p:spPr bwMode="auto">
            <a:xfrm>
              <a:off x="4038" y="2183"/>
              <a:ext cx="1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N</a:t>
              </a:r>
              <a:endParaRPr lang="en-US" b="1">
                <a:solidFill>
                  <a:srgbClr val="009900"/>
                </a:solidFill>
              </a:endParaRPr>
            </a:p>
          </p:txBody>
        </p:sp>
        <p:sp>
          <p:nvSpPr>
            <p:cNvPr id="399400" name="Rectangle 40"/>
            <p:cNvSpPr>
              <a:spLocks noChangeArrowheads="1"/>
            </p:cNvSpPr>
            <p:nvPr/>
          </p:nvSpPr>
          <p:spPr bwMode="auto">
            <a:xfrm>
              <a:off x="229" y="2533"/>
              <a:ext cx="11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d</a:t>
              </a:r>
              <a:endParaRPr lang="en-US" b="1">
                <a:solidFill>
                  <a:srgbClr val="009900"/>
                </a:solidFill>
              </a:endParaRPr>
            </a:p>
          </p:txBody>
        </p:sp>
        <p:sp>
          <p:nvSpPr>
            <p:cNvPr id="399401" name="Rectangle 41"/>
            <p:cNvSpPr>
              <a:spLocks noChangeArrowheads="1"/>
            </p:cNvSpPr>
            <p:nvPr/>
          </p:nvSpPr>
          <p:spPr bwMode="auto">
            <a:xfrm>
              <a:off x="1313" y="2419"/>
              <a:ext cx="13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D</a:t>
              </a:r>
              <a:endParaRPr lang="en-US" b="1">
                <a:solidFill>
                  <a:srgbClr val="009900"/>
                </a:solidFill>
              </a:endParaRPr>
            </a:p>
          </p:txBody>
        </p:sp>
        <p:sp>
          <p:nvSpPr>
            <p:cNvPr id="399402" name="Rectangle 42"/>
            <p:cNvSpPr>
              <a:spLocks noChangeArrowheads="1"/>
            </p:cNvSpPr>
            <p:nvPr/>
          </p:nvSpPr>
          <p:spPr bwMode="auto">
            <a:xfrm>
              <a:off x="235" y="3077"/>
              <a:ext cx="394"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ROP</a:t>
              </a:r>
              <a:endParaRPr lang="en-US" b="1">
                <a:solidFill>
                  <a:srgbClr val="009900"/>
                </a:solidFill>
              </a:endParaRPr>
            </a:p>
          </p:txBody>
        </p:sp>
        <p:sp>
          <p:nvSpPr>
            <p:cNvPr id="399403" name="Rectangle 43"/>
            <p:cNvSpPr>
              <a:spLocks noChangeArrowheads="1"/>
            </p:cNvSpPr>
            <p:nvPr/>
          </p:nvSpPr>
          <p:spPr bwMode="auto">
            <a:xfrm>
              <a:off x="840" y="3077"/>
              <a:ext cx="11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d</a:t>
              </a:r>
              <a:endParaRPr lang="en-US" b="1">
                <a:solidFill>
                  <a:srgbClr val="009900"/>
                </a:solidFill>
              </a:endParaRPr>
            </a:p>
          </p:txBody>
        </p:sp>
        <p:sp>
          <p:nvSpPr>
            <p:cNvPr id="399404" name="Rectangle 44"/>
            <p:cNvSpPr>
              <a:spLocks noChangeArrowheads="1"/>
            </p:cNvSpPr>
            <p:nvPr/>
          </p:nvSpPr>
          <p:spPr bwMode="auto">
            <a:xfrm>
              <a:off x="1136" y="3077"/>
              <a:ext cx="11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i="1">
                  <a:solidFill>
                    <a:srgbClr val="009900"/>
                  </a:solidFill>
                </a:rPr>
                <a:t>L</a:t>
              </a:r>
              <a:endParaRPr lang="en-US" b="1">
                <a:solidFill>
                  <a:srgbClr val="009900"/>
                </a:solidFill>
              </a:endParaRPr>
            </a:p>
          </p:txBody>
        </p:sp>
        <p:sp>
          <p:nvSpPr>
            <p:cNvPr id="399405" name="Rectangle 45"/>
            <p:cNvSpPr>
              <a:spLocks noChangeArrowheads="1"/>
            </p:cNvSpPr>
            <p:nvPr/>
          </p:nvSpPr>
          <p:spPr bwMode="auto">
            <a:xfrm>
              <a:off x="2851" y="930"/>
              <a:ext cx="101"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500" b="1">
                  <a:solidFill>
                    <a:srgbClr val="009900"/>
                  </a:solidFill>
                </a:rPr>
                <a:t>2</a:t>
              </a:r>
              <a:endParaRPr lang="en-US" b="1">
                <a:solidFill>
                  <a:srgbClr val="009900"/>
                </a:solidFill>
              </a:endParaRPr>
            </a:p>
          </p:txBody>
        </p:sp>
        <p:sp>
          <p:nvSpPr>
            <p:cNvPr id="399406" name="Rectangle 46"/>
            <p:cNvSpPr>
              <a:spLocks noChangeArrowheads="1"/>
            </p:cNvSpPr>
            <p:nvPr/>
          </p:nvSpPr>
          <p:spPr bwMode="auto">
            <a:xfrm>
              <a:off x="2493" y="2436"/>
              <a:ext cx="2683" cy="1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spcBef>
                  <a:spcPct val="20000"/>
                </a:spcBef>
              </a:pPr>
              <a:r>
                <a:rPr lang="en-US" sz="2200" b="1" i="1">
                  <a:solidFill>
                    <a:srgbClr val="009900"/>
                  </a:solidFill>
                  <a:effectLst>
                    <a:outerShdw blurRad="38100" dist="38100" dir="2700000" algn="tl">
                      <a:srgbClr val="000000"/>
                    </a:outerShdw>
                  </a:effectLst>
                </a:rPr>
                <a:t>D</a:t>
              </a:r>
              <a:r>
                <a:rPr lang="en-US" sz="2200" b="1">
                  <a:solidFill>
                    <a:srgbClr val="009900"/>
                  </a:solidFill>
                  <a:effectLst>
                    <a:outerShdw blurRad="38100" dist="38100" dir="2700000" algn="tl">
                      <a:srgbClr val="000000"/>
                    </a:outerShdw>
                  </a:effectLst>
                </a:rPr>
                <a:t> = Demand per year</a:t>
              </a:r>
            </a:p>
            <a:p>
              <a:pPr defTabSz="915004">
                <a:spcBef>
                  <a:spcPct val="20000"/>
                </a:spcBef>
              </a:pPr>
              <a:r>
                <a:rPr lang="en-US" sz="2200" b="1" i="1">
                  <a:solidFill>
                    <a:srgbClr val="009900"/>
                  </a:solidFill>
                  <a:effectLst>
                    <a:outerShdw blurRad="38100" dist="38100" dir="2700000" algn="tl">
                      <a:srgbClr val="000000"/>
                    </a:outerShdw>
                  </a:effectLst>
                </a:rPr>
                <a:t>S</a:t>
              </a:r>
              <a:r>
                <a:rPr lang="en-US" sz="2200" b="1">
                  <a:solidFill>
                    <a:srgbClr val="009900"/>
                  </a:solidFill>
                  <a:effectLst>
                    <a:outerShdw blurRad="38100" dist="38100" dir="2700000" algn="tl">
                      <a:srgbClr val="000000"/>
                    </a:outerShdw>
                  </a:effectLst>
                </a:rPr>
                <a:t> = Setup (order) cost per order</a:t>
              </a:r>
            </a:p>
            <a:p>
              <a:pPr defTabSz="915004">
                <a:spcBef>
                  <a:spcPct val="20000"/>
                </a:spcBef>
              </a:pPr>
              <a:r>
                <a:rPr lang="en-US" sz="2200" b="1" i="1">
                  <a:solidFill>
                    <a:srgbClr val="009900"/>
                  </a:solidFill>
                  <a:effectLst>
                    <a:outerShdw blurRad="38100" dist="38100" dir="2700000" algn="tl">
                      <a:srgbClr val="000000"/>
                    </a:outerShdw>
                  </a:effectLst>
                </a:rPr>
                <a:t>H</a:t>
              </a:r>
              <a:r>
                <a:rPr lang="en-US" sz="2200" b="1">
                  <a:solidFill>
                    <a:srgbClr val="009900"/>
                  </a:solidFill>
                  <a:effectLst>
                    <a:outerShdw blurRad="38100" dist="38100" dir="2700000" algn="tl">
                      <a:srgbClr val="000000"/>
                    </a:outerShdw>
                  </a:effectLst>
                </a:rPr>
                <a:t> = Holding (carrying) cost </a:t>
              </a:r>
            </a:p>
            <a:p>
              <a:pPr defTabSz="915004">
                <a:spcBef>
                  <a:spcPct val="20000"/>
                </a:spcBef>
              </a:pPr>
              <a:r>
                <a:rPr lang="en-US" sz="2200" b="1" i="1">
                  <a:solidFill>
                    <a:srgbClr val="009900"/>
                  </a:solidFill>
                  <a:effectLst>
                    <a:outerShdw blurRad="38100" dist="38100" dir="2700000" algn="tl">
                      <a:srgbClr val="000000"/>
                    </a:outerShdw>
                  </a:effectLst>
                </a:rPr>
                <a:t>d</a:t>
              </a:r>
              <a:r>
                <a:rPr lang="en-US" sz="2200" b="1">
                  <a:solidFill>
                    <a:srgbClr val="009900"/>
                  </a:solidFill>
                  <a:effectLst>
                    <a:outerShdw blurRad="38100" dist="38100" dir="2700000" algn="tl">
                      <a:srgbClr val="000000"/>
                    </a:outerShdw>
                  </a:effectLst>
                </a:rPr>
                <a:t> = Demand per day</a:t>
              </a:r>
            </a:p>
            <a:p>
              <a:pPr defTabSz="915004">
                <a:spcBef>
                  <a:spcPct val="20000"/>
                </a:spcBef>
              </a:pPr>
              <a:r>
                <a:rPr lang="en-US" sz="2200" b="1" i="1">
                  <a:solidFill>
                    <a:srgbClr val="009900"/>
                  </a:solidFill>
                  <a:effectLst>
                    <a:outerShdw blurRad="38100" dist="38100" dir="2700000" algn="tl">
                      <a:srgbClr val="000000"/>
                    </a:outerShdw>
                  </a:effectLst>
                </a:rPr>
                <a:t>L</a:t>
              </a:r>
              <a:r>
                <a:rPr lang="en-US" sz="2200" b="1">
                  <a:solidFill>
                    <a:srgbClr val="009900"/>
                  </a:solidFill>
                  <a:effectLst>
                    <a:outerShdw blurRad="38100" dist="38100" dir="2700000" algn="tl">
                      <a:srgbClr val="000000"/>
                    </a:outerShdw>
                  </a:effectLst>
                </a:rPr>
                <a:t> = Lead time in days</a:t>
              </a:r>
            </a:p>
          </p:txBody>
        </p:sp>
      </p:grpSp>
      <p:sp>
        <p:nvSpPr>
          <p:cNvPr id="399407" name="Rectangle 47"/>
          <p:cNvSpPr>
            <a:spLocks noGrp="1" noChangeArrowheads="1"/>
          </p:cNvSpPr>
          <p:nvPr>
            <p:ph type="title"/>
          </p:nvPr>
        </p:nvSpPr>
        <p:spPr/>
        <p:txBody>
          <a:bodyPr/>
          <a:lstStyle/>
          <a:p>
            <a:r>
              <a:rPr lang="en-US"/>
              <a:t>EOQ Model Equations</a:t>
            </a:r>
          </a:p>
        </p:txBody>
      </p:sp>
    </p:spTree>
    <p:extLst>
      <p:ext uri="{BB962C8B-B14F-4D97-AF65-F5344CB8AC3E}">
        <p14:creationId xmlns:p14="http://schemas.microsoft.com/office/powerpoint/2010/main" val="248606961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307404" y="973526"/>
            <a:ext cx="8397875" cy="1990915"/>
          </a:xfrm>
        </p:spPr>
        <p:txBody>
          <a:bodyPr/>
          <a:lstStyle/>
          <a:p>
            <a:pPr marL="0" indent="0" algn="just">
              <a:buNone/>
            </a:pPr>
            <a:r>
              <a:rPr lang="en-US" sz="1600" b="1" dirty="0"/>
              <a:t>Let’s look at an example of calculating EOQ:</a:t>
            </a:r>
            <a:endParaRPr lang="en-US" sz="1600" dirty="0"/>
          </a:p>
          <a:p>
            <a:pPr marL="0" indent="0" algn="just">
              <a:buNone/>
            </a:pPr>
            <a:r>
              <a:rPr lang="en-US" sz="1600" dirty="0"/>
              <a:t>Let’s imagine you’re a toy distributor, and one of your best sellers is a spinning top.</a:t>
            </a:r>
          </a:p>
          <a:p>
            <a:pPr algn="just"/>
            <a:r>
              <a:rPr lang="en-US" sz="1600" dirty="0"/>
              <a:t>Demand per year – Your annual demand for spinning tops is 15,000</a:t>
            </a:r>
            <a:r>
              <a:rPr lang="en-US" sz="1600" dirty="0" smtClean="0"/>
              <a:t>.</a:t>
            </a:r>
            <a:r>
              <a:rPr lang="tr-TR" sz="1600" dirty="0" smtClean="0"/>
              <a:t> (D)</a:t>
            </a:r>
            <a:endParaRPr lang="en-US" sz="1600" dirty="0"/>
          </a:p>
          <a:p>
            <a:pPr algn="just"/>
            <a:r>
              <a:rPr lang="en-US" sz="1600" dirty="0"/>
              <a:t>Cost per order – Once you factor in the cost to create, place, validate, track, and receive orders, the ordering costs come to £20 per order</a:t>
            </a:r>
            <a:r>
              <a:rPr lang="en-US" sz="1600" dirty="0" smtClean="0"/>
              <a:t>.</a:t>
            </a:r>
            <a:r>
              <a:rPr lang="tr-TR" sz="1600" dirty="0" smtClean="0"/>
              <a:t> (S)</a:t>
            </a:r>
            <a:endParaRPr lang="en-US" sz="1600" dirty="0"/>
          </a:p>
          <a:p>
            <a:pPr algn="just"/>
            <a:r>
              <a:rPr lang="en-US" sz="1600" dirty="0"/>
              <a:t>Holding cost for each spinning top – Including rent, storage space, </a:t>
            </a:r>
            <a:r>
              <a:rPr lang="en-US" sz="1600" dirty="0" smtClean="0"/>
              <a:t>insurance, </a:t>
            </a:r>
            <a:r>
              <a:rPr lang="en-US" sz="1600" dirty="0"/>
              <a:t>etc. – </a:t>
            </a:r>
            <a:r>
              <a:rPr lang="en-US" sz="1600" dirty="0" smtClean="0"/>
              <a:t>comes </a:t>
            </a:r>
            <a:r>
              <a:rPr lang="en-US" sz="1600" dirty="0"/>
              <a:t>to £</a:t>
            </a:r>
            <a:r>
              <a:rPr lang="en-US" sz="1600" dirty="0" smtClean="0"/>
              <a:t>0.50 </a:t>
            </a:r>
            <a:r>
              <a:rPr lang="en-US" sz="1600" dirty="0"/>
              <a:t>per unit</a:t>
            </a:r>
            <a:r>
              <a:rPr lang="en-US" sz="1600" dirty="0" smtClean="0"/>
              <a:t>.</a:t>
            </a:r>
            <a:r>
              <a:rPr lang="tr-TR" sz="1600" dirty="0" smtClean="0"/>
              <a:t> (H)</a:t>
            </a:r>
            <a:endParaRPr lang="en-US" sz="1600" dirty="0"/>
          </a:p>
        </p:txBody>
      </p:sp>
      <p:sp>
        <p:nvSpPr>
          <p:cNvPr id="4" name="Altbilgi Yer Tutucusu 3"/>
          <p:cNvSpPr>
            <a:spLocks noGrp="1"/>
          </p:cNvSpPr>
          <p:nvPr>
            <p:ph type="ftr" sz="quarter" idx="10"/>
          </p:nvPr>
        </p:nvSpPr>
        <p:spPr/>
        <p:txBody>
          <a:bodyPr/>
          <a:lstStyle/>
          <a:p>
            <a:pPr>
              <a:defRPr/>
            </a:pPr>
            <a:r>
              <a:rPr lang="de-DE" smtClean="0"/>
              <a:t>Page </a:t>
            </a:r>
            <a:fld id="{309985EE-30AE-4C86-9EB2-3A2F05F14641}" type="slidenum">
              <a:rPr lang="de-DE" sz="1400" b="1" smtClean="0"/>
              <a:pPr>
                <a:defRPr/>
              </a:pPr>
              <a:t>15</a:t>
            </a:fld>
            <a:endParaRPr lang="de-DE" sz="1400" b="1"/>
          </a:p>
        </p:txBody>
      </p:sp>
      <p:pic>
        <p:nvPicPr>
          <p:cNvPr id="6" name="Resim 5"/>
          <p:cNvPicPr/>
          <p:nvPr/>
        </p:nvPicPr>
        <p:blipFill rotWithShape="1">
          <a:blip r:embed="rId2"/>
          <a:srcRect l="33258" t="32601" r="32722" b="58672"/>
          <a:stretch/>
        </p:blipFill>
        <p:spPr bwMode="auto">
          <a:xfrm>
            <a:off x="4406893" y="2824585"/>
            <a:ext cx="4527042" cy="9253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7" name="Resim 6"/>
          <p:cNvPicPr/>
          <p:nvPr/>
        </p:nvPicPr>
        <p:blipFill rotWithShape="1">
          <a:blip r:embed="rId3"/>
          <a:srcRect l="39972" t="67442" r="28591" b="25682"/>
          <a:stretch/>
        </p:blipFill>
        <p:spPr bwMode="auto">
          <a:xfrm>
            <a:off x="91798" y="3834539"/>
            <a:ext cx="5326145" cy="1159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8" name="Dikdörtgen 7"/>
          <p:cNvSpPr/>
          <p:nvPr/>
        </p:nvSpPr>
        <p:spPr>
          <a:xfrm>
            <a:off x="1901952" y="5078668"/>
            <a:ext cx="7031983"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b="1" dirty="0">
                <a:solidFill>
                  <a:srgbClr val="000000"/>
                </a:solidFill>
                <a:latin typeface="Lexend"/>
              </a:rPr>
              <a:t>This means the EOQ for spinning tops is approximately 1,096 units per order. With an annual demand of 15,000 units, you’ll place orders with your supplier approximately 14 times per year.</a:t>
            </a:r>
            <a:endParaRPr lang="tr-TR" b="1" dirty="0"/>
          </a:p>
        </p:txBody>
      </p:sp>
    </p:spTree>
    <p:extLst>
      <p:ext uri="{BB962C8B-B14F-4D97-AF65-F5344CB8AC3E}">
        <p14:creationId xmlns:p14="http://schemas.microsoft.com/office/powerpoint/2010/main" val="66785880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1410" name="Rectangle 1026"/>
          <p:cNvSpPr>
            <a:spLocks noGrp="1" noChangeArrowheads="1"/>
          </p:cNvSpPr>
          <p:nvPr>
            <p:ph type="body" idx="1"/>
          </p:nvPr>
        </p:nvSpPr>
        <p:spPr>
          <a:xfrm>
            <a:off x="686153" y="1469572"/>
            <a:ext cx="8006291" cy="4395107"/>
          </a:xfrm>
          <a:no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marL="375030" indent="-375030" defTabSz="1000079"/>
            <a:r>
              <a:rPr lang="en-US" dirty="0"/>
              <a:t>Answers how much to order and when to order</a:t>
            </a:r>
          </a:p>
          <a:p>
            <a:pPr marL="375030" indent="-375030" defTabSz="1000079"/>
            <a:r>
              <a:rPr lang="en-US" dirty="0"/>
              <a:t>Allows partial receipt of material</a:t>
            </a:r>
          </a:p>
          <a:p>
            <a:pPr marL="812564" lvl="1" indent="-312525" defTabSz="1000079"/>
            <a:r>
              <a:rPr lang="en-US" sz="2400" dirty="0"/>
              <a:t>Other EOQ assumptions apply</a:t>
            </a:r>
            <a:endParaRPr lang="en-US" dirty="0"/>
          </a:p>
          <a:p>
            <a:pPr marL="375030" indent="-375030" defTabSz="1000079"/>
            <a:r>
              <a:rPr lang="en-US" dirty="0"/>
              <a:t>Suited for production environment</a:t>
            </a:r>
          </a:p>
          <a:p>
            <a:pPr marL="812564" lvl="1" indent="-312525" defTabSz="1000079"/>
            <a:r>
              <a:rPr lang="en-US" sz="2400" dirty="0"/>
              <a:t>Material produced, used immediately</a:t>
            </a:r>
          </a:p>
          <a:p>
            <a:pPr marL="812564" lvl="1" indent="-312525" defTabSz="1000079"/>
            <a:r>
              <a:rPr lang="en-US" sz="2400" dirty="0"/>
              <a:t>Provides production lot size</a:t>
            </a:r>
          </a:p>
          <a:p>
            <a:pPr marL="375030" indent="-375030" defTabSz="1000079"/>
            <a:r>
              <a:rPr lang="en-US" dirty="0"/>
              <a:t>Lower holding cost than EOQ model</a:t>
            </a:r>
          </a:p>
        </p:txBody>
      </p:sp>
      <p:sp>
        <p:nvSpPr>
          <p:cNvPr id="401411" name="Rectangle 1027"/>
          <p:cNvSpPr>
            <a:spLocks noGrp="1" noChangeArrowheads="1"/>
          </p:cNvSpPr>
          <p:nvPr>
            <p:ph type="title"/>
          </p:nvPr>
        </p:nvSpPr>
        <p:spPr/>
        <p:txBody>
          <a:bodyPr/>
          <a:lstStyle/>
          <a:p>
            <a:r>
              <a:rPr lang="en-US" dirty="0"/>
              <a:t>Production Order Quantity Model</a:t>
            </a:r>
          </a:p>
        </p:txBody>
      </p:sp>
    </p:spTree>
    <p:extLst>
      <p:ext uri="{BB962C8B-B14F-4D97-AF65-F5344CB8AC3E}">
        <p14:creationId xmlns:p14="http://schemas.microsoft.com/office/powerpoint/2010/main" val="386454049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1410">
                                            <p:txEl>
                                              <p:pRg st="0" end="0"/>
                                            </p:txEl>
                                          </p:spTgt>
                                        </p:tgtEl>
                                        <p:attrNameLst>
                                          <p:attrName>style.visibility</p:attrName>
                                        </p:attrNameLst>
                                      </p:cBhvr>
                                      <p:to>
                                        <p:strVal val="visible"/>
                                      </p:to>
                                    </p:set>
                                    <p:animEffect transition="in" filter="wipe(left)">
                                      <p:cBhvr>
                                        <p:cTn id="7" dur="500"/>
                                        <p:tgtEl>
                                          <p:spTgt spid="401410">
                                            <p:txEl>
                                              <p:pRg st="0" end="0"/>
                                            </p:txEl>
                                          </p:spTgt>
                                        </p:tgtEl>
                                      </p:cBhvr>
                                    </p:animEffect>
                                  </p:childTnLst>
                                  <p:subTnLst>
                                    <p:animClr clrSpc="rgb" dir="cw">
                                      <p:cBhvr override="childStyle">
                                        <p:cTn dur="1" fill="hold" display="0" masterRel="nextClick" afterEffect="1"/>
                                        <p:tgtEl>
                                          <p:spTgt spid="401410">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1410">
                                            <p:txEl>
                                              <p:pRg st="1" end="1"/>
                                            </p:txEl>
                                          </p:spTgt>
                                        </p:tgtEl>
                                        <p:attrNameLst>
                                          <p:attrName>style.visibility</p:attrName>
                                        </p:attrNameLst>
                                      </p:cBhvr>
                                      <p:to>
                                        <p:strVal val="visible"/>
                                      </p:to>
                                    </p:set>
                                    <p:animEffect transition="in" filter="wipe(left)">
                                      <p:cBhvr>
                                        <p:cTn id="12" dur="500"/>
                                        <p:tgtEl>
                                          <p:spTgt spid="401410">
                                            <p:txEl>
                                              <p:pRg st="1" end="1"/>
                                            </p:txEl>
                                          </p:spTgt>
                                        </p:tgtEl>
                                      </p:cBhvr>
                                    </p:animEffect>
                                  </p:childTnLst>
                                  <p:subTnLst>
                                    <p:animClr clrSpc="rgb" dir="cw">
                                      <p:cBhvr override="childStyle">
                                        <p:cTn dur="1" fill="hold" display="0" masterRel="nextClick" afterEffect="1"/>
                                        <p:tgtEl>
                                          <p:spTgt spid="401410">
                                            <p:txEl>
                                              <p:pRg st="1" end="1"/>
                                            </p:txEl>
                                          </p:spTgt>
                                        </p:tgtEl>
                                        <p:attrNameLst>
                                          <p:attrName>ppt_c</p:attrName>
                                        </p:attrNameLst>
                                      </p:cBhvr>
                                      <p:to>
                                        <a:schemeClr val="folHlink"/>
                                      </p:to>
                                    </p:animClr>
                                  </p:subTnLst>
                                </p:cTn>
                              </p:par>
                              <p:par>
                                <p:cTn id="13" presetID="22" presetClass="entr" presetSubtype="8" fill="hold" grpId="0" nodeType="withEffect">
                                  <p:stCondLst>
                                    <p:cond delay="0"/>
                                  </p:stCondLst>
                                  <p:childTnLst>
                                    <p:set>
                                      <p:cBhvr>
                                        <p:cTn id="14" dur="1" fill="hold">
                                          <p:stCondLst>
                                            <p:cond delay="0"/>
                                          </p:stCondLst>
                                        </p:cTn>
                                        <p:tgtEl>
                                          <p:spTgt spid="401410">
                                            <p:txEl>
                                              <p:pRg st="2" end="2"/>
                                            </p:txEl>
                                          </p:spTgt>
                                        </p:tgtEl>
                                        <p:attrNameLst>
                                          <p:attrName>style.visibility</p:attrName>
                                        </p:attrNameLst>
                                      </p:cBhvr>
                                      <p:to>
                                        <p:strVal val="visible"/>
                                      </p:to>
                                    </p:set>
                                    <p:animEffect transition="in" filter="wipe(left)">
                                      <p:cBhvr>
                                        <p:cTn id="15" dur="500"/>
                                        <p:tgtEl>
                                          <p:spTgt spid="401410">
                                            <p:txEl>
                                              <p:pRg st="2" end="2"/>
                                            </p:txEl>
                                          </p:spTgt>
                                        </p:tgtEl>
                                      </p:cBhvr>
                                    </p:animEffect>
                                  </p:childTnLst>
                                  <p:subTnLst>
                                    <p:animClr clrSpc="rgb" dir="cw">
                                      <p:cBhvr override="childStyle">
                                        <p:cTn dur="1" fill="hold" display="0" masterRel="nextClick" afterEffect="1"/>
                                        <p:tgtEl>
                                          <p:spTgt spid="401410">
                                            <p:txEl>
                                              <p:pRg st="2" end="2"/>
                                            </p:txEl>
                                          </p:spTgt>
                                        </p:tgtEl>
                                        <p:attrNameLst>
                                          <p:attrName>ppt_c</p:attrName>
                                        </p:attrNameLst>
                                      </p:cBhvr>
                                      <p:to>
                                        <a:schemeClr val="folHlink"/>
                                      </p:to>
                                    </p:animClr>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01410">
                                            <p:txEl>
                                              <p:pRg st="3" end="3"/>
                                            </p:txEl>
                                          </p:spTgt>
                                        </p:tgtEl>
                                        <p:attrNameLst>
                                          <p:attrName>style.visibility</p:attrName>
                                        </p:attrNameLst>
                                      </p:cBhvr>
                                      <p:to>
                                        <p:strVal val="visible"/>
                                      </p:to>
                                    </p:set>
                                    <p:animEffect transition="in" filter="wipe(left)">
                                      <p:cBhvr>
                                        <p:cTn id="20" dur="500"/>
                                        <p:tgtEl>
                                          <p:spTgt spid="401410">
                                            <p:txEl>
                                              <p:pRg st="3" end="3"/>
                                            </p:txEl>
                                          </p:spTgt>
                                        </p:tgtEl>
                                      </p:cBhvr>
                                    </p:animEffect>
                                  </p:childTnLst>
                                  <p:subTnLst>
                                    <p:animClr clrSpc="rgb" dir="cw">
                                      <p:cBhvr override="childStyle">
                                        <p:cTn dur="1" fill="hold" display="0" masterRel="nextClick" afterEffect="1"/>
                                        <p:tgtEl>
                                          <p:spTgt spid="401410">
                                            <p:txEl>
                                              <p:pRg st="3" end="3"/>
                                            </p:txEl>
                                          </p:spTgt>
                                        </p:tgtEl>
                                        <p:attrNameLst>
                                          <p:attrName>ppt_c</p:attrName>
                                        </p:attrNameLst>
                                      </p:cBhvr>
                                      <p:to>
                                        <a:schemeClr val="folHlink"/>
                                      </p:to>
                                    </p:animClr>
                                  </p:subTnLst>
                                </p:cTn>
                              </p:par>
                              <p:par>
                                <p:cTn id="21" presetID="22" presetClass="entr" presetSubtype="8" fill="hold" grpId="0" nodeType="withEffect">
                                  <p:stCondLst>
                                    <p:cond delay="0"/>
                                  </p:stCondLst>
                                  <p:childTnLst>
                                    <p:set>
                                      <p:cBhvr>
                                        <p:cTn id="22" dur="1" fill="hold">
                                          <p:stCondLst>
                                            <p:cond delay="0"/>
                                          </p:stCondLst>
                                        </p:cTn>
                                        <p:tgtEl>
                                          <p:spTgt spid="401410">
                                            <p:txEl>
                                              <p:pRg st="4" end="4"/>
                                            </p:txEl>
                                          </p:spTgt>
                                        </p:tgtEl>
                                        <p:attrNameLst>
                                          <p:attrName>style.visibility</p:attrName>
                                        </p:attrNameLst>
                                      </p:cBhvr>
                                      <p:to>
                                        <p:strVal val="visible"/>
                                      </p:to>
                                    </p:set>
                                    <p:animEffect transition="in" filter="wipe(left)">
                                      <p:cBhvr>
                                        <p:cTn id="23" dur="500"/>
                                        <p:tgtEl>
                                          <p:spTgt spid="401410">
                                            <p:txEl>
                                              <p:pRg st="4" end="4"/>
                                            </p:txEl>
                                          </p:spTgt>
                                        </p:tgtEl>
                                      </p:cBhvr>
                                    </p:animEffect>
                                  </p:childTnLst>
                                  <p:subTnLst>
                                    <p:animClr clrSpc="rgb" dir="cw">
                                      <p:cBhvr override="childStyle">
                                        <p:cTn dur="1" fill="hold" display="0" masterRel="nextClick" afterEffect="1"/>
                                        <p:tgtEl>
                                          <p:spTgt spid="401410">
                                            <p:txEl>
                                              <p:pRg st="4" end="4"/>
                                            </p:txEl>
                                          </p:spTgt>
                                        </p:tgtEl>
                                        <p:attrNameLst>
                                          <p:attrName>ppt_c</p:attrName>
                                        </p:attrNameLst>
                                      </p:cBhvr>
                                      <p:to>
                                        <a:schemeClr val="folHlink"/>
                                      </p:to>
                                    </p:animClr>
                                  </p:subTnLst>
                                </p:cTn>
                              </p:par>
                              <p:par>
                                <p:cTn id="24" presetID="22" presetClass="entr" presetSubtype="8" fill="hold" grpId="0" nodeType="withEffect">
                                  <p:stCondLst>
                                    <p:cond delay="0"/>
                                  </p:stCondLst>
                                  <p:childTnLst>
                                    <p:set>
                                      <p:cBhvr>
                                        <p:cTn id="25" dur="1" fill="hold">
                                          <p:stCondLst>
                                            <p:cond delay="0"/>
                                          </p:stCondLst>
                                        </p:cTn>
                                        <p:tgtEl>
                                          <p:spTgt spid="401410">
                                            <p:txEl>
                                              <p:pRg st="5" end="5"/>
                                            </p:txEl>
                                          </p:spTgt>
                                        </p:tgtEl>
                                        <p:attrNameLst>
                                          <p:attrName>style.visibility</p:attrName>
                                        </p:attrNameLst>
                                      </p:cBhvr>
                                      <p:to>
                                        <p:strVal val="visible"/>
                                      </p:to>
                                    </p:set>
                                    <p:animEffect transition="in" filter="wipe(left)">
                                      <p:cBhvr>
                                        <p:cTn id="26" dur="500"/>
                                        <p:tgtEl>
                                          <p:spTgt spid="401410">
                                            <p:txEl>
                                              <p:pRg st="5" end="5"/>
                                            </p:txEl>
                                          </p:spTgt>
                                        </p:tgtEl>
                                      </p:cBhvr>
                                    </p:animEffect>
                                  </p:childTnLst>
                                  <p:subTnLst>
                                    <p:animClr clrSpc="rgb" dir="cw">
                                      <p:cBhvr override="childStyle">
                                        <p:cTn dur="1" fill="hold" display="0" masterRel="nextClick" afterEffect="1"/>
                                        <p:tgtEl>
                                          <p:spTgt spid="401410">
                                            <p:txEl>
                                              <p:pRg st="5" end="5"/>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1410">
                                            <p:txEl>
                                              <p:pRg st="6" end="6"/>
                                            </p:txEl>
                                          </p:spTgt>
                                        </p:tgtEl>
                                        <p:attrNameLst>
                                          <p:attrName>style.visibility</p:attrName>
                                        </p:attrNameLst>
                                      </p:cBhvr>
                                      <p:to>
                                        <p:strVal val="visible"/>
                                      </p:to>
                                    </p:set>
                                    <p:animEffect transition="in" filter="wipe(left)">
                                      <p:cBhvr>
                                        <p:cTn id="31" dur="500"/>
                                        <p:tgtEl>
                                          <p:spTgt spid="401410">
                                            <p:txEl>
                                              <p:pRg st="6" end="6"/>
                                            </p:txEl>
                                          </p:spTgt>
                                        </p:tgtEl>
                                      </p:cBhvr>
                                    </p:animEffect>
                                  </p:childTnLst>
                                  <p:subTnLst>
                                    <p:animClr clrSpc="rgb" dir="cw">
                                      <p:cBhvr override="childStyle">
                                        <p:cTn dur="1" fill="hold" display="0" masterRel="nextClick" afterEffect="1"/>
                                        <p:tgtEl>
                                          <p:spTgt spid="401410">
                                            <p:txEl>
                                              <p:pRg st="6" end="6"/>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677334" y="326571"/>
            <a:ext cx="7771694" cy="1143000"/>
          </a:xfrm>
        </p:spPr>
        <p:txBody>
          <a:bodyPr/>
          <a:lstStyle/>
          <a:p>
            <a:pPr>
              <a:lnSpc>
                <a:spcPct val="80000"/>
              </a:lnSpc>
            </a:pPr>
            <a:r>
              <a:rPr lang="en-US" dirty="0"/>
              <a:t>EOQ POQ Model</a:t>
            </a:r>
            <a:br>
              <a:rPr lang="en-US" dirty="0"/>
            </a:br>
            <a:r>
              <a:rPr lang="en-US" dirty="0"/>
              <a:t>When To Order</a:t>
            </a:r>
          </a:p>
        </p:txBody>
      </p:sp>
      <p:grpSp>
        <p:nvGrpSpPr>
          <p:cNvPr id="403482" name="Group 26"/>
          <p:cNvGrpSpPr>
            <a:grpSpLocks/>
          </p:cNvGrpSpPr>
          <p:nvPr/>
        </p:nvGrpSpPr>
        <p:grpSpPr bwMode="auto">
          <a:xfrm>
            <a:off x="156987" y="1634559"/>
            <a:ext cx="8147402" cy="4412116"/>
            <a:chOff x="89" y="961"/>
            <a:chExt cx="4619" cy="2594"/>
          </a:xfrm>
        </p:grpSpPr>
        <p:sp>
          <p:nvSpPr>
            <p:cNvPr id="403461" name="Rectangle 5"/>
            <p:cNvSpPr>
              <a:spLocks noChangeArrowheads="1"/>
            </p:cNvSpPr>
            <p:nvPr/>
          </p:nvSpPr>
          <p:spPr bwMode="auto">
            <a:xfrm>
              <a:off x="145" y="2352"/>
              <a:ext cx="767" cy="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rgbClr val="FF3399"/>
                  </a:solidFill>
                  <a:effectLst>
                    <a:outerShdw blurRad="38100" dist="38100" dir="2700000" algn="tl">
                      <a:srgbClr val="000000"/>
                    </a:outerShdw>
                  </a:effectLst>
                </a:rPr>
                <a:t>Reorder Point (ROP)</a:t>
              </a:r>
              <a:endParaRPr lang="en-US" sz="2200">
                <a:solidFill>
                  <a:srgbClr val="FF3399"/>
                </a:solidFill>
                <a:effectLst>
                  <a:outerShdw blurRad="38100" dist="38100" dir="2700000" algn="tl">
                    <a:srgbClr val="000000"/>
                  </a:outerShdw>
                </a:effectLst>
              </a:endParaRPr>
            </a:p>
          </p:txBody>
        </p:sp>
        <p:sp>
          <p:nvSpPr>
            <p:cNvPr id="403462" name="Rectangle 6"/>
            <p:cNvSpPr>
              <a:spLocks noChangeArrowheads="1"/>
            </p:cNvSpPr>
            <p:nvPr/>
          </p:nvSpPr>
          <p:spPr bwMode="auto">
            <a:xfrm>
              <a:off x="4269" y="3166"/>
              <a:ext cx="381"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FF9933"/>
                  </a:solidFill>
                  <a:effectLst>
                    <a:outerShdw blurRad="38100" dist="38100" dir="2700000" algn="tl">
                      <a:srgbClr val="000000"/>
                    </a:outerShdw>
                  </a:effectLst>
                </a:rPr>
                <a:t>Time</a:t>
              </a:r>
              <a:endParaRPr lang="en-US">
                <a:solidFill>
                  <a:srgbClr val="FFFF00"/>
                </a:solidFill>
                <a:effectLst>
                  <a:outerShdw blurRad="38100" dist="38100" dir="2700000" algn="tl">
                    <a:srgbClr val="000000"/>
                  </a:outerShdw>
                </a:effectLst>
              </a:endParaRPr>
            </a:p>
          </p:txBody>
        </p:sp>
        <p:sp>
          <p:nvSpPr>
            <p:cNvPr id="403463" name="Rectangle 7"/>
            <p:cNvSpPr>
              <a:spLocks noChangeArrowheads="1"/>
            </p:cNvSpPr>
            <p:nvPr/>
          </p:nvSpPr>
          <p:spPr bwMode="auto">
            <a:xfrm>
              <a:off x="624" y="961"/>
              <a:ext cx="98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FF9933"/>
                  </a:solidFill>
                  <a:effectLst>
                    <a:outerShdw blurRad="38100" dist="38100" dir="2700000" algn="tl">
                      <a:srgbClr val="000000"/>
                    </a:outerShdw>
                  </a:effectLst>
                </a:rPr>
                <a:t>Inventory Level</a:t>
              </a:r>
              <a:endParaRPr lang="en-US">
                <a:solidFill>
                  <a:srgbClr val="FFFF00"/>
                </a:solidFill>
                <a:effectLst>
                  <a:outerShdw blurRad="38100" dist="38100" dir="2700000" algn="tl">
                    <a:srgbClr val="000000"/>
                  </a:outerShdw>
                </a:effectLst>
              </a:endParaRPr>
            </a:p>
          </p:txBody>
        </p:sp>
        <p:sp>
          <p:nvSpPr>
            <p:cNvPr id="403464" name="Line 8"/>
            <p:cNvSpPr>
              <a:spLocks noChangeShapeType="1"/>
            </p:cNvSpPr>
            <p:nvPr/>
          </p:nvSpPr>
          <p:spPr bwMode="auto">
            <a:xfrm>
              <a:off x="986" y="2365"/>
              <a:ext cx="3671" cy="0"/>
            </a:xfrm>
            <a:prstGeom prst="line">
              <a:avLst/>
            </a:prstGeom>
            <a:noFill/>
            <a:ln w="508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65" name="Freeform 9"/>
            <p:cNvSpPr>
              <a:spLocks/>
            </p:cNvSpPr>
            <p:nvPr/>
          </p:nvSpPr>
          <p:spPr bwMode="auto">
            <a:xfrm>
              <a:off x="1006" y="1621"/>
              <a:ext cx="3133" cy="1485"/>
            </a:xfrm>
            <a:custGeom>
              <a:avLst/>
              <a:gdLst>
                <a:gd name="T0" fmla="*/ 0 w 3481"/>
                <a:gd name="T1" fmla="*/ 10 h 1591"/>
                <a:gd name="T2" fmla="*/ 840 w 3481"/>
                <a:gd name="T3" fmla="*/ 1590 h 1591"/>
                <a:gd name="T4" fmla="*/ 840 w 3481"/>
                <a:gd name="T5" fmla="*/ 0 h 1591"/>
                <a:gd name="T6" fmla="*/ 1740 w 3481"/>
                <a:gd name="T7" fmla="*/ 1590 h 1591"/>
                <a:gd name="T8" fmla="*/ 1740 w 3481"/>
                <a:gd name="T9" fmla="*/ 20 h 1591"/>
                <a:gd name="T10" fmla="*/ 2610 w 3481"/>
                <a:gd name="T11" fmla="*/ 1590 h 1591"/>
                <a:gd name="T12" fmla="*/ 2610 w 3481"/>
                <a:gd name="T13" fmla="*/ 20 h 1591"/>
                <a:gd name="T14" fmla="*/ 3480 w 3481"/>
                <a:gd name="T15" fmla="*/ 1590 h 15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1" h="1591">
                  <a:moveTo>
                    <a:pt x="0" y="10"/>
                  </a:moveTo>
                  <a:lnTo>
                    <a:pt x="840" y="1590"/>
                  </a:lnTo>
                  <a:lnTo>
                    <a:pt x="840" y="0"/>
                  </a:lnTo>
                  <a:lnTo>
                    <a:pt x="1740" y="1590"/>
                  </a:lnTo>
                  <a:lnTo>
                    <a:pt x="1740" y="20"/>
                  </a:lnTo>
                  <a:lnTo>
                    <a:pt x="2610" y="1590"/>
                  </a:lnTo>
                  <a:lnTo>
                    <a:pt x="2610" y="20"/>
                  </a:lnTo>
                  <a:lnTo>
                    <a:pt x="3480" y="1590"/>
                  </a:lnTo>
                </a:path>
              </a:pathLst>
            </a:custGeom>
            <a:noFill/>
            <a:ln w="31750" cap="rnd" cmpd="sng">
              <a:solidFill>
                <a:srgbClr val="00FF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tr-TR"/>
            </a:p>
          </p:txBody>
        </p:sp>
        <p:sp>
          <p:nvSpPr>
            <p:cNvPr id="403466" name="Rectangle 10"/>
            <p:cNvSpPr>
              <a:spLocks noChangeArrowheads="1"/>
            </p:cNvSpPr>
            <p:nvPr/>
          </p:nvSpPr>
          <p:spPr bwMode="auto">
            <a:xfrm>
              <a:off x="3792" y="1296"/>
              <a:ext cx="877"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rgbClr val="00FF00"/>
                  </a:solidFill>
                  <a:effectLst>
                    <a:outerShdw blurRad="38100" dist="38100" dir="2700000" algn="tl">
                      <a:srgbClr val="000000"/>
                    </a:outerShdw>
                  </a:effectLst>
                </a:rPr>
                <a:t>Average</a:t>
              </a:r>
              <a:br>
                <a:rPr lang="en-US" sz="2200" b="1">
                  <a:solidFill>
                    <a:srgbClr val="00FF00"/>
                  </a:solidFill>
                  <a:effectLst>
                    <a:outerShdw blurRad="38100" dist="38100" dir="2700000" algn="tl">
                      <a:srgbClr val="000000"/>
                    </a:outerShdw>
                  </a:effectLst>
                </a:rPr>
              </a:br>
              <a:r>
                <a:rPr lang="en-US" sz="2200" b="1">
                  <a:solidFill>
                    <a:srgbClr val="00FF00"/>
                  </a:solidFill>
                  <a:effectLst>
                    <a:outerShdw blurRad="38100" dist="38100" dir="2700000" algn="tl">
                      <a:srgbClr val="000000"/>
                    </a:outerShdw>
                  </a:effectLst>
                </a:rPr>
                <a:t>Inventory</a:t>
              </a:r>
              <a:endParaRPr lang="en-US" sz="2200">
                <a:solidFill>
                  <a:schemeClr val="hlink"/>
                </a:solidFill>
                <a:effectLst>
                  <a:outerShdw blurRad="38100" dist="38100" dir="2700000" algn="tl">
                    <a:srgbClr val="000000"/>
                  </a:outerShdw>
                </a:effectLst>
              </a:endParaRPr>
            </a:p>
          </p:txBody>
        </p:sp>
        <p:sp>
          <p:nvSpPr>
            <p:cNvPr id="403467" name="Freeform 11"/>
            <p:cNvSpPr>
              <a:spLocks/>
            </p:cNvSpPr>
            <p:nvPr/>
          </p:nvSpPr>
          <p:spPr bwMode="auto">
            <a:xfrm>
              <a:off x="981" y="1341"/>
              <a:ext cx="3727" cy="1765"/>
            </a:xfrm>
            <a:custGeom>
              <a:avLst/>
              <a:gdLst>
                <a:gd name="T0" fmla="*/ 0 w 4141"/>
                <a:gd name="T1" fmla="*/ 0 h 1891"/>
                <a:gd name="T2" fmla="*/ 0 w 4141"/>
                <a:gd name="T3" fmla="*/ 1890 h 1891"/>
                <a:gd name="T4" fmla="*/ 4140 w 4141"/>
                <a:gd name="T5" fmla="*/ 1890 h 1891"/>
              </a:gdLst>
              <a:ahLst/>
              <a:cxnLst>
                <a:cxn ang="0">
                  <a:pos x="T0" y="T1"/>
                </a:cxn>
                <a:cxn ang="0">
                  <a:pos x="T2" y="T3"/>
                </a:cxn>
                <a:cxn ang="0">
                  <a:pos x="T4" y="T5"/>
                </a:cxn>
              </a:cxnLst>
              <a:rect l="0" t="0" r="r" b="b"/>
              <a:pathLst>
                <a:path w="4141" h="1891">
                  <a:moveTo>
                    <a:pt x="0" y="0"/>
                  </a:moveTo>
                  <a:lnTo>
                    <a:pt x="0" y="1890"/>
                  </a:lnTo>
                  <a:lnTo>
                    <a:pt x="4140" y="189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tr-TR"/>
            </a:p>
          </p:txBody>
        </p:sp>
        <p:sp>
          <p:nvSpPr>
            <p:cNvPr id="403468" name="Line 12"/>
            <p:cNvSpPr>
              <a:spLocks noChangeShapeType="1"/>
            </p:cNvSpPr>
            <p:nvPr/>
          </p:nvSpPr>
          <p:spPr bwMode="auto">
            <a:xfrm>
              <a:off x="887" y="1580"/>
              <a:ext cx="159"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69" name="Rectangle 13"/>
            <p:cNvSpPr>
              <a:spLocks noChangeArrowheads="1"/>
            </p:cNvSpPr>
            <p:nvPr/>
          </p:nvSpPr>
          <p:spPr bwMode="auto">
            <a:xfrm>
              <a:off x="1184" y="3308"/>
              <a:ext cx="884"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sz="2200" b="1">
                  <a:solidFill>
                    <a:schemeClr val="accent2"/>
                  </a:solidFill>
                  <a:effectLst>
                    <a:outerShdw blurRad="38100" dist="38100" dir="2700000" algn="tl">
                      <a:srgbClr val="000000"/>
                    </a:outerShdw>
                  </a:effectLst>
                </a:rPr>
                <a:t>Lead Time</a:t>
              </a:r>
              <a:endParaRPr lang="en-US" sz="2200">
                <a:solidFill>
                  <a:srgbClr val="FFFFFF"/>
                </a:solidFill>
                <a:effectLst>
                  <a:outerShdw blurRad="38100" dist="38100" dir="2700000" algn="tl">
                    <a:srgbClr val="000000"/>
                  </a:outerShdw>
                </a:effectLst>
              </a:endParaRPr>
            </a:p>
          </p:txBody>
        </p:sp>
        <p:sp>
          <p:nvSpPr>
            <p:cNvPr id="403470" name="Line 14"/>
            <p:cNvSpPr>
              <a:spLocks noChangeShapeType="1"/>
            </p:cNvSpPr>
            <p:nvPr/>
          </p:nvSpPr>
          <p:spPr bwMode="auto">
            <a:xfrm>
              <a:off x="1525" y="2700"/>
              <a:ext cx="0" cy="602"/>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71" name="Line 15"/>
            <p:cNvSpPr>
              <a:spLocks noChangeShapeType="1"/>
            </p:cNvSpPr>
            <p:nvPr/>
          </p:nvSpPr>
          <p:spPr bwMode="auto">
            <a:xfrm flipH="1">
              <a:off x="857" y="2677"/>
              <a:ext cx="680" cy="0"/>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72" name="Line 16"/>
            <p:cNvSpPr>
              <a:spLocks noChangeShapeType="1"/>
            </p:cNvSpPr>
            <p:nvPr/>
          </p:nvSpPr>
          <p:spPr bwMode="auto">
            <a:xfrm>
              <a:off x="1766" y="2717"/>
              <a:ext cx="0" cy="585"/>
            </a:xfrm>
            <a:prstGeom prst="line">
              <a:avLst/>
            </a:prstGeom>
            <a:noFill/>
            <a:ln w="508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73" name="Line 17"/>
            <p:cNvSpPr>
              <a:spLocks noChangeShapeType="1"/>
            </p:cNvSpPr>
            <p:nvPr/>
          </p:nvSpPr>
          <p:spPr bwMode="auto">
            <a:xfrm>
              <a:off x="1200" y="3242"/>
              <a:ext cx="272" cy="0"/>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74" name="Line 18"/>
            <p:cNvSpPr>
              <a:spLocks noChangeShapeType="1"/>
            </p:cNvSpPr>
            <p:nvPr/>
          </p:nvSpPr>
          <p:spPr bwMode="auto">
            <a:xfrm>
              <a:off x="1790" y="3242"/>
              <a:ext cx="273" cy="0"/>
            </a:xfrm>
            <a:prstGeom prst="line">
              <a:avLst/>
            </a:prstGeom>
            <a:noFill/>
            <a:ln w="508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3475" name="Rectangle 19"/>
            <p:cNvSpPr>
              <a:spLocks noChangeArrowheads="1"/>
            </p:cNvSpPr>
            <p:nvPr/>
          </p:nvSpPr>
          <p:spPr bwMode="auto">
            <a:xfrm>
              <a:off x="89" y="1360"/>
              <a:ext cx="775" cy="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chemeClr val="accent1"/>
                  </a:solidFill>
                  <a:effectLst>
                    <a:outerShdw blurRad="38100" dist="38100" dir="2700000" algn="tl">
                      <a:srgbClr val="000000"/>
                    </a:outerShdw>
                  </a:effectLst>
                </a:rPr>
                <a:t>Optimal Order Quantity</a:t>
              </a:r>
              <a:br>
                <a:rPr lang="en-US" sz="2200" b="1">
                  <a:solidFill>
                    <a:schemeClr val="accent1"/>
                  </a:solidFill>
                  <a:effectLst>
                    <a:outerShdw blurRad="38100" dist="38100" dir="2700000" algn="tl">
                      <a:srgbClr val="000000"/>
                    </a:outerShdw>
                  </a:effectLst>
                </a:rPr>
              </a:br>
              <a:r>
                <a:rPr lang="en-US" sz="2200" b="1">
                  <a:solidFill>
                    <a:schemeClr val="accent1"/>
                  </a:solidFill>
                  <a:effectLst>
                    <a:outerShdw blurRad="38100" dist="38100" dir="2700000" algn="tl">
                      <a:srgbClr val="000000"/>
                    </a:outerShdw>
                  </a:effectLst>
                </a:rPr>
                <a:t>(Q*)</a:t>
              </a:r>
              <a:endParaRPr lang="en-US" sz="2200">
                <a:solidFill>
                  <a:schemeClr val="accent1"/>
                </a:solidFill>
                <a:effectLst>
                  <a:outerShdw blurRad="38100" dist="38100" dir="2700000" algn="tl">
                    <a:srgbClr val="000000"/>
                  </a:outerShdw>
                </a:effectLst>
              </a:endParaRPr>
            </a:p>
          </p:txBody>
        </p:sp>
        <p:sp>
          <p:nvSpPr>
            <p:cNvPr id="403476" name="AutoShape 20"/>
            <p:cNvSpPr>
              <a:spLocks noChangeArrowheads="1"/>
            </p:cNvSpPr>
            <p:nvPr/>
          </p:nvSpPr>
          <p:spPr bwMode="auto">
            <a:xfrm>
              <a:off x="768" y="1560"/>
              <a:ext cx="144" cy="48"/>
            </a:xfrm>
            <a:prstGeom prst="rightArrow">
              <a:avLst>
                <a:gd name="adj1" fmla="val 50000"/>
                <a:gd name="adj2" fmla="val 75000"/>
              </a:avLst>
            </a:prstGeom>
            <a:solidFill>
              <a:srgbClr val="FFFFFF"/>
            </a:solidFill>
            <a:ln w="31750" cap="rnd">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3477" name="AutoShape 21"/>
            <p:cNvSpPr>
              <a:spLocks noChangeArrowheads="1"/>
            </p:cNvSpPr>
            <p:nvPr/>
          </p:nvSpPr>
          <p:spPr bwMode="auto">
            <a:xfrm>
              <a:off x="816" y="2640"/>
              <a:ext cx="96" cy="48"/>
            </a:xfrm>
            <a:prstGeom prst="rightArrow">
              <a:avLst>
                <a:gd name="adj1" fmla="val 50000"/>
                <a:gd name="adj2" fmla="val 50000"/>
              </a:avLst>
            </a:prstGeom>
            <a:solidFill>
              <a:srgbClr val="FFFFFF"/>
            </a:solidFill>
            <a:ln w="31750" cap="rnd">
              <a:solidFill>
                <a:srgbClr val="FF3399"/>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3478" name="Freeform 22"/>
            <p:cNvSpPr>
              <a:spLocks/>
            </p:cNvSpPr>
            <p:nvPr/>
          </p:nvSpPr>
          <p:spPr bwMode="auto">
            <a:xfrm>
              <a:off x="3984" y="1744"/>
              <a:ext cx="267" cy="560"/>
            </a:xfrm>
            <a:custGeom>
              <a:avLst/>
              <a:gdLst>
                <a:gd name="T0" fmla="*/ 224 w 267"/>
                <a:gd name="T1" fmla="*/ 0 h 560"/>
                <a:gd name="T2" fmla="*/ 64 w 267"/>
                <a:gd name="T3" fmla="*/ 224 h 560"/>
                <a:gd name="T4" fmla="*/ 256 w 267"/>
                <a:gd name="T5" fmla="*/ 192 h 560"/>
                <a:gd name="T6" fmla="*/ 0 w 267"/>
                <a:gd name="T7" fmla="*/ 560 h 560"/>
              </a:gdLst>
              <a:ahLst/>
              <a:cxnLst>
                <a:cxn ang="0">
                  <a:pos x="T0" y="T1"/>
                </a:cxn>
                <a:cxn ang="0">
                  <a:pos x="T2" y="T3"/>
                </a:cxn>
                <a:cxn ang="0">
                  <a:pos x="T4" y="T5"/>
                </a:cxn>
                <a:cxn ang="0">
                  <a:pos x="T6" y="T7"/>
                </a:cxn>
              </a:cxnLst>
              <a:rect l="0" t="0" r="r" b="b"/>
              <a:pathLst>
                <a:path w="267" h="560">
                  <a:moveTo>
                    <a:pt x="224" y="0"/>
                  </a:moveTo>
                  <a:cubicBezTo>
                    <a:pt x="197" y="37"/>
                    <a:pt x="59" y="192"/>
                    <a:pt x="64" y="224"/>
                  </a:cubicBezTo>
                  <a:cubicBezTo>
                    <a:pt x="69" y="256"/>
                    <a:pt x="267" y="136"/>
                    <a:pt x="256" y="192"/>
                  </a:cubicBezTo>
                  <a:cubicBezTo>
                    <a:pt x="245" y="248"/>
                    <a:pt x="53" y="483"/>
                    <a:pt x="0" y="560"/>
                  </a:cubicBezTo>
                </a:path>
              </a:pathLst>
            </a:custGeom>
            <a:noFill/>
            <a:ln w="31750" cap="rnd" cmpd="sng">
              <a:solidFill>
                <a:srgbClr val="00FF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3479" name="Freeform 23"/>
            <p:cNvSpPr>
              <a:spLocks/>
            </p:cNvSpPr>
            <p:nvPr/>
          </p:nvSpPr>
          <p:spPr bwMode="auto">
            <a:xfrm>
              <a:off x="1189" y="1627"/>
              <a:ext cx="2939" cy="1493"/>
            </a:xfrm>
            <a:custGeom>
              <a:avLst/>
              <a:gdLst>
                <a:gd name="T0" fmla="*/ 0 w 2939"/>
                <a:gd name="T1" fmla="*/ 0 h 1493"/>
                <a:gd name="T2" fmla="*/ 587 w 2939"/>
                <a:gd name="T3" fmla="*/ 1493 h 1493"/>
                <a:gd name="T4" fmla="*/ 800 w 2939"/>
                <a:gd name="T5" fmla="*/ 0 h 1493"/>
                <a:gd name="T6" fmla="*/ 1403 w 2939"/>
                <a:gd name="T7" fmla="*/ 1493 h 1493"/>
                <a:gd name="T8" fmla="*/ 1632 w 2939"/>
                <a:gd name="T9" fmla="*/ 0 h 1493"/>
                <a:gd name="T10" fmla="*/ 2171 w 2939"/>
                <a:gd name="T11" fmla="*/ 1493 h 1493"/>
                <a:gd name="T12" fmla="*/ 2405 w 2939"/>
                <a:gd name="T13" fmla="*/ 0 h 1493"/>
                <a:gd name="T14" fmla="*/ 2939 w 2939"/>
                <a:gd name="T15" fmla="*/ 1445 h 14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39" h="1493">
                  <a:moveTo>
                    <a:pt x="0" y="0"/>
                  </a:moveTo>
                  <a:lnTo>
                    <a:pt x="587" y="1493"/>
                  </a:lnTo>
                  <a:lnTo>
                    <a:pt x="800" y="0"/>
                  </a:lnTo>
                  <a:lnTo>
                    <a:pt x="1403" y="1493"/>
                  </a:lnTo>
                  <a:lnTo>
                    <a:pt x="1632" y="0"/>
                  </a:lnTo>
                  <a:lnTo>
                    <a:pt x="2171" y="1493"/>
                  </a:lnTo>
                  <a:lnTo>
                    <a:pt x="2405" y="0"/>
                  </a:lnTo>
                  <a:lnTo>
                    <a:pt x="2939" y="1445"/>
                  </a:lnTo>
                </a:path>
              </a:pathLst>
            </a:custGeom>
            <a:noFill/>
            <a:ln w="28575" cap="flat" cmpd="sng">
              <a:solidFill>
                <a:srgbClr val="FF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03480" name="Freeform 24"/>
          <p:cNvSpPr>
            <a:spLocks/>
          </p:cNvSpPr>
          <p:nvPr/>
        </p:nvSpPr>
        <p:spPr bwMode="auto">
          <a:xfrm>
            <a:off x="2624667" y="489857"/>
            <a:ext cx="1185333" cy="244929"/>
          </a:xfrm>
          <a:custGeom>
            <a:avLst/>
            <a:gdLst>
              <a:gd name="T0" fmla="*/ 682 w 682"/>
              <a:gd name="T1" fmla="*/ 170 h 170"/>
              <a:gd name="T2" fmla="*/ 0 w 682"/>
              <a:gd name="T3" fmla="*/ 0 h 170"/>
            </a:gdLst>
            <a:ahLst/>
            <a:cxnLst>
              <a:cxn ang="0">
                <a:pos x="T0" y="T1"/>
              </a:cxn>
              <a:cxn ang="0">
                <a:pos x="T2" y="T3"/>
              </a:cxn>
            </a:cxnLst>
            <a:rect l="0" t="0" r="r" b="b"/>
            <a:pathLst>
              <a:path w="682" h="170">
                <a:moveTo>
                  <a:pt x="682" y="170"/>
                </a:moveTo>
                <a:lnTo>
                  <a:pt x="0" y="0"/>
                </a:lnTo>
              </a:path>
            </a:pathLst>
          </a:custGeom>
          <a:noFill/>
          <a:ln w="38100"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Tree>
    <p:extLst>
      <p:ext uri="{BB962C8B-B14F-4D97-AF65-F5344CB8AC3E}">
        <p14:creationId xmlns:p14="http://schemas.microsoft.com/office/powerpoint/2010/main" val="2560043425"/>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p:txBody>
          <a:bodyPr/>
          <a:lstStyle/>
          <a:p>
            <a:r>
              <a:rPr lang="en-US"/>
              <a:t>POQ Model Inventory Levels</a:t>
            </a:r>
          </a:p>
        </p:txBody>
      </p:sp>
      <p:grpSp>
        <p:nvGrpSpPr>
          <p:cNvPr id="407571" name="Group 19"/>
          <p:cNvGrpSpPr>
            <a:grpSpLocks/>
          </p:cNvGrpSpPr>
          <p:nvPr/>
        </p:nvGrpSpPr>
        <p:grpSpPr bwMode="auto">
          <a:xfrm>
            <a:off x="837848" y="1387929"/>
            <a:ext cx="7810500" cy="4510768"/>
            <a:chOff x="475" y="1008"/>
            <a:chExt cx="4428" cy="2652"/>
          </a:xfrm>
        </p:grpSpPr>
        <p:sp>
          <p:nvSpPr>
            <p:cNvPr id="407556" name="Rectangle 4"/>
            <p:cNvSpPr>
              <a:spLocks noChangeArrowheads="1"/>
            </p:cNvSpPr>
            <p:nvPr/>
          </p:nvSpPr>
          <p:spPr bwMode="auto">
            <a:xfrm>
              <a:off x="593" y="1008"/>
              <a:ext cx="1047"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b="1">
                  <a:solidFill>
                    <a:srgbClr val="00FF00"/>
                  </a:solidFill>
                  <a:effectLst>
                    <a:outerShdw blurRad="38100" dist="38100" dir="2700000" algn="tl">
                      <a:srgbClr val="000000"/>
                    </a:outerShdw>
                  </a:effectLst>
                </a:rPr>
                <a:t>Inventory Leve</a:t>
              </a:r>
              <a:r>
                <a:rPr lang="en-US">
                  <a:solidFill>
                    <a:srgbClr val="00FF00"/>
                  </a:solidFill>
                  <a:effectLst>
                    <a:outerShdw blurRad="38100" dist="38100" dir="2700000" algn="tl">
                      <a:srgbClr val="000000"/>
                    </a:outerShdw>
                  </a:effectLst>
                </a:rPr>
                <a:t>l</a:t>
              </a:r>
              <a:endParaRPr lang="en-US">
                <a:solidFill>
                  <a:srgbClr val="FFFF00"/>
                </a:solidFill>
                <a:effectLst>
                  <a:outerShdw blurRad="38100" dist="38100" dir="2700000" algn="tl">
                    <a:srgbClr val="000000"/>
                  </a:outerShdw>
                </a:effectLst>
              </a:endParaRPr>
            </a:p>
          </p:txBody>
        </p:sp>
        <p:sp>
          <p:nvSpPr>
            <p:cNvPr id="407557" name="Line 5"/>
            <p:cNvSpPr>
              <a:spLocks noChangeShapeType="1"/>
            </p:cNvSpPr>
            <p:nvPr/>
          </p:nvSpPr>
          <p:spPr bwMode="auto">
            <a:xfrm>
              <a:off x="1344" y="1382"/>
              <a:ext cx="0" cy="1683"/>
            </a:xfrm>
            <a:prstGeom prst="line">
              <a:avLst/>
            </a:prstGeom>
            <a:noFill/>
            <a:ln w="50800">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7558" name="Rectangle 6"/>
            <p:cNvSpPr>
              <a:spLocks noChangeArrowheads="1"/>
            </p:cNvSpPr>
            <p:nvPr/>
          </p:nvSpPr>
          <p:spPr bwMode="auto">
            <a:xfrm>
              <a:off x="4342" y="3100"/>
              <a:ext cx="398"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b="1">
                  <a:solidFill>
                    <a:srgbClr val="00FF00"/>
                  </a:solidFill>
                  <a:effectLst>
                    <a:outerShdw blurRad="38100" dist="38100" dir="2700000" algn="tl">
                      <a:srgbClr val="000000"/>
                    </a:outerShdw>
                  </a:effectLst>
                </a:rPr>
                <a:t>Time</a:t>
              </a:r>
              <a:endParaRPr lang="en-US">
                <a:solidFill>
                  <a:srgbClr val="FFFFFF"/>
                </a:solidFill>
                <a:effectLst>
                  <a:outerShdw blurRad="38100" dist="38100" dir="2700000" algn="tl">
                    <a:srgbClr val="000000"/>
                  </a:outerShdw>
                </a:effectLst>
              </a:endParaRPr>
            </a:p>
          </p:txBody>
        </p:sp>
        <p:sp>
          <p:nvSpPr>
            <p:cNvPr id="407559" name="Freeform 7"/>
            <p:cNvSpPr>
              <a:spLocks/>
            </p:cNvSpPr>
            <p:nvPr/>
          </p:nvSpPr>
          <p:spPr bwMode="auto">
            <a:xfrm>
              <a:off x="918" y="1296"/>
              <a:ext cx="3727" cy="1796"/>
            </a:xfrm>
            <a:custGeom>
              <a:avLst/>
              <a:gdLst>
                <a:gd name="T0" fmla="*/ 0 w 4141"/>
                <a:gd name="T1" fmla="*/ 0 h 2066"/>
                <a:gd name="T2" fmla="*/ 0 w 4141"/>
                <a:gd name="T3" fmla="*/ 2065 h 2066"/>
                <a:gd name="T4" fmla="*/ 4140 w 4141"/>
                <a:gd name="T5" fmla="*/ 2065 h 2066"/>
              </a:gdLst>
              <a:ahLst/>
              <a:cxnLst>
                <a:cxn ang="0">
                  <a:pos x="T0" y="T1"/>
                </a:cxn>
                <a:cxn ang="0">
                  <a:pos x="T2" y="T3"/>
                </a:cxn>
                <a:cxn ang="0">
                  <a:pos x="T4" y="T5"/>
                </a:cxn>
              </a:cxnLst>
              <a:rect l="0" t="0" r="r" b="b"/>
              <a:pathLst>
                <a:path w="4141" h="2066">
                  <a:moveTo>
                    <a:pt x="0" y="0"/>
                  </a:moveTo>
                  <a:lnTo>
                    <a:pt x="0" y="2065"/>
                  </a:lnTo>
                  <a:lnTo>
                    <a:pt x="4140" y="2065"/>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7560" name="Freeform 8"/>
            <p:cNvSpPr>
              <a:spLocks/>
            </p:cNvSpPr>
            <p:nvPr/>
          </p:nvSpPr>
          <p:spPr bwMode="auto">
            <a:xfrm>
              <a:off x="907" y="1735"/>
              <a:ext cx="1766" cy="1357"/>
            </a:xfrm>
            <a:custGeom>
              <a:avLst/>
              <a:gdLst>
                <a:gd name="T0" fmla="*/ 0 w 1962"/>
                <a:gd name="T1" fmla="*/ 1560 h 1561"/>
                <a:gd name="T2" fmla="*/ 475 w 1962"/>
                <a:gd name="T3" fmla="*/ 0 h 1561"/>
                <a:gd name="T4" fmla="*/ 1961 w 1962"/>
                <a:gd name="T5" fmla="*/ 1560 h 1561"/>
              </a:gdLst>
              <a:ahLst/>
              <a:cxnLst>
                <a:cxn ang="0">
                  <a:pos x="T0" y="T1"/>
                </a:cxn>
                <a:cxn ang="0">
                  <a:pos x="T2" y="T3"/>
                </a:cxn>
                <a:cxn ang="0">
                  <a:pos x="T4" y="T5"/>
                </a:cxn>
              </a:cxnLst>
              <a:rect l="0" t="0" r="r" b="b"/>
              <a:pathLst>
                <a:path w="1962" h="1561">
                  <a:moveTo>
                    <a:pt x="0" y="1560"/>
                  </a:moveTo>
                  <a:lnTo>
                    <a:pt x="475" y="0"/>
                  </a:lnTo>
                  <a:lnTo>
                    <a:pt x="1961" y="1560"/>
                  </a:lnTo>
                </a:path>
              </a:pathLst>
            </a:custGeom>
            <a:solidFill>
              <a:srgbClr val="33CAFF"/>
            </a:solidFill>
            <a:ln w="50800" cap="rnd" cmpd="sng">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7561" name="Rectangle 9"/>
            <p:cNvSpPr>
              <a:spLocks noChangeArrowheads="1"/>
            </p:cNvSpPr>
            <p:nvPr/>
          </p:nvSpPr>
          <p:spPr bwMode="auto">
            <a:xfrm>
              <a:off x="475" y="3214"/>
              <a:ext cx="78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rgbClr val="009900"/>
                  </a:solidFill>
                  <a:effectLst>
                    <a:outerShdw blurRad="38100" dist="38100" dir="2700000" algn="tl">
                      <a:srgbClr val="000000"/>
                    </a:outerShdw>
                  </a:effectLst>
                </a:rPr>
                <a:t>Supply Begins</a:t>
              </a:r>
            </a:p>
          </p:txBody>
        </p:sp>
        <p:sp>
          <p:nvSpPr>
            <p:cNvPr id="407562" name="Rectangle 10"/>
            <p:cNvSpPr>
              <a:spLocks noChangeArrowheads="1"/>
            </p:cNvSpPr>
            <p:nvPr/>
          </p:nvSpPr>
          <p:spPr bwMode="auto">
            <a:xfrm>
              <a:off x="1214" y="3214"/>
              <a:ext cx="78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rgbClr val="009900"/>
                  </a:solidFill>
                  <a:effectLst>
                    <a:outerShdw blurRad="38100" dist="38100" dir="2700000" algn="tl">
                      <a:srgbClr val="000000"/>
                    </a:outerShdw>
                  </a:effectLst>
                </a:rPr>
                <a:t>Supply Ends</a:t>
              </a:r>
            </a:p>
          </p:txBody>
        </p:sp>
        <p:sp>
          <p:nvSpPr>
            <p:cNvPr id="407563" name="AutoShape 11"/>
            <p:cNvSpPr>
              <a:spLocks noChangeArrowheads="1"/>
            </p:cNvSpPr>
            <p:nvPr/>
          </p:nvSpPr>
          <p:spPr bwMode="auto">
            <a:xfrm rot="16200000">
              <a:off x="464" y="2203"/>
              <a:ext cx="1336" cy="432"/>
            </a:xfrm>
            <a:prstGeom prst="rtTriangle">
              <a:avLst/>
            </a:prstGeom>
            <a:solidFill>
              <a:schemeClr val="accent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7564" name="Line 12"/>
            <p:cNvSpPr>
              <a:spLocks noChangeShapeType="1"/>
            </p:cNvSpPr>
            <p:nvPr/>
          </p:nvSpPr>
          <p:spPr bwMode="auto">
            <a:xfrm>
              <a:off x="907" y="3141"/>
              <a:ext cx="0" cy="5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7565" name="Line 13"/>
            <p:cNvSpPr>
              <a:spLocks noChangeShapeType="1"/>
            </p:cNvSpPr>
            <p:nvPr/>
          </p:nvSpPr>
          <p:spPr bwMode="auto">
            <a:xfrm>
              <a:off x="1319" y="3141"/>
              <a:ext cx="0" cy="57"/>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7566" name="Rectangle 14"/>
            <p:cNvSpPr>
              <a:spLocks noChangeArrowheads="1"/>
            </p:cNvSpPr>
            <p:nvPr/>
          </p:nvSpPr>
          <p:spPr bwMode="auto">
            <a:xfrm>
              <a:off x="2417" y="1547"/>
              <a:ext cx="1995"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chemeClr val="accent1"/>
                  </a:solidFill>
                  <a:effectLst>
                    <a:outerShdw blurRad="38100" dist="38100" dir="2700000" algn="tl">
                      <a:srgbClr val="000000"/>
                    </a:outerShdw>
                  </a:effectLst>
                </a:rPr>
                <a:t>Production portion of cycle</a:t>
              </a:r>
              <a:endParaRPr lang="en-US" sz="2200">
                <a:solidFill>
                  <a:schemeClr val="accent1"/>
                </a:solidFill>
                <a:effectLst>
                  <a:outerShdw blurRad="38100" dist="38100" dir="2700000" algn="tl">
                    <a:srgbClr val="000000"/>
                  </a:outerShdw>
                </a:effectLst>
              </a:endParaRPr>
            </a:p>
          </p:txBody>
        </p:sp>
        <p:sp>
          <p:nvSpPr>
            <p:cNvPr id="407567" name="Rectangle 15"/>
            <p:cNvSpPr>
              <a:spLocks noChangeArrowheads="1"/>
            </p:cNvSpPr>
            <p:nvPr/>
          </p:nvSpPr>
          <p:spPr bwMode="auto">
            <a:xfrm>
              <a:off x="2353" y="2227"/>
              <a:ext cx="2550"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rgbClr val="33CCFF"/>
                  </a:solidFill>
                  <a:effectLst>
                    <a:outerShdw blurRad="38100" dist="38100" dir="2700000" algn="tl">
                      <a:srgbClr val="000000"/>
                    </a:outerShdw>
                  </a:effectLst>
                </a:rPr>
                <a:t>Demand portion of cycle with no supply</a:t>
              </a:r>
              <a:endParaRPr lang="en-US" sz="2200">
                <a:solidFill>
                  <a:srgbClr val="33CCFF"/>
                </a:solidFill>
                <a:effectLst>
                  <a:outerShdw blurRad="38100" dist="38100" dir="2700000" algn="tl">
                    <a:srgbClr val="000000"/>
                  </a:outerShdw>
                </a:effectLst>
              </a:endParaRPr>
            </a:p>
          </p:txBody>
        </p:sp>
        <p:sp>
          <p:nvSpPr>
            <p:cNvPr id="407568" name="Line 16"/>
            <p:cNvSpPr>
              <a:spLocks noChangeShapeType="1"/>
            </p:cNvSpPr>
            <p:nvPr/>
          </p:nvSpPr>
          <p:spPr bwMode="auto">
            <a:xfrm>
              <a:off x="829" y="1745"/>
              <a:ext cx="1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7569" name="Freeform 17"/>
            <p:cNvSpPr>
              <a:spLocks/>
            </p:cNvSpPr>
            <p:nvPr/>
          </p:nvSpPr>
          <p:spPr bwMode="auto">
            <a:xfrm>
              <a:off x="1248" y="1723"/>
              <a:ext cx="1152" cy="805"/>
            </a:xfrm>
            <a:custGeom>
              <a:avLst/>
              <a:gdLst>
                <a:gd name="T0" fmla="*/ 1104 w 1104"/>
                <a:gd name="T1" fmla="*/ 0 h 720"/>
                <a:gd name="T2" fmla="*/ 816 w 1104"/>
                <a:gd name="T3" fmla="*/ 192 h 720"/>
                <a:gd name="T4" fmla="*/ 960 w 1104"/>
                <a:gd name="T5" fmla="*/ 240 h 720"/>
                <a:gd name="T6" fmla="*/ 0 w 1104"/>
                <a:gd name="T7" fmla="*/ 720 h 720"/>
              </a:gdLst>
              <a:ahLst/>
              <a:cxnLst>
                <a:cxn ang="0">
                  <a:pos x="T0" y="T1"/>
                </a:cxn>
                <a:cxn ang="0">
                  <a:pos x="T2" y="T3"/>
                </a:cxn>
                <a:cxn ang="0">
                  <a:pos x="T4" y="T5"/>
                </a:cxn>
                <a:cxn ang="0">
                  <a:pos x="T6" y="T7"/>
                </a:cxn>
              </a:cxnLst>
              <a:rect l="0" t="0" r="r" b="b"/>
              <a:pathLst>
                <a:path w="1104" h="720">
                  <a:moveTo>
                    <a:pt x="1104" y="0"/>
                  </a:moveTo>
                  <a:cubicBezTo>
                    <a:pt x="972" y="76"/>
                    <a:pt x="840" y="152"/>
                    <a:pt x="816" y="192"/>
                  </a:cubicBezTo>
                  <a:cubicBezTo>
                    <a:pt x="792" y="232"/>
                    <a:pt x="1096" y="152"/>
                    <a:pt x="960" y="240"/>
                  </a:cubicBezTo>
                  <a:cubicBezTo>
                    <a:pt x="824" y="328"/>
                    <a:pt x="160" y="640"/>
                    <a:pt x="0" y="720"/>
                  </a:cubicBezTo>
                </a:path>
              </a:pathLst>
            </a:custGeom>
            <a:noFill/>
            <a:ln w="31750" cap="rnd" cmpd="sng">
              <a:solidFill>
                <a:schemeClr val="tx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7570" name="Freeform 18"/>
            <p:cNvSpPr>
              <a:spLocks/>
            </p:cNvSpPr>
            <p:nvPr/>
          </p:nvSpPr>
          <p:spPr bwMode="auto">
            <a:xfrm>
              <a:off x="1920" y="2394"/>
              <a:ext cx="464" cy="269"/>
            </a:xfrm>
            <a:custGeom>
              <a:avLst/>
              <a:gdLst>
                <a:gd name="T0" fmla="*/ 288 w 320"/>
                <a:gd name="T1" fmla="*/ 0 h 240"/>
                <a:gd name="T2" fmla="*/ 192 w 320"/>
                <a:gd name="T3" fmla="*/ 96 h 240"/>
                <a:gd name="T4" fmla="*/ 288 w 320"/>
                <a:gd name="T5" fmla="*/ 96 h 240"/>
                <a:gd name="T6" fmla="*/ 0 w 320"/>
                <a:gd name="T7" fmla="*/ 240 h 240"/>
              </a:gdLst>
              <a:ahLst/>
              <a:cxnLst>
                <a:cxn ang="0">
                  <a:pos x="T0" y="T1"/>
                </a:cxn>
                <a:cxn ang="0">
                  <a:pos x="T2" y="T3"/>
                </a:cxn>
                <a:cxn ang="0">
                  <a:pos x="T4" y="T5"/>
                </a:cxn>
                <a:cxn ang="0">
                  <a:pos x="T6" y="T7"/>
                </a:cxn>
              </a:cxnLst>
              <a:rect l="0" t="0" r="r" b="b"/>
              <a:pathLst>
                <a:path w="320" h="240">
                  <a:moveTo>
                    <a:pt x="288" y="0"/>
                  </a:moveTo>
                  <a:cubicBezTo>
                    <a:pt x="240" y="40"/>
                    <a:pt x="192" y="80"/>
                    <a:pt x="192" y="96"/>
                  </a:cubicBezTo>
                  <a:cubicBezTo>
                    <a:pt x="192" y="112"/>
                    <a:pt x="320" y="72"/>
                    <a:pt x="288" y="96"/>
                  </a:cubicBezTo>
                  <a:cubicBezTo>
                    <a:pt x="256" y="120"/>
                    <a:pt x="48" y="216"/>
                    <a:pt x="0" y="240"/>
                  </a:cubicBezTo>
                </a:path>
              </a:pathLst>
            </a:custGeom>
            <a:noFill/>
            <a:ln w="31750" cap="rnd"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grpSp>
    </p:spTree>
    <p:extLst>
      <p:ext uri="{BB962C8B-B14F-4D97-AF65-F5344CB8AC3E}">
        <p14:creationId xmlns:p14="http://schemas.microsoft.com/office/powerpoint/2010/main" val="4082810569"/>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r>
              <a:rPr lang="en-US"/>
              <a:t>POQ Model Inventory Levels</a:t>
            </a:r>
          </a:p>
        </p:txBody>
      </p:sp>
      <p:grpSp>
        <p:nvGrpSpPr>
          <p:cNvPr id="409636" name="Group 36"/>
          <p:cNvGrpSpPr>
            <a:grpSpLocks/>
          </p:cNvGrpSpPr>
          <p:nvPr/>
        </p:nvGrpSpPr>
        <p:grpSpPr bwMode="auto">
          <a:xfrm>
            <a:off x="268111" y="1224643"/>
            <a:ext cx="8299098" cy="4786313"/>
            <a:chOff x="152" y="864"/>
            <a:chExt cx="4705" cy="2814"/>
          </a:xfrm>
        </p:grpSpPr>
        <p:sp>
          <p:nvSpPr>
            <p:cNvPr id="409604" name="AutoShape 4"/>
            <p:cNvSpPr>
              <a:spLocks noChangeArrowheads="1"/>
            </p:cNvSpPr>
            <p:nvPr/>
          </p:nvSpPr>
          <p:spPr bwMode="auto">
            <a:xfrm rot="16200000">
              <a:off x="412" y="2147"/>
              <a:ext cx="1441" cy="439"/>
            </a:xfrm>
            <a:prstGeom prst="rtTriangle">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05" name="AutoShape 5"/>
            <p:cNvSpPr>
              <a:spLocks noChangeArrowheads="1"/>
            </p:cNvSpPr>
            <p:nvPr/>
          </p:nvSpPr>
          <p:spPr bwMode="auto">
            <a:xfrm rot="16200000">
              <a:off x="2173" y="2160"/>
              <a:ext cx="1441" cy="425"/>
            </a:xfrm>
            <a:prstGeom prst="rtTriangle">
              <a:avLst/>
            </a:prstGeom>
            <a:solidFill>
              <a:schemeClr val="accent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06" name="Rectangle 6"/>
            <p:cNvSpPr>
              <a:spLocks noChangeArrowheads="1"/>
            </p:cNvSpPr>
            <p:nvPr/>
          </p:nvSpPr>
          <p:spPr bwMode="auto">
            <a:xfrm>
              <a:off x="4308" y="3110"/>
              <a:ext cx="465"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sz="2200" b="1">
                  <a:solidFill>
                    <a:srgbClr val="009900"/>
                  </a:solidFill>
                  <a:effectLst>
                    <a:outerShdw blurRad="38100" dist="38100" dir="2700000" algn="tl">
                      <a:srgbClr val="000000"/>
                    </a:outerShdw>
                  </a:effectLst>
                </a:rPr>
                <a:t>Time</a:t>
              </a:r>
            </a:p>
          </p:txBody>
        </p:sp>
        <p:sp>
          <p:nvSpPr>
            <p:cNvPr id="409607" name="Rectangle 7"/>
            <p:cNvSpPr>
              <a:spLocks noChangeArrowheads="1"/>
            </p:cNvSpPr>
            <p:nvPr/>
          </p:nvSpPr>
          <p:spPr bwMode="auto">
            <a:xfrm>
              <a:off x="480" y="864"/>
              <a:ext cx="127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sz="2200" b="1">
                  <a:solidFill>
                    <a:srgbClr val="009900"/>
                  </a:solidFill>
                  <a:effectLst>
                    <a:outerShdw blurRad="38100" dist="38100" dir="2700000" algn="tl">
                      <a:srgbClr val="000000"/>
                    </a:outerShdw>
                  </a:effectLst>
                </a:rPr>
                <a:t>Inventory Level</a:t>
              </a:r>
            </a:p>
          </p:txBody>
        </p:sp>
        <p:sp>
          <p:nvSpPr>
            <p:cNvPr id="409608" name="Line 8"/>
            <p:cNvSpPr>
              <a:spLocks noChangeShapeType="1"/>
            </p:cNvSpPr>
            <p:nvPr/>
          </p:nvSpPr>
          <p:spPr bwMode="auto">
            <a:xfrm>
              <a:off x="925" y="1654"/>
              <a:ext cx="3685"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09" name="Rectangle 9"/>
            <p:cNvSpPr>
              <a:spLocks noChangeArrowheads="1"/>
            </p:cNvSpPr>
            <p:nvPr/>
          </p:nvSpPr>
          <p:spPr bwMode="auto">
            <a:xfrm>
              <a:off x="1714" y="1748"/>
              <a:ext cx="1292" cy="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chemeClr val="tx2"/>
                  </a:solidFill>
                  <a:effectLst>
                    <a:outerShdw blurRad="38100" dist="38100" dir="2700000" algn="tl">
                      <a:srgbClr val="FFFFFF"/>
                    </a:outerShdw>
                  </a:effectLst>
                </a:rPr>
                <a:t>Production </a:t>
              </a:r>
              <a:br>
                <a:rPr lang="en-US" sz="2200" b="1">
                  <a:solidFill>
                    <a:schemeClr val="tx2"/>
                  </a:solidFill>
                  <a:effectLst>
                    <a:outerShdw blurRad="38100" dist="38100" dir="2700000" algn="tl">
                      <a:srgbClr val="FFFFFF"/>
                    </a:outerShdw>
                  </a:effectLst>
                </a:rPr>
              </a:br>
              <a:r>
                <a:rPr lang="en-US" sz="2200" b="1">
                  <a:solidFill>
                    <a:schemeClr val="tx2"/>
                  </a:solidFill>
                  <a:effectLst>
                    <a:outerShdw blurRad="38100" dist="38100" dir="2700000" algn="tl">
                      <a:srgbClr val="FFFFFF"/>
                    </a:outerShdw>
                  </a:effectLst>
                </a:rPr>
                <a:t>Portion of Cycle</a:t>
              </a:r>
            </a:p>
          </p:txBody>
        </p:sp>
        <p:sp>
          <p:nvSpPr>
            <p:cNvPr id="409610" name="Rectangle 10"/>
            <p:cNvSpPr>
              <a:spLocks noChangeArrowheads="1"/>
            </p:cNvSpPr>
            <p:nvPr/>
          </p:nvSpPr>
          <p:spPr bwMode="auto">
            <a:xfrm>
              <a:off x="3595" y="1679"/>
              <a:ext cx="1262"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sz="2200" b="1">
                  <a:solidFill>
                    <a:srgbClr val="FF0000"/>
                  </a:solidFill>
                  <a:effectLst>
                    <a:outerShdw blurRad="38100" dist="38100" dir="2700000" algn="tl">
                      <a:srgbClr val="000000"/>
                    </a:outerShdw>
                  </a:effectLst>
                </a:rPr>
                <a:t>Max. Inventory </a:t>
              </a:r>
              <a:br>
                <a:rPr lang="en-US" sz="2200" b="1">
                  <a:solidFill>
                    <a:srgbClr val="FF0000"/>
                  </a:solidFill>
                  <a:effectLst>
                    <a:outerShdw blurRad="38100" dist="38100" dir="2700000" algn="tl">
                      <a:srgbClr val="000000"/>
                    </a:outerShdw>
                  </a:effectLst>
                </a:rPr>
              </a:br>
              <a:r>
                <a:rPr lang="en-US" sz="2200" b="1">
                  <a:solidFill>
                    <a:srgbClr val="FF0000"/>
                  </a:solidFill>
                  <a:effectLst>
                    <a:outerShdw blurRad="38100" dist="38100" dir="2700000" algn="tl">
                      <a:srgbClr val="000000"/>
                    </a:outerShdw>
                  </a:effectLst>
                </a:rPr>
                <a:t>Q·(1- d/p)</a:t>
              </a:r>
            </a:p>
          </p:txBody>
        </p:sp>
        <p:sp>
          <p:nvSpPr>
            <p:cNvPr id="409611" name="Freeform 11"/>
            <p:cNvSpPr>
              <a:spLocks/>
            </p:cNvSpPr>
            <p:nvPr/>
          </p:nvSpPr>
          <p:spPr bwMode="auto">
            <a:xfrm>
              <a:off x="927" y="1615"/>
              <a:ext cx="3664" cy="1457"/>
            </a:xfrm>
            <a:custGeom>
              <a:avLst/>
              <a:gdLst>
                <a:gd name="T0" fmla="*/ 0 w 4071"/>
                <a:gd name="T1" fmla="*/ 1560 h 1561"/>
                <a:gd name="T2" fmla="*/ 475 w 4071"/>
                <a:gd name="T3" fmla="*/ 0 h 1561"/>
                <a:gd name="T4" fmla="*/ 1961 w 4071"/>
                <a:gd name="T5" fmla="*/ 1560 h 1561"/>
                <a:gd name="T6" fmla="*/ 2421 w 4071"/>
                <a:gd name="T7" fmla="*/ 20 h 1561"/>
                <a:gd name="T8" fmla="*/ 4070 w 4071"/>
                <a:gd name="T9" fmla="*/ 1560 h 1561"/>
              </a:gdLst>
              <a:ahLst/>
              <a:cxnLst>
                <a:cxn ang="0">
                  <a:pos x="T0" y="T1"/>
                </a:cxn>
                <a:cxn ang="0">
                  <a:pos x="T2" y="T3"/>
                </a:cxn>
                <a:cxn ang="0">
                  <a:pos x="T4" y="T5"/>
                </a:cxn>
                <a:cxn ang="0">
                  <a:pos x="T6" y="T7"/>
                </a:cxn>
                <a:cxn ang="0">
                  <a:pos x="T8" y="T9"/>
                </a:cxn>
              </a:cxnLst>
              <a:rect l="0" t="0" r="r" b="b"/>
              <a:pathLst>
                <a:path w="4071" h="1561">
                  <a:moveTo>
                    <a:pt x="0" y="1560"/>
                  </a:moveTo>
                  <a:lnTo>
                    <a:pt x="475" y="0"/>
                  </a:lnTo>
                  <a:lnTo>
                    <a:pt x="1961" y="1560"/>
                  </a:lnTo>
                  <a:lnTo>
                    <a:pt x="2421" y="20"/>
                  </a:lnTo>
                  <a:lnTo>
                    <a:pt x="4070" y="1560"/>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9612" name="Line 12"/>
            <p:cNvSpPr>
              <a:spLocks noChangeShapeType="1"/>
            </p:cNvSpPr>
            <p:nvPr/>
          </p:nvSpPr>
          <p:spPr bwMode="auto">
            <a:xfrm>
              <a:off x="829" y="1655"/>
              <a:ext cx="1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13" name="Freeform 13"/>
            <p:cNvSpPr>
              <a:spLocks/>
            </p:cNvSpPr>
            <p:nvPr/>
          </p:nvSpPr>
          <p:spPr bwMode="auto">
            <a:xfrm>
              <a:off x="918" y="1173"/>
              <a:ext cx="3727" cy="1928"/>
            </a:xfrm>
            <a:custGeom>
              <a:avLst/>
              <a:gdLst>
                <a:gd name="T0" fmla="*/ 0 w 4141"/>
                <a:gd name="T1" fmla="*/ 0 h 2066"/>
                <a:gd name="T2" fmla="*/ 0 w 4141"/>
                <a:gd name="T3" fmla="*/ 2065 h 2066"/>
                <a:gd name="T4" fmla="*/ 4140 w 4141"/>
                <a:gd name="T5" fmla="*/ 2065 h 2066"/>
              </a:gdLst>
              <a:ahLst/>
              <a:cxnLst>
                <a:cxn ang="0">
                  <a:pos x="T0" y="T1"/>
                </a:cxn>
                <a:cxn ang="0">
                  <a:pos x="T2" y="T3"/>
                </a:cxn>
                <a:cxn ang="0">
                  <a:pos x="T4" y="T5"/>
                </a:cxn>
              </a:cxnLst>
              <a:rect l="0" t="0" r="r" b="b"/>
              <a:pathLst>
                <a:path w="4141" h="2066">
                  <a:moveTo>
                    <a:pt x="0" y="0"/>
                  </a:moveTo>
                  <a:lnTo>
                    <a:pt x="0" y="2065"/>
                  </a:lnTo>
                  <a:lnTo>
                    <a:pt x="4140" y="2065"/>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9614" name="Rectangle 14"/>
            <p:cNvSpPr>
              <a:spLocks noChangeArrowheads="1"/>
            </p:cNvSpPr>
            <p:nvPr/>
          </p:nvSpPr>
          <p:spPr bwMode="auto">
            <a:xfrm>
              <a:off x="152" y="1996"/>
              <a:ext cx="281"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sz="2200" b="1">
                  <a:solidFill>
                    <a:srgbClr val="009900"/>
                  </a:solidFill>
                  <a:effectLst>
                    <a:outerShdw blurRad="38100" dist="38100" dir="2700000" algn="tl">
                      <a:srgbClr val="000000"/>
                    </a:outerShdw>
                  </a:effectLst>
                </a:rPr>
                <a:t>Q*</a:t>
              </a:r>
            </a:p>
          </p:txBody>
        </p:sp>
        <p:grpSp>
          <p:nvGrpSpPr>
            <p:cNvPr id="409615" name="Group 15"/>
            <p:cNvGrpSpPr>
              <a:grpSpLocks/>
            </p:cNvGrpSpPr>
            <p:nvPr/>
          </p:nvGrpSpPr>
          <p:grpSpPr bwMode="auto">
            <a:xfrm>
              <a:off x="442" y="1253"/>
              <a:ext cx="329" cy="1808"/>
              <a:chOff x="491" y="1451"/>
              <a:chExt cx="366" cy="1937"/>
            </a:xfrm>
          </p:grpSpPr>
          <p:sp>
            <p:nvSpPr>
              <p:cNvPr id="409616" name="Freeform 16"/>
              <p:cNvSpPr>
                <a:spLocks/>
              </p:cNvSpPr>
              <p:nvPr/>
            </p:nvSpPr>
            <p:spPr bwMode="auto">
              <a:xfrm>
                <a:off x="491" y="1451"/>
                <a:ext cx="364" cy="970"/>
              </a:xfrm>
              <a:custGeom>
                <a:avLst/>
                <a:gdLst>
                  <a:gd name="T0" fmla="*/ 363 w 364"/>
                  <a:gd name="T1" fmla="*/ 0 h 970"/>
                  <a:gd name="T2" fmla="*/ 302 w 364"/>
                  <a:gd name="T3" fmla="*/ 34 h 970"/>
                  <a:gd name="T4" fmla="*/ 261 w 364"/>
                  <a:gd name="T5" fmla="*/ 72 h 970"/>
                  <a:gd name="T6" fmla="*/ 211 w 364"/>
                  <a:gd name="T7" fmla="*/ 141 h 970"/>
                  <a:gd name="T8" fmla="*/ 182 w 364"/>
                  <a:gd name="T9" fmla="*/ 213 h 970"/>
                  <a:gd name="T10" fmla="*/ 165 w 364"/>
                  <a:gd name="T11" fmla="*/ 286 h 970"/>
                  <a:gd name="T12" fmla="*/ 158 w 364"/>
                  <a:gd name="T13" fmla="*/ 357 h 970"/>
                  <a:gd name="T14" fmla="*/ 152 w 364"/>
                  <a:gd name="T15" fmla="*/ 463 h 970"/>
                  <a:gd name="T16" fmla="*/ 149 w 364"/>
                  <a:gd name="T17" fmla="*/ 536 h 970"/>
                  <a:gd name="T18" fmla="*/ 146 w 364"/>
                  <a:gd name="T19" fmla="*/ 571 h 970"/>
                  <a:gd name="T20" fmla="*/ 141 w 364"/>
                  <a:gd name="T21" fmla="*/ 643 h 970"/>
                  <a:gd name="T22" fmla="*/ 136 w 364"/>
                  <a:gd name="T23" fmla="*/ 685 h 970"/>
                  <a:gd name="T24" fmla="*/ 128 w 364"/>
                  <a:gd name="T25" fmla="*/ 751 h 970"/>
                  <a:gd name="T26" fmla="*/ 104 w 364"/>
                  <a:gd name="T27" fmla="*/ 840 h 970"/>
                  <a:gd name="T28" fmla="*/ 75 w 364"/>
                  <a:gd name="T29" fmla="*/ 898 h 970"/>
                  <a:gd name="T30" fmla="*/ 46 w 364"/>
                  <a:gd name="T31" fmla="*/ 933 h 970"/>
                  <a:gd name="T32" fmla="*/ 0 w 364"/>
                  <a:gd name="T33" fmla="*/ 969 h 970"/>
                  <a:gd name="T34" fmla="*/ 67 w 364"/>
                  <a:gd name="T35" fmla="*/ 932 h 970"/>
                  <a:gd name="T36" fmla="*/ 117 w 364"/>
                  <a:gd name="T37" fmla="*/ 880 h 970"/>
                  <a:gd name="T38" fmla="*/ 165 w 364"/>
                  <a:gd name="T39" fmla="*/ 795 h 970"/>
                  <a:gd name="T40" fmla="*/ 180 w 364"/>
                  <a:gd name="T41" fmla="*/ 750 h 970"/>
                  <a:gd name="T42" fmla="*/ 196 w 364"/>
                  <a:gd name="T43" fmla="*/ 685 h 970"/>
                  <a:gd name="T44" fmla="*/ 200 w 364"/>
                  <a:gd name="T45" fmla="*/ 643 h 970"/>
                  <a:gd name="T46" fmla="*/ 210 w 364"/>
                  <a:gd name="T47" fmla="*/ 571 h 970"/>
                  <a:gd name="T48" fmla="*/ 211 w 364"/>
                  <a:gd name="T49" fmla="*/ 536 h 970"/>
                  <a:gd name="T50" fmla="*/ 216 w 364"/>
                  <a:gd name="T51" fmla="*/ 479 h 970"/>
                  <a:gd name="T52" fmla="*/ 216 w 364"/>
                  <a:gd name="T53" fmla="*/ 397 h 970"/>
                  <a:gd name="T54" fmla="*/ 212 w 364"/>
                  <a:gd name="T55" fmla="*/ 320 h 970"/>
                  <a:gd name="T56" fmla="*/ 222 w 364"/>
                  <a:gd name="T57" fmla="*/ 247 h 970"/>
                  <a:gd name="T58" fmla="*/ 242 w 364"/>
                  <a:gd name="T59" fmla="*/ 174 h 970"/>
                  <a:gd name="T60" fmla="*/ 263 w 364"/>
                  <a:gd name="T61" fmla="*/ 125 h 970"/>
                  <a:gd name="T62" fmla="*/ 298 w 364"/>
                  <a:gd name="T63" fmla="*/ 67 h 970"/>
                  <a:gd name="T64" fmla="*/ 325 w 364"/>
                  <a:gd name="T65" fmla="*/ 34 h 970"/>
                  <a:gd name="T66" fmla="*/ 363 w 364"/>
                  <a:gd name="T6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4" h="970">
                    <a:moveTo>
                      <a:pt x="363" y="0"/>
                    </a:moveTo>
                    <a:lnTo>
                      <a:pt x="302" y="34"/>
                    </a:lnTo>
                    <a:lnTo>
                      <a:pt x="261" y="72"/>
                    </a:lnTo>
                    <a:lnTo>
                      <a:pt x="211" y="141"/>
                    </a:lnTo>
                    <a:lnTo>
                      <a:pt x="182" y="213"/>
                    </a:lnTo>
                    <a:lnTo>
                      <a:pt x="165" y="286"/>
                    </a:lnTo>
                    <a:lnTo>
                      <a:pt x="158" y="357"/>
                    </a:lnTo>
                    <a:lnTo>
                      <a:pt x="152" y="463"/>
                    </a:lnTo>
                    <a:lnTo>
                      <a:pt x="149" y="536"/>
                    </a:lnTo>
                    <a:lnTo>
                      <a:pt x="146" y="571"/>
                    </a:lnTo>
                    <a:lnTo>
                      <a:pt x="141" y="643"/>
                    </a:lnTo>
                    <a:lnTo>
                      <a:pt x="136" y="685"/>
                    </a:lnTo>
                    <a:lnTo>
                      <a:pt x="128" y="751"/>
                    </a:lnTo>
                    <a:lnTo>
                      <a:pt x="104" y="840"/>
                    </a:lnTo>
                    <a:lnTo>
                      <a:pt x="75" y="898"/>
                    </a:lnTo>
                    <a:lnTo>
                      <a:pt x="46" y="933"/>
                    </a:lnTo>
                    <a:lnTo>
                      <a:pt x="0" y="969"/>
                    </a:lnTo>
                    <a:lnTo>
                      <a:pt x="67" y="932"/>
                    </a:lnTo>
                    <a:lnTo>
                      <a:pt x="117" y="880"/>
                    </a:lnTo>
                    <a:lnTo>
                      <a:pt x="165" y="795"/>
                    </a:lnTo>
                    <a:lnTo>
                      <a:pt x="180" y="750"/>
                    </a:lnTo>
                    <a:lnTo>
                      <a:pt x="196" y="685"/>
                    </a:lnTo>
                    <a:lnTo>
                      <a:pt x="200" y="643"/>
                    </a:lnTo>
                    <a:lnTo>
                      <a:pt x="210" y="571"/>
                    </a:lnTo>
                    <a:lnTo>
                      <a:pt x="211" y="536"/>
                    </a:lnTo>
                    <a:lnTo>
                      <a:pt x="216" y="479"/>
                    </a:lnTo>
                    <a:lnTo>
                      <a:pt x="216" y="397"/>
                    </a:lnTo>
                    <a:lnTo>
                      <a:pt x="212" y="320"/>
                    </a:lnTo>
                    <a:lnTo>
                      <a:pt x="222" y="247"/>
                    </a:lnTo>
                    <a:lnTo>
                      <a:pt x="242" y="174"/>
                    </a:lnTo>
                    <a:lnTo>
                      <a:pt x="263" y="125"/>
                    </a:lnTo>
                    <a:lnTo>
                      <a:pt x="298" y="67"/>
                    </a:lnTo>
                    <a:lnTo>
                      <a:pt x="325" y="34"/>
                    </a:lnTo>
                    <a:lnTo>
                      <a:pt x="363" y="0"/>
                    </a:lnTo>
                  </a:path>
                </a:pathLst>
              </a:custGeom>
              <a:solidFill>
                <a:srgbClr val="00DFCA"/>
              </a:solidFill>
              <a:ln w="12700" cap="rnd" cmpd="sng">
                <a:solidFill>
                  <a:srgbClr val="00DFC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9617" name="Freeform 17"/>
              <p:cNvSpPr>
                <a:spLocks/>
              </p:cNvSpPr>
              <p:nvPr/>
            </p:nvSpPr>
            <p:spPr bwMode="auto">
              <a:xfrm>
                <a:off x="494" y="2420"/>
                <a:ext cx="363" cy="968"/>
              </a:xfrm>
              <a:custGeom>
                <a:avLst/>
                <a:gdLst>
                  <a:gd name="T0" fmla="*/ 0 w 363"/>
                  <a:gd name="T1" fmla="*/ 0 h 968"/>
                  <a:gd name="T2" fmla="*/ 62 w 363"/>
                  <a:gd name="T3" fmla="*/ 33 h 968"/>
                  <a:gd name="T4" fmla="*/ 103 w 363"/>
                  <a:gd name="T5" fmla="*/ 70 h 968"/>
                  <a:gd name="T6" fmla="*/ 153 w 363"/>
                  <a:gd name="T7" fmla="*/ 141 h 968"/>
                  <a:gd name="T8" fmla="*/ 181 w 363"/>
                  <a:gd name="T9" fmla="*/ 214 h 968"/>
                  <a:gd name="T10" fmla="*/ 197 w 363"/>
                  <a:gd name="T11" fmla="*/ 287 h 968"/>
                  <a:gd name="T12" fmla="*/ 205 w 363"/>
                  <a:gd name="T13" fmla="*/ 354 h 968"/>
                  <a:gd name="T14" fmla="*/ 212 w 363"/>
                  <a:gd name="T15" fmla="*/ 460 h 968"/>
                  <a:gd name="T16" fmla="*/ 214 w 363"/>
                  <a:gd name="T17" fmla="*/ 536 h 968"/>
                  <a:gd name="T18" fmla="*/ 219 w 363"/>
                  <a:gd name="T19" fmla="*/ 568 h 968"/>
                  <a:gd name="T20" fmla="*/ 222 w 363"/>
                  <a:gd name="T21" fmla="*/ 642 h 968"/>
                  <a:gd name="T22" fmla="*/ 228 w 363"/>
                  <a:gd name="T23" fmla="*/ 684 h 968"/>
                  <a:gd name="T24" fmla="*/ 234 w 363"/>
                  <a:gd name="T25" fmla="*/ 750 h 968"/>
                  <a:gd name="T26" fmla="*/ 260 w 363"/>
                  <a:gd name="T27" fmla="*/ 837 h 968"/>
                  <a:gd name="T28" fmla="*/ 288 w 363"/>
                  <a:gd name="T29" fmla="*/ 895 h 968"/>
                  <a:gd name="T30" fmla="*/ 319 w 363"/>
                  <a:gd name="T31" fmla="*/ 930 h 968"/>
                  <a:gd name="T32" fmla="*/ 362 w 363"/>
                  <a:gd name="T33" fmla="*/ 967 h 968"/>
                  <a:gd name="T34" fmla="*/ 297 w 363"/>
                  <a:gd name="T35" fmla="*/ 929 h 968"/>
                  <a:gd name="T36" fmla="*/ 246 w 363"/>
                  <a:gd name="T37" fmla="*/ 879 h 968"/>
                  <a:gd name="T38" fmla="*/ 197 w 363"/>
                  <a:gd name="T39" fmla="*/ 794 h 968"/>
                  <a:gd name="T40" fmla="*/ 182 w 363"/>
                  <a:gd name="T41" fmla="*/ 749 h 968"/>
                  <a:gd name="T42" fmla="*/ 167 w 363"/>
                  <a:gd name="T43" fmla="*/ 684 h 968"/>
                  <a:gd name="T44" fmla="*/ 162 w 363"/>
                  <a:gd name="T45" fmla="*/ 642 h 968"/>
                  <a:gd name="T46" fmla="*/ 154 w 363"/>
                  <a:gd name="T47" fmla="*/ 568 h 968"/>
                  <a:gd name="T48" fmla="*/ 153 w 363"/>
                  <a:gd name="T49" fmla="*/ 536 h 968"/>
                  <a:gd name="T50" fmla="*/ 147 w 363"/>
                  <a:gd name="T51" fmla="*/ 476 h 968"/>
                  <a:gd name="T52" fmla="*/ 149 w 363"/>
                  <a:gd name="T53" fmla="*/ 394 h 968"/>
                  <a:gd name="T54" fmla="*/ 149 w 363"/>
                  <a:gd name="T55" fmla="*/ 318 h 968"/>
                  <a:gd name="T56" fmla="*/ 143 w 363"/>
                  <a:gd name="T57" fmla="*/ 247 h 968"/>
                  <a:gd name="T58" fmla="*/ 121 w 363"/>
                  <a:gd name="T59" fmla="*/ 174 h 968"/>
                  <a:gd name="T60" fmla="*/ 101 w 363"/>
                  <a:gd name="T61" fmla="*/ 124 h 968"/>
                  <a:gd name="T62" fmla="*/ 64 w 363"/>
                  <a:gd name="T63" fmla="*/ 67 h 968"/>
                  <a:gd name="T64" fmla="*/ 37 w 363"/>
                  <a:gd name="T65" fmla="*/ 33 h 968"/>
                  <a:gd name="T66" fmla="*/ 0 w 363"/>
                  <a:gd name="T67"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3" h="968">
                    <a:moveTo>
                      <a:pt x="0" y="0"/>
                    </a:moveTo>
                    <a:lnTo>
                      <a:pt x="62" y="33"/>
                    </a:lnTo>
                    <a:lnTo>
                      <a:pt x="103" y="70"/>
                    </a:lnTo>
                    <a:lnTo>
                      <a:pt x="153" y="141"/>
                    </a:lnTo>
                    <a:lnTo>
                      <a:pt x="181" y="214"/>
                    </a:lnTo>
                    <a:lnTo>
                      <a:pt x="197" y="287"/>
                    </a:lnTo>
                    <a:lnTo>
                      <a:pt x="205" y="354"/>
                    </a:lnTo>
                    <a:lnTo>
                      <a:pt x="212" y="460"/>
                    </a:lnTo>
                    <a:lnTo>
                      <a:pt x="214" y="536"/>
                    </a:lnTo>
                    <a:lnTo>
                      <a:pt x="219" y="568"/>
                    </a:lnTo>
                    <a:lnTo>
                      <a:pt x="222" y="642"/>
                    </a:lnTo>
                    <a:lnTo>
                      <a:pt x="228" y="684"/>
                    </a:lnTo>
                    <a:lnTo>
                      <a:pt x="234" y="750"/>
                    </a:lnTo>
                    <a:lnTo>
                      <a:pt x="260" y="837"/>
                    </a:lnTo>
                    <a:lnTo>
                      <a:pt x="288" y="895"/>
                    </a:lnTo>
                    <a:lnTo>
                      <a:pt x="319" y="930"/>
                    </a:lnTo>
                    <a:lnTo>
                      <a:pt x="362" y="967"/>
                    </a:lnTo>
                    <a:lnTo>
                      <a:pt x="297" y="929"/>
                    </a:lnTo>
                    <a:lnTo>
                      <a:pt x="246" y="879"/>
                    </a:lnTo>
                    <a:lnTo>
                      <a:pt x="197" y="794"/>
                    </a:lnTo>
                    <a:lnTo>
                      <a:pt x="182" y="749"/>
                    </a:lnTo>
                    <a:lnTo>
                      <a:pt x="167" y="684"/>
                    </a:lnTo>
                    <a:lnTo>
                      <a:pt x="162" y="642"/>
                    </a:lnTo>
                    <a:lnTo>
                      <a:pt x="154" y="568"/>
                    </a:lnTo>
                    <a:lnTo>
                      <a:pt x="153" y="536"/>
                    </a:lnTo>
                    <a:lnTo>
                      <a:pt x="147" y="476"/>
                    </a:lnTo>
                    <a:lnTo>
                      <a:pt x="149" y="394"/>
                    </a:lnTo>
                    <a:lnTo>
                      <a:pt x="149" y="318"/>
                    </a:lnTo>
                    <a:lnTo>
                      <a:pt x="143" y="247"/>
                    </a:lnTo>
                    <a:lnTo>
                      <a:pt x="121" y="174"/>
                    </a:lnTo>
                    <a:lnTo>
                      <a:pt x="101" y="124"/>
                    </a:lnTo>
                    <a:lnTo>
                      <a:pt x="64" y="67"/>
                    </a:lnTo>
                    <a:lnTo>
                      <a:pt x="37" y="33"/>
                    </a:lnTo>
                    <a:lnTo>
                      <a:pt x="0" y="0"/>
                    </a:lnTo>
                  </a:path>
                </a:pathLst>
              </a:custGeom>
              <a:solidFill>
                <a:srgbClr val="00DFCA"/>
              </a:solidFill>
              <a:ln w="12700" cap="rnd" cmpd="sng">
                <a:solidFill>
                  <a:srgbClr val="00DFCA"/>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grpSp>
        <p:sp>
          <p:nvSpPr>
            <p:cNvPr id="409618" name="Rectangle 18"/>
            <p:cNvSpPr>
              <a:spLocks noChangeArrowheads="1"/>
            </p:cNvSpPr>
            <p:nvPr/>
          </p:nvSpPr>
          <p:spPr bwMode="auto">
            <a:xfrm>
              <a:off x="475" y="3232"/>
              <a:ext cx="78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rgbClr val="FF0000"/>
                  </a:solidFill>
                  <a:effectLst>
                    <a:outerShdw blurRad="38100" dist="38100" dir="2700000" algn="tl">
                      <a:srgbClr val="000000"/>
                    </a:outerShdw>
                  </a:effectLst>
                </a:rPr>
                <a:t>Supply Begins</a:t>
              </a:r>
            </a:p>
          </p:txBody>
        </p:sp>
        <p:sp>
          <p:nvSpPr>
            <p:cNvPr id="409619" name="Rectangle 19"/>
            <p:cNvSpPr>
              <a:spLocks noChangeArrowheads="1"/>
            </p:cNvSpPr>
            <p:nvPr/>
          </p:nvSpPr>
          <p:spPr bwMode="auto">
            <a:xfrm>
              <a:off x="1214" y="3232"/>
              <a:ext cx="781"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algn="ctr" defTabSz="915004"/>
              <a:r>
                <a:rPr lang="en-US" sz="2200" b="1">
                  <a:solidFill>
                    <a:srgbClr val="FF0000"/>
                  </a:solidFill>
                  <a:effectLst>
                    <a:outerShdw blurRad="38100" dist="38100" dir="2700000" algn="tl">
                      <a:srgbClr val="000000"/>
                    </a:outerShdw>
                  </a:effectLst>
                </a:rPr>
                <a:t>Supply Ends</a:t>
              </a:r>
            </a:p>
          </p:txBody>
        </p:sp>
        <p:sp useBgFill="1">
          <p:nvSpPr>
            <p:cNvPr id="409620" name="Freeform 20"/>
            <p:cNvSpPr>
              <a:spLocks/>
            </p:cNvSpPr>
            <p:nvPr/>
          </p:nvSpPr>
          <p:spPr bwMode="auto">
            <a:xfrm>
              <a:off x="911" y="1237"/>
              <a:ext cx="445" cy="1864"/>
            </a:xfrm>
            <a:custGeom>
              <a:avLst/>
              <a:gdLst>
                <a:gd name="T0" fmla="*/ 0 w 495"/>
                <a:gd name="T1" fmla="*/ 1996 h 1997"/>
                <a:gd name="T2" fmla="*/ 494 w 495"/>
                <a:gd name="T3" fmla="*/ 0 h 1997"/>
              </a:gdLst>
              <a:ahLst/>
              <a:cxnLst>
                <a:cxn ang="0">
                  <a:pos x="T0" y="T1"/>
                </a:cxn>
                <a:cxn ang="0">
                  <a:pos x="T2" y="T3"/>
                </a:cxn>
              </a:cxnLst>
              <a:rect l="0" t="0" r="r" b="b"/>
              <a:pathLst>
                <a:path w="495" h="1997">
                  <a:moveTo>
                    <a:pt x="0" y="1996"/>
                  </a:moveTo>
                  <a:lnTo>
                    <a:pt x="494" y="0"/>
                  </a:lnTo>
                </a:path>
              </a:pathLst>
            </a:custGeom>
            <a:ln w="25400" cap="rnd" cmpd="sng">
              <a:solidFill>
                <a:schemeClr val="accent2"/>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09621" name="Rectangle 21"/>
            <p:cNvSpPr>
              <a:spLocks noChangeArrowheads="1"/>
            </p:cNvSpPr>
            <p:nvPr/>
          </p:nvSpPr>
          <p:spPr bwMode="auto">
            <a:xfrm>
              <a:off x="1688" y="1161"/>
              <a:ext cx="3013"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rgbClr val="FF0000"/>
                  </a:solidFill>
                  <a:effectLst>
                    <a:outerShdw blurRad="38100" dist="38100" dir="2700000" algn="tl">
                      <a:srgbClr val="000000"/>
                    </a:outerShdw>
                  </a:effectLst>
                </a:rPr>
                <a:t>Inventory level with no demand</a:t>
              </a:r>
            </a:p>
          </p:txBody>
        </p:sp>
        <p:sp>
          <p:nvSpPr>
            <p:cNvPr id="409622" name="Line 22"/>
            <p:cNvSpPr>
              <a:spLocks noChangeShapeType="1"/>
            </p:cNvSpPr>
            <p:nvPr/>
          </p:nvSpPr>
          <p:spPr bwMode="auto">
            <a:xfrm>
              <a:off x="827" y="1248"/>
              <a:ext cx="17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3" name="Rectangle 23"/>
            <p:cNvSpPr>
              <a:spLocks noChangeArrowheads="1"/>
            </p:cNvSpPr>
            <p:nvPr/>
          </p:nvSpPr>
          <p:spPr bwMode="auto">
            <a:xfrm>
              <a:off x="2438" y="3225"/>
              <a:ext cx="179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724" tIns="40636" rIns="82724" bIns="40636">
              <a:spAutoFit/>
            </a:bodyPr>
            <a:lstStyle/>
            <a:p>
              <a:pPr defTabSz="915004"/>
              <a:r>
                <a:rPr lang="en-US" sz="2200" b="1">
                  <a:solidFill>
                    <a:srgbClr val="FF0000"/>
                  </a:solidFill>
                  <a:effectLst>
                    <a:outerShdw blurRad="38100" dist="38100" dir="2700000" algn="tl">
                      <a:srgbClr val="000000"/>
                    </a:outerShdw>
                  </a:effectLst>
                </a:rPr>
                <a:t>Demand portion of cycle with no supply</a:t>
              </a:r>
            </a:p>
          </p:txBody>
        </p:sp>
        <p:sp>
          <p:nvSpPr>
            <p:cNvPr id="409624" name="Line 24"/>
            <p:cNvSpPr>
              <a:spLocks noChangeShapeType="1"/>
            </p:cNvSpPr>
            <p:nvPr/>
          </p:nvSpPr>
          <p:spPr bwMode="auto">
            <a:xfrm>
              <a:off x="3110" y="1721"/>
              <a:ext cx="0" cy="136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5" name="Line 25"/>
            <p:cNvSpPr>
              <a:spLocks noChangeShapeType="1"/>
            </p:cNvSpPr>
            <p:nvPr/>
          </p:nvSpPr>
          <p:spPr bwMode="auto">
            <a:xfrm>
              <a:off x="1361" y="1706"/>
              <a:ext cx="0" cy="1366"/>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26" name="AutoShape 26"/>
            <p:cNvSpPr>
              <a:spLocks noChangeArrowheads="1"/>
            </p:cNvSpPr>
            <p:nvPr/>
          </p:nvSpPr>
          <p:spPr bwMode="auto">
            <a:xfrm>
              <a:off x="1338" y="3120"/>
              <a:ext cx="48" cy="96"/>
            </a:xfrm>
            <a:prstGeom prst="upArrow">
              <a:avLst>
                <a:gd name="adj1" fmla="val 50000"/>
                <a:gd name="adj2" fmla="val 50000"/>
              </a:avLst>
            </a:prstGeom>
            <a:solidFill>
              <a:srgbClr val="FFFFFF"/>
            </a:solidFill>
            <a:ln w="31750" cap="rnd">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27" name="AutoShape 27"/>
            <p:cNvSpPr>
              <a:spLocks noChangeArrowheads="1"/>
            </p:cNvSpPr>
            <p:nvPr/>
          </p:nvSpPr>
          <p:spPr bwMode="auto">
            <a:xfrm>
              <a:off x="882" y="3120"/>
              <a:ext cx="48" cy="144"/>
            </a:xfrm>
            <a:prstGeom prst="upArrow">
              <a:avLst>
                <a:gd name="adj1" fmla="val 50000"/>
                <a:gd name="adj2" fmla="val 75000"/>
              </a:avLst>
            </a:prstGeom>
            <a:solidFill>
              <a:srgbClr val="FFFFFF"/>
            </a:solidFill>
            <a:ln w="31750" cap="rnd">
              <a:solidFill>
                <a:schemeClr val="accent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28" name="Freeform 28"/>
            <p:cNvSpPr>
              <a:spLocks/>
            </p:cNvSpPr>
            <p:nvPr/>
          </p:nvSpPr>
          <p:spPr bwMode="auto">
            <a:xfrm>
              <a:off x="2400" y="2160"/>
              <a:ext cx="576" cy="288"/>
            </a:xfrm>
            <a:custGeom>
              <a:avLst/>
              <a:gdLst>
                <a:gd name="T0" fmla="*/ 0 w 576"/>
                <a:gd name="T1" fmla="*/ 0 h 288"/>
                <a:gd name="T2" fmla="*/ 44 w 576"/>
                <a:gd name="T3" fmla="*/ 124 h 288"/>
                <a:gd name="T4" fmla="*/ 155 w 576"/>
                <a:gd name="T5" fmla="*/ 234 h 288"/>
                <a:gd name="T6" fmla="*/ 265 w 576"/>
                <a:gd name="T7" fmla="*/ 218 h 288"/>
                <a:gd name="T8" fmla="*/ 336 w 576"/>
                <a:gd name="T9" fmla="*/ 48 h 288"/>
                <a:gd name="T10" fmla="*/ 576 w 576"/>
                <a:gd name="T11" fmla="*/ 288 h 288"/>
              </a:gdLst>
              <a:ahLst/>
              <a:cxnLst>
                <a:cxn ang="0">
                  <a:pos x="T0" y="T1"/>
                </a:cxn>
                <a:cxn ang="0">
                  <a:pos x="T2" y="T3"/>
                </a:cxn>
                <a:cxn ang="0">
                  <a:pos x="T4" y="T5"/>
                </a:cxn>
                <a:cxn ang="0">
                  <a:pos x="T6" y="T7"/>
                </a:cxn>
                <a:cxn ang="0">
                  <a:pos x="T8" y="T9"/>
                </a:cxn>
                <a:cxn ang="0">
                  <a:pos x="T10" y="T11"/>
                </a:cxn>
              </a:cxnLst>
              <a:rect l="0" t="0" r="r" b="b"/>
              <a:pathLst>
                <a:path w="576" h="288">
                  <a:moveTo>
                    <a:pt x="0" y="0"/>
                  </a:moveTo>
                  <a:cubicBezTo>
                    <a:pt x="7" y="21"/>
                    <a:pt x="18" y="85"/>
                    <a:pt x="44" y="124"/>
                  </a:cubicBezTo>
                  <a:cubicBezTo>
                    <a:pt x="70" y="163"/>
                    <a:pt x="118" y="218"/>
                    <a:pt x="155" y="234"/>
                  </a:cubicBezTo>
                  <a:cubicBezTo>
                    <a:pt x="192" y="250"/>
                    <a:pt x="235" y="249"/>
                    <a:pt x="265" y="218"/>
                  </a:cubicBezTo>
                  <a:cubicBezTo>
                    <a:pt x="295" y="187"/>
                    <a:pt x="284" y="36"/>
                    <a:pt x="336" y="48"/>
                  </a:cubicBezTo>
                  <a:cubicBezTo>
                    <a:pt x="388" y="60"/>
                    <a:pt x="476" y="176"/>
                    <a:pt x="576" y="288"/>
                  </a:cubicBezTo>
                </a:path>
              </a:pathLst>
            </a:custGeom>
            <a:noFill/>
            <a:ln w="31750" cap="rnd" cmpd="sng">
              <a:solidFill>
                <a:srgbClr val="FF99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29" name="Freeform 29"/>
            <p:cNvSpPr>
              <a:spLocks/>
            </p:cNvSpPr>
            <p:nvPr/>
          </p:nvSpPr>
          <p:spPr bwMode="auto">
            <a:xfrm>
              <a:off x="2064" y="2784"/>
              <a:ext cx="480" cy="480"/>
            </a:xfrm>
            <a:custGeom>
              <a:avLst/>
              <a:gdLst>
                <a:gd name="T0" fmla="*/ 480 w 480"/>
                <a:gd name="T1" fmla="*/ 480 h 480"/>
                <a:gd name="T2" fmla="*/ 192 w 480"/>
                <a:gd name="T3" fmla="*/ 336 h 480"/>
                <a:gd name="T4" fmla="*/ 288 w 480"/>
                <a:gd name="T5" fmla="*/ 192 h 480"/>
                <a:gd name="T6" fmla="*/ 0 w 480"/>
                <a:gd name="T7" fmla="*/ 0 h 480"/>
              </a:gdLst>
              <a:ahLst/>
              <a:cxnLst>
                <a:cxn ang="0">
                  <a:pos x="T0" y="T1"/>
                </a:cxn>
                <a:cxn ang="0">
                  <a:pos x="T2" y="T3"/>
                </a:cxn>
                <a:cxn ang="0">
                  <a:pos x="T4" y="T5"/>
                </a:cxn>
                <a:cxn ang="0">
                  <a:pos x="T6" y="T7"/>
                </a:cxn>
              </a:cxnLst>
              <a:rect l="0" t="0" r="r" b="b"/>
              <a:pathLst>
                <a:path w="480" h="480">
                  <a:moveTo>
                    <a:pt x="480" y="480"/>
                  </a:moveTo>
                  <a:cubicBezTo>
                    <a:pt x="352" y="432"/>
                    <a:pt x="224" y="384"/>
                    <a:pt x="192" y="336"/>
                  </a:cubicBezTo>
                  <a:cubicBezTo>
                    <a:pt x="160" y="288"/>
                    <a:pt x="320" y="248"/>
                    <a:pt x="288" y="192"/>
                  </a:cubicBezTo>
                  <a:cubicBezTo>
                    <a:pt x="256" y="136"/>
                    <a:pt x="128" y="68"/>
                    <a:pt x="0" y="0"/>
                  </a:cubicBezTo>
                </a:path>
              </a:pathLst>
            </a:custGeom>
            <a:noFill/>
            <a:ln w="31750" cap="rnd" cmpd="sng">
              <a:solidFill>
                <a:srgbClr val="FF99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30" name="AutoShape 30"/>
            <p:cNvSpPr>
              <a:spLocks noChangeArrowheads="1"/>
            </p:cNvSpPr>
            <p:nvPr/>
          </p:nvSpPr>
          <p:spPr bwMode="auto">
            <a:xfrm>
              <a:off x="3126" y="1686"/>
              <a:ext cx="1440" cy="1392"/>
            </a:xfrm>
            <a:prstGeom prst="rtTriangle">
              <a:avLst/>
            </a:prstGeom>
            <a:solidFill>
              <a:srgbClr val="33CAFF"/>
            </a:solidFill>
            <a:ln>
              <a:noFill/>
            </a:ln>
            <a:effectLst/>
            <a:extLst>
              <a:ext uri="{91240B29-F687-4F45-9708-019B960494DF}">
                <a14:hiddenLine xmlns:a14="http://schemas.microsoft.com/office/drawing/2010/main" w="31750" cap="rnd">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31" name="Freeform 31"/>
            <p:cNvSpPr>
              <a:spLocks/>
            </p:cNvSpPr>
            <p:nvPr/>
          </p:nvSpPr>
          <p:spPr bwMode="auto">
            <a:xfrm>
              <a:off x="3264" y="2928"/>
              <a:ext cx="480" cy="336"/>
            </a:xfrm>
            <a:custGeom>
              <a:avLst/>
              <a:gdLst>
                <a:gd name="T0" fmla="*/ 0 w 480"/>
                <a:gd name="T1" fmla="*/ 336 h 336"/>
                <a:gd name="T2" fmla="*/ 240 w 480"/>
                <a:gd name="T3" fmla="*/ 96 h 336"/>
                <a:gd name="T4" fmla="*/ 288 w 480"/>
                <a:gd name="T5" fmla="*/ 240 h 336"/>
                <a:gd name="T6" fmla="*/ 480 w 480"/>
                <a:gd name="T7" fmla="*/ 0 h 336"/>
              </a:gdLst>
              <a:ahLst/>
              <a:cxnLst>
                <a:cxn ang="0">
                  <a:pos x="T0" y="T1"/>
                </a:cxn>
                <a:cxn ang="0">
                  <a:pos x="T2" y="T3"/>
                </a:cxn>
                <a:cxn ang="0">
                  <a:pos x="T4" y="T5"/>
                </a:cxn>
                <a:cxn ang="0">
                  <a:pos x="T6" y="T7"/>
                </a:cxn>
              </a:cxnLst>
              <a:rect l="0" t="0" r="r" b="b"/>
              <a:pathLst>
                <a:path w="480" h="336">
                  <a:moveTo>
                    <a:pt x="0" y="336"/>
                  </a:moveTo>
                  <a:cubicBezTo>
                    <a:pt x="96" y="224"/>
                    <a:pt x="192" y="112"/>
                    <a:pt x="240" y="96"/>
                  </a:cubicBezTo>
                  <a:cubicBezTo>
                    <a:pt x="288" y="80"/>
                    <a:pt x="248" y="256"/>
                    <a:pt x="288" y="240"/>
                  </a:cubicBezTo>
                  <a:cubicBezTo>
                    <a:pt x="328" y="224"/>
                    <a:pt x="404" y="112"/>
                    <a:pt x="480" y="0"/>
                  </a:cubicBezTo>
                </a:path>
              </a:pathLst>
            </a:custGeom>
            <a:noFill/>
            <a:ln w="31750" cap="rnd" cmpd="sng">
              <a:solidFill>
                <a:srgbClr val="FF99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32" name="AutoShape 32"/>
            <p:cNvSpPr>
              <a:spLocks noChangeArrowheads="1"/>
            </p:cNvSpPr>
            <p:nvPr/>
          </p:nvSpPr>
          <p:spPr bwMode="auto">
            <a:xfrm>
              <a:off x="1356" y="1632"/>
              <a:ext cx="1344" cy="1440"/>
            </a:xfrm>
            <a:prstGeom prst="rtTriangle">
              <a:avLst/>
            </a:prstGeom>
            <a:solidFill>
              <a:srgbClr val="33CAFF"/>
            </a:solidFill>
            <a:ln>
              <a:noFill/>
            </a:ln>
            <a:effectLst/>
            <a:extLst>
              <a:ext uri="{91240B29-F687-4F45-9708-019B960494DF}">
                <a14:hiddenLine xmlns:a14="http://schemas.microsoft.com/office/drawing/2010/main" w="31750" cap="rnd">
                  <a:solidFill>
                    <a:srgbClr val="FFFF00"/>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33" name="Freeform 33"/>
            <p:cNvSpPr>
              <a:spLocks/>
            </p:cNvSpPr>
            <p:nvPr/>
          </p:nvSpPr>
          <p:spPr bwMode="auto">
            <a:xfrm>
              <a:off x="1248" y="2160"/>
              <a:ext cx="960" cy="528"/>
            </a:xfrm>
            <a:custGeom>
              <a:avLst/>
              <a:gdLst>
                <a:gd name="T0" fmla="*/ 960 w 960"/>
                <a:gd name="T1" fmla="*/ 0 h 528"/>
                <a:gd name="T2" fmla="*/ 864 w 960"/>
                <a:gd name="T3" fmla="*/ 144 h 528"/>
                <a:gd name="T4" fmla="*/ 384 w 960"/>
                <a:gd name="T5" fmla="*/ 288 h 528"/>
                <a:gd name="T6" fmla="*/ 480 w 960"/>
                <a:gd name="T7" fmla="*/ 384 h 528"/>
                <a:gd name="T8" fmla="*/ 0 w 960"/>
                <a:gd name="T9" fmla="*/ 528 h 528"/>
              </a:gdLst>
              <a:ahLst/>
              <a:cxnLst>
                <a:cxn ang="0">
                  <a:pos x="T0" y="T1"/>
                </a:cxn>
                <a:cxn ang="0">
                  <a:pos x="T2" y="T3"/>
                </a:cxn>
                <a:cxn ang="0">
                  <a:pos x="T4" y="T5"/>
                </a:cxn>
                <a:cxn ang="0">
                  <a:pos x="T6" y="T7"/>
                </a:cxn>
                <a:cxn ang="0">
                  <a:pos x="T8" y="T9"/>
                </a:cxn>
              </a:cxnLst>
              <a:rect l="0" t="0" r="r" b="b"/>
              <a:pathLst>
                <a:path w="960" h="528">
                  <a:moveTo>
                    <a:pt x="960" y="0"/>
                  </a:moveTo>
                  <a:cubicBezTo>
                    <a:pt x="960" y="48"/>
                    <a:pt x="960" y="96"/>
                    <a:pt x="864" y="144"/>
                  </a:cubicBezTo>
                  <a:cubicBezTo>
                    <a:pt x="768" y="192"/>
                    <a:pt x="448" y="248"/>
                    <a:pt x="384" y="288"/>
                  </a:cubicBezTo>
                  <a:cubicBezTo>
                    <a:pt x="320" y="328"/>
                    <a:pt x="544" y="344"/>
                    <a:pt x="480" y="384"/>
                  </a:cubicBezTo>
                  <a:cubicBezTo>
                    <a:pt x="416" y="424"/>
                    <a:pt x="208" y="476"/>
                    <a:pt x="0" y="528"/>
                  </a:cubicBezTo>
                </a:path>
              </a:pathLst>
            </a:custGeom>
            <a:noFill/>
            <a:ln w="31750" cap="rnd" cmpd="sng">
              <a:solidFill>
                <a:srgbClr val="FF99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sp>
          <p:nvSpPr>
            <p:cNvPr id="409634" name="Line 34"/>
            <p:cNvSpPr>
              <a:spLocks noChangeShapeType="1"/>
            </p:cNvSpPr>
            <p:nvPr/>
          </p:nvSpPr>
          <p:spPr bwMode="auto">
            <a:xfrm>
              <a:off x="1360" y="1258"/>
              <a:ext cx="0" cy="182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09635" name="Freeform 35"/>
            <p:cNvSpPr>
              <a:spLocks/>
            </p:cNvSpPr>
            <p:nvPr/>
          </p:nvSpPr>
          <p:spPr bwMode="auto">
            <a:xfrm>
              <a:off x="1056" y="1192"/>
              <a:ext cx="624" cy="120"/>
            </a:xfrm>
            <a:custGeom>
              <a:avLst/>
              <a:gdLst>
                <a:gd name="T0" fmla="*/ 624 w 624"/>
                <a:gd name="T1" fmla="*/ 104 h 120"/>
                <a:gd name="T2" fmla="*/ 336 w 624"/>
                <a:gd name="T3" fmla="*/ 104 h 120"/>
                <a:gd name="T4" fmla="*/ 384 w 624"/>
                <a:gd name="T5" fmla="*/ 8 h 120"/>
                <a:gd name="T6" fmla="*/ 0 w 624"/>
                <a:gd name="T7" fmla="*/ 56 h 120"/>
              </a:gdLst>
              <a:ahLst/>
              <a:cxnLst>
                <a:cxn ang="0">
                  <a:pos x="T0" y="T1"/>
                </a:cxn>
                <a:cxn ang="0">
                  <a:pos x="T2" y="T3"/>
                </a:cxn>
                <a:cxn ang="0">
                  <a:pos x="T4" y="T5"/>
                </a:cxn>
                <a:cxn ang="0">
                  <a:pos x="T6" y="T7"/>
                </a:cxn>
              </a:cxnLst>
              <a:rect l="0" t="0" r="r" b="b"/>
              <a:pathLst>
                <a:path w="624" h="120">
                  <a:moveTo>
                    <a:pt x="624" y="104"/>
                  </a:moveTo>
                  <a:cubicBezTo>
                    <a:pt x="500" y="112"/>
                    <a:pt x="376" y="120"/>
                    <a:pt x="336" y="104"/>
                  </a:cubicBezTo>
                  <a:cubicBezTo>
                    <a:pt x="296" y="88"/>
                    <a:pt x="440" y="16"/>
                    <a:pt x="384" y="8"/>
                  </a:cubicBezTo>
                  <a:cubicBezTo>
                    <a:pt x="328" y="0"/>
                    <a:pt x="164" y="28"/>
                    <a:pt x="0" y="56"/>
                  </a:cubicBezTo>
                </a:path>
              </a:pathLst>
            </a:custGeom>
            <a:noFill/>
            <a:ln w="31750" cap="rnd" cmpd="sng">
              <a:solidFill>
                <a:srgbClr val="FF9933"/>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tr-TR"/>
            </a:p>
          </p:txBody>
        </p:sp>
      </p:grpSp>
    </p:spTree>
    <p:extLst>
      <p:ext uri="{BB962C8B-B14F-4D97-AF65-F5344CB8AC3E}">
        <p14:creationId xmlns:p14="http://schemas.microsoft.com/office/powerpoint/2010/main" val="3570326905"/>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34485" y="138714"/>
            <a:ext cx="7203137" cy="868362"/>
          </a:xfrm>
        </p:spPr>
        <p:txBody>
          <a:bodyPr/>
          <a:lstStyle/>
          <a:p>
            <a:r>
              <a:rPr lang="tr-TR" sz="3200" dirty="0" smtClean="0"/>
              <a:t>Inventory Management</a:t>
            </a:r>
            <a:endParaRPr lang="en-US" sz="3200" dirty="0"/>
          </a:p>
        </p:txBody>
      </p:sp>
      <p:sp>
        <p:nvSpPr>
          <p:cNvPr id="45059" name="Rectangle 3"/>
          <p:cNvSpPr>
            <a:spLocks noGrp="1" noChangeArrowheads="1"/>
          </p:cNvSpPr>
          <p:nvPr>
            <p:ph type="body" idx="1"/>
          </p:nvPr>
        </p:nvSpPr>
        <p:spPr>
          <a:xfrm>
            <a:off x="407988" y="1090613"/>
            <a:ext cx="8397875" cy="4568782"/>
          </a:xfrm>
        </p:spPr>
        <p:txBody>
          <a:bodyPr/>
          <a:lstStyle/>
          <a:p>
            <a:pPr algn="just">
              <a:spcBef>
                <a:spcPts val="0"/>
              </a:spcBef>
              <a:spcAft>
                <a:spcPts val="0"/>
              </a:spcAft>
            </a:pPr>
            <a:r>
              <a:rPr lang="en-US" sz="1800" dirty="0">
                <a:latin typeface="Book Antiqua"/>
                <a:ea typeface="Times New Roman"/>
              </a:rPr>
              <a:t>Inventory means a list compiled for some formal purpose, such as the details of an estate going to probate, or the contents of a house let furnished</a:t>
            </a:r>
            <a:r>
              <a:rPr lang="en-US" sz="1800" dirty="0" smtClean="0">
                <a:latin typeface="Book Antiqua"/>
                <a:ea typeface="Times New Roman"/>
              </a:rPr>
              <a:t>.</a:t>
            </a:r>
            <a:endParaRPr lang="tr-TR" sz="1800" dirty="0" smtClean="0">
              <a:latin typeface="Book Antiqua"/>
              <a:ea typeface="Times New Roman"/>
            </a:endParaRPr>
          </a:p>
          <a:p>
            <a:pPr algn="just">
              <a:spcBef>
                <a:spcPts val="0"/>
              </a:spcBef>
              <a:spcAft>
                <a:spcPts val="0"/>
              </a:spcAft>
            </a:pPr>
            <a:endParaRPr lang="tr-TR" sz="1800" dirty="0" smtClean="0">
              <a:latin typeface="Book Antiqua"/>
              <a:ea typeface="Times New Roman"/>
            </a:endParaRPr>
          </a:p>
          <a:p>
            <a:pPr algn="just">
              <a:spcBef>
                <a:spcPts val="0"/>
              </a:spcBef>
              <a:spcAft>
                <a:spcPts val="0"/>
              </a:spcAft>
            </a:pPr>
            <a:r>
              <a:rPr lang="tr-TR" sz="1800" dirty="0" smtClean="0"/>
              <a:t>I</a:t>
            </a:r>
            <a:r>
              <a:rPr lang="en-US" sz="1800" dirty="0" err="1" smtClean="0"/>
              <a:t>nventory</a:t>
            </a:r>
            <a:r>
              <a:rPr lang="en-US" sz="1800" dirty="0" smtClean="0"/>
              <a:t> </a:t>
            </a:r>
            <a:r>
              <a:rPr lang="en-US" sz="1800" dirty="0"/>
              <a:t>management is primarily about specifying the size and placement of stocked goods. Inventory management is required at different locations within a facility or within multiple locations of a supply network to protect the regular and planned course of production against the random disturbance of running out of materials or goods. The scope of inventory management also concerns the fine lines between replenishment lead time, carrying costs of inventory, asset management, inventory forecasting, inventory valuation, inventory visibility, future inventory price forecasting, physical inventory, available physical space for inventory, quality management, replenishment, returns and defective goods and demand forecasting</a:t>
            </a:r>
            <a:r>
              <a:rPr lang="en-US" sz="1800" dirty="0" smtClean="0"/>
              <a:t>.</a:t>
            </a:r>
            <a:endParaRPr lang="tr-TR" sz="1800" dirty="0" smtClean="0"/>
          </a:p>
          <a:p>
            <a:pPr algn="just">
              <a:spcBef>
                <a:spcPts val="0"/>
              </a:spcBef>
              <a:spcAft>
                <a:spcPts val="0"/>
              </a:spcAft>
            </a:pPr>
            <a:endParaRPr lang="tr-TR" sz="1800" b="1" dirty="0" smtClean="0">
              <a:solidFill>
                <a:srgbClr val="FF0000"/>
              </a:solidFill>
            </a:endParaRPr>
          </a:p>
          <a:p>
            <a:pPr algn="just">
              <a:spcBef>
                <a:spcPts val="0"/>
              </a:spcBef>
              <a:spcAft>
                <a:spcPts val="0"/>
              </a:spcAft>
            </a:pPr>
            <a:r>
              <a:rPr lang="en-US" sz="1800" b="1" i="1" dirty="0">
                <a:solidFill>
                  <a:srgbClr val="FF0000"/>
                </a:solidFill>
              </a:rPr>
              <a:t>Inventory management, a critical element of the supply chain, is tracking inventory from manufacturers to warehouses and from these facilities to the point of sale. Inventory management aims to have the right products in the right place at the right time.</a:t>
            </a:r>
            <a:endParaRPr lang="tr-TR" sz="1800" b="1" i="1" dirty="0">
              <a:solidFill>
                <a:srgbClr val="FF0000"/>
              </a:solidFill>
              <a:effectLst/>
              <a:latin typeface="Times New Roman"/>
              <a:ea typeface="Times New Roman"/>
            </a:endParaRPr>
          </a:p>
        </p:txBody>
      </p:sp>
      <p:pic>
        <p:nvPicPr>
          <p:cNvPr id="5" name="Resim 4" descr="Ünlem Mark 3d Vektör, ünlem Işareti 3d, ünlem Işareti, ünlem ..."/>
          <p:cNvPicPr/>
          <p:nvPr/>
        </p:nvPicPr>
        <p:blipFill rotWithShape="1">
          <a:blip r:embed="rId3" cstate="print">
            <a:extLst>
              <a:ext uri="{28A0092B-C50C-407E-A947-70E740481C1C}">
                <a14:useLocalDpi xmlns:a14="http://schemas.microsoft.com/office/drawing/2010/main" val="0"/>
              </a:ext>
            </a:extLst>
          </a:blip>
          <a:srcRect l="7182" t="7276" r="6540" b="8163"/>
          <a:stretch/>
        </p:blipFill>
        <p:spPr bwMode="auto">
          <a:xfrm>
            <a:off x="2848165" y="5659395"/>
            <a:ext cx="1015365" cy="9950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09342554"/>
      </p:ext>
    </p:extLst>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703" name="Rectangle 55"/>
          <p:cNvSpPr>
            <a:spLocks noChangeArrowheads="1"/>
          </p:cNvSpPr>
          <p:nvPr/>
        </p:nvSpPr>
        <p:spPr bwMode="auto">
          <a:xfrm>
            <a:off x="423334" y="1306285"/>
            <a:ext cx="8297333" cy="4816929"/>
          </a:xfrm>
          <a:prstGeom prst="rect">
            <a:avLst/>
          </a:prstGeom>
          <a:noFill/>
          <a:ln>
            <a:noFill/>
          </a:ln>
          <a:effectLst/>
          <a:extLst>
            <a:ext uri="{909E8E84-426E-40DD-AFC4-6F175D3DCCD1}">
              <a14:hiddenFill xmlns:a14="http://schemas.microsoft.com/office/drawing/2010/main">
                <a:solidFill>
                  <a:srgbClr val="0099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0008" tIns="50004" rIns="100008" bIns="50004" anchor="ctr"/>
          <a:lstStyle/>
          <a:p>
            <a:endParaRPr lang="tr-TR"/>
          </a:p>
        </p:txBody>
      </p:sp>
      <p:sp>
        <p:nvSpPr>
          <p:cNvPr id="411650" name="Rectangle 2"/>
          <p:cNvSpPr>
            <a:spLocks noChangeArrowheads="1"/>
          </p:cNvSpPr>
          <p:nvPr/>
        </p:nvSpPr>
        <p:spPr bwMode="auto">
          <a:xfrm>
            <a:off x="5998986" y="4136572"/>
            <a:ext cx="3060347" cy="239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5" tIns="44444" rIns="90475" bIns="44444">
            <a:spAutoFit/>
          </a:bodyPr>
          <a:lstStyle/>
          <a:p>
            <a:pPr defTabSz="915004">
              <a:spcBef>
                <a:spcPct val="20000"/>
              </a:spcBef>
            </a:pPr>
            <a:r>
              <a:rPr lang="en-US" sz="2200" b="1" i="1">
                <a:solidFill>
                  <a:srgbClr val="CC0066"/>
                </a:solidFill>
              </a:rPr>
              <a:t>D</a:t>
            </a:r>
            <a:r>
              <a:rPr lang="en-US" sz="2200" b="1">
                <a:solidFill>
                  <a:srgbClr val="CC0066"/>
                </a:solidFill>
              </a:rPr>
              <a:t> = Demand per year</a:t>
            </a:r>
          </a:p>
          <a:p>
            <a:pPr defTabSz="915004">
              <a:spcBef>
                <a:spcPct val="20000"/>
              </a:spcBef>
            </a:pPr>
            <a:r>
              <a:rPr lang="en-US" sz="2200" b="1" i="1">
                <a:solidFill>
                  <a:srgbClr val="CC0066"/>
                </a:solidFill>
              </a:rPr>
              <a:t>S</a:t>
            </a:r>
            <a:r>
              <a:rPr lang="en-US" sz="2200" b="1">
                <a:solidFill>
                  <a:srgbClr val="CC0066"/>
                </a:solidFill>
              </a:rPr>
              <a:t> = Setup cost</a:t>
            </a:r>
          </a:p>
          <a:p>
            <a:pPr defTabSz="915004">
              <a:spcBef>
                <a:spcPct val="20000"/>
              </a:spcBef>
            </a:pPr>
            <a:r>
              <a:rPr lang="en-US" sz="2200" b="1" i="1">
                <a:solidFill>
                  <a:srgbClr val="CC0066"/>
                </a:solidFill>
              </a:rPr>
              <a:t>H</a:t>
            </a:r>
            <a:r>
              <a:rPr lang="en-US" sz="2200" b="1">
                <a:solidFill>
                  <a:srgbClr val="CC0066"/>
                </a:solidFill>
              </a:rPr>
              <a:t> = Holding cost </a:t>
            </a:r>
          </a:p>
          <a:p>
            <a:pPr defTabSz="915004">
              <a:spcBef>
                <a:spcPct val="20000"/>
              </a:spcBef>
            </a:pPr>
            <a:r>
              <a:rPr lang="en-US" sz="2200" b="1" i="1">
                <a:solidFill>
                  <a:srgbClr val="CC0066"/>
                </a:solidFill>
              </a:rPr>
              <a:t>d</a:t>
            </a:r>
            <a:r>
              <a:rPr lang="en-US" sz="2200" b="1">
                <a:solidFill>
                  <a:srgbClr val="CC0066"/>
                </a:solidFill>
              </a:rPr>
              <a:t> = Demand per day</a:t>
            </a:r>
          </a:p>
          <a:p>
            <a:pPr defTabSz="915004">
              <a:spcBef>
                <a:spcPct val="20000"/>
              </a:spcBef>
            </a:pPr>
            <a:r>
              <a:rPr lang="en-US" sz="2200" b="1" i="1">
                <a:solidFill>
                  <a:srgbClr val="CC0066"/>
                </a:solidFill>
              </a:rPr>
              <a:t>p </a:t>
            </a:r>
            <a:r>
              <a:rPr lang="en-US" sz="2200" b="1">
                <a:solidFill>
                  <a:srgbClr val="CC0066"/>
                </a:solidFill>
              </a:rPr>
              <a:t>= Production per day</a:t>
            </a:r>
          </a:p>
        </p:txBody>
      </p:sp>
      <p:sp>
        <p:nvSpPr>
          <p:cNvPr id="411651" name="Rectangle 3"/>
          <p:cNvSpPr>
            <a:spLocks noGrp="1" noChangeArrowheads="1"/>
          </p:cNvSpPr>
          <p:nvPr>
            <p:ph type="title"/>
          </p:nvPr>
        </p:nvSpPr>
        <p:spPr/>
        <p:txBody>
          <a:bodyPr/>
          <a:lstStyle/>
          <a:p>
            <a:r>
              <a:rPr lang="en-US"/>
              <a:t>POQ Model Equations</a:t>
            </a:r>
          </a:p>
        </p:txBody>
      </p:sp>
      <p:sp>
        <p:nvSpPr>
          <p:cNvPr id="411653" name="Line 5"/>
          <p:cNvSpPr>
            <a:spLocks noChangeShapeType="1"/>
          </p:cNvSpPr>
          <p:nvPr/>
        </p:nvSpPr>
        <p:spPr bwMode="auto">
          <a:xfrm>
            <a:off x="6716889" y="2675506"/>
            <a:ext cx="225778" cy="170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54" name="Line 6"/>
          <p:cNvSpPr>
            <a:spLocks noChangeShapeType="1"/>
          </p:cNvSpPr>
          <p:nvPr/>
        </p:nvSpPr>
        <p:spPr bwMode="auto">
          <a:xfrm>
            <a:off x="5580945" y="2231572"/>
            <a:ext cx="1546931" cy="1701"/>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55" name="Line 7"/>
          <p:cNvSpPr>
            <a:spLocks noChangeShapeType="1"/>
          </p:cNvSpPr>
          <p:nvPr/>
        </p:nvSpPr>
        <p:spPr bwMode="auto">
          <a:xfrm flipV="1">
            <a:off x="5349876" y="2597264"/>
            <a:ext cx="47624" cy="23813"/>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56" name="Line 8"/>
          <p:cNvSpPr>
            <a:spLocks noChangeShapeType="1"/>
          </p:cNvSpPr>
          <p:nvPr/>
        </p:nvSpPr>
        <p:spPr bwMode="auto">
          <a:xfrm>
            <a:off x="5334000" y="2612572"/>
            <a:ext cx="135820" cy="477951"/>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57" name="Line 9"/>
          <p:cNvSpPr>
            <a:spLocks noChangeShapeType="1"/>
          </p:cNvSpPr>
          <p:nvPr/>
        </p:nvSpPr>
        <p:spPr bwMode="auto">
          <a:xfrm flipV="1">
            <a:off x="5473349" y="1828461"/>
            <a:ext cx="79374" cy="1262063"/>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58" name="Line 10"/>
          <p:cNvSpPr>
            <a:spLocks noChangeShapeType="1"/>
          </p:cNvSpPr>
          <p:nvPr/>
        </p:nvSpPr>
        <p:spPr bwMode="auto">
          <a:xfrm>
            <a:off x="5552723" y="1828461"/>
            <a:ext cx="1585737" cy="1700"/>
          </a:xfrm>
          <a:prstGeom prst="line">
            <a:avLst/>
          </a:prstGeom>
          <a:noFill/>
          <a:ln w="38100">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59" name="Line 11"/>
          <p:cNvSpPr>
            <a:spLocks noChangeShapeType="1"/>
          </p:cNvSpPr>
          <p:nvPr/>
        </p:nvSpPr>
        <p:spPr bwMode="auto">
          <a:xfrm>
            <a:off x="2739320" y="4636634"/>
            <a:ext cx="259291" cy="1701"/>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60" name="Rectangle 12"/>
          <p:cNvSpPr>
            <a:spLocks noChangeArrowheads="1"/>
          </p:cNvSpPr>
          <p:nvPr/>
        </p:nvSpPr>
        <p:spPr bwMode="auto">
          <a:xfrm>
            <a:off x="499182" y="2042773"/>
            <a:ext cx="31242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Optimal Order Quantity</a:t>
            </a:r>
          </a:p>
        </p:txBody>
      </p:sp>
      <p:sp>
        <p:nvSpPr>
          <p:cNvPr id="411661" name="Rectangle 13"/>
          <p:cNvSpPr>
            <a:spLocks noChangeArrowheads="1"/>
          </p:cNvSpPr>
          <p:nvPr/>
        </p:nvSpPr>
        <p:spPr bwMode="auto">
          <a:xfrm>
            <a:off x="499182" y="4446134"/>
            <a:ext cx="14923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Setup Cost</a:t>
            </a:r>
          </a:p>
        </p:txBody>
      </p:sp>
      <p:sp>
        <p:nvSpPr>
          <p:cNvPr id="411662" name="Rectangle 14"/>
          <p:cNvSpPr>
            <a:spLocks noChangeArrowheads="1"/>
          </p:cNvSpPr>
          <p:nvPr/>
        </p:nvSpPr>
        <p:spPr bwMode="auto">
          <a:xfrm>
            <a:off x="490362" y="5412241"/>
            <a:ext cx="17600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Holding Cost</a:t>
            </a:r>
          </a:p>
        </p:txBody>
      </p:sp>
      <p:sp>
        <p:nvSpPr>
          <p:cNvPr id="411663" name="Rectangle 15"/>
          <p:cNvSpPr>
            <a:spLocks noChangeArrowheads="1"/>
          </p:cNvSpPr>
          <p:nvPr/>
        </p:nvSpPr>
        <p:spPr bwMode="auto">
          <a:xfrm>
            <a:off x="4079876" y="1983241"/>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a:t>
            </a:r>
          </a:p>
        </p:txBody>
      </p:sp>
      <p:sp>
        <p:nvSpPr>
          <p:cNvPr id="411664" name="Rectangle 16"/>
          <p:cNvSpPr>
            <a:spLocks noChangeArrowheads="1"/>
          </p:cNvSpPr>
          <p:nvPr/>
        </p:nvSpPr>
        <p:spPr bwMode="auto">
          <a:xfrm>
            <a:off x="5044722" y="1983241"/>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a:t>
            </a:r>
          </a:p>
        </p:txBody>
      </p:sp>
      <p:sp>
        <p:nvSpPr>
          <p:cNvPr id="411665" name="Rectangle 17"/>
          <p:cNvSpPr>
            <a:spLocks noChangeArrowheads="1"/>
          </p:cNvSpPr>
          <p:nvPr/>
        </p:nvSpPr>
        <p:spPr bwMode="auto">
          <a:xfrm>
            <a:off x="6431139" y="2427175"/>
            <a:ext cx="769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9900"/>
                </a:solidFill>
              </a:rPr>
              <a:t>-</a:t>
            </a:r>
          </a:p>
        </p:txBody>
      </p:sp>
      <p:sp>
        <p:nvSpPr>
          <p:cNvPr id="411666" name="Rectangle 18"/>
          <p:cNvSpPr>
            <a:spLocks noChangeArrowheads="1"/>
          </p:cNvSpPr>
          <p:nvPr/>
        </p:nvSpPr>
        <p:spPr bwMode="auto">
          <a:xfrm>
            <a:off x="3700639" y="3536157"/>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9900"/>
                </a:solidFill>
              </a:rPr>
              <a:t>=</a:t>
            </a:r>
          </a:p>
        </p:txBody>
      </p:sp>
      <p:sp>
        <p:nvSpPr>
          <p:cNvPr id="411667" name="Rectangle 19"/>
          <p:cNvSpPr>
            <a:spLocks noChangeArrowheads="1"/>
          </p:cNvSpPr>
          <p:nvPr/>
        </p:nvSpPr>
        <p:spPr bwMode="auto">
          <a:xfrm>
            <a:off x="4148667" y="3429000"/>
            <a:ext cx="109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9900"/>
                </a:solidFill>
              </a:rPr>
              <a:t>*</a:t>
            </a:r>
          </a:p>
        </p:txBody>
      </p:sp>
      <p:sp>
        <p:nvSpPr>
          <p:cNvPr id="411668" name="Rectangle 20"/>
          <p:cNvSpPr>
            <a:spLocks noChangeArrowheads="1"/>
          </p:cNvSpPr>
          <p:nvPr/>
        </p:nvSpPr>
        <p:spPr bwMode="auto">
          <a:xfrm>
            <a:off x="2263071" y="4386603"/>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9900"/>
                </a:solidFill>
              </a:rPr>
              <a:t>=</a:t>
            </a:r>
          </a:p>
        </p:txBody>
      </p:sp>
      <p:sp>
        <p:nvSpPr>
          <p:cNvPr id="411669" name="Rectangle 21"/>
          <p:cNvSpPr>
            <a:spLocks noChangeArrowheads="1"/>
          </p:cNvSpPr>
          <p:nvPr/>
        </p:nvSpPr>
        <p:spPr bwMode="auto">
          <a:xfrm>
            <a:off x="3048001" y="4386603"/>
            <a:ext cx="109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a:t>
            </a:r>
          </a:p>
        </p:txBody>
      </p:sp>
      <p:sp>
        <p:nvSpPr>
          <p:cNvPr id="411670" name="Rectangle 22"/>
          <p:cNvSpPr>
            <a:spLocks noChangeArrowheads="1"/>
          </p:cNvSpPr>
          <p:nvPr/>
        </p:nvSpPr>
        <p:spPr bwMode="auto">
          <a:xfrm>
            <a:off x="2548821" y="5352711"/>
            <a:ext cx="1651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9900"/>
                </a:solidFill>
              </a:rPr>
              <a:t>=</a:t>
            </a:r>
          </a:p>
        </p:txBody>
      </p:sp>
      <p:sp>
        <p:nvSpPr>
          <p:cNvPr id="411671" name="Rectangle 23"/>
          <p:cNvSpPr>
            <a:spLocks noChangeArrowheads="1"/>
          </p:cNvSpPr>
          <p:nvPr/>
        </p:nvSpPr>
        <p:spPr bwMode="auto">
          <a:xfrm>
            <a:off x="4349750" y="2017259"/>
            <a:ext cx="219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Q</a:t>
            </a:r>
            <a:endParaRPr lang="en-US" sz="2200" b="1">
              <a:solidFill>
                <a:srgbClr val="009900"/>
              </a:solidFill>
            </a:endParaRPr>
          </a:p>
        </p:txBody>
      </p:sp>
      <p:sp>
        <p:nvSpPr>
          <p:cNvPr id="411672" name="Rectangle 24"/>
          <p:cNvSpPr>
            <a:spLocks noChangeArrowheads="1"/>
          </p:cNvSpPr>
          <p:nvPr/>
        </p:nvSpPr>
        <p:spPr bwMode="auto">
          <a:xfrm>
            <a:off x="5580945" y="2461193"/>
            <a:ext cx="312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H*</a:t>
            </a:r>
            <a:endParaRPr lang="en-US" sz="2200" b="1">
              <a:solidFill>
                <a:srgbClr val="009900"/>
              </a:solidFill>
            </a:endParaRPr>
          </a:p>
        </p:txBody>
      </p:sp>
      <p:sp>
        <p:nvSpPr>
          <p:cNvPr id="411673" name="Rectangle 25"/>
          <p:cNvSpPr>
            <a:spLocks noChangeArrowheads="1"/>
          </p:cNvSpPr>
          <p:nvPr/>
        </p:nvSpPr>
        <p:spPr bwMode="auto">
          <a:xfrm>
            <a:off x="6706306" y="2255385"/>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a:solidFill>
                  <a:srgbClr val="009900"/>
                </a:solidFill>
              </a:rPr>
              <a:t>d</a:t>
            </a:r>
            <a:endParaRPr lang="en-US" b="1">
              <a:solidFill>
                <a:srgbClr val="009900"/>
              </a:solidFill>
            </a:endParaRPr>
          </a:p>
        </p:txBody>
      </p:sp>
      <p:sp>
        <p:nvSpPr>
          <p:cNvPr id="411674" name="Rectangle 26"/>
          <p:cNvSpPr>
            <a:spLocks noChangeArrowheads="1"/>
          </p:cNvSpPr>
          <p:nvPr/>
        </p:nvSpPr>
        <p:spPr bwMode="auto">
          <a:xfrm>
            <a:off x="6727472" y="2711224"/>
            <a:ext cx="1410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i="1">
                <a:solidFill>
                  <a:srgbClr val="009900"/>
                </a:solidFill>
              </a:rPr>
              <a:t>p</a:t>
            </a:r>
            <a:endParaRPr lang="en-US" b="1">
              <a:solidFill>
                <a:srgbClr val="009900"/>
              </a:solidFill>
            </a:endParaRPr>
          </a:p>
        </p:txBody>
      </p:sp>
      <p:sp>
        <p:nvSpPr>
          <p:cNvPr id="411675" name="Rectangle 27"/>
          <p:cNvSpPr>
            <a:spLocks noChangeArrowheads="1"/>
          </p:cNvSpPr>
          <p:nvPr/>
        </p:nvSpPr>
        <p:spPr bwMode="auto">
          <a:xfrm>
            <a:off x="3970515" y="3570175"/>
            <a:ext cx="219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Q</a:t>
            </a:r>
            <a:endParaRPr lang="en-US" sz="2200" b="1">
              <a:solidFill>
                <a:srgbClr val="009900"/>
              </a:solidFill>
            </a:endParaRPr>
          </a:p>
        </p:txBody>
      </p:sp>
      <p:sp>
        <p:nvSpPr>
          <p:cNvPr id="411676" name="Rectangle 28"/>
          <p:cNvSpPr>
            <a:spLocks noChangeArrowheads="1"/>
          </p:cNvSpPr>
          <p:nvPr/>
        </p:nvSpPr>
        <p:spPr bwMode="auto">
          <a:xfrm>
            <a:off x="2739320" y="4214813"/>
            <a:ext cx="20358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D</a:t>
            </a:r>
            <a:endParaRPr lang="en-US" sz="2200" b="1">
              <a:solidFill>
                <a:srgbClr val="009900"/>
              </a:solidFill>
            </a:endParaRPr>
          </a:p>
        </p:txBody>
      </p:sp>
      <p:sp>
        <p:nvSpPr>
          <p:cNvPr id="411677" name="Rectangle 29"/>
          <p:cNvSpPr>
            <a:spLocks noChangeArrowheads="1"/>
          </p:cNvSpPr>
          <p:nvPr/>
        </p:nvSpPr>
        <p:spPr bwMode="auto">
          <a:xfrm>
            <a:off x="2718154" y="4670652"/>
            <a:ext cx="2196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Q</a:t>
            </a:r>
            <a:endParaRPr lang="en-US" sz="2200" b="1">
              <a:solidFill>
                <a:srgbClr val="009900"/>
              </a:solidFill>
            </a:endParaRPr>
          </a:p>
        </p:txBody>
      </p:sp>
      <p:sp>
        <p:nvSpPr>
          <p:cNvPr id="411678" name="Rectangle 30"/>
          <p:cNvSpPr>
            <a:spLocks noChangeArrowheads="1"/>
          </p:cNvSpPr>
          <p:nvPr/>
        </p:nvSpPr>
        <p:spPr bwMode="auto">
          <a:xfrm>
            <a:off x="3302000" y="4327072"/>
            <a:ext cx="187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S</a:t>
            </a:r>
            <a:endParaRPr lang="en-US" sz="2200" b="1">
              <a:solidFill>
                <a:srgbClr val="009900"/>
              </a:solidFill>
            </a:endParaRPr>
          </a:p>
        </p:txBody>
      </p:sp>
      <p:sp>
        <p:nvSpPr>
          <p:cNvPr id="411679" name="Rectangle 31"/>
          <p:cNvSpPr>
            <a:spLocks noChangeArrowheads="1"/>
          </p:cNvSpPr>
          <p:nvPr/>
        </p:nvSpPr>
        <p:spPr bwMode="auto">
          <a:xfrm>
            <a:off x="4624917" y="2194152"/>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p</a:t>
            </a:r>
            <a:endParaRPr lang="en-US" sz="2200" b="1">
              <a:solidFill>
                <a:srgbClr val="009900"/>
              </a:solidFill>
            </a:endParaRPr>
          </a:p>
        </p:txBody>
      </p:sp>
      <p:sp>
        <p:nvSpPr>
          <p:cNvPr id="411680" name="Rectangle 32"/>
          <p:cNvSpPr>
            <a:spLocks noChangeArrowheads="1"/>
          </p:cNvSpPr>
          <p:nvPr/>
        </p:nvSpPr>
        <p:spPr bwMode="auto">
          <a:xfrm>
            <a:off x="4572001" y="1959429"/>
            <a:ext cx="1090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a:t>
            </a:r>
          </a:p>
        </p:txBody>
      </p:sp>
      <p:sp>
        <p:nvSpPr>
          <p:cNvPr id="411681" name="Rectangle 33"/>
          <p:cNvSpPr>
            <a:spLocks noChangeArrowheads="1"/>
          </p:cNvSpPr>
          <p:nvPr/>
        </p:nvSpPr>
        <p:spPr bwMode="auto">
          <a:xfrm>
            <a:off x="6207126" y="2461193"/>
            <a:ext cx="1282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9900"/>
                </a:solidFill>
              </a:rPr>
              <a:t>1</a:t>
            </a:r>
          </a:p>
        </p:txBody>
      </p:sp>
      <p:sp>
        <p:nvSpPr>
          <p:cNvPr id="411682" name="Rectangle 34"/>
          <p:cNvSpPr>
            <a:spLocks noChangeArrowheads="1"/>
          </p:cNvSpPr>
          <p:nvPr/>
        </p:nvSpPr>
        <p:spPr bwMode="auto">
          <a:xfrm>
            <a:off x="4318001" y="3102429"/>
            <a:ext cx="28212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6600">
                <a:solidFill>
                  <a:srgbClr val="009900"/>
                </a:solidFill>
              </a:rPr>
              <a:t>(</a:t>
            </a:r>
          </a:p>
        </p:txBody>
      </p:sp>
      <p:sp>
        <p:nvSpPr>
          <p:cNvPr id="411683" name="Rectangle 35"/>
          <p:cNvSpPr>
            <a:spLocks noChangeArrowheads="1"/>
          </p:cNvSpPr>
          <p:nvPr/>
        </p:nvSpPr>
        <p:spPr bwMode="auto">
          <a:xfrm>
            <a:off x="2839861" y="5405438"/>
            <a:ext cx="14266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0.5 * H * Q </a:t>
            </a:r>
          </a:p>
        </p:txBody>
      </p:sp>
      <p:sp>
        <p:nvSpPr>
          <p:cNvPr id="411684" name="Line 36"/>
          <p:cNvSpPr>
            <a:spLocks noChangeShapeType="1"/>
          </p:cNvSpPr>
          <p:nvPr/>
        </p:nvSpPr>
        <p:spPr bwMode="auto">
          <a:xfrm>
            <a:off x="4956528" y="5614649"/>
            <a:ext cx="225778" cy="1700"/>
          </a:xfrm>
          <a:prstGeom prst="line">
            <a:avLst/>
          </a:prstGeom>
          <a:noFill/>
          <a:ln w="28575">
            <a:solidFill>
              <a:srgbClr val="009900"/>
            </a:solidFill>
            <a:round/>
            <a:headEnd/>
            <a:tailEnd/>
          </a:ln>
          <a:extLst>
            <a:ext uri="{909E8E84-426E-40DD-AFC4-6F175D3DCCD1}">
              <a14:hiddenFill xmlns:a14="http://schemas.microsoft.com/office/drawing/2010/main">
                <a:noFill/>
              </a14:hiddenFill>
            </a:ext>
          </a:extLst>
        </p:spPr>
        <p:txBody>
          <a:bodyPr lIns="100008" tIns="50004" rIns="100008" bIns="50004"/>
          <a:lstStyle/>
          <a:p>
            <a:endParaRPr lang="tr-TR"/>
          </a:p>
        </p:txBody>
      </p:sp>
      <p:sp>
        <p:nvSpPr>
          <p:cNvPr id="411685" name="Rectangle 37"/>
          <p:cNvSpPr>
            <a:spLocks noChangeArrowheads="1"/>
          </p:cNvSpPr>
          <p:nvPr/>
        </p:nvSpPr>
        <p:spPr bwMode="auto">
          <a:xfrm>
            <a:off x="4670778" y="5366318"/>
            <a:ext cx="945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a:t>
            </a:r>
          </a:p>
        </p:txBody>
      </p:sp>
      <p:sp>
        <p:nvSpPr>
          <p:cNvPr id="411686" name="Rectangle 38"/>
          <p:cNvSpPr>
            <a:spLocks noChangeArrowheads="1"/>
          </p:cNvSpPr>
          <p:nvPr/>
        </p:nvSpPr>
        <p:spPr bwMode="auto">
          <a:xfrm>
            <a:off x="4944181" y="5194527"/>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d</a:t>
            </a:r>
            <a:endParaRPr lang="en-US" sz="2200" b="1">
              <a:solidFill>
                <a:srgbClr val="009900"/>
              </a:solidFill>
            </a:endParaRPr>
          </a:p>
        </p:txBody>
      </p:sp>
      <p:sp>
        <p:nvSpPr>
          <p:cNvPr id="411687" name="Rectangle 39"/>
          <p:cNvSpPr>
            <a:spLocks noChangeArrowheads="1"/>
          </p:cNvSpPr>
          <p:nvPr/>
        </p:nvSpPr>
        <p:spPr bwMode="auto">
          <a:xfrm>
            <a:off x="4967111" y="5650366"/>
            <a:ext cx="1731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i="1">
                <a:solidFill>
                  <a:srgbClr val="009900"/>
                </a:solidFill>
              </a:rPr>
              <a:t>p</a:t>
            </a:r>
            <a:endParaRPr lang="en-US" sz="2200" b="1">
              <a:solidFill>
                <a:srgbClr val="009900"/>
              </a:solidFill>
            </a:endParaRPr>
          </a:p>
        </p:txBody>
      </p:sp>
      <p:sp>
        <p:nvSpPr>
          <p:cNvPr id="411688" name="Rectangle 40"/>
          <p:cNvSpPr>
            <a:spLocks noChangeArrowheads="1"/>
          </p:cNvSpPr>
          <p:nvPr/>
        </p:nvSpPr>
        <p:spPr bwMode="auto">
          <a:xfrm>
            <a:off x="4445000" y="5400336"/>
            <a:ext cx="1570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9900"/>
                </a:solidFill>
              </a:rPr>
              <a:t>1</a:t>
            </a:r>
          </a:p>
        </p:txBody>
      </p:sp>
      <p:sp>
        <p:nvSpPr>
          <p:cNvPr id="411689" name="Text Box 41"/>
          <p:cNvSpPr txBox="1">
            <a:spLocks noChangeArrowheads="1"/>
          </p:cNvSpPr>
          <p:nvPr/>
        </p:nvSpPr>
        <p:spPr bwMode="auto">
          <a:xfrm>
            <a:off x="5319890" y="3085420"/>
            <a:ext cx="484098" cy="1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r>
              <a:rPr lang="en-US" sz="6600">
                <a:solidFill>
                  <a:srgbClr val="009900"/>
                </a:solidFill>
              </a:rPr>
              <a:t>)</a:t>
            </a:r>
          </a:p>
        </p:txBody>
      </p:sp>
      <p:grpSp>
        <p:nvGrpSpPr>
          <p:cNvPr id="411690" name="Group 42"/>
          <p:cNvGrpSpPr>
            <a:grpSpLocks/>
          </p:cNvGrpSpPr>
          <p:nvPr/>
        </p:nvGrpSpPr>
        <p:grpSpPr bwMode="auto">
          <a:xfrm>
            <a:off x="4907141" y="3298031"/>
            <a:ext cx="455084" cy="796017"/>
            <a:chOff x="2816" y="1910"/>
            <a:chExt cx="258" cy="468"/>
          </a:xfrm>
        </p:grpSpPr>
        <p:sp>
          <p:nvSpPr>
            <p:cNvPr id="411691" name="Line 43"/>
            <p:cNvSpPr>
              <a:spLocks noChangeShapeType="1"/>
            </p:cNvSpPr>
            <p:nvPr/>
          </p:nvSpPr>
          <p:spPr bwMode="auto">
            <a:xfrm>
              <a:off x="2944" y="2158"/>
              <a:ext cx="128"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a:solidFill>
                    <a:srgbClr val="000000"/>
                  </a:solidFill>
                  <a:round/>
                  <a:headEnd/>
                  <a:tailEnd/>
                </a14:hiddenLine>
              </a:ext>
            </a:extLst>
          </p:spPr>
          <p:txBody>
            <a:bodyPr/>
            <a:lstStyle/>
            <a:p>
              <a:endParaRPr lang="tr-TR"/>
            </a:p>
          </p:txBody>
        </p:sp>
        <p:sp>
          <p:nvSpPr>
            <p:cNvPr id="411692" name="Rectangle 44"/>
            <p:cNvSpPr>
              <a:spLocks noChangeArrowheads="1"/>
            </p:cNvSpPr>
            <p:nvPr/>
          </p:nvSpPr>
          <p:spPr bwMode="auto">
            <a:xfrm>
              <a:off x="2816" y="2012"/>
              <a:ext cx="54"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lang="en-US" sz="2200" b="1">
                  <a:solidFill>
                    <a:srgbClr val="009900"/>
                  </a:solidFill>
                </a:rPr>
                <a:t>-</a:t>
              </a:r>
            </a:p>
          </p:txBody>
        </p:sp>
        <p:sp>
          <p:nvSpPr>
            <p:cNvPr id="411693" name="Rectangle 45"/>
            <p:cNvSpPr>
              <a:spLocks noChangeArrowheads="1"/>
            </p:cNvSpPr>
            <p:nvPr/>
          </p:nvSpPr>
          <p:spPr bwMode="auto">
            <a:xfrm>
              <a:off x="2976" y="1910"/>
              <a:ext cx="9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lang="en-US" sz="2200" b="1" i="1">
                  <a:solidFill>
                    <a:srgbClr val="009900"/>
                  </a:solidFill>
                </a:rPr>
                <a:t>d</a:t>
              </a:r>
              <a:endParaRPr lang="en-US" sz="2200" b="1">
                <a:solidFill>
                  <a:srgbClr val="009900"/>
                </a:solidFill>
              </a:endParaRPr>
            </a:p>
          </p:txBody>
        </p:sp>
        <p:sp>
          <p:nvSpPr>
            <p:cNvPr id="411694" name="Rectangle 46"/>
            <p:cNvSpPr>
              <a:spLocks noChangeArrowheads="1"/>
            </p:cNvSpPr>
            <p:nvPr/>
          </p:nvSpPr>
          <p:spPr bwMode="auto">
            <a:xfrm>
              <a:off x="2976" y="2179"/>
              <a:ext cx="98"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lIns="0" tIns="0" rIns="0" bIns="0">
              <a:spAutoFit/>
            </a:bodyPr>
            <a:lstStyle/>
            <a:p>
              <a:r>
                <a:rPr lang="en-US" sz="2200" b="1" i="1">
                  <a:solidFill>
                    <a:srgbClr val="009900"/>
                  </a:solidFill>
                </a:rPr>
                <a:t>p</a:t>
              </a:r>
              <a:endParaRPr lang="en-US" sz="2200" b="1">
                <a:solidFill>
                  <a:srgbClr val="009900"/>
                </a:solidFill>
              </a:endParaRPr>
            </a:p>
          </p:txBody>
        </p:sp>
      </p:grpSp>
      <p:sp>
        <p:nvSpPr>
          <p:cNvPr id="411695" name="Text Box 47"/>
          <p:cNvSpPr txBox="1">
            <a:spLocks noChangeArrowheads="1"/>
          </p:cNvSpPr>
          <p:nvPr/>
        </p:nvSpPr>
        <p:spPr bwMode="auto">
          <a:xfrm>
            <a:off x="4520848" y="3478327"/>
            <a:ext cx="236361" cy="439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008" tIns="50004" rIns="100008" bIns="50004">
            <a:spAutoFit/>
          </a:bodyPr>
          <a:lstStyle/>
          <a:p>
            <a:pPr>
              <a:spcBef>
                <a:spcPct val="50000"/>
              </a:spcBef>
            </a:pPr>
            <a:r>
              <a:rPr lang="en-US" sz="2200" b="1">
                <a:solidFill>
                  <a:srgbClr val="009900"/>
                </a:solidFill>
              </a:rPr>
              <a:t>1</a:t>
            </a:r>
          </a:p>
        </p:txBody>
      </p:sp>
      <p:sp>
        <p:nvSpPr>
          <p:cNvPr id="411696" name="Text Box 48"/>
          <p:cNvSpPr txBox="1">
            <a:spLocks noChangeArrowheads="1"/>
          </p:cNvSpPr>
          <p:nvPr/>
        </p:nvSpPr>
        <p:spPr bwMode="auto">
          <a:xfrm>
            <a:off x="4148667" y="4963206"/>
            <a:ext cx="484098" cy="1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r>
              <a:rPr lang="en-US" sz="6600">
                <a:solidFill>
                  <a:srgbClr val="009900"/>
                </a:solidFill>
              </a:rPr>
              <a:t>(</a:t>
            </a:r>
          </a:p>
        </p:txBody>
      </p:sp>
      <p:sp>
        <p:nvSpPr>
          <p:cNvPr id="411697" name="Text Box 49"/>
          <p:cNvSpPr txBox="1">
            <a:spLocks noChangeArrowheads="1"/>
          </p:cNvSpPr>
          <p:nvPr/>
        </p:nvSpPr>
        <p:spPr bwMode="auto">
          <a:xfrm>
            <a:off x="5097640" y="4963206"/>
            <a:ext cx="484098" cy="1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r>
              <a:rPr lang="en-US" sz="6600">
                <a:solidFill>
                  <a:srgbClr val="009900"/>
                </a:solidFill>
              </a:rPr>
              <a:t>)</a:t>
            </a:r>
          </a:p>
        </p:txBody>
      </p:sp>
      <p:sp>
        <p:nvSpPr>
          <p:cNvPr id="411698" name="Text Box 50"/>
          <p:cNvSpPr txBox="1">
            <a:spLocks noChangeArrowheads="1"/>
          </p:cNvSpPr>
          <p:nvPr/>
        </p:nvSpPr>
        <p:spPr bwMode="auto">
          <a:xfrm>
            <a:off x="5909028" y="1758723"/>
            <a:ext cx="830346" cy="37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r>
              <a:rPr lang="en-US" b="1">
                <a:solidFill>
                  <a:srgbClr val="009900"/>
                </a:solidFill>
              </a:rPr>
              <a:t>2*D*S</a:t>
            </a:r>
          </a:p>
        </p:txBody>
      </p:sp>
      <p:sp>
        <p:nvSpPr>
          <p:cNvPr id="411699" name="Text Box 51"/>
          <p:cNvSpPr txBox="1">
            <a:spLocks noChangeArrowheads="1"/>
          </p:cNvSpPr>
          <p:nvPr/>
        </p:nvSpPr>
        <p:spPr bwMode="auto">
          <a:xfrm>
            <a:off x="5926667" y="2105706"/>
            <a:ext cx="484098" cy="1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r>
              <a:rPr lang="en-US" sz="6600">
                <a:solidFill>
                  <a:srgbClr val="009900"/>
                </a:solidFill>
              </a:rPr>
              <a:t>(</a:t>
            </a:r>
          </a:p>
        </p:txBody>
      </p:sp>
      <p:sp>
        <p:nvSpPr>
          <p:cNvPr id="411700" name="Text Box 52"/>
          <p:cNvSpPr txBox="1">
            <a:spLocks noChangeArrowheads="1"/>
          </p:cNvSpPr>
          <p:nvPr/>
        </p:nvSpPr>
        <p:spPr bwMode="auto">
          <a:xfrm>
            <a:off x="6858001" y="2105706"/>
            <a:ext cx="484098" cy="1116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r>
              <a:rPr lang="en-US" sz="6600">
                <a:solidFill>
                  <a:srgbClr val="009900"/>
                </a:solidFill>
              </a:rPr>
              <a:t>)</a:t>
            </a:r>
          </a:p>
        </p:txBody>
      </p:sp>
      <p:sp>
        <p:nvSpPr>
          <p:cNvPr id="411701" name="Line 53"/>
          <p:cNvSpPr>
            <a:spLocks noChangeShapeType="1"/>
          </p:cNvSpPr>
          <p:nvPr/>
        </p:nvSpPr>
        <p:spPr bwMode="auto">
          <a:xfrm>
            <a:off x="5129389" y="3706246"/>
            <a:ext cx="254000" cy="0"/>
          </a:xfrm>
          <a:prstGeom prst="line">
            <a:avLst/>
          </a:prstGeom>
          <a:noFill/>
          <a:ln w="31750" cap="rnd">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100008" tIns="50004" rIns="100008" bIns="50004" anchor="ctr"/>
          <a:lstStyle/>
          <a:p>
            <a:endParaRPr lang="tr-TR"/>
          </a:p>
        </p:txBody>
      </p:sp>
      <p:sp>
        <p:nvSpPr>
          <p:cNvPr id="411702" name="Text Box 54"/>
          <p:cNvSpPr txBox="1">
            <a:spLocks noChangeArrowheads="1"/>
          </p:cNvSpPr>
          <p:nvPr/>
        </p:nvSpPr>
        <p:spPr bwMode="auto">
          <a:xfrm>
            <a:off x="210499" y="3476626"/>
            <a:ext cx="3561864" cy="439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spAutoFit/>
          </a:bodyPr>
          <a:lstStyle/>
          <a:p>
            <a:pPr algn="ctr"/>
            <a:r>
              <a:rPr lang="en-US" sz="2200" b="1">
                <a:solidFill>
                  <a:srgbClr val="009900"/>
                </a:solidFill>
              </a:rPr>
              <a:t>Maximum inventory level</a:t>
            </a:r>
          </a:p>
        </p:txBody>
      </p:sp>
    </p:spTree>
    <p:extLst>
      <p:ext uri="{BB962C8B-B14F-4D97-AF65-F5344CB8AC3E}">
        <p14:creationId xmlns:p14="http://schemas.microsoft.com/office/powerpoint/2010/main" val="1925120002"/>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a:xfrm>
            <a:off x="686154" y="1469572"/>
            <a:ext cx="7960430" cy="4395107"/>
          </a:xfrm>
          <a:no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marL="375030" indent="-375030" defTabSz="1000079"/>
            <a:r>
              <a:rPr lang="en-US" dirty="0"/>
              <a:t>Answers how much to order</a:t>
            </a:r>
          </a:p>
          <a:p>
            <a:pPr marL="375030" indent="-375030" defTabSz="1000079"/>
            <a:r>
              <a:rPr lang="en-US" dirty="0"/>
              <a:t>Orders placed at fixed intervals</a:t>
            </a:r>
          </a:p>
          <a:p>
            <a:pPr marL="812564" lvl="1" indent="-312525" defTabSz="1000079"/>
            <a:r>
              <a:rPr lang="en-US" sz="2400" dirty="0"/>
              <a:t>Inventory brought up to target amount</a:t>
            </a:r>
          </a:p>
          <a:p>
            <a:pPr marL="812564" lvl="1" indent="-312525" defTabSz="1000079"/>
            <a:r>
              <a:rPr lang="en-US" sz="2400" dirty="0"/>
              <a:t>Amount ordered varies</a:t>
            </a:r>
          </a:p>
          <a:p>
            <a:pPr marL="375030" indent="-375030" defTabSz="1000079"/>
            <a:r>
              <a:rPr lang="en-US" dirty="0"/>
              <a:t>No continuous inventory count</a:t>
            </a:r>
          </a:p>
          <a:p>
            <a:pPr marL="812564" lvl="1" indent="-312525" defTabSz="1000079"/>
            <a:r>
              <a:rPr lang="en-US" sz="2400" dirty="0"/>
              <a:t>Possibility of </a:t>
            </a:r>
            <a:r>
              <a:rPr lang="en-US" sz="2400" dirty="0" err="1"/>
              <a:t>stockout</a:t>
            </a:r>
            <a:r>
              <a:rPr lang="en-US" sz="2400" dirty="0"/>
              <a:t> between intervals</a:t>
            </a:r>
            <a:endParaRPr lang="en-US" dirty="0"/>
          </a:p>
          <a:p>
            <a:pPr marL="375030" indent="-375030" defTabSz="1000079"/>
            <a:r>
              <a:rPr lang="en-US" dirty="0"/>
              <a:t>Useful when vendors visit routinely</a:t>
            </a:r>
          </a:p>
          <a:p>
            <a:pPr marL="812564" lvl="1" indent="-312525" defTabSz="1000079"/>
            <a:r>
              <a:rPr lang="en-US" sz="2400" dirty="0"/>
              <a:t>Example: P&amp;G representative calls every 2 weeks</a:t>
            </a:r>
            <a:endParaRPr lang="en-US" dirty="0"/>
          </a:p>
        </p:txBody>
      </p:sp>
      <p:sp>
        <p:nvSpPr>
          <p:cNvPr id="421891" name="Rectangle 3"/>
          <p:cNvSpPr>
            <a:spLocks noGrp="1" noChangeArrowheads="1"/>
          </p:cNvSpPr>
          <p:nvPr>
            <p:ph type="title"/>
          </p:nvPr>
        </p:nvSpPr>
        <p:spPr/>
        <p:txBody>
          <a:bodyPr/>
          <a:lstStyle/>
          <a:p>
            <a:r>
              <a:rPr lang="en-US"/>
              <a:t>Fixed Period Model</a:t>
            </a:r>
          </a:p>
        </p:txBody>
      </p:sp>
    </p:spTree>
    <p:extLst>
      <p:ext uri="{BB962C8B-B14F-4D97-AF65-F5344CB8AC3E}">
        <p14:creationId xmlns:p14="http://schemas.microsoft.com/office/powerpoint/2010/main" val="1532290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1890">
                                            <p:txEl>
                                              <p:pRg st="0" end="0"/>
                                            </p:txEl>
                                          </p:spTgt>
                                        </p:tgtEl>
                                        <p:attrNameLst>
                                          <p:attrName>style.visibility</p:attrName>
                                        </p:attrNameLst>
                                      </p:cBhvr>
                                      <p:to>
                                        <p:strVal val="visible"/>
                                      </p:to>
                                    </p:set>
                                    <p:animEffect transition="in" filter="wipe(left)">
                                      <p:cBhvr>
                                        <p:cTn id="7" dur="500"/>
                                        <p:tgtEl>
                                          <p:spTgt spid="421890">
                                            <p:txEl>
                                              <p:pRg st="0" end="0"/>
                                            </p:txEl>
                                          </p:spTgt>
                                        </p:tgtEl>
                                      </p:cBhvr>
                                    </p:animEffect>
                                  </p:childTnLst>
                                  <p:subTnLst>
                                    <p:animClr clrSpc="rgb" dir="cw">
                                      <p:cBhvr override="childStyle">
                                        <p:cTn dur="1" fill="hold" display="0" masterRel="nextClick" afterEffect="1"/>
                                        <p:tgtEl>
                                          <p:spTgt spid="421890">
                                            <p:txEl>
                                              <p:pRg st="0" end="0"/>
                                            </p:txEl>
                                          </p:spTgt>
                                        </p:tgtEl>
                                        <p:attrNameLst>
                                          <p:attrName>ppt_c</p:attrName>
                                        </p:attrNameLst>
                                      </p:cBhvr>
                                      <p:to>
                                        <a:schemeClr val="folHlink"/>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1890">
                                            <p:txEl>
                                              <p:pRg st="1" end="1"/>
                                            </p:txEl>
                                          </p:spTgt>
                                        </p:tgtEl>
                                        <p:attrNameLst>
                                          <p:attrName>style.visibility</p:attrName>
                                        </p:attrNameLst>
                                      </p:cBhvr>
                                      <p:to>
                                        <p:strVal val="visible"/>
                                      </p:to>
                                    </p:set>
                                    <p:animEffect transition="in" filter="wipe(left)">
                                      <p:cBhvr>
                                        <p:cTn id="12" dur="500"/>
                                        <p:tgtEl>
                                          <p:spTgt spid="421890">
                                            <p:txEl>
                                              <p:pRg st="1" end="1"/>
                                            </p:txEl>
                                          </p:spTgt>
                                        </p:tgtEl>
                                      </p:cBhvr>
                                    </p:animEffect>
                                  </p:childTnLst>
                                  <p:subTnLst>
                                    <p:animClr clrSpc="rgb" dir="cw">
                                      <p:cBhvr override="childStyle">
                                        <p:cTn dur="1" fill="hold" display="0" masterRel="nextClick" afterEffect="1"/>
                                        <p:tgtEl>
                                          <p:spTgt spid="421890">
                                            <p:txEl>
                                              <p:pRg st="1" end="1"/>
                                            </p:txEl>
                                          </p:spTgt>
                                        </p:tgtEl>
                                        <p:attrNameLst>
                                          <p:attrName>ppt_c</p:attrName>
                                        </p:attrNameLst>
                                      </p:cBhvr>
                                      <p:to>
                                        <a:schemeClr val="folHlink"/>
                                      </p:to>
                                    </p:animClr>
                                  </p:subTnLst>
                                </p:cTn>
                              </p:par>
                              <p:par>
                                <p:cTn id="13" presetID="22" presetClass="entr" presetSubtype="8" fill="hold" grpId="0" nodeType="withEffect">
                                  <p:stCondLst>
                                    <p:cond delay="0"/>
                                  </p:stCondLst>
                                  <p:childTnLst>
                                    <p:set>
                                      <p:cBhvr>
                                        <p:cTn id="14" dur="1" fill="hold">
                                          <p:stCondLst>
                                            <p:cond delay="0"/>
                                          </p:stCondLst>
                                        </p:cTn>
                                        <p:tgtEl>
                                          <p:spTgt spid="421890">
                                            <p:txEl>
                                              <p:pRg st="2" end="2"/>
                                            </p:txEl>
                                          </p:spTgt>
                                        </p:tgtEl>
                                        <p:attrNameLst>
                                          <p:attrName>style.visibility</p:attrName>
                                        </p:attrNameLst>
                                      </p:cBhvr>
                                      <p:to>
                                        <p:strVal val="visible"/>
                                      </p:to>
                                    </p:set>
                                    <p:animEffect transition="in" filter="wipe(left)">
                                      <p:cBhvr>
                                        <p:cTn id="15" dur="500"/>
                                        <p:tgtEl>
                                          <p:spTgt spid="421890">
                                            <p:txEl>
                                              <p:pRg st="2" end="2"/>
                                            </p:txEl>
                                          </p:spTgt>
                                        </p:tgtEl>
                                      </p:cBhvr>
                                    </p:animEffect>
                                  </p:childTnLst>
                                  <p:subTnLst>
                                    <p:animClr clrSpc="rgb" dir="cw">
                                      <p:cBhvr override="childStyle">
                                        <p:cTn dur="1" fill="hold" display="0" masterRel="nextClick" afterEffect="1"/>
                                        <p:tgtEl>
                                          <p:spTgt spid="421890">
                                            <p:txEl>
                                              <p:pRg st="2" end="2"/>
                                            </p:txEl>
                                          </p:spTgt>
                                        </p:tgtEl>
                                        <p:attrNameLst>
                                          <p:attrName>ppt_c</p:attrName>
                                        </p:attrNameLst>
                                      </p:cBhvr>
                                      <p:to>
                                        <a:schemeClr val="folHlink"/>
                                      </p:to>
                                    </p:animClr>
                                  </p:subTnLst>
                                </p:cTn>
                              </p:par>
                              <p:par>
                                <p:cTn id="16" presetID="22" presetClass="entr" presetSubtype="8" fill="hold" grpId="0" nodeType="withEffect">
                                  <p:stCondLst>
                                    <p:cond delay="0"/>
                                  </p:stCondLst>
                                  <p:childTnLst>
                                    <p:set>
                                      <p:cBhvr>
                                        <p:cTn id="17" dur="1" fill="hold">
                                          <p:stCondLst>
                                            <p:cond delay="0"/>
                                          </p:stCondLst>
                                        </p:cTn>
                                        <p:tgtEl>
                                          <p:spTgt spid="421890">
                                            <p:txEl>
                                              <p:pRg st="3" end="3"/>
                                            </p:txEl>
                                          </p:spTgt>
                                        </p:tgtEl>
                                        <p:attrNameLst>
                                          <p:attrName>style.visibility</p:attrName>
                                        </p:attrNameLst>
                                      </p:cBhvr>
                                      <p:to>
                                        <p:strVal val="visible"/>
                                      </p:to>
                                    </p:set>
                                    <p:animEffect transition="in" filter="wipe(left)">
                                      <p:cBhvr>
                                        <p:cTn id="18" dur="500"/>
                                        <p:tgtEl>
                                          <p:spTgt spid="421890">
                                            <p:txEl>
                                              <p:pRg st="3" end="3"/>
                                            </p:txEl>
                                          </p:spTgt>
                                        </p:tgtEl>
                                      </p:cBhvr>
                                    </p:animEffect>
                                  </p:childTnLst>
                                  <p:subTnLst>
                                    <p:animClr clrSpc="rgb" dir="cw">
                                      <p:cBhvr override="childStyle">
                                        <p:cTn dur="1" fill="hold" display="0" masterRel="nextClick" afterEffect="1"/>
                                        <p:tgtEl>
                                          <p:spTgt spid="421890">
                                            <p:txEl>
                                              <p:pRg st="3" end="3"/>
                                            </p:txEl>
                                          </p:spTgt>
                                        </p:tgtEl>
                                        <p:attrNameLst>
                                          <p:attrName>ppt_c</p:attrName>
                                        </p:attrNameLst>
                                      </p:cBhvr>
                                      <p:to>
                                        <a:schemeClr val="folHlink"/>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21890">
                                            <p:txEl>
                                              <p:pRg st="4" end="4"/>
                                            </p:txEl>
                                          </p:spTgt>
                                        </p:tgtEl>
                                        <p:attrNameLst>
                                          <p:attrName>style.visibility</p:attrName>
                                        </p:attrNameLst>
                                      </p:cBhvr>
                                      <p:to>
                                        <p:strVal val="visible"/>
                                      </p:to>
                                    </p:set>
                                    <p:animEffect transition="in" filter="wipe(left)">
                                      <p:cBhvr>
                                        <p:cTn id="23" dur="500"/>
                                        <p:tgtEl>
                                          <p:spTgt spid="421890">
                                            <p:txEl>
                                              <p:pRg st="4" end="4"/>
                                            </p:txEl>
                                          </p:spTgt>
                                        </p:tgtEl>
                                      </p:cBhvr>
                                    </p:animEffect>
                                  </p:childTnLst>
                                  <p:subTnLst>
                                    <p:animClr clrSpc="rgb" dir="cw">
                                      <p:cBhvr override="childStyle">
                                        <p:cTn dur="1" fill="hold" display="0" masterRel="nextClick" afterEffect="1"/>
                                        <p:tgtEl>
                                          <p:spTgt spid="421890">
                                            <p:txEl>
                                              <p:pRg st="4" end="4"/>
                                            </p:txEl>
                                          </p:spTgt>
                                        </p:tgtEl>
                                        <p:attrNameLst>
                                          <p:attrName>ppt_c</p:attrName>
                                        </p:attrNameLst>
                                      </p:cBhvr>
                                      <p:to>
                                        <a:schemeClr val="folHlink"/>
                                      </p:to>
                                    </p:animClr>
                                  </p:subTnLst>
                                </p:cTn>
                              </p:par>
                              <p:par>
                                <p:cTn id="24" presetID="22" presetClass="entr" presetSubtype="8" fill="hold" grpId="0" nodeType="withEffect">
                                  <p:stCondLst>
                                    <p:cond delay="0"/>
                                  </p:stCondLst>
                                  <p:childTnLst>
                                    <p:set>
                                      <p:cBhvr>
                                        <p:cTn id="25" dur="1" fill="hold">
                                          <p:stCondLst>
                                            <p:cond delay="0"/>
                                          </p:stCondLst>
                                        </p:cTn>
                                        <p:tgtEl>
                                          <p:spTgt spid="421890">
                                            <p:txEl>
                                              <p:pRg st="5" end="5"/>
                                            </p:txEl>
                                          </p:spTgt>
                                        </p:tgtEl>
                                        <p:attrNameLst>
                                          <p:attrName>style.visibility</p:attrName>
                                        </p:attrNameLst>
                                      </p:cBhvr>
                                      <p:to>
                                        <p:strVal val="visible"/>
                                      </p:to>
                                    </p:set>
                                    <p:animEffect transition="in" filter="wipe(left)">
                                      <p:cBhvr>
                                        <p:cTn id="26" dur="500"/>
                                        <p:tgtEl>
                                          <p:spTgt spid="421890">
                                            <p:txEl>
                                              <p:pRg st="5" end="5"/>
                                            </p:txEl>
                                          </p:spTgt>
                                        </p:tgtEl>
                                      </p:cBhvr>
                                    </p:animEffect>
                                  </p:childTnLst>
                                  <p:subTnLst>
                                    <p:animClr clrSpc="rgb" dir="cw">
                                      <p:cBhvr override="childStyle">
                                        <p:cTn dur="1" fill="hold" display="0" masterRel="nextClick" afterEffect="1"/>
                                        <p:tgtEl>
                                          <p:spTgt spid="421890">
                                            <p:txEl>
                                              <p:pRg st="5" end="5"/>
                                            </p:txEl>
                                          </p:spTgt>
                                        </p:tgtEl>
                                        <p:attrNameLst>
                                          <p:attrName>ppt_c</p:attrName>
                                        </p:attrNameLst>
                                      </p:cBhvr>
                                      <p:to>
                                        <a:schemeClr val="folHlink"/>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1890">
                                            <p:txEl>
                                              <p:pRg st="6" end="6"/>
                                            </p:txEl>
                                          </p:spTgt>
                                        </p:tgtEl>
                                        <p:attrNameLst>
                                          <p:attrName>style.visibility</p:attrName>
                                        </p:attrNameLst>
                                      </p:cBhvr>
                                      <p:to>
                                        <p:strVal val="visible"/>
                                      </p:to>
                                    </p:set>
                                    <p:animEffect transition="in" filter="wipe(left)">
                                      <p:cBhvr>
                                        <p:cTn id="31" dur="500"/>
                                        <p:tgtEl>
                                          <p:spTgt spid="421890">
                                            <p:txEl>
                                              <p:pRg st="6" end="6"/>
                                            </p:txEl>
                                          </p:spTgt>
                                        </p:tgtEl>
                                      </p:cBhvr>
                                    </p:animEffect>
                                  </p:childTnLst>
                                  <p:subTnLst>
                                    <p:animClr clrSpc="rgb" dir="cw">
                                      <p:cBhvr override="childStyle">
                                        <p:cTn dur="1" fill="hold" display="0" masterRel="nextClick" afterEffect="1"/>
                                        <p:tgtEl>
                                          <p:spTgt spid="421890">
                                            <p:txEl>
                                              <p:pRg st="6" end="6"/>
                                            </p:txEl>
                                          </p:spTgt>
                                        </p:tgtEl>
                                        <p:attrNameLst>
                                          <p:attrName>ppt_c</p:attrName>
                                        </p:attrNameLst>
                                      </p:cBhvr>
                                      <p:to>
                                        <a:schemeClr val="folHlink"/>
                                      </p:to>
                                    </p:animClr>
                                  </p:subTnLst>
                                </p:cTn>
                              </p:par>
                              <p:par>
                                <p:cTn id="32" presetID="22" presetClass="entr" presetSubtype="8" fill="hold" grpId="0" nodeType="withEffect">
                                  <p:stCondLst>
                                    <p:cond delay="0"/>
                                  </p:stCondLst>
                                  <p:childTnLst>
                                    <p:set>
                                      <p:cBhvr>
                                        <p:cTn id="33" dur="1" fill="hold">
                                          <p:stCondLst>
                                            <p:cond delay="0"/>
                                          </p:stCondLst>
                                        </p:cTn>
                                        <p:tgtEl>
                                          <p:spTgt spid="421890">
                                            <p:txEl>
                                              <p:pRg st="7" end="7"/>
                                            </p:txEl>
                                          </p:spTgt>
                                        </p:tgtEl>
                                        <p:attrNameLst>
                                          <p:attrName>style.visibility</p:attrName>
                                        </p:attrNameLst>
                                      </p:cBhvr>
                                      <p:to>
                                        <p:strVal val="visible"/>
                                      </p:to>
                                    </p:set>
                                    <p:animEffect transition="in" filter="wipe(left)">
                                      <p:cBhvr>
                                        <p:cTn id="34" dur="500"/>
                                        <p:tgtEl>
                                          <p:spTgt spid="421890">
                                            <p:txEl>
                                              <p:pRg st="7" end="7"/>
                                            </p:txEl>
                                          </p:spTgt>
                                        </p:tgtEl>
                                      </p:cBhvr>
                                    </p:animEffect>
                                  </p:childTnLst>
                                  <p:subTnLst>
                                    <p:animClr clrSpc="rgb" dir="cw">
                                      <p:cBhvr override="childStyle">
                                        <p:cTn dur="1" fill="hold" display="0" masterRel="nextClick" afterEffect="1"/>
                                        <p:tgtEl>
                                          <p:spTgt spid="421890">
                                            <p:txEl>
                                              <p:pRg st="7" end="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3938" name="Group 2"/>
          <p:cNvGrpSpPr>
            <a:grpSpLocks/>
          </p:cNvGrpSpPr>
          <p:nvPr/>
        </p:nvGrpSpPr>
        <p:grpSpPr bwMode="auto">
          <a:xfrm>
            <a:off x="806098" y="1559719"/>
            <a:ext cx="7276041" cy="4361089"/>
            <a:chOff x="457" y="1104"/>
            <a:chExt cx="4125" cy="2564"/>
          </a:xfrm>
        </p:grpSpPr>
        <p:sp>
          <p:nvSpPr>
            <p:cNvPr id="423939" name="Rectangle 3"/>
            <p:cNvSpPr>
              <a:spLocks noChangeArrowheads="1"/>
            </p:cNvSpPr>
            <p:nvPr/>
          </p:nvSpPr>
          <p:spPr bwMode="auto">
            <a:xfrm>
              <a:off x="4188" y="3314"/>
              <a:ext cx="381"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FF9933"/>
                  </a:solidFill>
                  <a:effectLst>
                    <a:outerShdw blurRad="38100" dist="38100" dir="2700000" algn="tl">
                      <a:srgbClr val="000000"/>
                    </a:outerShdw>
                  </a:effectLst>
                </a:rPr>
                <a:t>Time</a:t>
              </a:r>
              <a:endParaRPr lang="en-US">
                <a:solidFill>
                  <a:srgbClr val="FFFF00"/>
                </a:solidFill>
                <a:effectLst>
                  <a:outerShdw blurRad="38100" dist="38100" dir="2700000" algn="tl">
                    <a:srgbClr val="000000"/>
                  </a:outerShdw>
                </a:effectLst>
              </a:endParaRPr>
            </a:p>
          </p:txBody>
        </p:sp>
        <p:sp>
          <p:nvSpPr>
            <p:cNvPr id="423940" name="Rectangle 4"/>
            <p:cNvSpPr>
              <a:spLocks noChangeArrowheads="1"/>
            </p:cNvSpPr>
            <p:nvPr/>
          </p:nvSpPr>
          <p:spPr bwMode="auto">
            <a:xfrm>
              <a:off x="457" y="1104"/>
              <a:ext cx="1054"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b="1">
                  <a:solidFill>
                    <a:srgbClr val="FF9933"/>
                  </a:solidFill>
                  <a:effectLst>
                    <a:outerShdw blurRad="38100" dist="38100" dir="2700000" algn="tl">
                      <a:srgbClr val="000000"/>
                    </a:outerShdw>
                  </a:effectLst>
                </a:rPr>
                <a:t>Inventory Level</a:t>
              </a:r>
              <a:endParaRPr lang="en-US">
                <a:solidFill>
                  <a:srgbClr val="FFFF00"/>
                </a:solidFill>
                <a:effectLst>
                  <a:outerShdw blurRad="38100" dist="38100" dir="2700000" algn="tl">
                    <a:srgbClr val="000000"/>
                  </a:outerShdw>
                </a:effectLst>
              </a:endParaRPr>
            </a:p>
          </p:txBody>
        </p:sp>
        <p:sp>
          <p:nvSpPr>
            <p:cNvPr id="423941" name="Line 5"/>
            <p:cNvSpPr>
              <a:spLocks noChangeShapeType="1"/>
            </p:cNvSpPr>
            <p:nvPr/>
          </p:nvSpPr>
          <p:spPr bwMode="auto">
            <a:xfrm>
              <a:off x="860" y="1727"/>
              <a:ext cx="3671" cy="0"/>
            </a:xfrm>
            <a:prstGeom prst="line">
              <a:avLst/>
            </a:prstGeom>
            <a:noFill/>
            <a:ln w="508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42" name="Freeform 6"/>
            <p:cNvSpPr>
              <a:spLocks/>
            </p:cNvSpPr>
            <p:nvPr/>
          </p:nvSpPr>
          <p:spPr bwMode="auto">
            <a:xfrm>
              <a:off x="880" y="1770"/>
              <a:ext cx="3134" cy="911"/>
            </a:xfrm>
            <a:custGeom>
              <a:avLst/>
              <a:gdLst>
                <a:gd name="T0" fmla="*/ 0 w 3482"/>
                <a:gd name="T1" fmla="*/ 10 h 976"/>
                <a:gd name="T2" fmla="*/ 835 w 3482"/>
                <a:gd name="T3" fmla="*/ 795 h 976"/>
                <a:gd name="T4" fmla="*/ 840 w 3482"/>
                <a:gd name="T5" fmla="*/ 0 h 976"/>
                <a:gd name="T6" fmla="*/ 1740 w 3482"/>
                <a:gd name="T7" fmla="*/ 975 h 976"/>
                <a:gd name="T8" fmla="*/ 1740 w 3482"/>
                <a:gd name="T9" fmla="*/ 20 h 976"/>
                <a:gd name="T10" fmla="*/ 2608 w 3482"/>
                <a:gd name="T11" fmla="*/ 570 h 976"/>
                <a:gd name="T12" fmla="*/ 2610 w 3482"/>
                <a:gd name="T13" fmla="*/ 20 h 976"/>
                <a:gd name="T14" fmla="*/ 3481 w 3482"/>
                <a:gd name="T15" fmla="*/ 903 h 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82" h="976">
                  <a:moveTo>
                    <a:pt x="0" y="10"/>
                  </a:moveTo>
                  <a:lnTo>
                    <a:pt x="835" y="795"/>
                  </a:lnTo>
                  <a:lnTo>
                    <a:pt x="840" y="0"/>
                  </a:lnTo>
                  <a:lnTo>
                    <a:pt x="1740" y="975"/>
                  </a:lnTo>
                  <a:lnTo>
                    <a:pt x="1740" y="20"/>
                  </a:lnTo>
                  <a:lnTo>
                    <a:pt x="2608" y="570"/>
                  </a:lnTo>
                  <a:lnTo>
                    <a:pt x="2610" y="20"/>
                  </a:lnTo>
                  <a:lnTo>
                    <a:pt x="3481" y="903"/>
                  </a:lnTo>
                </a:path>
              </a:pathLst>
            </a:custGeom>
            <a:noFill/>
            <a:ln w="508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tr-TR"/>
            </a:p>
          </p:txBody>
        </p:sp>
        <p:sp>
          <p:nvSpPr>
            <p:cNvPr id="423943" name="Rectangle 7"/>
            <p:cNvSpPr>
              <a:spLocks noChangeArrowheads="1"/>
            </p:cNvSpPr>
            <p:nvPr/>
          </p:nvSpPr>
          <p:spPr bwMode="auto">
            <a:xfrm>
              <a:off x="3409" y="1168"/>
              <a:ext cx="1062"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chemeClr val="accent1"/>
                  </a:solidFill>
                  <a:effectLst>
                    <a:outerShdw blurRad="38100" dist="38100" dir="2700000" algn="tl">
                      <a:srgbClr val="000000"/>
                    </a:outerShdw>
                  </a:effectLst>
                </a:rPr>
                <a:t>Target maximum</a:t>
              </a:r>
              <a:endParaRPr lang="en-US">
                <a:solidFill>
                  <a:srgbClr val="FFFFFF"/>
                </a:solidFill>
                <a:effectLst>
                  <a:outerShdw blurRad="38100" dist="38100" dir="2700000" algn="tl">
                    <a:srgbClr val="000000"/>
                  </a:outerShdw>
                </a:effectLst>
              </a:endParaRPr>
            </a:p>
          </p:txBody>
        </p:sp>
        <p:sp>
          <p:nvSpPr>
            <p:cNvPr id="423944" name="Line 8"/>
            <p:cNvSpPr>
              <a:spLocks noChangeShapeType="1"/>
            </p:cNvSpPr>
            <p:nvPr/>
          </p:nvSpPr>
          <p:spPr bwMode="auto">
            <a:xfrm>
              <a:off x="3960" y="1444"/>
              <a:ext cx="0" cy="229"/>
            </a:xfrm>
            <a:prstGeom prst="line">
              <a:avLst/>
            </a:prstGeom>
            <a:noFill/>
            <a:ln w="508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45" name="Freeform 9"/>
            <p:cNvSpPr>
              <a:spLocks/>
            </p:cNvSpPr>
            <p:nvPr/>
          </p:nvSpPr>
          <p:spPr bwMode="auto">
            <a:xfrm>
              <a:off x="855" y="1490"/>
              <a:ext cx="3727" cy="1765"/>
            </a:xfrm>
            <a:custGeom>
              <a:avLst/>
              <a:gdLst>
                <a:gd name="T0" fmla="*/ 0 w 4141"/>
                <a:gd name="T1" fmla="*/ 0 h 1891"/>
                <a:gd name="T2" fmla="*/ 0 w 4141"/>
                <a:gd name="T3" fmla="*/ 1890 h 1891"/>
                <a:gd name="T4" fmla="*/ 4140 w 4141"/>
                <a:gd name="T5" fmla="*/ 1890 h 1891"/>
              </a:gdLst>
              <a:ahLst/>
              <a:cxnLst>
                <a:cxn ang="0">
                  <a:pos x="T0" y="T1"/>
                </a:cxn>
                <a:cxn ang="0">
                  <a:pos x="T2" y="T3"/>
                </a:cxn>
                <a:cxn ang="0">
                  <a:pos x="T4" y="T5"/>
                </a:cxn>
              </a:cxnLst>
              <a:rect l="0" t="0" r="r" b="b"/>
              <a:pathLst>
                <a:path w="4141" h="1891">
                  <a:moveTo>
                    <a:pt x="0" y="0"/>
                  </a:moveTo>
                  <a:lnTo>
                    <a:pt x="0" y="1890"/>
                  </a:lnTo>
                  <a:lnTo>
                    <a:pt x="4140" y="1890"/>
                  </a:lnTo>
                </a:path>
              </a:pathLst>
            </a:custGeom>
            <a:noFill/>
            <a:ln w="508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tr-TR"/>
            </a:p>
          </p:txBody>
        </p:sp>
        <p:sp>
          <p:nvSpPr>
            <p:cNvPr id="423946" name="Rectangle 10"/>
            <p:cNvSpPr>
              <a:spLocks noChangeArrowheads="1"/>
            </p:cNvSpPr>
            <p:nvPr/>
          </p:nvSpPr>
          <p:spPr bwMode="auto">
            <a:xfrm>
              <a:off x="1835" y="3457"/>
              <a:ext cx="473"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CC0066"/>
                  </a:solidFill>
                  <a:effectLst>
                    <a:outerShdw blurRad="38100" dist="38100" dir="2700000" algn="tl">
                      <a:srgbClr val="000000"/>
                    </a:outerShdw>
                  </a:effectLst>
                </a:rPr>
                <a:t>Period</a:t>
              </a:r>
              <a:endParaRPr lang="en-US">
                <a:solidFill>
                  <a:srgbClr val="FFFFFF"/>
                </a:solidFill>
                <a:effectLst>
                  <a:outerShdw blurRad="38100" dist="38100" dir="2700000" algn="tl">
                    <a:srgbClr val="000000"/>
                  </a:outerShdw>
                </a:effectLst>
              </a:endParaRPr>
            </a:p>
          </p:txBody>
        </p:sp>
        <p:sp>
          <p:nvSpPr>
            <p:cNvPr id="423947" name="Line 11"/>
            <p:cNvSpPr>
              <a:spLocks noChangeShapeType="1"/>
            </p:cNvSpPr>
            <p:nvPr/>
          </p:nvSpPr>
          <p:spPr bwMode="auto">
            <a:xfrm>
              <a:off x="2466" y="2884"/>
              <a:ext cx="0" cy="678"/>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48" name="Line 12"/>
            <p:cNvSpPr>
              <a:spLocks noChangeShapeType="1"/>
            </p:cNvSpPr>
            <p:nvPr/>
          </p:nvSpPr>
          <p:spPr bwMode="auto">
            <a:xfrm>
              <a:off x="1652" y="2859"/>
              <a:ext cx="0" cy="70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49" name="Line 13"/>
            <p:cNvSpPr>
              <a:spLocks noChangeShapeType="1"/>
            </p:cNvSpPr>
            <p:nvPr/>
          </p:nvSpPr>
          <p:spPr bwMode="auto">
            <a:xfrm>
              <a:off x="1681" y="3404"/>
              <a:ext cx="74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50" name="Rectangle 14"/>
            <p:cNvSpPr>
              <a:spLocks noChangeArrowheads="1"/>
            </p:cNvSpPr>
            <p:nvPr/>
          </p:nvSpPr>
          <p:spPr bwMode="auto">
            <a:xfrm>
              <a:off x="2644" y="3457"/>
              <a:ext cx="473"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CC0066"/>
                  </a:solidFill>
                  <a:effectLst>
                    <a:outerShdw blurRad="38100" dist="38100" dir="2700000" algn="tl">
                      <a:srgbClr val="000000"/>
                    </a:outerShdw>
                  </a:effectLst>
                </a:rPr>
                <a:t>Period</a:t>
              </a:r>
              <a:endParaRPr lang="en-US">
                <a:solidFill>
                  <a:srgbClr val="FFFFFF"/>
                </a:solidFill>
                <a:effectLst>
                  <a:outerShdw blurRad="38100" dist="38100" dir="2700000" algn="tl">
                    <a:srgbClr val="000000"/>
                  </a:outerShdw>
                </a:effectLst>
              </a:endParaRPr>
            </a:p>
          </p:txBody>
        </p:sp>
        <p:sp>
          <p:nvSpPr>
            <p:cNvPr id="423951" name="Line 15"/>
            <p:cNvSpPr>
              <a:spLocks noChangeShapeType="1"/>
            </p:cNvSpPr>
            <p:nvPr/>
          </p:nvSpPr>
          <p:spPr bwMode="auto">
            <a:xfrm>
              <a:off x="3262" y="2884"/>
              <a:ext cx="0" cy="678"/>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52" name="Line 16"/>
            <p:cNvSpPr>
              <a:spLocks noChangeShapeType="1"/>
            </p:cNvSpPr>
            <p:nvPr/>
          </p:nvSpPr>
          <p:spPr bwMode="auto">
            <a:xfrm>
              <a:off x="2489" y="3404"/>
              <a:ext cx="74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53" name="Rectangle 17"/>
            <p:cNvSpPr>
              <a:spLocks noChangeArrowheads="1"/>
            </p:cNvSpPr>
            <p:nvPr/>
          </p:nvSpPr>
          <p:spPr bwMode="auto">
            <a:xfrm>
              <a:off x="1043" y="3457"/>
              <a:ext cx="473"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724" tIns="40636" rIns="82724" bIns="40636">
              <a:spAutoFit/>
            </a:bodyPr>
            <a:lstStyle/>
            <a:p>
              <a:pPr algn="ctr" defTabSz="915004"/>
              <a:r>
                <a:rPr lang="en-US">
                  <a:solidFill>
                    <a:srgbClr val="CC0066"/>
                  </a:solidFill>
                  <a:effectLst>
                    <a:outerShdw blurRad="38100" dist="38100" dir="2700000" algn="tl">
                      <a:srgbClr val="000000"/>
                    </a:outerShdw>
                  </a:effectLst>
                </a:rPr>
                <a:t>Period</a:t>
              </a:r>
              <a:endParaRPr lang="en-US">
                <a:solidFill>
                  <a:srgbClr val="FFFFFF"/>
                </a:solidFill>
                <a:effectLst>
                  <a:outerShdw blurRad="38100" dist="38100" dir="2700000" algn="tl">
                    <a:srgbClr val="000000"/>
                  </a:outerShdw>
                </a:effectLst>
              </a:endParaRPr>
            </a:p>
          </p:txBody>
        </p:sp>
        <p:sp>
          <p:nvSpPr>
            <p:cNvPr id="423954" name="Line 18"/>
            <p:cNvSpPr>
              <a:spLocks noChangeShapeType="1"/>
            </p:cNvSpPr>
            <p:nvPr/>
          </p:nvSpPr>
          <p:spPr bwMode="auto">
            <a:xfrm>
              <a:off x="848" y="3248"/>
              <a:ext cx="0" cy="314"/>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3955" name="Line 19"/>
            <p:cNvSpPr>
              <a:spLocks noChangeShapeType="1"/>
            </p:cNvSpPr>
            <p:nvPr/>
          </p:nvSpPr>
          <p:spPr bwMode="auto">
            <a:xfrm>
              <a:off x="889" y="3404"/>
              <a:ext cx="742"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23956" name="Rectangle 20"/>
          <p:cNvSpPr>
            <a:spLocks noGrp="1" noChangeArrowheads="1"/>
          </p:cNvSpPr>
          <p:nvPr>
            <p:ph type="title"/>
          </p:nvPr>
        </p:nvSpPr>
        <p:spPr/>
        <p:txBody>
          <a:bodyPr/>
          <a:lstStyle/>
          <a:p>
            <a:pPr>
              <a:lnSpc>
                <a:spcPct val="80000"/>
              </a:lnSpc>
            </a:pPr>
            <a:r>
              <a:rPr lang="en-US"/>
              <a:t>Fixed Period Model</a:t>
            </a:r>
            <a:br>
              <a:rPr lang="en-US"/>
            </a:br>
            <a:r>
              <a:rPr lang="en-US"/>
              <a:t>When to Order?</a:t>
            </a:r>
          </a:p>
        </p:txBody>
      </p:sp>
    </p:spTree>
    <p:extLst>
      <p:ext uri="{BB962C8B-B14F-4D97-AF65-F5344CB8AC3E}">
        <p14:creationId xmlns:p14="http://schemas.microsoft.com/office/powerpoint/2010/main" val="3354675696"/>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050"/>
          <p:cNvSpPr>
            <a:spLocks noGrp="1" noChangeArrowheads="1"/>
          </p:cNvSpPr>
          <p:nvPr>
            <p:ph type="title"/>
          </p:nvPr>
        </p:nvSpPr>
        <p:spPr/>
        <p:txBody>
          <a:bodyPr/>
          <a:lstStyle/>
          <a:p>
            <a:r>
              <a:rPr lang="en-US"/>
              <a:t>Types of Inventory</a:t>
            </a:r>
          </a:p>
        </p:txBody>
      </p:sp>
      <p:sp>
        <p:nvSpPr>
          <p:cNvPr id="427011" name="Rectangle 2051"/>
          <p:cNvSpPr>
            <a:spLocks noGrp="1" noChangeArrowheads="1"/>
          </p:cNvSpPr>
          <p:nvPr>
            <p:ph type="body" idx="1"/>
          </p:nvPr>
        </p:nvSpPr>
        <p:spPr/>
        <p:txBody>
          <a:bodyPr/>
          <a:lstStyle/>
          <a:p>
            <a:r>
              <a:rPr lang="en-US"/>
              <a:t>Raw material</a:t>
            </a:r>
          </a:p>
          <a:p>
            <a:r>
              <a:rPr lang="en-US"/>
              <a:t>Work-in-progress</a:t>
            </a:r>
          </a:p>
          <a:p>
            <a:r>
              <a:rPr lang="en-US"/>
              <a:t>Maintenance/repair/operating supply</a:t>
            </a:r>
          </a:p>
          <a:p>
            <a:r>
              <a:rPr lang="en-US"/>
              <a:t>Finished goods</a:t>
            </a:r>
          </a:p>
        </p:txBody>
      </p:sp>
    </p:spTree>
    <p:extLst>
      <p:ext uri="{BB962C8B-B14F-4D97-AF65-F5344CB8AC3E}">
        <p14:creationId xmlns:p14="http://schemas.microsoft.com/office/powerpoint/2010/main" val="123509252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a:t>The Functions of Inventory</a:t>
            </a:r>
          </a:p>
        </p:txBody>
      </p:sp>
      <p:sp>
        <p:nvSpPr>
          <p:cNvPr id="350211" name="Rectangle 3"/>
          <p:cNvSpPr>
            <a:spLocks noGrp="1" noChangeArrowheads="1"/>
          </p:cNvSpPr>
          <p:nvPr>
            <p:ph type="body" idx="1"/>
          </p:nvPr>
        </p:nvSpPr>
        <p:spPr>
          <a:xfrm>
            <a:off x="762000" y="1682184"/>
            <a:ext cx="7874000" cy="4114459"/>
          </a:xfrm>
        </p:spPr>
        <p:txBody>
          <a:bodyPr/>
          <a:lstStyle/>
          <a:p>
            <a:r>
              <a:rPr lang="en-US" sz="2700" dirty="0"/>
              <a:t>To ”decouple” or separate various parts of the production process</a:t>
            </a:r>
          </a:p>
          <a:p>
            <a:r>
              <a:rPr lang="en-US" sz="2700" dirty="0"/>
              <a:t>To provide a stock of goods that will provide a “selection” for customers</a:t>
            </a:r>
          </a:p>
          <a:p>
            <a:r>
              <a:rPr lang="en-US" sz="2700" dirty="0"/>
              <a:t>To take advantage of quantity discounts</a:t>
            </a:r>
          </a:p>
          <a:p>
            <a:r>
              <a:rPr lang="en-US" sz="2700" dirty="0"/>
              <a:t>To hedge against inflation and upward price changes</a:t>
            </a:r>
          </a:p>
        </p:txBody>
      </p:sp>
    </p:spTree>
    <p:extLst>
      <p:ext uri="{BB962C8B-B14F-4D97-AF65-F5344CB8AC3E}">
        <p14:creationId xmlns:p14="http://schemas.microsoft.com/office/powerpoint/2010/main" val="416960751"/>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dirty="0"/>
              <a:t>The Material Flow Cycle</a:t>
            </a:r>
          </a:p>
        </p:txBody>
      </p:sp>
      <p:sp>
        <p:nvSpPr>
          <p:cNvPr id="2" name="Content Placeholder 1"/>
          <p:cNvSpPr>
            <a:spLocks noGrp="1"/>
          </p:cNvSpPr>
          <p:nvPr>
            <p:ph idx="1"/>
          </p:nvPr>
        </p:nvSpPr>
        <p:spPr/>
        <p:txBody>
          <a:bodyPr/>
          <a:lstStyle/>
          <a:p>
            <a:endParaRPr lang="tr-TR"/>
          </a:p>
        </p:txBody>
      </p:sp>
      <p:pic>
        <p:nvPicPr>
          <p:cNvPr id="5" name="Picture 4099" descr="D:\ph_figures\12-00010.TIF"/>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338667" y="2694214"/>
            <a:ext cx="8466667" cy="204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65166"/>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a:xfrm>
            <a:off x="686154" y="1632858"/>
            <a:ext cx="7771694" cy="4114460"/>
          </a:xfrm>
          <a:no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marL="375030" indent="-375030" defTabSz="1000079"/>
            <a:r>
              <a:rPr lang="en-US" dirty="0"/>
              <a:t>Higher costs</a:t>
            </a:r>
          </a:p>
          <a:p>
            <a:pPr marL="812564" lvl="1" indent="-312525" defTabSz="1000079">
              <a:spcBef>
                <a:spcPct val="14000"/>
              </a:spcBef>
            </a:pPr>
            <a:r>
              <a:rPr lang="en-US" sz="2400" dirty="0"/>
              <a:t>Item cost (if purchased)</a:t>
            </a:r>
          </a:p>
          <a:p>
            <a:pPr marL="812564" lvl="1" indent="-312525" defTabSz="1000079">
              <a:spcBef>
                <a:spcPct val="14000"/>
              </a:spcBef>
            </a:pPr>
            <a:r>
              <a:rPr lang="en-US" sz="2400" dirty="0"/>
              <a:t>Ordering (or setup) cost</a:t>
            </a:r>
          </a:p>
          <a:p>
            <a:pPr marL="1250099" lvl="2" indent="-250020" defTabSz="1000079">
              <a:spcBef>
                <a:spcPct val="8000"/>
              </a:spcBef>
            </a:pPr>
            <a:r>
              <a:rPr lang="en-US" sz="2000" dirty="0"/>
              <a:t>Costs of forms, clerks’ wages etc.</a:t>
            </a:r>
            <a:endParaRPr lang="en-US" sz="2600" dirty="0"/>
          </a:p>
          <a:p>
            <a:pPr marL="812564" lvl="1" indent="-312525" defTabSz="1000079">
              <a:spcBef>
                <a:spcPct val="14000"/>
              </a:spcBef>
            </a:pPr>
            <a:r>
              <a:rPr lang="en-US" sz="2400" dirty="0"/>
              <a:t>Holding (or carrying) cost</a:t>
            </a:r>
            <a:endParaRPr lang="en-US" dirty="0"/>
          </a:p>
          <a:p>
            <a:pPr marL="1250099" lvl="2" indent="-250020" defTabSz="1000079">
              <a:spcBef>
                <a:spcPct val="8000"/>
              </a:spcBef>
            </a:pPr>
            <a:r>
              <a:rPr lang="en-US" sz="2000" dirty="0"/>
              <a:t>Building lease, insurance, taxes etc.</a:t>
            </a:r>
            <a:endParaRPr lang="en-US" sz="2600" dirty="0"/>
          </a:p>
          <a:p>
            <a:pPr marL="375030" indent="-375030" defTabSz="1000079"/>
            <a:r>
              <a:rPr lang="en-US" dirty="0"/>
              <a:t>Difficult to control</a:t>
            </a:r>
          </a:p>
          <a:p>
            <a:pPr marL="375030" indent="-375030" defTabSz="1000079"/>
            <a:r>
              <a:rPr lang="en-US" dirty="0"/>
              <a:t>Hides production problems</a:t>
            </a:r>
          </a:p>
        </p:txBody>
      </p:sp>
      <p:sp>
        <p:nvSpPr>
          <p:cNvPr id="354307" name="Rectangle 3"/>
          <p:cNvSpPr>
            <a:spLocks noGrp="1" noChangeArrowheads="1"/>
          </p:cNvSpPr>
          <p:nvPr>
            <p:ph type="title"/>
          </p:nvPr>
        </p:nvSpPr>
        <p:spPr/>
        <p:txBody>
          <a:bodyPr/>
          <a:lstStyle/>
          <a:p>
            <a:r>
              <a:rPr lang="en-US" dirty="0"/>
              <a:t>Disadvantages of Inventory</a:t>
            </a:r>
          </a:p>
        </p:txBody>
      </p:sp>
    </p:spTree>
    <p:extLst>
      <p:ext uri="{BB962C8B-B14F-4D97-AF65-F5344CB8AC3E}">
        <p14:creationId xmlns:p14="http://schemas.microsoft.com/office/powerpoint/2010/main" val="14326537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4306">
                                            <p:txEl>
                                              <p:pRg st="0" end="0"/>
                                            </p:txEl>
                                          </p:spTgt>
                                        </p:tgtEl>
                                        <p:attrNameLst>
                                          <p:attrName>style.visibility</p:attrName>
                                        </p:attrNameLst>
                                      </p:cBhvr>
                                      <p:to>
                                        <p:strVal val="visible"/>
                                      </p:to>
                                    </p:set>
                                    <p:animEffect transition="in" filter="wipe(left)">
                                      <p:cBhvr>
                                        <p:cTn id="7" dur="500"/>
                                        <p:tgtEl>
                                          <p:spTgt spid="354306">
                                            <p:txEl>
                                              <p:pRg st="0" end="0"/>
                                            </p:txEl>
                                          </p:spTgt>
                                        </p:tgtEl>
                                      </p:cBhvr>
                                    </p:animEffect>
                                  </p:childTnLst>
                                  <p:subTnLst>
                                    <p:animClr clrSpc="rgb" dir="cw">
                                      <p:cBhvr override="childStyle">
                                        <p:cTn dur="1" fill="hold" display="0" masterRel="nextClick" afterEffect="1"/>
                                        <p:tgtEl>
                                          <p:spTgt spid="354306">
                                            <p:txEl>
                                              <p:pRg st="0" end="0"/>
                                            </p:txEl>
                                          </p:spTgt>
                                        </p:tgtEl>
                                        <p:attrNameLst>
                                          <p:attrName>ppt_c</p:attrName>
                                        </p:attrNameLst>
                                      </p:cBhvr>
                                      <p:to>
                                        <a:schemeClr val="folHlink"/>
                                      </p:to>
                                    </p:animClr>
                                  </p:subTnLst>
                                </p:cTn>
                              </p:par>
                              <p:par>
                                <p:cTn id="8" presetID="22" presetClass="entr" presetSubtype="8" fill="hold" grpId="0" nodeType="withEffect">
                                  <p:stCondLst>
                                    <p:cond delay="0"/>
                                  </p:stCondLst>
                                  <p:childTnLst>
                                    <p:set>
                                      <p:cBhvr>
                                        <p:cTn id="9" dur="1" fill="hold">
                                          <p:stCondLst>
                                            <p:cond delay="0"/>
                                          </p:stCondLst>
                                        </p:cTn>
                                        <p:tgtEl>
                                          <p:spTgt spid="354306">
                                            <p:txEl>
                                              <p:pRg st="1" end="1"/>
                                            </p:txEl>
                                          </p:spTgt>
                                        </p:tgtEl>
                                        <p:attrNameLst>
                                          <p:attrName>style.visibility</p:attrName>
                                        </p:attrNameLst>
                                      </p:cBhvr>
                                      <p:to>
                                        <p:strVal val="visible"/>
                                      </p:to>
                                    </p:set>
                                    <p:animEffect transition="in" filter="wipe(left)">
                                      <p:cBhvr>
                                        <p:cTn id="10" dur="500"/>
                                        <p:tgtEl>
                                          <p:spTgt spid="354306">
                                            <p:txEl>
                                              <p:pRg st="1" end="1"/>
                                            </p:txEl>
                                          </p:spTgt>
                                        </p:tgtEl>
                                      </p:cBhvr>
                                    </p:animEffect>
                                  </p:childTnLst>
                                  <p:subTnLst>
                                    <p:animClr clrSpc="rgb" dir="cw">
                                      <p:cBhvr override="childStyle">
                                        <p:cTn dur="1" fill="hold" display="0" masterRel="nextClick" afterEffect="1"/>
                                        <p:tgtEl>
                                          <p:spTgt spid="354306">
                                            <p:txEl>
                                              <p:pRg st="1" end="1"/>
                                            </p:txEl>
                                          </p:spTgt>
                                        </p:tgtEl>
                                        <p:attrNameLst>
                                          <p:attrName>ppt_c</p:attrName>
                                        </p:attrNameLst>
                                      </p:cBhvr>
                                      <p:to>
                                        <a:schemeClr val="folHlink"/>
                                      </p:to>
                                    </p:animClr>
                                  </p:subTnLst>
                                </p:cTn>
                              </p:par>
                              <p:par>
                                <p:cTn id="11" presetID="22" presetClass="entr" presetSubtype="8" fill="hold" grpId="0" nodeType="withEffect">
                                  <p:stCondLst>
                                    <p:cond delay="0"/>
                                  </p:stCondLst>
                                  <p:childTnLst>
                                    <p:set>
                                      <p:cBhvr>
                                        <p:cTn id="12" dur="1" fill="hold">
                                          <p:stCondLst>
                                            <p:cond delay="0"/>
                                          </p:stCondLst>
                                        </p:cTn>
                                        <p:tgtEl>
                                          <p:spTgt spid="354306">
                                            <p:txEl>
                                              <p:pRg st="2" end="2"/>
                                            </p:txEl>
                                          </p:spTgt>
                                        </p:tgtEl>
                                        <p:attrNameLst>
                                          <p:attrName>style.visibility</p:attrName>
                                        </p:attrNameLst>
                                      </p:cBhvr>
                                      <p:to>
                                        <p:strVal val="visible"/>
                                      </p:to>
                                    </p:set>
                                    <p:animEffect transition="in" filter="wipe(left)">
                                      <p:cBhvr>
                                        <p:cTn id="13" dur="500"/>
                                        <p:tgtEl>
                                          <p:spTgt spid="354306">
                                            <p:txEl>
                                              <p:pRg st="2" end="2"/>
                                            </p:txEl>
                                          </p:spTgt>
                                        </p:tgtEl>
                                      </p:cBhvr>
                                    </p:animEffect>
                                  </p:childTnLst>
                                  <p:subTnLst>
                                    <p:animClr clrSpc="rgb" dir="cw">
                                      <p:cBhvr override="childStyle">
                                        <p:cTn dur="1" fill="hold" display="0" masterRel="nextClick" afterEffect="1"/>
                                        <p:tgtEl>
                                          <p:spTgt spid="354306">
                                            <p:txEl>
                                              <p:pRg st="2" end="2"/>
                                            </p:txEl>
                                          </p:spTgt>
                                        </p:tgtEl>
                                        <p:attrNameLst>
                                          <p:attrName>ppt_c</p:attrName>
                                        </p:attrNameLst>
                                      </p:cBhvr>
                                      <p:to>
                                        <a:schemeClr val="folHlink"/>
                                      </p:to>
                                    </p:animClr>
                                  </p:subTnLst>
                                </p:cTn>
                              </p:par>
                              <p:par>
                                <p:cTn id="14" presetID="22" presetClass="entr" presetSubtype="8" fill="hold" grpId="0" nodeType="withEffect">
                                  <p:stCondLst>
                                    <p:cond delay="0"/>
                                  </p:stCondLst>
                                  <p:childTnLst>
                                    <p:set>
                                      <p:cBhvr>
                                        <p:cTn id="15" dur="1" fill="hold">
                                          <p:stCondLst>
                                            <p:cond delay="0"/>
                                          </p:stCondLst>
                                        </p:cTn>
                                        <p:tgtEl>
                                          <p:spTgt spid="354306">
                                            <p:txEl>
                                              <p:pRg st="3" end="3"/>
                                            </p:txEl>
                                          </p:spTgt>
                                        </p:tgtEl>
                                        <p:attrNameLst>
                                          <p:attrName>style.visibility</p:attrName>
                                        </p:attrNameLst>
                                      </p:cBhvr>
                                      <p:to>
                                        <p:strVal val="visible"/>
                                      </p:to>
                                    </p:set>
                                    <p:animEffect transition="in" filter="wipe(left)">
                                      <p:cBhvr>
                                        <p:cTn id="16" dur="500"/>
                                        <p:tgtEl>
                                          <p:spTgt spid="354306">
                                            <p:txEl>
                                              <p:pRg st="3" end="3"/>
                                            </p:txEl>
                                          </p:spTgt>
                                        </p:tgtEl>
                                      </p:cBhvr>
                                    </p:animEffect>
                                  </p:childTnLst>
                                  <p:subTnLst>
                                    <p:animClr clrSpc="rgb" dir="cw">
                                      <p:cBhvr override="childStyle">
                                        <p:cTn dur="1" fill="hold" display="0" masterRel="nextClick" afterEffect="1"/>
                                        <p:tgtEl>
                                          <p:spTgt spid="354306">
                                            <p:txEl>
                                              <p:pRg st="3" end="3"/>
                                            </p:txEl>
                                          </p:spTgt>
                                        </p:tgtEl>
                                        <p:attrNameLst>
                                          <p:attrName>ppt_c</p:attrName>
                                        </p:attrNameLst>
                                      </p:cBhvr>
                                      <p:to>
                                        <a:schemeClr val="folHlink"/>
                                      </p:to>
                                    </p:animClr>
                                  </p:subTnLst>
                                </p:cTn>
                              </p:par>
                              <p:par>
                                <p:cTn id="17" presetID="22" presetClass="entr" presetSubtype="8" fill="hold" grpId="0" nodeType="withEffect">
                                  <p:stCondLst>
                                    <p:cond delay="0"/>
                                  </p:stCondLst>
                                  <p:childTnLst>
                                    <p:set>
                                      <p:cBhvr>
                                        <p:cTn id="18" dur="1" fill="hold">
                                          <p:stCondLst>
                                            <p:cond delay="0"/>
                                          </p:stCondLst>
                                        </p:cTn>
                                        <p:tgtEl>
                                          <p:spTgt spid="354306">
                                            <p:txEl>
                                              <p:pRg st="4" end="4"/>
                                            </p:txEl>
                                          </p:spTgt>
                                        </p:tgtEl>
                                        <p:attrNameLst>
                                          <p:attrName>style.visibility</p:attrName>
                                        </p:attrNameLst>
                                      </p:cBhvr>
                                      <p:to>
                                        <p:strVal val="visible"/>
                                      </p:to>
                                    </p:set>
                                    <p:animEffect transition="in" filter="wipe(left)">
                                      <p:cBhvr>
                                        <p:cTn id="19" dur="500"/>
                                        <p:tgtEl>
                                          <p:spTgt spid="354306">
                                            <p:txEl>
                                              <p:pRg st="4" end="4"/>
                                            </p:txEl>
                                          </p:spTgt>
                                        </p:tgtEl>
                                      </p:cBhvr>
                                    </p:animEffect>
                                  </p:childTnLst>
                                  <p:subTnLst>
                                    <p:animClr clrSpc="rgb" dir="cw">
                                      <p:cBhvr override="childStyle">
                                        <p:cTn dur="1" fill="hold" display="0" masterRel="nextClick" afterEffect="1"/>
                                        <p:tgtEl>
                                          <p:spTgt spid="354306">
                                            <p:txEl>
                                              <p:pRg st="4" end="4"/>
                                            </p:txEl>
                                          </p:spTgt>
                                        </p:tgtEl>
                                        <p:attrNameLst>
                                          <p:attrName>ppt_c</p:attrName>
                                        </p:attrNameLst>
                                      </p:cBhvr>
                                      <p:to>
                                        <a:schemeClr val="folHlink"/>
                                      </p:to>
                                    </p:animClr>
                                  </p:subTnLst>
                                </p:cTn>
                              </p:par>
                              <p:par>
                                <p:cTn id="20" presetID="22" presetClass="entr" presetSubtype="8" fill="hold" grpId="0" nodeType="withEffect">
                                  <p:stCondLst>
                                    <p:cond delay="0"/>
                                  </p:stCondLst>
                                  <p:childTnLst>
                                    <p:set>
                                      <p:cBhvr>
                                        <p:cTn id="21" dur="1" fill="hold">
                                          <p:stCondLst>
                                            <p:cond delay="0"/>
                                          </p:stCondLst>
                                        </p:cTn>
                                        <p:tgtEl>
                                          <p:spTgt spid="354306">
                                            <p:txEl>
                                              <p:pRg st="5" end="5"/>
                                            </p:txEl>
                                          </p:spTgt>
                                        </p:tgtEl>
                                        <p:attrNameLst>
                                          <p:attrName>style.visibility</p:attrName>
                                        </p:attrNameLst>
                                      </p:cBhvr>
                                      <p:to>
                                        <p:strVal val="visible"/>
                                      </p:to>
                                    </p:set>
                                    <p:animEffect transition="in" filter="wipe(left)">
                                      <p:cBhvr>
                                        <p:cTn id="22" dur="500"/>
                                        <p:tgtEl>
                                          <p:spTgt spid="354306">
                                            <p:txEl>
                                              <p:pRg st="5" end="5"/>
                                            </p:txEl>
                                          </p:spTgt>
                                        </p:tgtEl>
                                      </p:cBhvr>
                                    </p:animEffect>
                                  </p:childTnLst>
                                  <p:subTnLst>
                                    <p:animClr clrSpc="rgb" dir="cw">
                                      <p:cBhvr override="childStyle">
                                        <p:cTn dur="1" fill="hold" display="0" masterRel="nextClick" afterEffect="1"/>
                                        <p:tgtEl>
                                          <p:spTgt spid="354306">
                                            <p:txEl>
                                              <p:pRg st="5" end="5"/>
                                            </p:txEl>
                                          </p:spTgt>
                                        </p:tgtEl>
                                        <p:attrNameLst>
                                          <p:attrName>ppt_c</p:attrName>
                                        </p:attrNameLst>
                                      </p:cBhvr>
                                      <p:to>
                                        <a:schemeClr val="folHlink"/>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4306">
                                            <p:txEl>
                                              <p:pRg st="6" end="6"/>
                                            </p:txEl>
                                          </p:spTgt>
                                        </p:tgtEl>
                                        <p:attrNameLst>
                                          <p:attrName>style.visibility</p:attrName>
                                        </p:attrNameLst>
                                      </p:cBhvr>
                                      <p:to>
                                        <p:strVal val="visible"/>
                                      </p:to>
                                    </p:set>
                                    <p:animEffect transition="in" filter="wipe(left)">
                                      <p:cBhvr>
                                        <p:cTn id="27" dur="500"/>
                                        <p:tgtEl>
                                          <p:spTgt spid="354306">
                                            <p:txEl>
                                              <p:pRg st="6" end="6"/>
                                            </p:txEl>
                                          </p:spTgt>
                                        </p:tgtEl>
                                      </p:cBhvr>
                                    </p:animEffect>
                                  </p:childTnLst>
                                  <p:subTnLst>
                                    <p:animClr clrSpc="rgb" dir="cw">
                                      <p:cBhvr override="childStyle">
                                        <p:cTn dur="1" fill="hold" display="0" masterRel="nextClick" afterEffect="1"/>
                                        <p:tgtEl>
                                          <p:spTgt spid="354306">
                                            <p:txEl>
                                              <p:pRg st="6" end="6"/>
                                            </p:txEl>
                                          </p:spTgt>
                                        </p:tgtEl>
                                        <p:attrNameLst>
                                          <p:attrName>ppt_c</p:attrName>
                                        </p:attrNameLst>
                                      </p:cBhvr>
                                      <p:to>
                                        <a:schemeClr val="folHlink"/>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4306">
                                            <p:txEl>
                                              <p:pRg st="7" end="7"/>
                                            </p:txEl>
                                          </p:spTgt>
                                        </p:tgtEl>
                                        <p:attrNameLst>
                                          <p:attrName>style.visibility</p:attrName>
                                        </p:attrNameLst>
                                      </p:cBhvr>
                                      <p:to>
                                        <p:strVal val="visible"/>
                                      </p:to>
                                    </p:set>
                                    <p:animEffect transition="in" filter="wipe(left)">
                                      <p:cBhvr>
                                        <p:cTn id="32" dur="500"/>
                                        <p:tgtEl>
                                          <p:spTgt spid="354306">
                                            <p:txEl>
                                              <p:pRg st="7" end="7"/>
                                            </p:txEl>
                                          </p:spTgt>
                                        </p:tgtEl>
                                      </p:cBhvr>
                                    </p:animEffect>
                                  </p:childTnLst>
                                  <p:subTnLst>
                                    <p:animClr clrSpc="rgb" dir="cw">
                                      <p:cBhvr override="childStyle">
                                        <p:cTn dur="1" fill="hold" display="0" masterRel="nextClick" afterEffect="1"/>
                                        <p:tgtEl>
                                          <p:spTgt spid="354306">
                                            <p:txEl>
                                              <p:pRg st="7" end="7"/>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3755320" y="1830161"/>
            <a:ext cx="1776236" cy="911679"/>
          </a:xfrm>
          <a:prstGeom prst="rect">
            <a:avLst/>
          </a:prstGeom>
          <a:solidFill>
            <a:srgbClr val="00FFFF"/>
          </a:solidFill>
          <a:ln w="28575">
            <a:solidFill>
              <a:srgbClr val="000000"/>
            </a:solidFill>
            <a:miter lim="800000"/>
            <a:headEnd/>
            <a:tailEnd/>
          </a:ln>
        </p:spPr>
        <p:txBody>
          <a:bodyPr lIns="100008" tIns="50004" rIns="100008" bIns="50004"/>
          <a:lstStyle/>
          <a:p>
            <a:endParaRPr lang="tr-TR"/>
          </a:p>
        </p:txBody>
      </p:sp>
      <p:sp>
        <p:nvSpPr>
          <p:cNvPr id="358403" name="Rectangle 3"/>
          <p:cNvSpPr>
            <a:spLocks noChangeArrowheads="1"/>
          </p:cNvSpPr>
          <p:nvPr/>
        </p:nvSpPr>
        <p:spPr bwMode="auto">
          <a:xfrm>
            <a:off x="3942292" y="2093800"/>
            <a:ext cx="13849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400" b="1" dirty="0">
                <a:solidFill>
                  <a:srgbClr val="000000"/>
                </a:solidFill>
              </a:rPr>
              <a:t>Inventory</a:t>
            </a:r>
            <a:endParaRPr lang="en-US" dirty="0"/>
          </a:p>
        </p:txBody>
      </p:sp>
      <p:sp>
        <p:nvSpPr>
          <p:cNvPr id="358404" name="Rectangle 4"/>
          <p:cNvSpPr>
            <a:spLocks noChangeArrowheads="1"/>
          </p:cNvSpPr>
          <p:nvPr/>
        </p:nvSpPr>
        <p:spPr bwMode="auto">
          <a:xfrm>
            <a:off x="423334" y="3313339"/>
            <a:ext cx="1947333" cy="911679"/>
          </a:xfrm>
          <a:prstGeom prst="rect">
            <a:avLst/>
          </a:prstGeom>
          <a:solidFill>
            <a:srgbClr val="00FFFF"/>
          </a:solidFill>
          <a:ln w="28575">
            <a:solidFill>
              <a:srgbClr val="000000"/>
            </a:solidFill>
            <a:miter lim="800000"/>
            <a:headEnd/>
            <a:tailEnd/>
          </a:ln>
        </p:spPr>
        <p:txBody>
          <a:bodyPr lIns="100008" tIns="50004" rIns="100008" bIns="50004"/>
          <a:lstStyle/>
          <a:p>
            <a:endParaRPr lang="tr-TR"/>
          </a:p>
        </p:txBody>
      </p:sp>
      <p:sp>
        <p:nvSpPr>
          <p:cNvPr id="358405" name="Rectangle 5"/>
          <p:cNvSpPr>
            <a:spLocks noChangeArrowheads="1"/>
          </p:cNvSpPr>
          <p:nvPr/>
        </p:nvSpPr>
        <p:spPr bwMode="auto">
          <a:xfrm>
            <a:off x="774348" y="3394982"/>
            <a:ext cx="108831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a:solidFill>
                  <a:srgbClr val="000000"/>
                </a:solidFill>
              </a:rPr>
              <a:t>Process stage</a:t>
            </a:r>
            <a:endParaRPr lang="en-US" sz="2200"/>
          </a:p>
        </p:txBody>
      </p:sp>
      <p:sp>
        <p:nvSpPr>
          <p:cNvPr id="358406" name="Rectangle 6"/>
          <p:cNvSpPr>
            <a:spLocks noChangeArrowheads="1"/>
          </p:cNvSpPr>
          <p:nvPr/>
        </p:nvSpPr>
        <p:spPr bwMode="auto">
          <a:xfrm>
            <a:off x="4840112" y="3313339"/>
            <a:ext cx="1776237" cy="911679"/>
          </a:xfrm>
          <a:prstGeom prst="rect">
            <a:avLst/>
          </a:prstGeom>
          <a:solidFill>
            <a:srgbClr val="00FFFF"/>
          </a:solidFill>
          <a:ln w="28575">
            <a:solidFill>
              <a:srgbClr val="000000"/>
            </a:solidFill>
            <a:miter lim="800000"/>
            <a:headEnd/>
            <a:tailEnd/>
          </a:ln>
        </p:spPr>
        <p:txBody>
          <a:bodyPr lIns="100008" tIns="50004" rIns="100008" bIns="50004"/>
          <a:lstStyle/>
          <a:p>
            <a:endParaRPr lang="tr-TR"/>
          </a:p>
        </p:txBody>
      </p:sp>
      <p:sp>
        <p:nvSpPr>
          <p:cNvPr id="358407" name="Rectangle 7"/>
          <p:cNvSpPr>
            <a:spLocks noChangeArrowheads="1"/>
          </p:cNvSpPr>
          <p:nvPr/>
        </p:nvSpPr>
        <p:spPr bwMode="auto">
          <a:xfrm>
            <a:off x="5106459" y="3394982"/>
            <a:ext cx="107420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a:solidFill>
                  <a:srgbClr val="000000"/>
                </a:solidFill>
              </a:rPr>
              <a:t>Demand Type</a:t>
            </a:r>
            <a:endParaRPr lang="en-US" sz="2200"/>
          </a:p>
        </p:txBody>
      </p:sp>
      <p:sp>
        <p:nvSpPr>
          <p:cNvPr id="358408" name="Rectangle 8"/>
          <p:cNvSpPr>
            <a:spLocks noChangeArrowheads="1"/>
          </p:cNvSpPr>
          <p:nvPr/>
        </p:nvSpPr>
        <p:spPr bwMode="auto">
          <a:xfrm>
            <a:off x="2674056" y="3313339"/>
            <a:ext cx="1772709" cy="911679"/>
          </a:xfrm>
          <a:prstGeom prst="rect">
            <a:avLst/>
          </a:prstGeom>
          <a:solidFill>
            <a:srgbClr val="00FFFF"/>
          </a:solidFill>
          <a:ln w="28575">
            <a:solidFill>
              <a:srgbClr val="000000"/>
            </a:solidFill>
            <a:miter lim="800000"/>
            <a:headEnd/>
            <a:tailEnd/>
          </a:ln>
        </p:spPr>
        <p:txBody>
          <a:bodyPr lIns="100008" tIns="50004" rIns="100008" bIns="50004"/>
          <a:lstStyle/>
          <a:p>
            <a:endParaRPr lang="tr-TR"/>
          </a:p>
        </p:txBody>
      </p:sp>
      <p:sp>
        <p:nvSpPr>
          <p:cNvPr id="358409" name="Rectangle 9"/>
          <p:cNvSpPr>
            <a:spLocks noChangeArrowheads="1"/>
          </p:cNvSpPr>
          <p:nvPr/>
        </p:nvSpPr>
        <p:spPr bwMode="auto">
          <a:xfrm>
            <a:off x="2963333" y="3394982"/>
            <a:ext cx="110066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dirty="0">
                <a:solidFill>
                  <a:srgbClr val="000000"/>
                </a:solidFill>
              </a:rPr>
              <a:t>Number &amp; Value</a:t>
            </a:r>
            <a:endParaRPr lang="en-US" sz="2200" dirty="0"/>
          </a:p>
        </p:txBody>
      </p:sp>
      <p:sp>
        <p:nvSpPr>
          <p:cNvPr id="358410" name="Rectangle 10"/>
          <p:cNvSpPr>
            <a:spLocks noChangeArrowheads="1"/>
          </p:cNvSpPr>
          <p:nvPr/>
        </p:nvSpPr>
        <p:spPr bwMode="auto">
          <a:xfrm>
            <a:off x="7011459" y="3313339"/>
            <a:ext cx="1772708" cy="911679"/>
          </a:xfrm>
          <a:prstGeom prst="rect">
            <a:avLst/>
          </a:prstGeom>
          <a:solidFill>
            <a:srgbClr val="00FFFF"/>
          </a:solidFill>
          <a:ln w="28575">
            <a:solidFill>
              <a:srgbClr val="000000"/>
            </a:solidFill>
            <a:miter lim="800000"/>
            <a:headEnd/>
            <a:tailEnd/>
          </a:ln>
        </p:spPr>
        <p:txBody>
          <a:bodyPr lIns="100008" tIns="50004" rIns="100008" bIns="50004"/>
          <a:lstStyle/>
          <a:p>
            <a:endParaRPr lang="tr-TR"/>
          </a:p>
        </p:txBody>
      </p:sp>
      <p:sp>
        <p:nvSpPr>
          <p:cNvPr id="358411" name="Rectangle 11"/>
          <p:cNvSpPr>
            <a:spLocks noChangeArrowheads="1"/>
          </p:cNvSpPr>
          <p:nvPr/>
        </p:nvSpPr>
        <p:spPr bwMode="auto">
          <a:xfrm>
            <a:off x="7477125" y="3578679"/>
            <a:ext cx="7534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b="1">
                <a:solidFill>
                  <a:srgbClr val="000000"/>
                </a:solidFill>
              </a:rPr>
              <a:t>Other</a:t>
            </a:r>
            <a:endParaRPr lang="en-US" sz="2200"/>
          </a:p>
        </p:txBody>
      </p:sp>
      <p:sp>
        <p:nvSpPr>
          <p:cNvPr id="358412" name="Freeform 12"/>
          <p:cNvSpPr>
            <a:spLocks/>
          </p:cNvSpPr>
          <p:nvPr/>
        </p:nvSpPr>
        <p:spPr bwMode="auto">
          <a:xfrm>
            <a:off x="4644320" y="2741840"/>
            <a:ext cx="3252611" cy="425223"/>
          </a:xfrm>
          <a:custGeom>
            <a:avLst/>
            <a:gdLst>
              <a:gd name="T0" fmla="*/ 1844 w 1844"/>
              <a:gd name="T1" fmla="*/ 250 h 250"/>
              <a:gd name="T2" fmla="*/ 1844 w 1844"/>
              <a:gd name="T3" fmla="*/ 134 h 250"/>
              <a:gd name="T4" fmla="*/ 921 w 1844"/>
              <a:gd name="T5" fmla="*/ 134 h 250"/>
              <a:gd name="T6" fmla="*/ 0 w 1844"/>
              <a:gd name="T7" fmla="*/ 134 h 250"/>
              <a:gd name="T8" fmla="*/ 0 w 1844"/>
              <a:gd name="T9" fmla="*/ 0 h 250"/>
            </a:gdLst>
            <a:ahLst/>
            <a:cxnLst>
              <a:cxn ang="0">
                <a:pos x="T0" y="T1"/>
              </a:cxn>
              <a:cxn ang="0">
                <a:pos x="T2" y="T3"/>
              </a:cxn>
              <a:cxn ang="0">
                <a:pos x="T4" y="T5"/>
              </a:cxn>
              <a:cxn ang="0">
                <a:pos x="T6" y="T7"/>
              </a:cxn>
              <a:cxn ang="0">
                <a:pos x="T8" y="T9"/>
              </a:cxn>
            </a:cxnLst>
            <a:rect l="0" t="0" r="r" b="b"/>
            <a:pathLst>
              <a:path w="1844" h="250">
                <a:moveTo>
                  <a:pt x="1844" y="250"/>
                </a:moveTo>
                <a:lnTo>
                  <a:pt x="1844" y="134"/>
                </a:lnTo>
                <a:lnTo>
                  <a:pt x="921" y="134"/>
                </a:lnTo>
                <a:lnTo>
                  <a:pt x="0" y="134"/>
                </a:lnTo>
                <a:lnTo>
                  <a:pt x="0" y="0"/>
                </a:lnTo>
              </a:path>
            </a:pathLst>
          </a:custGeom>
          <a:noFill/>
          <a:ln w="476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100008" tIns="50004" rIns="100008" bIns="50004"/>
          <a:lstStyle/>
          <a:p>
            <a:endParaRPr lang="tr-TR"/>
          </a:p>
        </p:txBody>
      </p:sp>
      <p:sp>
        <p:nvSpPr>
          <p:cNvPr id="358413" name="Freeform 13"/>
          <p:cNvSpPr>
            <a:spLocks/>
          </p:cNvSpPr>
          <p:nvPr/>
        </p:nvSpPr>
        <p:spPr bwMode="auto">
          <a:xfrm>
            <a:off x="7808737" y="3146652"/>
            <a:ext cx="174624" cy="166688"/>
          </a:xfrm>
          <a:custGeom>
            <a:avLst/>
            <a:gdLst>
              <a:gd name="T0" fmla="*/ 99 w 99"/>
              <a:gd name="T1" fmla="*/ 0 h 98"/>
              <a:gd name="T2" fmla="*/ 50 w 99"/>
              <a:gd name="T3" fmla="*/ 98 h 98"/>
              <a:gd name="T4" fmla="*/ 0 w 99"/>
              <a:gd name="T5" fmla="*/ 0 h 98"/>
              <a:gd name="T6" fmla="*/ 99 w 99"/>
              <a:gd name="T7" fmla="*/ 0 h 98"/>
            </a:gdLst>
            <a:ahLst/>
            <a:cxnLst>
              <a:cxn ang="0">
                <a:pos x="T0" y="T1"/>
              </a:cxn>
              <a:cxn ang="0">
                <a:pos x="T2" y="T3"/>
              </a:cxn>
              <a:cxn ang="0">
                <a:pos x="T4" y="T5"/>
              </a:cxn>
              <a:cxn ang="0">
                <a:pos x="T6" y="T7"/>
              </a:cxn>
            </a:cxnLst>
            <a:rect l="0" t="0" r="r" b="b"/>
            <a:pathLst>
              <a:path w="99" h="98">
                <a:moveTo>
                  <a:pt x="99" y="0"/>
                </a:moveTo>
                <a:lnTo>
                  <a:pt x="50" y="98"/>
                </a:lnTo>
                <a:lnTo>
                  <a:pt x="0" y="0"/>
                </a:lnTo>
                <a:lnTo>
                  <a:pt x="99" y="0"/>
                </a:lnTo>
                <a:close/>
              </a:path>
            </a:pathLst>
          </a:custGeom>
          <a:solidFill>
            <a:srgbClr val="CDCDCD"/>
          </a:solidFill>
          <a:ln w="9525">
            <a:solidFill>
              <a:schemeClr val="bg1"/>
            </a:solidFill>
            <a:round/>
            <a:headEnd/>
            <a:tailEnd/>
          </a:ln>
        </p:spPr>
        <p:txBody>
          <a:bodyPr lIns="100008" tIns="50004" rIns="100008" bIns="50004"/>
          <a:lstStyle/>
          <a:p>
            <a:endParaRPr lang="tr-TR"/>
          </a:p>
        </p:txBody>
      </p:sp>
      <p:sp>
        <p:nvSpPr>
          <p:cNvPr id="358414" name="Freeform 14"/>
          <p:cNvSpPr>
            <a:spLocks/>
          </p:cNvSpPr>
          <p:nvPr/>
        </p:nvSpPr>
        <p:spPr bwMode="auto">
          <a:xfrm>
            <a:off x="4644320" y="2741840"/>
            <a:ext cx="1083028" cy="425223"/>
          </a:xfrm>
          <a:custGeom>
            <a:avLst/>
            <a:gdLst>
              <a:gd name="T0" fmla="*/ 614 w 614"/>
              <a:gd name="T1" fmla="*/ 250 h 250"/>
              <a:gd name="T2" fmla="*/ 614 w 614"/>
              <a:gd name="T3" fmla="*/ 134 h 250"/>
              <a:gd name="T4" fmla="*/ 308 w 614"/>
              <a:gd name="T5" fmla="*/ 134 h 250"/>
              <a:gd name="T6" fmla="*/ 0 w 614"/>
              <a:gd name="T7" fmla="*/ 134 h 250"/>
              <a:gd name="T8" fmla="*/ 0 w 614"/>
              <a:gd name="T9" fmla="*/ 0 h 250"/>
            </a:gdLst>
            <a:ahLst/>
            <a:cxnLst>
              <a:cxn ang="0">
                <a:pos x="T0" y="T1"/>
              </a:cxn>
              <a:cxn ang="0">
                <a:pos x="T2" y="T3"/>
              </a:cxn>
              <a:cxn ang="0">
                <a:pos x="T4" y="T5"/>
              </a:cxn>
              <a:cxn ang="0">
                <a:pos x="T6" y="T7"/>
              </a:cxn>
              <a:cxn ang="0">
                <a:pos x="T8" y="T9"/>
              </a:cxn>
            </a:cxnLst>
            <a:rect l="0" t="0" r="r" b="b"/>
            <a:pathLst>
              <a:path w="614" h="250">
                <a:moveTo>
                  <a:pt x="614" y="250"/>
                </a:moveTo>
                <a:lnTo>
                  <a:pt x="614" y="134"/>
                </a:lnTo>
                <a:lnTo>
                  <a:pt x="308" y="134"/>
                </a:lnTo>
                <a:lnTo>
                  <a:pt x="0" y="134"/>
                </a:lnTo>
                <a:lnTo>
                  <a:pt x="0" y="0"/>
                </a:lnTo>
              </a:path>
            </a:pathLst>
          </a:custGeom>
          <a:noFill/>
          <a:ln w="476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100008" tIns="50004" rIns="100008" bIns="50004"/>
          <a:lstStyle/>
          <a:p>
            <a:endParaRPr lang="tr-TR"/>
          </a:p>
        </p:txBody>
      </p:sp>
      <p:sp>
        <p:nvSpPr>
          <p:cNvPr id="358415" name="Freeform 15"/>
          <p:cNvSpPr>
            <a:spLocks/>
          </p:cNvSpPr>
          <p:nvPr/>
        </p:nvSpPr>
        <p:spPr bwMode="auto">
          <a:xfrm>
            <a:off x="5642682" y="3146652"/>
            <a:ext cx="172861" cy="166688"/>
          </a:xfrm>
          <a:custGeom>
            <a:avLst/>
            <a:gdLst>
              <a:gd name="T0" fmla="*/ 98 w 98"/>
              <a:gd name="T1" fmla="*/ 0 h 98"/>
              <a:gd name="T2" fmla="*/ 48 w 98"/>
              <a:gd name="T3" fmla="*/ 98 h 98"/>
              <a:gd name="T4" fmla="*/ 0 w 98"/>
              <a:gd name="T5" fmla="*/ 0 h 98"/>
              <a:gd name="T6" fmla="*/ 98 w 98"/>
              <a:gd name="T7" fmla="*/ 0 h 98"/>
            </a:gdLst>
            <a:ahLst/>
            <a:cxnLst>
              <a:cxn ang="0">
                <a:pos x="T0" y="T1"/>
              </a:cxn>
              <a:cxn ang="0">
                <a:pos x="T2" y="T3"/>
              </a:cxn>
              <a:cxn ang="0">
                <a:pos x="T4" y="T5"/>
              </a:cxn>
              <a:cxn ang="0">
                <a:pos x="T6" y="T7"/>
              </a:cxn>
            </a:cxnLst>
            <a:rect l="0" t="0" r="r" b="b"/>
            <a:pathLst>
              <a:path w="98" h="98">
                <a:moveTo>
                  <a:pt x="98" y="0"/>
                </a:moveTo>
                <a:lnTo>
                  <a:pt x="48" y="98"/>
                </a:lnTo>
                <a:lnTo>
                  <a:pt x="0" y="0"/>
                </a:lnTo>
                <a:lnTo>
                  <a:pt x="98" y="0"/>
                </a:lnTo>
                <a:close/>
              </a:path>
            </a:pathLst>
          </a:custGeom>
          <a:solidFill>
            <a:srgbClr val="CDCDCD"/>
          </a:solidFill>
          <a:ln w="9525">
            <a:solidFill>
              <a:schemeClr val="bg1"/>
            </a:solidFill>
            <a:round/>
            <a:headEnd/>
            <a:tailEnd/>
          </a:ln>
        </p:spPr>
        <p:txBody>
          <a:bodyPr lIns="100008" tIns="50004" rIns="100008" bIns="50004"/>
          <a:lstStyle/>
          <a:p>
            <a:endParaRPr lang="tr-TR"/>
          </a:p>
        </p:txBody>
      </p:sp>
      <p:sp>
        <p:nvSpPr>
          <p:cNvPr id="358416" name="Freeform 16"/>
          <p:cNvSpPr>
            <a:spLocks/>
          </p:cNvSpPr>
          <p:nvPr/>
        </p:nvSpPr>
        <p:spPr bwMode="auto">
          <a:xfrm>
            <a:off x="3559528" y="2741840"/>
            <a:ext cx="1084792" cy="425223"/>
          </a:xfrm>
          <a:custGeom>
            <a:avLst/>
            <a:gdLst>
              <a:gd name="T0" fmla="*/ 0 w 615"/>
              <a:gd name="T1" fmla="*/ 250 h 250"/>
              <a:gd name="T2" fmla="*/ 0 w 615"/>
              <a:gd name="T3" fmla="*/ 134 h 250"/>
              <a:gd name="T4" fmla="*/ 308 w 615"/>
              <a:gd name="T5" fmla="*/ 134 h 250"/>
              <a:gd name="T6" fmla="*/ 615 w 615"/>
              <a:gd name="T7" fmla="*/ 134 h 250"/>
              <a:gd name="T8" fmla="*/ 615 w 615"/>
              <a:gd name="T9" fmla="*/ 0 h 250"/>
            </a:gdLst>
            <a:ahLst/>
            <a:cxnLst>
              <a:cxn ang="0">
                <a:pos x="T0" y="T1"/>
              </a:cxn>
              <a:cxn ang="0">
                <a:pos x="T2" y="T3"/>
              </a:cxn>
              <a:cxn ang="0">
                <a:pos x="T4" y="T5"/>
              </a:cxn>
              <a:cxn ang="0">
                <a:pos x="T6" y="T7"/>
              </a:cxn>
              <a:cxn ang="0">
                <a:pos x="T8" y="T9"/>
              </a:cxn>
            </a:cxnLst>
            <a:rect l="0" t="0" r="r" b="b"/>
            <a:pathLst>
              <a:path w="615" h="250">
                <a:moveTo>
                  <a:pt x="0" y="250"/>
                </a:moveTo>
                <a:lnTo>
                  <a:pt x="0" y="134"/>
                </a:lnTo>
                <a:lnTo>
                  <a:pt x="308" y="134"/>
                </a:lnTo>
                <a:lnTo>
                  <a:pt x="615" y="134"/>
                </a:lnTo>
                <a:lnTo>
                  <a:pt x="615" y="0"/>
                </a:lnTo>
              </a:path>
            </a:pathLst>
          </a:custGeom>
          <a:noFill/>
          <a:ln w="476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100008" tIns="50004" rIns="100008" bIns="50004"/>
          <a:lstStyle/>
          <a:p>
            <a:endParaRPr lang="tr-TR"/>
          </a:p>
        </p:txBody>
      </p:sp>
      <p:sp>
        <p:nvSpPr>
          <p:cNvPr id="358417" name="Freeform 17"/>
          <p:cNvSpPr>
            <a:spLocks/>
          </p:cNvSpPr>
          <p:nvPr/>
        </p:nvSpPr>
        <p:spPr bwMode="auto">
          <a:xfrm>
            <a:off x="3471334" y="3146652"/>
            <a:ext cx="172861" cy="166688"/>
          </a:xfrm>
          <a:custGeom>
            <a:avLst/>
            <a:gdLst>
              <a:gd name="T0" fmla="*/ 98 w 98"/>
              <a:gd name="T1" fmla="*/ 0 h 98"/>
              <a:gd name="T2" fmla="*/ 50 w 98"/>
              <a:gd name="T3" fmla="*/ 98 h 98"/>
              <a:gd name="T4" fmla="*/ 0 w 98"/>
              <a:gd name="T5" fmla="*/ 0 h 98"/>
              <a:gd name="T6" fmla="*/ 98 w 98"/>
              <a:gd name="T7" fmla="*/ 0 h 98"/>
            </a:gdLst>
            <a:ahLst/>
            <a:cxnLst>
              <a:cxn ang="0">
                <a:pos x="T0" y="T1"/>
              </a:cxn>
              <a:cxn ang="0">
                <a:pos x="T2" y="T3"/>
              </a:cxn>
              <a:cxn ang="0">
                <a:pos x="T4" y="T5"/>
              </a:cxn>
              <a:cxn ang="0">
                <a:pos x="T6" y="T7"/>
              </a:cxn>
            </a:cxnLst>
            <a:rect l="0" t="0" r="r" b="b"/>
            <a:pathLst>
              <a:path w="98" h="98">
                <a:moveTo>
                  <a:pt x="98" y="0"/>
                </a:moveTo>
                <a:lnTo>
                  <a:pt x="50" y="98"/>
                </a:lnTo>
                <a:lnTo>
                  <a:pt x="0" y="0"/>
                </a:lnTo>
                <a:lnTo>
                  <a:pt x="98" y="0"/>
                </a:lnTo>
                <a:close/>
              </a:path>
            </a:pathLst>
          </a:custGeom>
          <a:solidFill>
            <a:srgbClr val="CDCDCD"/>
          </a:solidFill>
          <a:ln w="9525">
            <a:solidFill>
              <a:schemeClr val="bg1"/>
            </a:solidFill>
            <a:round/>
            <a:headEnd/>
            <a:tailEnd/>
          </a:ln>
        </p:spPr>
        <p:txBody>
          <a:bodyPr lIns="100008" tIns="50004" rIns="100008" bIns="50004"/>
          <a:lstStyle/>
          <a:p>
            <a:endParaRPr lang="tr-TR"/>
          </a:p>
        </p:txBody>
      </p:sp>
      <p:sp>
        <p:nvSpPr>
          <p:cNvPr id="358418" name="Freeform 18"/>
          <p:cNvSpPr>
            <a:spLocks/>
          </p:cNvSpPr>
          <p:nvPr/>
        </p:nvSpPr>
        <p:spPr bwMode="auto">
          <a:xfrm>
            <a:off x="1389944" y="2741840"/>
            <a:ext cx="3254376" cy="425223"/>
          </a:xfrm>
          <a:custGeom>
            <a:avLst/>
            <a:gdLst>
              <a:gd name="T0" fmla="*/ 0 w 1845"/>
              <a:gd name="T1" fmla="*/ 250 h 250"/>
              <a:gd name="T2" fmla="*/ 0 w 1845"/>
              <a:gd name="T3" fmla="*/ 134 h 250"/>
              <a:gd name="T4" fmla="*/ 923 w 1845"/>
              <a:gd name="T5" fmla="*/ 134 h 250"/>
              <a:gd name="T6" fmla="*/ 1845 w 1845"/>
              <a:gd name="T7" fmla="*/ 134 h 250"/>
              <a:gd name="T8" fmla="*/ 1845 w 1845"/>
              <a:gd name="T9" fmla="*/ 0 h 250"/>
            </a:gdLst>
            <a:ahLst/>
            <a:cxnLst>
              <a:cxn ang="0">
                <a:pos x="T0" y="T1"/>
              </a:cxn>
              <a:cxn ang="0">
                <a:pos x="T2" y="T3"/>
              </a:cxn>
              <a:cxn ang="0">
                <a:pos x="T4" y="T5"/>
              </a:cxn>
              <a:cxn ang="0">
                <a:pos x="T6" y="T7"/>
              </a:cxn>
              <a:cxn ang="0">
                <a:pos x="T8" y="T9"/>
              </a:cxn>
            </a:cxnLst>
            <a:rect l="0" t="0" r="r" b="b"/>
            <a:pathLst>
              <a:path w="1845" h="250">
                <a:moveTo>
                  <a:pt x="0" y="250"/>
                </a:moveTo>
                <a:lnTo>
                  <a:pt x="0" y="134"/>
                </a:lnTo>
                <a:lnTo>
                  <a:pt x="923" y="134"/>
                </a:lnTo>
                <a:lnTo>
                  <a:pt x="1845" y="134"/>
                </a:lnTo>
                <a:lnTo>
                  <a:pt x="1845" y="0"/>
                </a:lnTo>
              </a:path>
            </a:pathLst>
          </a:custGeom>
          <a:noFill/>
          <a:ln w="47625">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lIns="100008" tIns="50004" rIns="100008" bIns="50004"/>
          <a:lstStyle/>
          <a:p>
            <a:endParaRPr lang="tr-TR"/>
          </a:p>
        </p:txBody>
      </p:sp>
      <p:sp>
        <p:nvSpPr>
          <p:cNvPr id="358419" name="Freeform 19"/>
          <p:cNvSpPr>
            <a:spLocks/>
          </p:cNvSpPr>
          <p:nvPr/>
        </p:nvSpPr>
        <p:spPr bwMode="auto">
          <a:xfrm>
            <a:off x="1303515" y="3146652"/>
            <a:ext cx="174624" cy="166688"/>
          </a:xfrm>
          <a:custGeom>
            <a:avLst/>
            <a:gdLst>
              <a:gd name="T0" fmla="*/ 99 w 99"/>
              <a:gd name="T1" fmla="*/ 0 h 98"/>
              <a:gd name="T2" fmla="*/ 49 w 99"/>
              <a:gd name="T3" fmla="*/ 98 h 98"/>
              <a:gd name="T4" fmla="*/ 0 w 99"/>
              <a:gd name="T5" fmla="*/ 0 h 98"/>
              <a:gd name="T6" fmla="*/ 99 w 99"/>
              <a:gd name="T7" fmla="*/ 0 h 98"/>
            </a:gdLst>
            <a:ahLst/>
            <a:cxnLst>
              <a:cxn ang="0">
                <a:pos x="T0" y="T1"/>
              </a:cxn>
              <a:cxn ang="0">
                <a:pos x="T2" y="T3"/>
              </a:cxn>
              <a:cxn ang="0">
                <a:pos x="T4" y="T5"/>
              </a:cxn>
              <a:cxn ang="0">
                <a:pos x="T6" y="T7"/>
              </a:cxn>
            </a:cxnLst>
            <a:rect l="0" t="0" r="r" b="b"/>
            <a:pathLst>
              <a:path w="99" h="98">
                <a:moveTo>
                  <a:pt x="99" y="0"/>
                </a:moveTo>
                <a:lnTo>
                  <a:pt x="49" y="98"/>
                </a:lnTo>
                <a:lnTo>
                  <a:pt x="0" y="0"/>
                </a:lnTo>
                <a:lnTo>
                  <a:pt x="99" y="0"/>
                </a:lnTo>
                <a:close/>
              </a:path>
            </a:pathLst>
          </a:custGeom>
          <a:solidFill>
            <a:srgbClr val="CDCDCD"/>
          </a:solidFill>
          <a:ln w="9525">
            <a:solidFill>
              <a:schemeClr val="bg1"/>
            </a:solidFill>
            <a:round/>
            <a:headEnd/>
            <a:tailEnd/>
          </a:ln>
        </p:spPr>
        <p:txBody>
          <a:bodyPr lIns="100008" tIns="50004" rIns="100008" bIns="50004"/>
          <a:lstStyle/>
          <a:p>
            <a:endParaRPr lang="tr-TR"/>
          </a:p>
        </p:txBody>
      </p:sp>
      <p:sp>
        <p:nvSpPr>
          <p:cNvPr id="358420" name="Rectangle 20"/>
          <p:cNvSpPr>
            <a:spLocks noChangeArrowheads="1"/>
          </p:cNvSpPr>
          <p:nvPr/>
        </p:nvSpPr>
        <p:spPr bwMode="auto">
          <a:xfrm>
            <a:off x="423334" y="4794818"/>
            <a:ext cx="1947333" cy="1139598"/>
          </a:xfrm>
          <a:prstGeom prst="rect">
            <a:avLst/>
          </a:prstGeom>
          <a:solidFill>
            <a:srgbClr val="FFFF00"/>
          </a:solidFill>
          <a:ln w="28575">
            <a:solidFill>
              <a:srgbClr val="000000"/>
            </a:solidFill>
            <a:miter lim="800000"/>
            <a:headEnd/>
            <a:tailEnd/>
          </a:ln>
        </p:spPr>
        <p:txBody>
          <a:bodyPr lIns="100008" tIns="50004" rIns="100008" bIns="50004"/>
          <a:lstStyle/>
          <a:p>
            <a:endParaRPr lang="tr-TR"/>
          </a:p>
        </p:txBody>
      </p:sp>
      <p:sp>
        <p:nvSpPr>
          <p:cNvPr id="358421" name="Rectangle 21"/>
          <p:cNvSpPr>
            <a:spLocks noChangeArrowheads="1"/>
          </p:cNvSpPr>
          <p:nvPr/>
        </p:nvSpPr>
        <p:spPr bwMode="auto">
          <a:xfrm>
            <a:off x="423333" y="4810125"/>
            <a:ext cx="1975556"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a:solidFill>
                  <a:srgbClr val="000000"/>
                </a:solidFill>
              </a:rPr>
              <a:t>Raw Material WIP      Finished Goods</a:t>
            </a:r>
          </a:p>
        </p:txBody>
      </p:sp>
      <p:sp>
        <p:nvSpPr>
          <p:cNvPr id="358422" name="Rectangle 22"/>
          <p:cNvSpPr>
            <a:spLocks noChangeArrowheads="1"/>
          </p:cNvSpPr>
          <p:nvPr/>
        </p:nvSpPr>
        <p:spPr bwMode="auto">
          <a:xfrm>
            <a:off x="4723695" y="4794818"/>
            <a:ext cx="2009070" cy="1139598"/>
          </a:xfrm>
          <a:prstGeom prst="rect">
            <a:avLst/>
          </a:prstGeom>
          <a:solidFill>
            <a:srgbClr val="FFFF00"/>
          </a:solidFill>
          <a:ln w="28575">
            <a:solidFill>
              <a:srgbClr val="000000"/>
            </a:solidFill>
            <a:miter lim="800000"/>
            <a:headEnd/>
            <a:tailEnd/>
          </a:ln>
        </p:spPr>
        <p:txBody>
          <a:bodyPr lIns="100008" tIns="50004" rIns="100008" bIns="50004"/>
          <a:lstStyle/>
          <a:p>
            <a:endParaRPr lang="tr-TR"/>
          </a:p>
        </p:txBody>
      </p:sp>
      <p:sp>
        <p:nvSpPr>
          <p:cNvPr id="358423" name="Rectangle 23"/>
          <p:cNvSpPr>
            <a:spLocks noChangeArrowheads="1"/>
          </p:cNvSpPr>
          <p:nvPr/>
        </p:nvSpPr>
        <p:spPr bwMode="auto">
          <a:xfrm>
            <a:off x="4910667" y="4980214"/>
            <a:ext cx="160866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a:solidFill>
                  <a:srgbClr val="000000"/>
                </a:solidFill>
              </a:rPr>
              <a:t>Independent Dependent</a:t>
            </a:r>
          </a:p>
        </p:txBody>
      </p:sp>
      <p:sp>
        <p:nvSpPr>
          <p:cNvPr id="358424" name="Rectangle 24"/>
          <p:cNvSpPr>
            <a:spLocks noChangeArrowheads="1"/>
          </p:cNvSpPr>
          <p:nvPr/>
        </p:nvSpPr>
        <p:spPr bwMode="auto">
          <a:xfrm>
            <a:off x="2674056" y="4794818"/>
            <a:ext cx="1772709" cy="1139598"/>
          </a:xfrm>
          <a:prstGeom prst="rect">
            <a:avLst/>
          </a:prstGeom>
          <a:solidFill>
            <a:srgbClr val="FFFF00"/>
          </a:solidFill>
          <a:ln w="28575">
            <a:solidFill>
              <a:srgbClr val="000000"/>
            </a:solidFill>
            <a:miter lim="800000"/>
            <a:headEnd/>
            <a:tailEnd/>
          </a:ln>
        </p:spPr>
        <p:txBody>
          <a:bodyPr lIns="100008" tIns="50004" rIns="100008" bIns="50004"/>
          <a:lstStyle/>
          <a:p>
            <a:endParaRPr lang="tr-TR"/>
          </a:p>
        </p:txBody>
      </p:sp>
      <p:sp>
        <p:nvSpPr>
          <p:cNvPr id="358425" name="Rectangle 25"/>
          <p:cNvSpPr>
            <a:spLocks noChangeArrowheads="1"/>
          </p:cNvSpPr>
          <p:nvPr/>
        </p:nvSpPr>
        <p:spPr bwMode="auto">
          <a:xfrm>
            <a:off x="2817341" y="4810125"/>
            <a:ext cx="151988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sz="2200" b="1" dirty="0">
                <a:solidFill>
                  <a:srgbClr val="000000"/>
                </a:solidFill>
              </a:rPr>
              <a:t>A Items </a:t>
            </a:r>
            <a:endParaRPr lang="tr-TR" sz="2200" b="1" dirty="0" smtClean="0">
              <a:solidFill>
                <a:srgbClr val="000000"/>
              </a:solidFill>
            </a:endParaRPr>
          </a:p>
          <a:p>
            <a:pPr algn="ctr"/>
            <a:r>
              <a:rPr lang="en-US" sz="2200" b="1" dirty="0" smtClean="0">
                <a:solidFill>
                  <a:srgbClr val="000000"/>
                </a:solidFill>
              </a:rPr>
              <a:t>B </a:t>
            </a:r>
            <a:r>
              <a:rPr lang="en-US" sz="2200" b="1" dirty="0">
                <a:solidFill>
                  <a:srgbClr val="000000"/>
                </a:solidFill>
              </a:rPr>
              <a:t>Items </a:t>
            </a:r>
            <a:endParaRPr lang="tr-TR" sz="2200" b="1" dirty="0" smtClean="0">
              <a:solidFill>
                <a:srgbClr val="000000"/>
              </a:solidFill>
            </a:endParaRPr>
          </a:p>
          <a:p>
            <a:pPr algn="ctr"/>
            <a:r>
              <a:rPr lang="en-US" sz="2200" b="1" dirty="0" smtClean="0">
                <a:solidFill>
                  <a:srgbClr val="000000"/>
                </a:solidFill>
              </a:rPr>
              <a:t>C </a:t>
            </a:r>
            <a:r>
              <a:rPr lang="en-US" sz="2200" b="1" dirty="0">
                <a:solidFill>
                  <a:srgbClr val="000000"/>
                </a:solidFill>
              </a:rPr>
              <a:t>Items</a:t>
            </a:r>
          </a:p>
        </p:txBody>
      </p:sp>
      <p:sp>
        <p:nvSpPr>
          <p:cNvPr id="358426" name="Rectangle 26"/>
          <p:cNvSpPr>
            <a:spLocks noChangeArrowheads="1"/>
          </p:cNvSpPr>
          <p:nvPr/>
        </p:nvSpPr>
        <p:spPr bwMode="auto">
          <a:xfrm>
            <a:off x="7011459" y="4794818"/>
            <a:ext cx="1772708" cy="1139598"/>
          </a:xfrm>
          <a:prstGeom prst="rect">
            <a:avLst/>
          </a:prstGeom>
          <a:solidFill>
            <a:srgbClr val="FFFF00"/>
          </a:solidFill>
          <a:ln w="28575">
            <a:solidFill>
              <a:srgbClr val="000000"/>
            </a:solidFill>
            <a:miter lim="800000"/>
            <a:headEnd/>
            <a:tailEnd/>
          </a:ln>
        </p:spPr>
        <p:txBody>
          <a:bodyPr lIns="100008" tIns="50004" rIns="100008" bIns="50004"/>
          <a:lstStyle/>
          <a:p>
            <a:endParaRPr lang="tr-TR"/>
          </a:p>
        </p:txBody>
      </p:sp>
      <p:sp>
        <p:nvSpPr>
          <p:cNvPr id="358427" name="Rectangle 27"/>
          <p:cNvSpPr>
            <a:spLocks noChangeArrowheads="1"/>
          </p:cNvSpPr>
          <p:nvPr/>
        </p:nvSpPr>
        <p:spPr bwMode="auto">
          <a:xfrm>
            <a:off x="7112000" y="4810125"/>
            <a:ext cx="160866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sz="2200" b="1">
                <a:solidFill>
                  <a:srgbClr val="000000"/>
                </a:solidFill>
              </a:rPr>
              <a:t>Maintenance Dependent Operating</a:t>
            </a:r>
          </a:p>
        </p:txBody>
      </p:sp>
      <p:sp>
        <p:nvSpPr>
          <p:cNvPr id="358428" name="Freeform 28"/>
          <p:cNvSpPr>
            <a:spLocks/>
          </p:cNvSpPr>
          <p:nvPr/>
        </p:nvSpPr>
        <p:spPr bwMode="auto">
          <a:xfrm>
            <a:off x="1389945" y="4225018"/>
            <a:ext cx="1764" cy="423523"/>
          </a:xfrm>
          <a:custGeom>
            <a:avLst/>
            <a:gdLst>
              <a:gd name="T0" fmla="*/ 249 h 249"/>
              <a:gd name="T1" fmla="*/ 168 h 249"/>
              <a:gd name="T2" fmla="*/ 0 h 249"/>
            </a:gdLst>
            <a:ahLst/>
            <a:cxnLst>
              <a:cxn ang="0">
                <a:pos x="0" y="T0"/>
              </a:cxn>
              <a:cxn ang="0">
                <a:pos x="0" y="T1"/>
              </a:cxn>
              <a:cxn ang="0">
                <a:pos x="0" y="T2"/>
              </a:cxn>
            </a:cxnLst>
            <a:rect l="0" t="0" r="r" b="b"/>
            <a:pathLst>
              <a:path h="249">
                <a:moveTo>
                  <a:pt x="0" y="249"/>
                </a:moveTo>
                <a:lnTo>
                  <a:pt x="0" y="168"/>
                </a:lnTo>
                <a:lnTo>
                  <a:pt x="0" y="0"/>
                </a:lnTo>
              </a:path>
            </a:pathLst>
          </a:custGeom>
          <a:solidFill>
            <a:schemeClr val="bg1"/>
          </a:solidFill>
          <a:ln w="47625">
            <a:solidFill>
              <a:schemeClr val="bg1"/>
            </a:solidFill>
            <a:prstDash val="solid"/>
            <a:round/>
            <a:headEnd/>
            <a:tailEnd/>
          </a:ln>
        </p:spPr>
        <p:txBody>
          <a:bodyPr lIns="100008" tIns="50004" rIns="100008" bIns="50004"/>
          <a:lstStyle/>
          <a:p>
            <a:endParaRPr lang="tr-TR"/>
          </a:p>
        </p:txBody>
      </p:sp>
      <p:sp>
        <p:nvSpPr>
          <p:cNvPr id="358429" name="Freeform 29"/>
          <p:cNvSpPr>
            <a:spLocks/>
          </p:cNvSpPr>
          <p:nvPr/>
        </p:nvSpPr>
        <p:spPr bwMode="auto">
          <a:xfrm>
            <a:off x="1303515" y="4626429"/>
            <a:ext cx="174624" cy="168389"/>
          </a:xfrm>
          <a:custGeom>
            <a:avLst/>
            <a:gdLst>
              <a:gd name="T0" fmla="*/ 99 w 99"/>
              <a:gd name="T1" fmla="*/ 0 h 99"/>
              <a:gd name="T2" fmla="*/ 49 w 99"/>
              <a:gd name="T3" fmla="*/ 99 h 99"/>
              <a:gd name="T4" fmla="*/ 0 w 99"/>
              <a:gd name="T5" fmla="*/ 0 h 99"/>
              <a:gd name="T6" fmla="*/ 99 w 99"/>
              <a:gd name="T7" fmla="*/ 0 h 99"/>
            </a:gdLst>
            <a:ahLst/>
            <a:cxnLst>
              <a:cxn ang="0">
                <a:pos x="T0" y="T1"/>
              </a:cxn>
              <a:cxn ang="0">
                <a:pos x="T2" y="T3"/>
              </a:cxn>
              <a:cxn ang="0">
                <a:pos x="T4" y="T5"/>
              </a:cxn>
              <a:cxn ang="0">
                <a:pos x="T6" y="T7"/>
              </a:cxn>
            </a:cxnLst>
            <a:rect l="0" t="0" r="r" b="b"/>
            <a:pathLst>
              <a:path w="99" h="99">
                <a:moveTo>
                  <a:pt x="99" y="0"/>
                </a:moveTo>
                <a:lnTo>
                  <a:pt x="49" y="99"/>
                </a:lnTo>
                <a:lnTo>
                  <a:pt x="0" y="0"/>
                </a:lnTo>
                <a:lnTo>
                  <a:pt x="99" y="0"/>
                </a:lnTo>
                <a:close/>
              </a:path>
            </a:pathLst>
          </a:custGeom>
          <a:solidFill>
            <a:schemeClr val="bg1"/>
          </a:solidFill>
          <a:ln w="9525">
            <a:solidFill>
              <a:schemeClr val="bg1"/>
            </a:solidFill>
            <a:round/>
            <a:headEnd/>
            <a:tailEnd/>
          </a:ln>
        </p:spPr>
        <p:txBody>
          <a:bodyPr lIns="100008" tIns="50004" rIns="100008" bIns="50004"/>
          <a:lstStyle/>
          <a:p>
            <a:endParaRPr lang="tr-TR"/>
          </a:p>
        </p:txBody>
      </p:sp>
      <p:sp>
        <p:nvSpPr>
          <p:cNvPr id="358430" name="Freeform 30"/>
          <p:cNvSpPr>
            <a:spLocks/>
          </p:cNvSpPr>
          <p:nvPr/>
        </p:nvSpPr>
        <p:spPr bwMode="auto">
          <a:xfrm>
            <a:off x="3559528" y="4225018"/>
            <a:ext cx="1764" cy="423523"/>
          </a:xfrm>
          <a:custGeom>
            <a:avLst/>
            <a:gdLst>
              <a:gd name="T0" fmla="*/ 249 h 249"/>
              <a:gd name="T1" fmla="*/ 168 h 249"/>
              <a:gd name="T2" fmla="*/ 0 h 249"/>
            </a:gdLst>
            <a:ahLst/>
            <a:cxnLst>
              <a:cxn ang="0">
                <a:pos x="0" y="T0"/>
              </a:cxn>
              <a:cxn ang="0">
                <a:pos x="0" y="T1"/>
              </a:cxn>
              <a:cxn ang="0">
                <a:pos x="0" y="T2"/>
              </a:cxn>
            </a:cxnLst>
            <a:rect l="0" t="0" r="r" b="b"/>
            <a:pathLst>
              <a:path h="249">
                <a:moveTo>
                  <a:pt x="0" y="249"/>
                </a:moveTo>
                <a:lnTo>
                  <a:pt x="0" y="168"/>
                </a:lnTo>
                <a:lnTo>
                  <a:pt x="0" y="0"/>
                </a:lnTo>
              </a:path>
            </a:pathLst>
          </a:custGeom>
          <a:solidFill>
            <a:schemeClr val="bg1"/>
          </a:solidFill>
          <a:ln w="47625">
            <a:solidFill>
              <a:schemeClr val="bg1"/>
            </a:solidFill>
            <a:prstDash val="solid"/>
            <a:round/>
            <a:headEnd/>
            <a:tailEnd/>
          </a:ln>
        </p:spPr>
        <p:txBody>
          <a:bodyPr lIns="100008" tIns="50004" rIns="100008" bIns="50004"/>
          <a:lstStyle/>
          <a:p>
            <a:endParaRPr lang="tr-TR"/>
          </a:p>
        </p:txBody>
      </p:sp>
      <p:sp>
        <p:nvSpPr>
          <p:cNvPr id="358431" name="Freeform 31"/>
          <p:cNvSpPr>
            <a:spLocks/>
          </p:cNvSpPr>
          <p:nvPr/>
        </p:nvSpPr>
        <p:spPr bwMode="auto">
          <a:xfrm>
            <a:off x="3471334" y="4626429"/>
            <a:ext cx="172861" cy="168389"/>
          </a:xfrm>
          <a:custGeom>
            <a:avLst/>
            <a:gdLst>
              <a:gd name="T0" fmla="*/ 98 w 98"/>
              <a:gd name="T1" fmla="*/ 0 h 99"/>
              <a:gd name="T2" fmla="*/ 50 w 98"/>
              <a:gd name="T3" fmla="*/ 99 h 99"/>
              <a:gd name="T4" fmla="*/ 0 w 98"/>
              <a:gd name="T5" fmla="*/ 0 h 99"/>
              <a:gd name="T6" fmla="*/ 98 w 98"/>
              <a:gd name="T7" fmla="*/ 0 h 99"/>
            </a:gdLst>
            <a:ahLst/>
            <a:cxnLst>
              <a:cxn ang="0">
                <a:pos x="T0" y="T1"/>
              </a:cxn>
              <a:cxn ang="0">
                <a:pos x="T2" y="T3"/>
              </a:cxn>
              <a:cxn ang="0">
                <a:pos x="T4" y="T5"/>
              </a:cxn>
              <a:cxn ang="0">
                <a:pos x="T6" y="T7"/>
              </a:cxn>
            </a:cxnLst>
            <a:rect l="0" t="0" r="r" b="b"/>
            <a:pathLst>
              <a:path w="98" h="99">
                <a:moveTo>
                  <a:pt x="98" y="0"/>
                </a:moveTo>
                <a:lnTo>
                  <a:pt x="50" y="99"/>
                </a:lnTo>
                <a:lnTo>
                  <a:pt x="0" y="0"/>
                </a:lnTo>
                <a:lnTo>
                  <a:pt x="98" y="0"/>
                </a:lnTo>
                <a:close/>
              </a:path>
            </a:pathLst>
          </a:custGeom>
          <a:solidFill>
            <a:schemeClr val="bg1"/>
          </a:solidFill>
          <a:ln w="9525">
            <a:solidFill>
              <a:schemeClr val="bg1"/>
            </a:solidFill>
            <a:round/>
            <a:headEnd/>
            <a:tailEnd/>
          </a:ln>
        </p:spPr>
        <p:txBody>
          <a:bodyPr lIns="100008" tIns="50004" rIns="100008" bIns="50004"/>
          <a:lstStyle/>
          <a:p>
            <a:endParaRPr lang="tr-TR"/>
          </a:p>
        </p:txBody>
      </p:sp>
      <p:sp>
        <p:nvSpPr>
          <p:cNvPr id="358432" name="Freeform 32"/>
          <p:cNvSpPr>
            <a:spLocks/>
          </p:cNvSpPr>
          <p:nvPr/>
        </p:nvSpPr>
        <p:spPr bwMode="auto">
          <a:xfrm>
            <a:off x="5727349" y="4225018"/>
            <a:ext cx="1763" cy="423523"/>
          </a:xfrm>
          <a:custGeom>
            <a:avLst/>
            <a:gdLst>
              <a:gd name="T0" fmla="*/ 249 h 249"/>
              <a:gd name="T1" fmla="*/ 168 h 249"/>
              <a:gd name="T2" fmla="*/ 0 h 249"/>
            </a:gdLst>
            <a:ahLst/>
            <a:cxnLst>
              <a:cxn ang="0">
                <a:pos x="0" y="T0"/>
              </a:cxn>
              <a:cxn ang="0">
                <a:pos x="0" y="T1"/>
              </a:cxn>
              <a:cxn ang="0">
                <a:pos x="0" y="T2"/>
              </a:cxn>
            </a:cxnLst>
            <a:rect l="0" t="0" r="r" b="b"/>
            <a:pathLst>
              <a:path h="249">
                <a:moveTo>
                  <a:pt x="0" y="249"/>
                </a:moveTo>
                <a:lnTo>
                  <a:pt x="0" y="168"/>
                </a:lnTo>
                <a:lnTo>
                  <a:pt x="0" y="0"/>
                </a:lnTo>
              </a:path>
            </a:pathLst>
          </a:custGeom>
          <a:solidFill>
            <a:schemeClr val="bg1"/>
          </a:solidFill>
          <a:ln w="47625">
            <a:solidFill>
              <a:schemeClr val="bg1"/>
            </a:solidFill>
            <a:prstDash val="solid"/>
            <a:round/>
            <a:headEnd/>
            <a:tailEnd/>
          </a:ln>
        </p:spPr>
        <p:txBody>
          <a:bodyPr lIns="100008" tIns="50004" rIns="100008" bIns="50004"/>
          <a:lstStyle/>
          <a:p>
            <a:endParaRPr lang="tr-TR"/>
          </a:p>
        </p:txBody>
      </p:sp>
      <p:sp>
        <p:nvSpPr>
          <p:cNvPr id="358433" name="Freeform 33"/>
          <p:cNvSpPr>
            <a:spLocks/>
          </p:cNvSpPr>
          <p:nvPr/>
        </p:nvSpPr>
        <p:spPr bwMode="auto">
          <a:xfrm>
            <a:off x="5642682" y="4626429"/>
            <a:ext cx="172861" cy="168389"/>
          </a:xfrm>
          <a:custGeom>
            <a:avLst/>
            <a:gdLst>
              <a:gd name="T0" fmla="*/ 98 w 98"/>
              <a:gd name="T1" fmla="*/ 0 h 99"/>
              <a:gd name="T2" fmla="*/ 48 w 98"/>
              <a:gd name="T3" fmla="*/ 99 h 99"/>
              <a:gd name="T4" fmla="*/ 0 w 98"/>
              <a:gd name="T5" fmla="*/ 0 h 99"/>
              <a:gd name="T6" fmla="*/ 98 w 98"/>
              <a:gd name="T7" fmla="*/ 0 h 99"/>
            </a:gdLst>
            <a:ahLst/>
            <a:cxnLst>
              <a:cxn ang="0">
                <a:pos x="T0" y="T1"/>
              </a:cxn>
              <a:cxn ang="0">
                <a:pos x="T2" y="T3"/>
              </a:cxn>
              <a:cxn ang="0">
                <a:pos x="T4" y="T5"/>
              </a:cxn>
              <a:cxn ang="0">
                <a:pos x="T6" y="T7"/>
              </a:cxn>
            </a:cxnLst>
            <a:rect l="0" t="0" r="r" b="b"/>
            <a:pathLst>
              <a:path w="98" h="99">
                <a:moveTo>
                  <a:pt x="98" y="0"/>
                </a:moveTo>
                <a:lnTo>
                  <a:pt x="48" y="99"/>
                </a:lnTo>
                <a:lnTo>
                  <a:pt x="0" y="0"/>
                </a:lnTo>
                <a:lnTo>
                  <a:pt x="98" y="0"/>
                </a:lnTo>
                <a:close/>
              </a:path>
            </a:pathLst>
          </a:custGeom>
          <a:solidFill>
            <a:schemeClr val="bg1"/>
          </a:solidFill>
          <a:ln w="9525">
            <a:solidFill>
              <a:schemeClr val="bg1"/>
            </a:solidFill>
            <a:round/>
            <a:headEnd/>
            <a:tailEnd/>
          </a:ln>
        </p:spPr>
        <p:txBody>
          <a:bodyPr lIns="100008" tIns="50004" rIns="100008" bIns="50004"/>
          <a:lstStyle/>
          <a:p>
            <a:endParaRPr lang="tr-TR"/>
          </a:p>
        </p:txBody>
      </p:sp>
      <p:sp>
        <p:nvSpPr>
          <p:cNvPr id="358434" name="Freeform 34"/>
          <p:cNvSpPr>
            <a:spLocks/>
          </p:cNvSpPr>
          <p:nvPr/>
        </p:nvSpPr>
        <p:spPr bwMode="auto">
          <a:xfrm>
            <a:off x="7896932" y="4225018"/>
            <a:ext cx="1763" cy="423523"/>
          </a:xfrm>
          <a:custGeom>
            <a:avLst/>
            <a:gdLst>
              <a:gd name="T0" fmla="*/ 249 h 249"/>
              <a:gd name="T1" fmla="*/ 168 h 249"/>
              <a:gd name="T2" fmla="*/ 0 h 249"/>
            </a:gdLst>
            <a:ahLst/>
            <a:cxnLst>
              <a:cxn ang="0">
                <a:pos x="0" y="T0"/>
              </a:cxn>
              <a:cxn ang="0">
                <a:pos x="0" y="T1"/>
              </a:cxn>
              <a:cxn ang="0">
                <a:pos x="0" y="T2"/>
              </a:cxn>
            </a:cxnLst>
            <a:rect l="0" t="0" r="r" b="b"/>
            <a:pathLst>
              <a:path h="249">
                <a:moveTo>
                  <a:pt x="0" y="249"/>
                </a:moveTo>
                <a:lnTo>
                  <a:pt x="0" y="168"/>
                </a:lnTo>
                <a:lnTo>
                  <a:pt x="0" y="0"/>
                </a:lnTo>
              </a:path>
            </a:pathLst>
          </a:custGeom>
          <a:solidFill>
            <a:schemeClr val="bg1"/>
          </a:solidFill>
          <a:ln w="47625">
            <a:solidFill>
              <a:schemeClr val="bg1"/>
            </a:solidFill>
            <a:prstDash val="solid"/>
            <a:round/>
            <a:headEnd/>
            <a:tailEnd/>
          </a:ln>
        </p:spPr>
        <p:txBody>
          <a:bodyPr lIns="100008" tIns="50004" rIns="100008" bIns="50004"/>
          <a:lstStyle/>
          <a:p>
            <a:endParaRPr lang="tr-TR"/>
          </a:p>
        </p:txBody>
      </p:sp>
      <p:sp>
        <p:nvSpPr>
          <p:cNvPr id="358435" name="Freeform 35"/>
          <p:cNvSpPr>
            <a:spLocks/>
          </p:cNvSpPr>
          <p:nvPr/>
        </p:nvSpPr>
        <p:spPr bwMode="auto">
          <a:xfrm>
            <a:off x="7808737" y="4626429"/>
            <a:ext cx="174624" cy="168389"/>
          </a:xfrm>
          <a:custGeom>
            <a:avLst/>
            <a:gdLst>
              <a:gd name="T0" fmla="*/ 99 w 99"/>
              <a:gd name="T1" fmla="*/ 0 h 99"/>
              <a:gd name="T2" fmla="*/ 50 w 99"/>
              <a:gd name="T3" fmla="*/ 99 h 99"/>
              <a:gd name="T4" fmla="*/ 0 w 99"/>
              <a:gd name="T5" fmla="*/ 0 h 99"/>
              <a:gd name="T6" fmla="*/ 99 w 99"/>
              <a:gd name="T7" fmla="*/ 0 h 99"/>
            </a:gdLst>
            <a:ahLst/>
            <a:cxnLst>
              <a:cxn ang="0">
                <a:pos x="T0" y="T1"/>
              </a:cxn>
              <a:cxn ang="0">
                <a:pos x="T2" y="T3"/>
              </a:cxn>
              <a:cxn ang="0">
                <a:pos x="T4" y="T5"/>
              </a:cxn>
              <a:cxn ang="0">
                <a:pos x="T6" y="T7"/>
              </a:cxn>
            </a:cxnLst>
            <a:rect l="0" t="0" r="r" b="b"/>
            <a:pathLst>
              <a:path w="99" h="99">
                <a:moveTo>
                  <a:pt x="99" y="0"/>
                </a:moveTo>
                <a:lnTo>
                  <a:pt x="50" y="99"/>
                </a:lnTo>
                <a:lnTo>
                  <a:pt x="0" y="0"/>
                </a:lnTo>
                <a:lnTo>
                  <a:pt x="99" y="0"/>
                </a:lnTo>
                <a:close/>
              </a:path>
            </a:pathLst>
          </a:custGeom>
          <a:solidFill>
            <a:schemeClr val="bg1"/>
          </a:solidFill>
          <a:ln w="9525">
            <a:solidFill>
              <a:schemeClr val="bg1"/>
            </a:solidFill>
            <a:round/>
            <a:headEnd/>
            <a:tailEnd/>
          </a:ln>
        </p:spPr>
        <p:txBody>
          <a:bodyPr lIns="100008" tIns="50004" rIns="100008" bIns="50004"/>
          <a:lstStyle/>
          <a:p>
            <a:endParaRPr lang="tr-TR"/>
          </a:p>
        </p:txBody>
      </p:sp>
      <p:pic>
        <p:nvPicPr>
          <p:cNvPr id="358436" name="Picture 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8528" y="1245054"/>
            <a:ext cx="1682750" cy="1529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7" name="Rectangle 37"/>
          <p:cNvSpPr>
            <a:spLocks noChangeArrowheads="1"/>
          </p:cNvSpPr>
          <p:nvPr/>
        </p:nvSpPr>
        <p:spPr bwMode="auto">
          <a:xfrm>
            <a:off x="6090709" y="2360839"/>
            <a:ext cx="943680" cy="397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5" tIns="44444" rIns="90475" bIns="44444">
            <a:spAutoFit/>
          </a:bodyPr>
          <a:lstStyle/>
          <a:p>
            <a:pPr algn="r" defTabSz="915004"/>
            <a:r>
              <a:rPr lang="en-US" sz="1000">
                <a:solidFill>
                  <a:srgbClr val="CECECE"/>
                </a:solidFill>
              </a:rPr>
              <a:t>© 1984-1994 T/Maker Co.</a:t>
            </a:r>
          </a:p>
        </p:txBody>
      </p:sp>
      <p:sp>
        <p:nvSpPr>
          <p:cNvPr id="358438" name="Rectangle 38"/>
          <p:cNvSpPr>
            <a:spLocks noGrp="1" noChangeArrowheads="1"/>
          </p:cNvSpPr>
          <p:nvPr>
            <p:ph type="title"/>
          </p:nvPr>
        </p:nvSpPr>
        <p:spPr/>
        <p:txBody>
          <a:bodyPr/>
          <a:lstStyle/>
          <a:p>
            <a:r>
              <a:rPr lang="en-US"/>
              <a:t>Inventory Classifications</a:t>
            </a:r>
          </a:p>
        </p:txBody>
      </p:sp>
    </p:spTree>
    <p:extLst>
      <p:ext uri="{BB962C8B-B14F-4D97-AF65-F5344CB8AC3E}">
        <p14:creationId xmlns:p14="http://schemas.microsoft.com/office/powerpoint/2010/main" val="2253484221"/>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56" name="Line 1048"/>
          <p:cNvSpPr>
            <a:spLocks noChangeShapeType="1"/>
          </p:cNvSpPr>
          <p:nvPr/>
        </p:nvSpPr>
        <p:spPr bwMode="auto">
          <a:xfrm>
            <a:off x="592667" y="1959429"/>
            <a:ext cx="1016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grpSp>
        <p:nvGrpSpPr>
          <p:cNvPr id="428070" name="Group 1062"/>
          <p:cNvGrpSpPr>
            <a:grpSpLocks/>
          </p:cNvGrpSpPr>
          <p:nvPr/>
        </p:nvGrpSpPr>
        <p:grpSpPr bwMode="auto">
          <a:xfrm>
            <a:off x="1524000" y="1469572"/>
            <a:ext cx="6180667" cy="979714"/>
            <a:chOff x="1632" y="864"/>
            <a:chExt cx="2256" cy="576"/>
          </a:xfrm>
        </p:grpSpPr>
        <p:sp>
          <p:nvSpPr>
            <p:cNvPr id="428067" name="AutoShape 1059"/>
            <p:cNvSpPr>
              <a:spLocks noChangeArrowheads="1"/>
            </p:cNvSpPr>
            <p:nvPr/>
          </p:nvSpPr>
          <p:spPr bwMode="auto">
            <a:xfrm rot="5400000">
              <a:off x="1584" y="912"/>
              <a:ext cx="576" cy="480"/>
            </a:xfrm>
            <a:prstGeom prst="can">
              <a:avLst>
                <a:gd name="adj" fmla="val 25000"/>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8068" name="AutoShape 1060"/>
            <p:cNvSpPr>
              <a:spLocks noChangeArrowheads="1"/>
            </p:cNvSpPr>
            <p:nvPr/>
          </p:nvSpPr>
          <p:spPr bwMode="auto">
            <a:xfrm rot="5400000">
              <a:off x="1944" y="912"/>
              <a:ext cx="576" cy="480"/>
            </a:xfrm>
            <a:prstGeom prst="can">
              <a:avLst>
                <a:gd name="adj" fmla="val 25000"/>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8069" name="AutoShape 1061"/>
            <p:cNvSpPr>
              <a:spLocks noChangeArrowheads="1"/>
            </p:cNvSpPr>
            <p:nvPr/>
          </p:nvSpPr>
          <p:spPr bwMode="auto">
            <a:xfrm rot="5400000">
              <a:off x="2304" y="912"/>
              <a:ext cx="576" cy="480"/>
            </a:xfrm>
            <a:prstGeom prst="can">
              <a:avLst>
                <a:gd name="adj" fmla="val 25000"/>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8066" name="AutoShape 1058"/>
            <p:cNvSpPr>
              <a:spLocks noChangeArrowheads="1"/>
            </p:cNvSpPr>
            <p:nvPr/>
          </p:nvSpPr>
          <p:spPr bwMode="auto">
            <a:xfrm rot="5400000">
              <a:off x="2640" y="912"/>
              <a:ext cx="576" cy="480"/>
            </a:xfrm>
            <a:prstGeom prst="can">
              <a:avLst>
                <a:gd name="adj" fmla="val 25000"/>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8065" name="AutoShape 1057"/>
            <p:cNvSpPr>
              <a:spLocks noChangeArrowheads="1"/>
            </p:cNvSpPr>
            <p:nvPr/>
          </p:nvSpPr>
          <p:spPr bwMode="auto">
            <a:xfrm rot="5400000">
              <a:off x="3000" y="912"/>
              <a:ext cx="576" cy="480"/>
            </a:xfrm>
            <a:prstGeom prst="can">
              <a:avLst>
                <a:gd name="adj" fmla="val 25000"/>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28064" name="AutoShape 1056"/>
            <p:cNvSpPr>
              <a:spLocks noChangeArrowheads="1"/>
            </p:cNvSpPr>
            <p:nvPr/>
          </p:nvSpPr>
          <p:spPr bwMode="auto">
            <a:xfrm rot="5400000">
              <a:off x="3360" y="912"/>
              <a:ext cx="576" cy="480"/>
            </a:xfrm>
            <a:prstGeom prst="can">
              <a:avLst>
                <a:gd name="adj" fmla="val 25000"/>
              </a:avLst>
            </a:prstGeom>
            <a:solidFill>
              <a:schemeClr val="accent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sp>
        <p:nvSpPr>
          <p:cNvPr id="428034" name="Rectangle 1026"/>
          <p:cNvSpPr>
            <a:spLocks noGrp="1" noChangeArrowheads="1"/>
          </p:cNvSpPr>
          <p:nvPr>
            <p:ph type="body" idx="1"/>
          </p:nvPr>
        </p:nvSpPr>
        <p:spPr>
          <a:xfrm>
            <a:off x="723195" y="3020786"/>
            <a:ext cx="7912806" cy="3184071"/>
          </a:xfrm>
          <a:solidFill>
            <a:srgbClr val="00FF00"/>
          </a:solid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marL="375030" indent="-375030" defTabSz="1000079">
              <a:lnSpc>
                <a:spcPct val="90000"/>
              </a:lnSpc>
              <a:buClr>
                <a:srgbClr val="FF0000"/>
              </a:buClr>
              <a:buFontTx/>
              <a:buChar char="1"/>
            </a:pPr>
            <a:r>
              <a:rPr lang="en-US" sz="2300" i="1">
                <a:solidFill>
                  <a:schemeClr val="accent1"/>
                </a:solidFill>
              </a:rPr>
              <a:t>Run time</a:t>
            </a:r>
            <a:r>
              <a:rPr lang="en-US" sz="2300"/>
              <a:t>: Job is at machine and being worked on</a:t>
            </a:r>
          </a:p>
          <a:p>
            <a:pPr marL="375030" indent="-375030" defTabSz="1000079">
              <a:lnSpc>
                <a:spcPct val="90000"/>
              </a:lnSpc>
              <a:buClr>
                <a:srgbClr val="FF0000"/>
              </a:buClr>
              <a:buFontTx/>
              <a:buChar char="2"/>
            </a:pPr>
            <a:r>
              <a:rPr lang="en-US" sz="2300" i="1">
                <a:solidFill>
                  <a:schemeClr val="accent1"/>
                </a:solidFill>
              </a:rPr>
              <a:t>Setup time</a:t>
            </a:r>
            <a:r>
              <a:rPr lang="en-US" sz="2300"/>
              <a:t>: Job is at the work station, and the work station is being "setup."</a:t>
            </a:r>
          </a:p>
          <a:p>
            <a:pPr marL="375030" indent="-375030" defTabSz="1000079">
              <a:lnSpc>
                <a:spcPct val="90000"/>
              </a:lnSpc>
              <a:buClr>
                <a:srgbClr val="FF0000"/>
              </a:buClr>
              <a:buFontTx/>
              <a:buChar char="3"/>
            </a:pPr>
            <a:r>
              <a:rPr lang="en-US" sz="2300" i="1">
                <a:solidFill>
                  <a:schemeClr val="accent1"/>
                </a:solidFill>
              </a:rPr>
              <a:t>Queue time</a:t>
            </a:r>
            <a:r>
              <a:rPr lang="en-US" sz="2300"/>
              <a:t>: Job is where it should be, but is not being processed because other work precedes it.</a:t>
            </a:r>
          </a:p>
          <a:p>
            <a:pPr marL="375030" indent="-375030" defTabSz="1000079">
              <a:lnSpc>
                <a:spcPct val="90000"/>
              </a:lnSpc>
              <a:buClr>
                <a:srgbClr val="FF0000"/>
              </a:buClr>
              <a:buFontTx/>
              <a:buChar char="4"/>
            </a:pPr>
            <a:r>
              <a:rPr lang="en-US" sz="2300" i="1">
                <a:solidFill>
                  <a:schemeClr val="accent1"/>
                </a:solidFill>
              </a:rPr>
              <a:t>Move time</a:t>
            </a:r>
            <a:r>
              <a:rPr lang="en-US" sz="2300"/>
              <a:t>: The time a job spends in transit</a:t>
            </a:r>
          </a:p>
          <a:p>
            <a:pPr marL="375030" indent="-375030" defTabSz="1000079">
              <a:lnSpc>
                <a:spcPct val="90000"/>
              </a:lnSpc>
              <a:buClr>
                <a:srgbClr val="FF0000"/>
              </a:buClr>
              <a:buFontTx/>
              <a:buChar char="5"/>
            </a:pPr>
            <a:r>
              <a:rPr lang="en-US" sz="2300" i="1">
                <a:solidFill>
                  <a:schemeClr val="accent1"/>
                </a:solidFill>
              </a:rPr>
              <a:t>Wait time</a:t>
            </a:r>
            <a:r>
              <a:rPr lang="en-US" sz="2300"/>
              <a:t>: When one process is finished, but the job is waiting to be moved to the next work area.</a:t>
            </a:r>
          </a:p>
          <a:p>
            <a:pPr marL="375030" indent="-375030" defTabSz="1000079">
              <a:lnSpc>
                <a:spcPct val="90000"/>
              </a:lnSpc>
              <a:buClr>
                <a:srgbClr val="FF0000"/>
              </a:buClr>
              <a:buFontTx/>
              <a:buChar char="6"/>
            </a:pPr>
            <a:r>
              <a:rPr lang="en-US" sz="2300" i="1">
                <a:solidFill>
                  <a:schemeClr val="accent1"/>
                </a:solidFill>
              </a:rPr>
              <a:t>Other</a:t>
            </a:r>
            <a:r>
              <a:rPr lang="en-US" sz="2300" i="1"/>
              <a:t>: </a:t>
            </a:r>
            <a:r>
              <a:rPr lang="en-US" sz="2300"/>
              <a:t>"Just-in-case" inventory.</a:t>
            </a:r>
          </a:p>
        </p:txBody>
      </p:sp>
      <p:sp>
        <p:nvSpPr>
          <p:cNvPr id="428035" name="Rectangle 1027"/>
          <p:cNvSpPr>
            <a:spLocks noGrp="1" noChangeArrowheads="1"/>
          </p:cNvSpPr>
          <p:nvPr>
            <p:ph type="title"/>
          </p:nvPr>
        </p:nvSpPr>
        <p:spPr>
          <a:xfrm>
            <a:off x="677334" y="501764"/>
            <a:ext cx="7771694" cy="768804"/>
          </a:xfrm>
          <a:noFill/>
          <a:ln/>
          <a:extLst>
            <a:ext uri="{91240B29-F687-4F45-9708-019B960494DF}">
              <a14:hiddenLine xmlns:a14="http://schemas.microsoft.com/office/drawing/2010/main" w="12700">
                <a:solidFill>
                  <a:schemeClr val="tx1"/>
                </a:solidFill>
                <a:miter lim="800000"/>
                <a:headEnd/>
                <a:tailEnd/>
              </a14:hiddenLine>
            </a:ext>
          </a:extLst>
        </p:spPr>
        <p:txBody>
          <a:bodyPr lIns="90475" tIns="44444" rIns="90475" bIns="44444"/>
          <a:lstStyle/>
          <a:p>
            <a:pPr defTabSz="1000079"/>
            <a:r>
              <a:rPr lang="en-US"/>
              <a:t>The Material Flow Cycle</a:t>
            </a:r>
          </a:p>
        </p:txBody>
      </p:sp>
      <p:sp>
        <p:nvSpPr>
          <p:cNvPr id="428049" name="Rectangle 1041"/>
          <p:cNvSpPr>
            <a:spLocks noChangeArrowheads="1"/>
          </p:cNvSpPr>
          <p:nvPr/>
        </p:nvSpPr>
        <p:spPr bwMode="auto">
          <a:xfrm>
            <a:off x="1736202" y="1796143"/>
            <a:ext cx="730944" cy="335977"/>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1600" b="1">
                <a:solidFill>
                  <a:srgbClr val="FFFFFF"/>
                </a:solidFill>
              </a:rPr>
              <a:t>Other</a:t>
            </a:r>
          </a:p>
        </p:txBody>
      </p:sp>
      <p:sp>
        <p:nvSpPr>
          <p:cNvPr id="428050" name="Rectangle 1042"/>
          <p:cNvSpPr>
            <a:spLocks noChangeArrowheads="1"/>
          </p:cNvSpPr>
          <p:nvPr/>
        </p:nvSpPr>
        <p:spPr bwMode="auto">
          <a:xfrm>
            <a:off x="2673873" y="1707696"/>
            <a:ext cx="658297" cy="582199"/>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1600" b="1">
                <a:solidFill>
                  <a:srgbClr val="FFFFFF"/>
                </a:solidFill>
              </a:rPr>
              <a:t>Wait</a:t>
            </a:r>
          </a:p>
          <a:p>
            <a:pPr algn="ctr" defTabSz="915004"/>
            <a:r>
              <a:rPr lang="en-US" sz="1600" b="1">
                <a:solidFill>
                  <a:srgbClr val="FFFFFF"/>
                </a:solidFill>
              </a:rPr>
              <a:t>Time</a:t>
            </a:r>
          </a:p>
        </p:txBody>
      </p:sp>
      <p:sp>
        <p:nvSpPr>
          <p:cNvPr id="428051" name="Rectangle 1043"/>
          <p:cNvSpPr>
            <a:spLocks noChangeArrowheads="1"/>
          </p:cNvSpPr>
          <p:nvPr/>
        </p:nvSpPr>
        <p:spPr bwMode="auto">
          <a:xfrm>
            <a:off x="3601189" y="1714500"/>
            <a:ext cx="706900" cy="582199"/>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1600" b="1">
                <a:solidFill>
                  <a:srgbClr val="FFFFFF"/>
                </a:solidFill>
              </a:rPr>
              <a:t>Move</a:t>
            </a:r>
          </a:p>
          <a:p>
            <a:pPr algn="ctr" defTabSz="915004"/>
            <a:r>
              <a:rPr lang="en-US" sz="1600" b="1">
                <a:solidFill>
                  <a:srgbClr val="FFFFFF"/>
                </a:solidFill>
              </a:rPr>
              <a:t>Time</a:t>
            </a:r>
          </a:p>
        </p:txBody>
      </p:sp>
      <p:sp>
        <p:nvSpPr>
          <p:cNvPr id="428052" name="Rectangle 1044"/>
          <p:cNvSpPr>
            <a:spLocks noChangeArrowheads="1"/>
          </p:cNvSpPr>
          <p:nvPr/>
        </p:nvSpPr>
        <p:spPr bwMode="auto">
          <a:xfrm>
            <a:off x="4572000" y="1707696"/>
            <a:ext cx="762000" cy="828420"/>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75" tIns="44444" rIns="90475" bIns="44444">
            <a:spAutoFit/>
          </a:bodyPr>
          <a:lstStyle/>
          <a:p>
            <a:pPr algn="ctr" defTabSz="915004"/>
            <a:r>
              <a:rPr lang="en-US" sz="1600" b="1">
                <a:solidFill>
                  <a:srgbClr val="FFFFFF"/>
                </a:solidFill>
              </a:rPr>
              <a:t>Queue</a:t>
            </a:r>
          </a:p>
          <a:p>
            <a:pPr algn="ctr" defTabSz="915004"/>
            <a:r>
              <a:rPr lang="en-US" sz="1600" b="1">
                <a:solidFill>
                  <a:srgbClr val="FFFFFF"/>
                </a:solidFill>
              </a:rPr>
              <a:t>Time</a:t>
            </a:r>
          </a:p>
        </p:txBody>
      </p:sp>
      <p:sp>
        <p:nvSpPr>
          <p:cNvPr id="428053" name="Rectangle 1045"/>
          <p:cNvSpPr>
            <a:spLocks noChangeArrowheads="1"/>
          </p:cNvSpPr>
          <p:nvPr/>
        </p:nvSpPr>
        <p:spPr bwMode="auto">
          <a:xfrm>
            <a:off x="5545484" y="1707696"/>
            <a:ext cx="751784" cy="582199"/>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1600" b="1">
                <a:solidFill>
                  <a:srgbClr val="FFFFFF"/>
                </a:solidFill>
              </a:rPr>
              <a:t>Setup</a:t>
            </a:r>
          </a:p>
          <a:p>
            <a:pPr algn="ctr" defTabSz="915004"/>
            <a:r>
              <a:rPr lang="en-US" sz="1600" b="1">
                <a:solidFill>
                  <a:srgbClr val="FFFFFF"/>
                </a:solidFill>
              </a:rPr>
              <a:t>Time</a:t>
            </a:r>
          </a:p>
        </p:txBody>
      </p:sp>
      <p:sp>
        <p:nvSpPr>
          <p:cNvPr id="428054" name="Rectangle 1046"/>
          <p:cNvSpPr>
            <a:spLocks noChangeArrowheads="1"/>
          </p:cNvSpPr>
          <p:nvPr/>
        </p:nvSpPr>
        <p:spPr bwMode="auto">
          <a:xfrm>
            <a:off x="6573832" y="1707696"/>
            <a:ext cx="658297" cy="582199"/>
          </a:xfrm>
          <a:prstGeom prst="rect">
            <a:avLst/>
          </a:prstGeom>
          <a:solidFill>
            <a:schemeClr val="accent1"/>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algn="ctr" defTabSz="915004"/>
            <a:r>
              <a:rPr lang="en-US" sz="1600" b="1">
                <a:solidFill>
                  <a:srgbClr val="FFFFFF"/>
                </a:solidFill>
              </a:rPr>
              <a:t>Run</a:t>
            </a:r>
          </a:p>
          <a:p>
            <a:pPr algn="ctr" defTabSz="915004"/>
            <a:r>
              <a:rPr lang="en-US" sz="1600" b="1">
                <a:solidFill>
                  <a:srgbClr val="FFFFFF"/>
                </a:solidFill>
              </a:rPr>
              <a:t>Time</a:t>
            </a:r>
          </a:p>
        </p:txBody>
      </p:sp>
      <p:sp>
        <p:nvSpPr>
          <p:cNvPr id="428055" name="Rectangle 1047"/>
          <p:cNvSpPr>
            <a:spLocks noChangeArrowheads="1"/>
          </p:cNvSpPr>
          <p:nvPr/>
        </p:nvSpPr>
        <p:spPr bwMode="auto">
          <a:xfrm>
            <a:off x="846667" y="1959429"/>
            <a:ext cx="684458" cy="3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defTabSz="915004"/>
            <a:r>
              <a:rPr lang="en-US" sz="1600" b="1">
                <a:solidFill>
                  <a:srgbClr val="CC0066"/>
                </a:solidFill>
              </a:rPr>
              <a:t>Input</a:t>
            </a:r>
          </a:p>
        </p:txBody>
      </p:sp>
      <p:sp>
        <p:nvSpPr>
          <p:cNvPr id="428057" name="Rectangle 1049"/>
          <p:cNvSpPr>
            <a:spLocks noChangeArrowheads="1"/>
          </p:cNvSpPr>
          <p:nvPr/>
        </p:nvSpPr>
        <p:spPr bwMode="auto">
          <a:xfrm>
            <a:off x="3896431" y="2605768"/>
            <a:ext cx="1262628" cy="3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defTabSz="915004"/>
            <a:r>
              <a:rPr lang="en-US" sz="1600" b="1">
                <a:solidFill>
                  <a:srgbClr val="CC0066"/>
                </a:solidFill>
              </a:rPr>
              <a:t>Cycle Time</a:t>
            </a:r>
          </a:p>
        </p:txBody>
      </p:sp>
      <p:sp>
        <p:nvSpPr>
          <p:cNvPr id="428058" name="Line 1050"/>
          <p:cNvSpPr>
            <a:spLocks noChangeShapeType="1"/>
          </p:cNvSpPr>
          <p:nvPr/>
        </p:nvSpPr>
        <p:spPr bwMode="auto">
          <a:xfrm>
            <a:off x="7515931" y="1984943"/>
            <a:ext cx="103540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428059" name="Rectangle 1051"/>
          <p:cNvSpPr>
            <a:spLocks noChangeArrowheads="1"/>
          </p:cNvSpPr>
          <p:nvPr/>
        </p:nvSpPr>
        <p:spPr bwMode="auto">
          <a:xfrm>
            <a:off x="7713487" y="2042773"/>
            <a:ext cx="855978" cy="335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75" tIns="44444" rIns="90475" bIns="44444">
            <a:spAutoFit/>
          </a:bodyPr>
          <a:lstStyle/>
          <a:p>
            <a:pPr defTabSz="915004"/>
            <a:r>
              <a:rPr lang="en-US" sz="1600" b="1">
                <a:solidFill>
                  <a:srgbClr val="CC0066"/>
                </a:solidFill>
              </a:rPr>
              <a:t>Output</a:t>
            </a:r>
          </a:p>
        </p:txBody>
      </p:sp>
      <p:sp>
        <p:nvSpPr>
          <p:cNvPr id="428060" name="Line 1052"/>
          <p:cNvSpPr>
            <a:spLocks noChangeShapeType="1"/>
          </p:cNvSpPr>
          <p:nvPr/>
        </p:nvSpPr>
        <p:spPr bwMode="auto">
          <a:xfrm flipH="1">
            <a:off x="7535333" y="2687411"/>
            <a:ext cx="0" cy="1632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428061" name="Line 1053"/>
          <p:cNvSpPr>
            <a:spLocks noChangeShapeType="1"/>
          </p:cNvSpPr>
          <p:nvPr/>
        </p:nvSpPr>
        <p:spPr bwMode="auto">
          <a:xfrm>
            <a:off x="5071182" y="2770755"/>
            <a:ext cx="2464152"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428062" name="Line 1054"/>
          <p:cNvSpPr>
            <a:spLocks noChangeShapeType="1"/>
          </p:cNvSpPr>
          <p:nvPr/>
        </p:nvSpPr>
        <p:spPr bwMode="auto">
          <a:xfrm flipH="1">
            <a:off x="1693333" y="2775857"/>
            <a:ext cx="2116667"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
        <p:nvSpPr>
          <p:cNvPr id="428063" name="Line 1055"/>
          <p:cNvSpPr>
            <a:spLocks noChangeShapeType="1"/>
          </p:cNvSpPr>
          <p:nvPr/>
        </p:nvSpPr>
        <p:spPr bwMode="auto">
          <a:xfrm>
            <a:off x="1693333" y="2687411"/>
            <a:ext cx="0" cy="1632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008" tIns="50004" rIns="100008" bIns="50004" anchor="ctr"/>
          <a:lstStyle/>
          <a:p>
            <a:endParaRPr lang="tr-TR"/>
          </a:p>
        </p:txBody>
      </p:sp>
    </p:spTree>
    <p:extLst>
      <p:ext uri="{BB962C8B-B14F-4D97-AF65-F5344CB8AC3E}">
        <p14:creationId xmlns:p14="http://schemas.microsoft.com/office/powerpoint/2010/main" val="3053185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28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2803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2803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2803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2803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280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050"/>
          <p:cNvSpPr>
            <a:spLocks noGrp="1" noChangeArrowheads="1"/>
          </p:cNvSpPr>
          <p:nvPr>
            <p:ph type="title"/>
          </p:nvPr>
        </p:nvSpPr>
        <p:spPr>
          <a:xfrm>
            <a:off x="0" y="244929"/>
            <a:ext cx="9144000" cy="1143000"/>
          </a:xfrm>
        </p:spPr>
        <p:txBody>
          <a:bodyPr/>
          <a:lstStyle/>
          <a:p>
            <a:r>
              <a:rPr lang="en-US"/>
              <a:t>Inventory Costs</a:t>
            </a:r>
          </a:p>
        </p:txBody>
      </p:sp>
      <p:sp>
        <p:nvSpPr>
          <p:cNvPr id="374787" name="Rectangle 2051"/>
          <p:cNvSpPr>
            <a:spLocks noGrp="1" noChangeArrowheads="1"/>
          </p:cNvSpPr>
          <p:nvPr>
            <p:ph type="body" idx="1"/>
          </p:nvPr>
        </p:nvSpPr>
        <p:spPr>
          <a:xfrm>
            <a:off x="686154" y="1714501"/>
            <a:ext cx="7771694" cy="4114460"/>
          </a:xfrm>
        </p:spPr>
        <p:txBody>
          <a:bodyPr/>
          <a:lstStyle/>
          <a:p>
            <a:r>
              <a:rPr lang="en-US" i="1" dirty="0">
                <a:solidFill>
                  <a:srgbClr val="CC0066"/>
                </a:solidFill>
                <a:effectLst>
                  <a:outerShdw blurRad="38100" dist="38100" dir="2700000" algn="tl">
                    <a:srgbClr val="000000"/>
                  </a:outerShdw>
                </a:effectLst>
              </a:rPr>
              <a:t>Holding costs</a:t>
            </a:r>
            <a:r>
              <a:rPr lang="en-US" dirty="0"/>
              <a:t> - associated with holding or “carrying” inventory over time</a:t>
            </a:r>
          </a:p>
          <a:p>
            <a:r>
              <a:rPr lang="en-US" dirty="0">
                <a:solidFill>
                  <a:srgbClr val="CC0066"/>
                </a:solidFill>
                <a:effectLst>
                  <a:outerShdw blurRad="38100" dist="38100" dir="2700000" algn="tl">
                    <a:srgbClr val="000000"/>
                  </a:outerShdw>
                </a:effectLst>
              </a:rPr>
              <a:t>Ordering costs</a:t>
            </a:r>
            <a:r>
              <a:rPr lang="en-US" dirty="0"/>
              <a:t> - associated with costs of placing order and receiving goods</a:t>
            </a:r>
          </a:p>
          <a:p>
            <a:r>
              <a:rPr lang="en-US" i="1" dirty="0">
                <a:solidFill>
                  <a:srgbClr val="CC0066"/>
                </a:solidFill>
                <a:effectLst>
                  <a:outerShdw blurRad="38100" dist="38100" dir="2700000" algn="tl">
                    <a:srgbClr val="000000"/>
                  </a:outerShdw>
                </a:effectLst>
              </a:rPr>
              <a:t>Setup costs</a:t>
            </a:r>
            <a:r>
              <a:rPr lang="en-US" dirty="0"/>
              <a:t> - cost to prepare a machine or process for manufacturing an order</a:t>
            </a:r>
          </a:p>
        </p:txBody>
      </p:sp>
    </p:spTree>
    <p:extLst>
      <p:ext uri="{BB962C8B-B14F-4D97-AF65-F5344CB8AC3E}">
        <p14:creationId xmlns:p14="http://schemas.microsoft.com/office/powerpoint/2010/main" val="482975605"/>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KE-OFF DISPLAYTYPE" val="0"/>
</p:tagLst>
</file>

<file path=ppt/theme/theme1.xml><?xml version="1.0" encoding="utf-8"?>
<a:theme xmlns:a="http://schemas.openxmlformats.org/drawingml/2006/main" name="1_Standarddesign">
  <a:themeElements>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fontScheme name="1_Standarddesign">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1_Standarddesign 1">
        <a:dk1>
          <a:srgbClr val="000000"/>
        </a:dk1>
        <a:lt1>
          <a:srgbClr val="FFFFFF"/>
        </a:lt1>
        <a:dk2>
          <a:srgbClr val="494949"/>
        </a:dk2>
        <a:lt2>
          <a:srgbClr val="3E7EA6"/>
        </a:lt2>
        <a:accent1>
          <a:srgbClr val="6E6E6E"/>
        </a:accent1>
        <a:accent2>
          <a:srgbClr val="9B9B9B"/>
        </a:accent2>
        <a:accent3>
          <a:srgbClr val="FFFFFF"/>
        </a:accent3>
        <a:accent4>
          <a:srgbClr val="000000"/>
        </a:accent4>
        <a:accent5>
          <a:srgbClr val="BABABA"/>
        </a:accent5>
        <a:accent6>
          <a:srgbClr val="8C8C8C"/>
        </a:accent6>
        <a:hlink>
          <a:srgbClr val="C1C1C1"/>
        </a:hlink>
        <a:folHlink>
          <a:srgbClr val="E6E6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TotalTime>
  <Words>1403</Words>
  <Application>Microsoft Office PowerPoint</Application>
  <PresentationFormat>Ekran Gösterisi (4:3)</PresentationFormat>
  <Paragraphs>276</Paragraphs>
  <Slides>22</Slides>
  <Notes>20</Notes>
  <HiddenSlides>1</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22</vt:i4>
      </vt:variant>
    </vt:vector>
  </HeadingPairs>
  <TitlesOfParts>
    <vt:vector size="29" baseType="lpstr">
      <vt:lpstr>Arial</vt:lpstr>
      <vt:lpstr>Book Antiqua</vt:lpstr>
      <vt:lpstr>Google Sans</vt:lpstr>
      <vt:lpstr>Lexend</vt:lpstr>
      <vt:lpstr>Times New Roman</vt:lpstr>
      <vt:lpstr>Wingdings</vt:lpstr>
      <vt:lpstr>1_Standarddesign</vt:lpstr>
      <vt:lpstr>FE 422 FOOD PRODUCTION MANAGEMENT</vt:lpstr>
      <vt:lpstr>Inventory Management</vt:lpstr>
      <vt:lpstr>Types of Inventory</vt:lpstr>
      <vt:lpstr>The Functions of Inventory</vt:lpstr>
      <vt:lpstr>The Material Flow Cycle</vt:lpstr>
      <vt:lpstr>Disadvantages of Inventory</vt:lpstr>
      <vt:lpstr>Inventory Classifications</vt:lpstr>
      <vt:lpstr>The Material Flow Cycle</vt:lpstr>
      <vt:lpstr>Inventory Costs</vt:lpstr>
      <vt:lpstr>Inventory Models</vt:lpstr>
      <vt:lpstr>EOQ Model How Much to Order?</vt:lpstr>
      <vt:lpstr>Deriving an EOQ</vt:lpstr>
      <vt:lpstr>EOQ Model When To Order</vt:lpstr>
      <vt:lpstr>EOQ Model Equations</vt:lpstr>
      <vt:lpstr>PowerPoint Sunusu</vt:lpstr>
      <vt:lpstr>Production Order Quantity Model</vt:lpstr>
      <vt:lpstr>EOQ POQ Model When To Order</vt:lpstr>
      <vt:lpstr>POQ Model Inventory Levels</vt:lpstr>
      <vt:lpstr>POQ Model Inventory Levels</vt:lpstr>
      <vt:lpstr>POQ Model Equations</vt:lpstr>
      <vt:lpstr>Fixed Period Model</vt:lpstr>
      <vt:lpstr>Fixed Period Model When to Order?</vt:lpstr>
    </vt:vector>
  </TitlesOfParts>
  <Company>PresentationPoint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 Silver</dc:title>
  <dc:creator>PresentationPoint</dc:creator>
  <cp:lastModifiedBy>Asus</cp:lastModifiedBy>
  <cp:revision>550</cp:revision>
  <cp:lastPrinted>2005-03-15T07:48:11Z</cp:lastPrinted>
  <dcterms:created xsi:type="dcterms:W3CDTF">2004-11-16T16:03:16Z</dcterms:created>
  <dcterms:modified xsi:type="dcterms:W3CDTF">2026-04-22T09:13:09Z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PPL_Language">
    <vt:i4>1031</vt:i4>
  </property>
</Properties>
</file>