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594" r:id="rId2"/>
    <p:sldId id="593" r:id="rId3"/>
    <p:sldId id="597" r:id="rId4"/>
    <p:sldId id="598" r:id="rId5"/>
    <p:sldId id="599" r:id="rId6"/>
    <p:sldId id="595" r:id="rId7"/>
  </p:sldIdLst>
  <p:sldSz cx="9144000" cy="6858000" type="screen4x3"/>
  <p:notesSz cx="6699250" cy="9836150"/>
  <p:custDataLst>
    <p:tags r:id="rId10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705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pos="254">
          <p15:clr>
            <a:srgbClr val="A4A3A4"/>
          </p15:clr>
        </p15:guide>
        <p15:guide id="4" pos="2892">
          <p15:clr>
            <a:srgbClr val="A4A3A4"/>
          </p15:clr>
        </p15:guide>
        <p15:guide id="5" pos="55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7F7F7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13" autoAdjust="0"/>
    <p:restoredTop sz="94600" autoAdjust="0"/>
  </p:normalViewPr>
  <p:slideViewPr>
    <p:cSldViewPr snapToGrid="0">
      <p:cViewPr varScale="1">
        <p:scale>
          <a:sx n="69" d="100"/>
          <a:sy n="69" d="100"/>
        </p:scale>
        <p:origin x="-1404" y="-102"/>
      </p:cViewPr>
      <p:guideLst>
        <p:guide orient="horz" pos="3705"/>
        <p:guide orient="horz" pos="1185"/>
        <p:guide pos="254"/>
        <p:guide pos="2892"/>
        <p:guide pos="55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101" tIns="44550" rIns="89101" bIns="44550" numCol="1" anchor="t" anchorCtr="0" compatLnSpc="1">
            <a:prstTxWarp prst="textNoShape">
              <a:avLst/>
            </a:prstTxWarp>
          </a:bodyPr>
          <a:lstStyle>
            <a:lvl1pPr defTabSz="889000"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2375" y="0"/>
            <a:ext cx="29527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101" tIns="44550" rIns="89101" bIns="44550" numCol="1" anchor="t" anchorCtr="0" compatLnSpc="1">
            <a:prstTxWarp prst="textNoShape">
              <a:avLst/>
            </a:prstTxWarp>
          </a:bodyPr>
          <a:lstStyle>
            <a:lvl1pPr algn="r" defTabSz="889000"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3388"/>
            <a:ext cx="2878138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101" tIns="44550" rIns="89101" bIns="44550" numCol="1" anchor="b" anchorCtr="0" compatLnSpc="1">
            <a:prstTxWarp prst="textNoShape">
              <a:avLst/>
            </a:prstTxWarp>
          </a:bodyPr>
          <a:lstStyle>
            <a:lvl1pPr defTabSz="889000" eaLnBrk="1" hangingPunct="1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2375" y="9323388"/>
            <a:ext cx="29527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101" tIns="44550" rIns="89101" bIns="44550" numCol="1" anchor="b" anchorCtr="0" compatLnSpc="1">
            <a:prstTxWarp prst="textNoShape">
              <a:avLst/>
            </a:prstTxWarp>
          </a:bodyPr>
          <a:lstStyle>
            <a:lvl1pPr algn="r" defTabSz="889000" eaLnBrk="1" hangingPunct="1">
              <a:defRPr sz="1200" smtClean="0"/>
            </a:lvl1pPr>
          </a:lstStyle>
          <a:p>
            <a:pPr>
              <a:defRPr/>
            </a:pPr>
            <a:fld id="{206DEF44-3CB7-4BD4-AB13-B88F444669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00303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19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>
            <a:lvl1pPr defTabSz="942975" eaLnBrk="1" hangingPunct="1">
              <a:defRPr sz="13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7300" y="0"/>
            <a:ext cx="29019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3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8188"/>
            <a:ext cx="4919662" cy="3689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672013"/>
            <a:ext cx="4911725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75" tIns="47239" rIns="94475" bIns="47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Klicken Sie, um die Formate des Vorlagentextes zu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5613"/>
            <a:ext cx="29019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75" tIns="47239" rIns="94475" bIns="47239" numCol="1" anchor="b" anchorCtr="0" compatLnSpc="1">
            <a:prstTxWarp prst="textNoShape">
              <a:avLst/>
            </a:prstTxWarp>
          </a:bodyPr>
          <a:lstStyle>
            <a:lvl1pPr defTabSz="942975" eaLnBrk="1" hangingPunct="1">
              <a:defRPr sz="13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7300" y="9345613"/>
            <a:ext cx="29019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75" tIns="47239" rIns="94475" bIns="47239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300" smtClean="0"/>
            </a:lvl1pPr>
          </a:lstStyle>
          <a:p>
            <a:pPr>
              <a:defRPr/>
            </a:pPr>
            <a:fld id="{1419FE08-F6DF-4833-96A2-3D07AB487E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80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588091D-DFEF-4BB0-8BF7-0801DE6F0DA1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2888" y="5253038"/>
            <a:ext cx="6283325" cy="4051300"/>
          </a:xfrm>
          <a:noFill/>
        </p:spPr>
        <p:txBody>
          <a:bodyPr lIns="89384" tIns="44694" rIns="89384" bIns="44694"/>
          <a:lstStyle/>
          <a:p>
            <a:pPr eaLnBrk="1" hangingPunct="1"/>
            <a:endParaRPr lang="en-GB" dirty="0" smtClean="0"/>
          </a:p>
        </p:txBody>
      </p:sp>
      <p:sp>
        <p:nvSpPr>
          <p:cNvPr id="1536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6696075" cy="5022850"/>
          </a:xfrm>
          <a:ln/>
        </p:spPr>
      </p:sp>
    </p:spTree>
    <p:extLst>
      <p:ext uri="{BB962C8B-B14F-4D97-AF65-F5344CB8AC3E}">
        <p14:creationId xmlns="" xmlns:p14="http://schemas.microsoft.com/office/powerpoint/2010/main" val="1605684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3B0463-D6E3-4E84-80CC-2EF833DD505C}" type="slidenum">
              <a:rPr lang="en-GB"/>
              <a:pPr/>
              <a:t>2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309864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3B0463-D6E3-4E84-80CC-2EF833DD505C}" type="slidenum">
              <a:rPr lang="en-GB"/>
              <a:pPr/>
              <a:t>3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1775613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3B0463-D6E3-4E84-80CC-2EF833DD505C}" type="slidenum">
              <a:rPr lang="en-GB"/>
              <a:pPr/>
              <a:t>6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3743420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intergr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 descr="Himmel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65550"/>
            <a:ext cx="91440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schatten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65550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04" name="Rectangle 4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727074" y="1260475"/>
            <a:ext cx="7638449" cy="11430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rIns="91440" anchor="b"/>
          <a:lstStyle>
            <a:lvl1pPr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tr-TR" noProof="0" dirty="0" smtClean="0"/>
              <a:t>FE 422 FOOD PRODUCTION MANAGEMENT</a:t>
            </a:r>
            <a:endParaRPr lang="de-DE" noProof="0" dirty="0" smtClean="0"/>
          </a:p>
        </p:txBody>
      </p:sp>
      <p:sp>
        <p:nvSpPr>
          <p:cNvPr id="107520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27075" y="2571750"/>
            <a:ext cx="6764338" cy="773113"/>
          </a:xfrm>
        </p:spPr>
        <p:txBody>
          <a:bodyPr lIns="91440" rIns="91440"/>
          <a:lstStyle>
            <a:lvl1pPr marL="0" indent="0">
              <a:buFont typeface="Wingdings" pitchFamily="2" charset="2"/>
              <a:buNone/>
              <a:defRPr sz="2200" b="1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" name="Metin kutusu 2"/>
          <p:cNvSpPr txBox="1"/>
          <p:nvPr userDrawn="1"/>
        </p:nvSpPr>
        <p:spPr>
          <a:xfrm>
            <a:off x="5597610" y="6153665"/>
            <a:ext cx="3126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Dr.</a:t>
            </a:r>
            <a:r>
              <a:rPr lang="tr-TR" b="1" baseline="0" dirty="0" smtClean="0">
                <a:solidFill>
                  <a:schemeClr val="bg2">
                    <a:lumMod val="50000"/>
                  </a:schemeClr>
                </a:solidFill>
              </a:rPr>
              <a:t> Ali Coşkun </a:t>
            </a:r>
            <a:r>
              <a:rPr lang="tr-TR" b="1" baseline="0" dirty="0" smtClean="0">
                <a:solidFill>
                  <a:schemeClr val="bg1">
                    <a:lumMod val="50000"/>
                  </a:schemeClr>
                </a:solidFill>
              </a:rPr>
              <a:t>DALGIÇ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2593697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30C24003-50D2-4135-BE95-C037A2CC91EC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234485149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05600" y="230188"/>
            <a:ext cx="2100263" cy="565943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03225" y="230188"/>
            <a:ext cx="6149975" cy="5659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6408A7D6-ED1D-4B03-BD81-74633E5A3B9A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197233940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309985EE-30AE-4C86-9EB2-3A2F05F14641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1118147716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9E514C3D-6A99-467A-8690-F0D01E0E9B2B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2113906574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07988" y="1090613"/>
            <a:ext cx="4122737" cy="4799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83125" y="1090613"/>
            <a:ext cx="4122738" cy="4799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3D8F67A3-13B5-4C0B-BCF2-7246DB97DD8D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232256193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F96DCE11-A5EE-405D-9438-C07C29119BED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3858664412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77DD5E13-A634-464F-A787-F3F057FC2E74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2819879979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 userDrawn="1"/>
        </p:nvSpPr>
        <p:spPr bwMode="auto">
          <a:xfrm>
            <a:off x="-12358" y="6363730"/>
            <a:ext cx="9156357" cy="51898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7990703" y="6499397"/>
            <a:ext cx="1066800" cy="2476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1ADFA165-9C67-4158-9394-CC0F4045EA5E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  <p:sp>
        <p:nvSpPr>
          <p:cNvPr id="3" name="Dikdörtgen 2"/>
          <p:cNvSpPr/>
          <p:nvPr userDrawn="1"/>
        </p:nvSpPr>
        <p:spPr bwMode="auto">
          <a:xfrm>
            <a:off x="6104238" y="308919"/>
            <a:ext cx="2953265" cy="568411"/>
          </a:xfrm>
          <a:prstGeom prst="rect">
            <a:avLst/>
          </a:prstGeom>
          <a:solidFill>
            <a:schemeClr val="bg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Metin kutusu 3"/>
          <p:cNvSpPr txBox="1"/>
          <p:nvPr userDrawn="1"/>
        </p:nvSpPr>
        <p:spPr>
          <a:xfrm>
            <a:off x="111210" y="6469333"/>
            <a:ext cx="3842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solidFill>
                  <a:schemeClr val="tx2">
                    <a:lumMod val="50000"/>
                  </a:schemeClr>
                </a:solidFill>
                <a:latin typeface="Book Antiqua" pitchFamily="18" charset="0"/>
              </a:rPr>
              <a:t>Dr.</a:t>
            </a:r>
            <a:r>
              <a:rPr lang="tr-TR" sz="1400" baseline="0" dirty="0" smtClean="0">
                <a:solidFill>
                  <a:schemeClr val="tx2">
                    <a:lumMod val="50000"/>
                  </a:schemeClr>
                </a:solidFill>
                <a:latin typeface="Book Antiqua" pitchFamily="18" charset="0"/>
              </a:rPr>
              <a:t> Ali Coşkun </a:t>
            </a:r>
            <a:r>
              <a:rPr lang="tr-TR" sz="1400" baseline="0" dirty="0" smtClean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DALGIÇ</a:t>
            </a:r>
            <a:endParaRPr lang="tr-TR" sz="1400" dirty="0">
              <a:solidFill>
                <a:schemeClr val="accent1">
                  <a:lumMod val="75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075025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65B5BAB8-A582-42B4-B546-AD835BC827C8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2509223530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Page </a:t>
            </a:r>
            <a:fld id="{EDD5B3E5-D591-4AB8-8C4F-5431215DCD31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</p:spTree>
    <p:extLst>
      <p:ext uri="{BB962C8B-B14F-4D97-AF65-F5344CB8AC3E}">
        <p14:creationId xmlns="" xmlns:p14="http://schemas.microsoft.com/office/powerpoint/2010/main" val="375747152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 userDrawn="1"/>
        </p:nvSpPr>
        <p:spPr bwMode="auto">
          <a:xfrm>
            <a:off x="0" y="1003300"/>
            <a:ext cx="9144000" cy="53467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pic>
        <p:nvPicPr>
          <p:cNvPr id="1027" name="Picture 5" descr="Hintergrun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92570"/>
          <a:stretch>
            <a:fillRect/>
          </a:stretch>
        </p:blipFill>
        <p:spPr bwMode="auto">
          <a:xfrm>
            <a:off x="0" y="6362700"/>
            <a:ext cx="914400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230188"/>
            <a:ext cx="5945188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DE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988" y="1090613"/>
            <a:ext cx="8397875" cy="479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41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45450" y="6464300"/>
            <a:ext cx="10668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smtClean="0"/>
              <a:t>Page </a:t>
            </a:r>
            <a:fld id="{FBC52C85-5543-453C-B562-1E1BC43517B8}" type="slidenum">
              <a:rPr lang="de-DE" sz="1400" b="1" smtClean="0"/>
              <a:pPr>
                <a:defRPr/>
              </a:pPr>
              <a:t>‹#›</a:t>
            </a:fld>
            <a:endParaRPr lang="de-DE" sz="1400" b="1"/>
          </a:p>
        </p:txBody>
      </p:sp>
      <p:pic>
        <p:nvPicPr>
          <p:cNvPr id="1031" name="Picture 6" descr="schatten"/>
          <p:cNvPicPr>
            <a:picLocks noChangeAspect="1" noChangeArrowheads="1"/>
          </p:cNvPicPr>
          <p:nvPr userDrawn="1"/>
        </p:nvPicPr>
        <p:blipFill>
          <a:blip r:embed="rId14">
            <a:lum bright="3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3638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1876425" y="6464300"/>
            <a:ext cx="5376863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de-DE" sz="1200"/>
              <a:t>Here comes your footer</a:t>
            </a:r>
          </a:p>
        </p:txBody>
      </p:sp>
      <p:pic>
        <p:nvPicPr>
          <p:cNvPr id="1033" name="Picture 18" descr="PP small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4532"/>
          <a:stretch>
            <a:fillRect/>
          </a:stretch>
        </p:blipFill>
        <p:spPr bwMode="auto">
          <a:xfrm>
            <a:off x="6604000" y="381000"/>
            <a:ext cx="22669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9" descr="PP small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4532"/>
          <a:stretch>
            <a:fillRect/>
          </a:stretch>
        </p:blipFill>
        <p:spPr bwMode="auto">
          <a:xfrm>
            <a:off x="152400" y="6459538"/>
            <a:ext cx="241935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med">
    <p:wipe dir="r"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3pPr>
      <a:lvl4pPr marL="752475" indent="-1889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4pPr>
      <a:lvl5pPr marL="962025" indent="-2079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14192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8764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3336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790825" indent="-2079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hyperlink" Target="http://www.presentationpoint.d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hyperlink" Target="http://www.ppt-vorlagen.de/" TargetMode="External"/><Relationship Id="rId4" Type="http://schemas.openxmlformats.org/officeDocument/2006/relationships/hyperlink" Target="http://www.presentationpoint.d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hyperlink" Target="http://www.ppt-vorlagen.de/" TargetMode="External"/><Relationship Id="rId4" Type="http://schemas.openxmlformats.org/officeDocument/2006/relationships/hyperlink" Target="http://www.presentationpoint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075" y="1260475"/>
            <a:ext cx="8033866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FE 322 FOOD PRODUCTION MANAGEMENT</a:t>
            </a:r>
            <a:endParaRPr lang="de-DE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INTRODUCTION</a:t>
            </a:r>
            <a:endParaRPr lang="de-DE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ltbilgi Yer Tutucusu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Page </a:t>
            </a:r>
            <a:fld id="{540818C1-7D17-427A-A8C5-98AE2D12139F}" type="slidenum">
              <a:rPr lang="de-DE" sz="1400" b="1">
                <a:solidFill>
                  <a:schemeClr val="bg1"/>
                </a:solidFill>
              </a:rPr>
              <a:pPr/>
              <a:t>2</a:t>
            </a:fld>
            <a:endParaRPr lang="de-DE" sz="1400" b="1" dirty="0">
              <a:solidFill>
                <a:schemeClr val="bg1"/>
              </a:solidFill>
            </a:endParaRPr>
          </a:p>
        </p:txBody>
      </p:sp>
      <p:pic>
        <p:nvPicPr>
          <p:cNvPr id="13315" name="Picture 27" descr="Hintergr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565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19"/>
          <p:cNvSpPr>
            <a:spLocks noChangeArrowheads="1"/>
          </p:cNvSpPr>
          <p:nvPr/>
        </p:nvSpPr>
        <p:spPr bwMode="auto">
          <a:xfrm>
            <a:off x="562408" y="3394364"/>
            <a:ext cx="3943350" cy="117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rgbClr val="FF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72000" bIns="90000"/>
          <a:lstStyle/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Food </a:t>
            </a:r>
            <a:r>
              <a:rPr lang="en-US" sz="1200" dirty="0"/>
              <a:t>manufacturing systems in steady state: production planning, inventory control and operation scheduling.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Principles </a:t>
            </a:r>
            <a:r>
              <a:rPr lang="en-US" sz="1200" dirty="0"/>
              <a:t>of total quality management system. 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ISO </a:t>
            </a:r>
            <a:r>
              <a:rPr lang="en-US" sz="1200" dirty="0"/>
              <a:t>9000: Quality Management System standard.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Food </a:t>
            </a:r>
            <a:r>
              <a:rPr lang="en-US" sz="1200" dirty="0"/>
              <a:t>safety management systems.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Prerequisite </a:t>
            </a:r>
            <a:r>
              <a:rPr lang="en-US" sz="1200" dirty="0"/>
              <a:t>programs for food processing.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HACCP </a:t>
            </a:r>
            <a:r>
              <a:rPr lang="en-US" sz="1200" dirty="0"/>
              <a:t>plan and implementation.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Principles </a:t>
            </a:r>
            <a:r>
              <a:rPr lang="en-US" sz="1200" dirty="0"/>
              <a:t>of ISO 22000: Food Safety Management System standard.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Documentation </a:t>
            </a:r>
            <a:r>
              <a:rPr lang="en-US" sz="1200" dirty="0"/>
              <a:t>system. </a:t>
            </a:r>
            <a:endParaRPr lang="tr-TR" sz="1200" dirty="0" smtClean="0"/>
          </a:p>
          <a:p>
            <a:pPr marL="177800" indent="-177800" algn="just" defTabSz="801688" eaLnBrk="1" hangingPunct="1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en-US" sz="1200" dirty="0" smtClean="0"/>
              <a:t>Quality </a:t>
            </a:r>
            <a:r>
              <a:rPr lang="en-US" sz="1200" dirty="0"/>
              <a:t>and safety audit system. </a:t>
            </a:r>
            <a:endParaRPr lang="de-DE" sz="1200" dirty="0"/>
          </a:p>
        </p:txBody>
      </p:sp>
      <p:sp>
        <p:nvSpPr>
          <p:cNvPr id="13318" name="Line 22"/>
          <p:cNvSpPr>
            <a:spLocks noChangeShapeType="1"/>
          </p:cNvSpPr>
          <p:nvPr/>
        </p:nvSpPr>
        <p:spPr bwMode="auto">
          <a:xfrm>
            <a:off x="676275" y="3695700"/>
            <a:ext cx="3114675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3319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700088" y="259752"/>
            <a:ext cx="36957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000" b="1" noProof="1" smtClean="0">
                <a:solidFill>
                  <a:srgbClr val="5F5F5F"/>
                </a:solidFill>
              </a:rPr>
              <a:t>FE 322 Food Production Management</a:t>
            </a:r>
            <a:endParaRPr lang="en-US" sz="2000" b="1" noProof="1">
              <a:solidFill>
                <a:srgbClr val="5F5F5F"/>
              </a:solidFill>
            </a:endParaRPr>
          </a:p>
        </p:txBody>
      </p:sp>
      <p:sp>
        <p:nvSpPr>
          <p:cNvPr id="13320" name="Rectangle 24"/>
          <p:cNvSpPr>
            <a:spLocks noChangeArrowheads="1"/>
          </p:cNvSpPr>
          <p:nvPr/>
        </p:nvSpPr>
        <p:spPr bwMode="auto">
          <a:xfrm>
            <a:off x="4586288" y="1784350"/>
            <a:ext cx="3943350" cy="4394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rgbClr val="FF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72000" bIns="90000"/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 smtClean="0"/>
              <a:t>Introduction</a:t>
            </a:r>
            <a:r>
              <a:rPr lang="tr-TR" sz="1200" dirty="0" smtClean="0"/>
              <a:t> </a:t>
            </a:r>
            <a:r>
              <a:rPr lang="tr-TR" sz="1200" dirty="0" err="1"/>
              <a:t>to</a:t>
            </a:r>
            <a:r>
              <a:rPr lang="tr-TR" sz="1200" dirty="0"/>
              <a:t> </a:t>
            </a:r>
            <a:r>
              <a:rPr lang="tr-TR" sz="1200" dirty="0" err="1"/>
              <a:t>management</a:t>
            </a:r>
            <a:r>
              <a:rPr lang="tr-TR" sz="1200" dirty="0"/>
              <a:t> </a:t>
            </a:r>
            <a:r>
              <a:rPr lang="tr-TR" sz="1200" dirty="0" err="1"/>
              <a:t>systems</a:t>
            </a:r>
            <a:r>
              <a:rPr lang="tr-TR" sz="1200" dirty="0"/>
              <a:t>. 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/>
              <a:t>Design of </a:t>
            </a:r>
            <a:r>
              <a:rPr lang="tr-TR" sz="1200" dirty="0" err="1"/>
              <a:t>food</a:t>
            </a:r>
            <a:r>
              <a:rPr lang="tr-TR" sz="1200" dirty="0"/>
              <a:t> </a:t>
            </a:r>
            <a:r>
              <a:rPr lang="tr-TR" sz="1200" dirty="0" err="1"/>
              <a:t>manufacturing</a:t>
            </a:r>
            <a:r>
              <a:rPr lang="tr-TR" sz="1200" dirty="0"/>
              <a:t> </a:t>
            </a:r>
            <a:r>
              <a:rPr lang="tr-TR" sz="1200" dirty="0" err="1"/>
              <a:t>facilities</a:t>
            </a:r>
            <a:r>
              <a:rPr lang="tr-TR" sz="1200" dirty="0"/>
              <a:t>. Project </a:t>
            </a:r>
            <a:r>
              <a:rPr lang="tr-TR" sz="1200" dirty="0" err="1"/>
              <a:t>management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Food</a:t>
            </a:r>
            <a:r>
              <a:rPr lang="tr-TR" sz="1200" dirty="0"/>
              <a:t> </a:t>
            </a:r>
            <a:r>
              <a:rPr lang="tr-TR" sz="1200" dirty="0" err="1"/>
              <a:t>manufacturing</a:t>
            </a:r>
            <a:r>
              <a:rPr lang="tr-TR" sz="1200" dirty="0"/>
              <a:t> </a:t>
            </a:r>
            <a:r>
              <a:rPr lang="tr-TR" sz="1200" dirty="0" err="1"/>
              <a:t>systems</a:t>
            </a:r>
            <a:r>
              <a:rPr lang="tr-TR" sz="1200" dirty="0"/>
              <a:t> in </a:t>
            </a:r>
            <a:r>
              <a:rPr lang="tr-TR" sz="1200" dirty="0" err="1"/>
              <a:t>steady</a:t>
            </a:r>
            <a:r>
              <a:rPr lang="tr-TR" sz="1200" dirty="0"/>
              <a:t> </a:t>
            </a:r>
            <a:r>
              <a:rPr lang="tr-TR" sz="1200" dirty="0" err="1"/>
              <a:t>state</a:t>
            </a:r>
            <a:r>
              <a:rPr lang="tr-TR" sz="1200" dirty="0"/>
              <a:t>: </a:t>
            </a:r>
            <a:r>
              <a:rPr lang="tr-TR" sz="1200" dirty="0" err="1"/>
              <a:t>production</a:t>
            </a:r>
            <a:r>
              <a:rPr lang="tr-TR" sz="1200" dirty="0"/>
              <a:t> </a:t>
            </a:r>
            <a:r>
              <a:rPr lang="tr-TR" sz="1200" dirty="0" err="1"/>
              <a:t>planning</a:t>
            </a:r>
            <a:r>
              <a:rPr lang="tr-TR" sz="1200" dirty="0"/>
              <a:t>, </a:t>
            </a:r>
            <a:r>
              <a:rPr lang="tr-TR" sz="1200" dirty="0" err="1"/>
              <a:t>inventory</a:t>
            </a:r>
            <a:r>
              <a:rPr lang="tr-TR" sz="1200" dirty="0"/>
              <a:t> </a:t>
            </a:r>
            <a:r>
              <a:rPr lang="tr-TR" sz="1200" dirty="0" err="1"/>
              <a:t>control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operation</a:t>
            </a:r>
            <a:r>
              <a:rPr lang="tr-TR" sz="1200" dirty="0"/>
              <a:t> </a:t>
            </a:r>
            <a:r>
              <a:rPr lang="tr-TR" sz="1200" dirty="0" err="1"/>
              <a:t>scheduling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Principles</a:t>
            </a:r>
            <a:r>
              <a:rPr lang="tr-TR" sz="1200" dirty="0"/>
              <a:t> of total </a:t>
            </a:r>
            <a:r>
              <a:rPr lang="tr-TR" sz="1200" dirty="0" err="1"/>
              <a:t>quality</a:t>
            </a:r>
            <a:r>
              <a:rPr lang="tr-TR" sz="1200" dirty="0"/>
              <a:t> </a:t>
            </a:r>
            <a:r>
              <a:rPr lang="tr-TR" sz="1200" dirty="0" err="1"/>
              <a:t>management</a:t>
            </a:r>
            <a:r>
              <a:rPr lang="tr-TR" sz="1200" dirty="0"/>
              <a:t> </a:t>
            </a:r>
            <a:r>
              <a:rPr lang="tr-TR" sz="1200" dirty="0" err="1"/>
              <a:t>system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Quality</a:t>
            </a:r>
            <a:r>
              <a:rPr lang="tr-TR" sz="1200" dirty="0"/>
              <a:t> </a:t>
            </a:r>
            <a:r>
              <a:rPr lang="tr-TR" sz="1200" dirty="0" err="1"/>
              <a:t>management</a:t>
            </a:r>
            <a:r>
              <a:rPr lang="tr-TR" sz="1200" dirty="0"/>
              <a:t> </a:t>
            </a:r>
            <a:r>
              <a:rPr lang="tr-TR" sz="1200" dirty="0" err="1"/>
              <a:t>systems</a:t>
            </a:r>
            <a:r>
              <a:rPr lang="tr-TR" sz="1200" dirty="0"/>
              <a:t>. ISO 9000: </a:t>
            </a:r>
            <a:r>
              <a:rPr lang="tr-TR" sz="1200" dirty="0" err="1"/>
              <a:t>Quality</a:t>
            </a:r>
            <a:r>
              <a:rPr lang="tr-TR" sz="1200" dirty="0"/>
              <a:t> Management </a:t>
            </a:r>
            <a:r>
              <a:rPr lang="tr-TR" sz="1200" dirty="0" err="1"/>
              <a:t>System</a:t>
            </a:r>
            <a:r>
              <a:rPr lang="tr-TR" sz="1200" dirty="0"/>
              <a:t> </a:t>
            </a:r>
            <a:r>
              <a:rPr lang="tr-TR" sz="1200" dirty="0" err="1"/>
              <a:t>Standard</a:t>
            </a:r>
            <a:r>
              <a:rPr lang="tr-TR" sz="1200" dirty="0"/>
              <a:t> 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Plant</a:t>
            </a:r>
            <a:r>
              <a:rPr lang="tr-TR" sz="1200" dirty="0"/>
              <a:t> </a:t>
            </a:r>
            <a:r>
              <a:rPr lang="tr-TR" sz="1200" dirty="0" err="1"/>
              <a:t>organization</a:t>
            </a:r>
            <a:r>
              <a:rPr lang="tr-TR" sz="1200" dirty="0"/>
              <a:t> </a:t>
            </a:r>
            <a:r>
              <a:rPr lang="tr-TR" sz="1200" dirty="0" err="1"/>
              <a:t>structures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Quality</a:t>
            </a:r>
            <a:r>
              <a:rPr lang="tr-TR" sz="1200" dirty="0"/>
              <a:t> </a:t>
            </a:r>
            <a:r>
              <a:rPr lang="tr-TR" sz="1200" dirty="0" err="1"/>
              <a:t>documentation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quality</a:t>
            </a:r>
            <a:r>
              <a:rPr lang="tr-TR" sz="1200" dirty="0"/>
              <a:t> </a:t>
            </a:r>
            <a:r>
              <a:rPr lang="tr-TR" sz="1200" dirty="0" err="1"/>
              <a:t>cost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Quality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safety</a:t>
            </a:r>
            <a:r>
              <a:rPr lang="tr-TR" sz="1200" dirty="0"/>
              <a:t> </a:t>
            </a:r>
            <a:r>
              <a:rPr lang="tr-TR" sz="1200" dirty="0" err="1"/>
              <a:t>audit</a:t>
            </a:r>
            <a:r>
              <a:rPr lang="tr-TR" sz="1200" dirty="0"/>
              <a:t> </a:t>
            </a:r>
            <a:r>
              <a:rPr lang="tr-TR" sz="1200" dirty="0" err="1"/>
              <a:t>systems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/>
              <a:t>Statistical </a:t>
            </a:r>
            <a:r>
              <a:rPr lang="tr-TR" sz="1200" dirty="0" err="1"/>
              <a:t>process</a:t>
            </a:r>
            <a:r>
              <a:rPr lang="tr-TR" sz="1200" dirty="0"/>
              <a:t> </a:t>
            </a:r>
            <a:r>
              <a:rPr lang="tr-TR" sz="1200" dirty="0" err="1"/>
              <a:t>control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Process</a:t>
            </a:r>
            <a:r>
              <a:rPr lang="tr-TR" sz="1200" dirty="0"/>
              <a:t> </a:t>
            </a:r>
            <a:r>
              <a:rPr lang="tr-TR" sz="1200" dirty="0" err="1"/>
              <a:t>management</a:t>
            </a:r>
            <a:r>
              <a:rPr lang="tr-TR" sz="1200" dirty="0"/>
              <a:t>, </a:t>
            </a:r>
            <a:r>
              <a:rPr lang="tr-TR" sz="1200" dirty="0" err="1"/>
              <a:t>flow</a:t>
            </a:r>
            <a:r>
              <a:rPr lang="tr-TR" sz="1200" dirty="0"/>
              <a:t> </a:t>
            </a:r>
            <a:r>
              <a:rPr lang="tr-TR" sz="1200" dirty="0" err="1"/>
              <a:t>lines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plant</a:t>
            </a:r>
            <a:r>
              <a:rPr lang="tr-TR" sz="1200" dirty="0"/>
              <a:t> </a:t>
            </a:r>
            <a:r>
              <a:rPr lang="tr-TR" sz="1200" dirty="0" err="1"/>
              <a:t>layouts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Prerequisite</a:t>
            </a:r>
            <a:r>
              <a:rPr lang="tr-TR" sz="1200" dirty="0"/>
              <a:t> </a:t>
            </a:r>
            <a:r>
              <a:rPr lang="tr-TR" sz="1200" dirty="0" err="1"/>
              <a:t>programs</a:t>
            </a:r>
            <a:r>
              <a:rPr lang="tr-TR" sz="1200" dirty="0"/>
              <a:t> </a:t>
            </a:r>
            <a:r>
              <a:rPr lang="tr-TR" sz="1200" dirty="0" err="1"/>
              <a:t>for</a:t>
            </a:r>
            <a:r>
              <a:rPr lang="tr-TR" sz="1200" dirty="0"/>
              <a:t> </a:t>
            </a:r>
            <a:r>
              <a:rPr lang="tr-TR" sz="1200" dirty="0" err="1"/>
              <a:t>food</a:t>
            </a:r>
            <a:r>
              <a:rPr lang="tr-TR" sz="1200" dirty="0"/>
              <a:t> </a:t>
            </a:r>
            <a:r>
              <a:rPr lang="tr-TR" sz="1200" dirty="0" err="1"/>
              <a:t>processing</a:t>
            </a:r>
            <a:r>
              <a:rPr lang="tr-TR" sz="1200" dirty="0"/>
              <a:t> 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Hazards</a:t>
            </a:r>
            <a:r>
              <a:rPr lang="tr-TR" sz="1200" dirty="0"/>
              <a:t>, </a:t>
            </a:r>
            <a:r>
              <a:rPr lang="tr-TR" sz="1200" dirty="0" err="1"/>
              <a:t>hazard</a:t>
            </a:r>
            <a:r>
              <a:rPr lang="tr-TR" sz="1200" dirty="0"/>
              <a:t> </a:t>
            </a:r>
            <a:r>
              <a:rPr lang="tr-TR" sz="1200" dirty="0" err="1"/>
              <a:t>analysis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risk </a:t>
            </a:r>
            <a:r>
              <a:rPr lang="tr-TR" sz="1200" dirty="0" err="1"/>
              <a:t>assessment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/>
              <a:t>HACCP plan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implementation</a:t>
            </a:r>
            <a:endParaRPr lang="tr-TR" sz="1200" dirty="0"/>
          </a:p>
          <a:p>
            <a:pPr marL="171450" indent="-171450" algn="just">
              <a:buFont typeface="Arial" pitchFamily="34" charset="0"/>
              <a:buChar char="•"/>
            </a:pPr>
            <a:r>
              <a:rPr lang="tr-TR" sz="1200" dirty="0" err="1"/>
              <a:t>Food</a:t>
            </a:r>
            <a:r>
              <a:rPr lang="tr-TR" sz="1200" dirty="0"/>
              <a:t> </a:t>
            </a:r>
            <a:r>
              <a:rPr lang="tr-TR" sz="1200" dirty="0" err="1"/>
              <a:t>safety</a:t>
            </a:r>
            <a:r>
              <a:rPr lang="tr-TR" sz="1200" dirty="0"/>
              <a:t> </a:t>
            </a:r>
            <a:r>
              <a:rPr lang="tr-TR" sz="1200" dirty="0" err="1"/>
              <a:t>management</a:t>
            </a:r>
            <a:r>
              <a:rPr lang="tr-TR" sz="1200" dirty="0"/>
              <a:t> </a:t>
            </a:r>
            <a:r>
              <a:rPr lang="tr-TR" sz="1200" dirty="0" err="1"/>
              <a:t>systems</a:t>
            </a:r>
            <a:r>
              <a:rPr lang="tr-TR" sz="1200" dirty="0"/>
              <a:t>. </a:t>
            </a:r>
            <a:r>
              <a:rPr lang="tr-TR" sz="1200" dirty="0" err="1"/>
              <a:t>Principles</a:t>
            </a:r>
            <a:r>
              <a:rPr lang="tr-TR" sz="1200" dirty="0"/>
              <a:t> of ISO 22000: </a:t>
            </a:r>
            <a:r>
              <a:rPr lang="tr-TR" sz="1200" dirty="0" err="1"/>
              <a:t>Food</a:t>
            </a:r>
            <a:r>
              <a:rPr lang="tr-TR" sz="1200" dirty="0"/>
              <a:t> </a:t>
            </a:r>
            <a:r>
              <a:rPr lang="tr-TR" sz="1200" dirty="0" err="1"/>
              <a:t>Safety</a:t>
            </a:r>
            <a:r>
              <a:rPr lang="tr-TR" sz="1200" dirty="0"/>
              <a:t> Management </a:t>
            </a:r>
            <a:r>
              <a:rPr lang="tr-TR" sz="1200" dirty="0" err="1"/>
              <a:t>System</a:t>
            </a:r>
            <a:r>
              <a:rPr lang="tr-TR" sz="1200" dirty="0"/>
              <a:t> </a:t>
            </a:r>
            <a:r>
              <a:rPr lang="tr-TR" sz="1200" dirty="0" err="1"/>
              <a:t>Standard</a:t>
            </a:r>
            <a:endParaRPr lang="tr-TR" sz="1200" dirty="0"/>
          </a:p>
          <a:p>
            <a:pPr marL="177800" indent="-177800" defTabSz="801688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endParaRPr lang="tr-TR" sz="1000" b="1" dirty="0" smtClean="0"/>
          </a:p>
          <a:p>
            <a:pPr marL="177800" indent="-177800" defTabSz="801688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endParaRPr lang="tr-TR" sz="1000" b="1" dirty="0"/>
          </a:p>
          <a:p>
            <a:pPr marL="177800" indent="-177800" defTabSz="801688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de-DE" sz="1000" b="1" dirty="0" smtClean="0"/>
              <a:t>E-Mail</a:t>
            </a:r>
            <a:r>
              <a:rPr lang="de-DE" sz="1000" b="1" dirty="0"/>
              <a:t>: </a:t>
            </a:r>
            <a:r>
              <a:rPr lang="tr-TR" sz="1000" b="1" dirty="0" err="1" smtClean="0"/>
              <a:t>dalgic</a:t>
            </a:r>
            <a:r>
              <a:rPr lang="de-DE" sz="1000" b="1" dirty="0" smtClean="0"/>
              <a:t>@</a:t>
            </a:r>
            <a:r>
              <a:rPr lang="tr-TR" sz="1000" b="1" dirty="0" smtClean="0"/>
              <a:t>gantep.edu.tr</a:t>
            </a:r>
            <a:endParaRPr lang="de-DE" sz="1000" b="1" dirty="0"/>
          </a:p>
        </p:txBody>
      </p:sp>
      <p:sp>
        <p:nvSpPr>
          <p:cNvPr id="13321" name="Rectangle 25"/>
          <p:cNvSpPr>
            <a:spLocks noChangeArrowheads="1"/>
          </p:cNvSpPr>
          <p:nvPr/>
        </p:nvSpPr>
        <p:spPr bwMode="auto">
          <a:xfrm>
            <a:off x="4676487" y="1397145"/>
            <a:ext cx="126028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sz="1200" b="1" dirty="0"/>
              <a:t>Course </a:t>
            </a:r>
            <a:r>
              <a:rPr lang="tr-TR" sz="1200" b="1" dirty="0" err="1"/>
              <a:t>Details</a:t>
            </a:r>
            <a:endParaRPr lang="de-DE" sz="1200" b="1" dirty="0"/>
          </a:p>
        </p:txBody>
      </p:sp>
      <p:sp>
        <p:nvSpPr>
          <p:cNvPr id="11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76263" y="3166008"/>
            <a:ext cx="37957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1200" b="1" dirty="0"/>
              <a:t>Course </a:t>
            </a:r>
            <a:r>
              <a:rPr lang="tr-TR" sz="1200" b="1" dirty="0" err="1"/>
              <a:t>Description</a:t>
            </a:r>
            <a:endParaRPr lang="tr-TR" sz="1200" b="1" dirty="0"/>
          </a:p>
        </p:txBody>
      </p:sp>
      <p:pic>
        <p:nvPicPr>
          <p:cNvPr id="13327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682" y="1036273"/>
            <a:ext cx="2225675" cy="200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ltbilgi Yer Tutucusu 1"/>
          <p:cNvSpPr>
            <a:spLocks noGrp="1"/>
          </p:cNvSpPr>
          <p:nvPr>
            <p:ph type="ftr" sz="quarter" idx="10"/>
          </p:nvPr>
        </p:nvSpPr>
        <p:spPr>
          <a:xfrm>
            <a:off x="7990703" y="6202829"/>
            <a:ext cx="1066800" cy="24765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Page </a:t>
            </a:r>
            <a:fld id="{540818C1-7D17-427A-A8C5-98AE2D12139F}" type="slidenum">
              <a:rPr lang="de-DE" sz="1400" b="1">
                <a:solidFill>
                  <a:schemeClr val="bg1"/>
                </a:solidFill>
              </a:rPr>
              <a:pPr/>
              <a:t>3</a:t>
            </a:fld>
            <a:endParaRPr lang="de-DE" sz="1400" b="1" dirty="0">
              <a:solidFill>
                <a:schemeClr val="bg1"/>
              </a:solidFill>
            </a:endParaRPr>
          </a:p>
        </p:txBody>
      </p:sp>
      <p:pic>
        <p:nvPicPr>
          <p:cNvPr id="13315" name="Picture 27" descr="Hintergr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Line 22"/>
          <p:cNvSpPr>
            <a:spLocks noChangeShapeType="1"/>
          </p:cNvSpPr>
          <p:nvPr/>
        </p:nvSpPr>
        <p:spPr bwMode="auto">
          <a:xfrm>
            <a:off x="676275" y="5684625"/>
            <a:ext cx="3114675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3319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76275" y="250407"/>
            <a:ext cx="36957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000" b="1" noProof="1" smtClean="0">
                <a:solidFill>
                  <a:srgbClr val="5F5F5F"/>
                </a:solidFill>
              </a:rPr>
              <a:t>FE 322 Food Production Management</a:t>
            </a:r>
            <a:endParaRPr lang="en-US" sz="2000" b="1" noProof="1">
              <a:solidFill>
                <a:srgbClr val="5F5F5F"/>
              </a:solidFill>
            </a:endParaRPr>
          </a:p>
        </p:txBody>
      </p:sp>
      <p:sp>
        <p:nvSpPr>
          <p:cNvPr id="13321" name="Rectangle 25"/>
          <p:cNvSpPr>
            <a:spLocks noChangeArrowheads="1"/>
          </p:cNvSpPr>
          <p:nvPr/>
        </p:nvSpPr>
        <p:spPr bwMode="auto">
          <a:xfrm>
            <a:off x="700088" y="989829"/>
            <a:ext cx="16995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sz="1200" b="1" dirty="0"/>
              <a:t>Course </a:t>
            </a:r>
            <a:r>
              <a:rPr lang="tr-TR" sz="1200" b="1" dirty="0" err="1" smtClean="0"/>
              <a:t>Organization</a:t>
            </a:r>
            <a:endParaRPr lang="de-DE" sz="1200" b="1" dirty="0"/>
          </a:p>
        </p:txBody>
      </p:sp>
      <p:sp>
        <p:nvSpPr>
          <p:cNvPr id="13322" name="Rectangle 26">
            <a:hlinkClick r:id="rId5"/>
          </p:cNvPr>
          <p:cNvSpPr>
            <a:spLocks noChangeArrowheads="1"/>
          </p:cNvSpPr>
          <p:nvPr/>
        </p:nvSpPr>
        <p:spPr bwMode="auto">
          <a:xfrm>
            <a:off x="4533900" y="5100638"/>
            <a:ext cx="2066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76275" y="5924547"/>
            <a:ext cx="37957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1200" b="1" dirty="0" smtClean="0"/>
              <a:t>Course </a:t>
            </a:r>
            <a:r>
              <a:rPr lang="tr-TR" sz="1200" b="1" dirty="0" err="1" smtClean="0"/>
              <a:t>Objectives</a:t>
            </a:r>
            <a:endParaRPr lang="tr-TR" sz="1200" b="1" dirty="0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1266828"/>
            <a:ext cx="8222246" cy="4214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399591" y="5611091"/>
            <a:ext cx="5899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aim of the course is to increase the information about food production management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r>
              <a:rPr lang="tr-T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food industry and to evaluate the applications of management system standards and basic principles of total quality management and HACPP systems.</a:t>
            </a:r>
            <a:endParaRPr 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492723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03225" y="576563"/>
            <a:ext cx="5945188" cy="60007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food production management?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07988" y="1090614"/>
            <a:ext cx="8375794" cy="3606077"/>
          </a:xfrm>
        </p:spPr>
        <p:txBody>
          <a:bodyPr/>
          <a:lstStyle/>
          <a:p>
            <a:pPr algn="just"/>
            <a:r>
              <a:rPr lang="en-US" b="1" dirty="0" smtClean="0"/>
              <a:t>Food production management</a:t>
            </a:r>
            <a:r>
              <a:rPr lang="en-US" dirty="0" smtClean="0"/>
              <a:t> refers to the set of activities involved in </a:t>
            </a:r>
            <a:r>
              <a:rPr lang="en-US" dirty="0" err="1" smtClean="0"/>
              <a:t>organising</a:t>
            </a:r>
            <a:r>
              <a:rPr lang="en-US" dirty="0" smtClean="0"/>
              <a:t>, planning, and controlling the operations of transforming raw materials into finished food products. It encompasses the coordination of human, material, and technical resources to ensure efficient, compliant, and profitable production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Page </a:t>
            </a:r>
            <a:fld id="{1ADFA165-9C67-4158-9394-CC0F4045EA5E}" type="slidenum">
              <a:rPr lang="de-DE" sz="1400" b="1" smtClean="0"/>
              <a:pPr>
                <a:defRPr/>
              </a:pPr>
              <a:t>4</a:t>
            </a:fld>
            <a:endParaRPr lang="de-DE" sz="1400" b="1"/>
          </a:p>
        </p:txBody>
      </p:sp>
      <p:pic>
        <p:nvPicPr>
          <p:cNvPr id="2050" name="Picture 2" descr="Food Production Maanagement | Cloud Creative Limited | All About Cloud |  Anytime | Anywhe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5903" y="4126925"/>
            <a:ext cx="4333297" cy="2163038"/>
          </a:xfrm>
          <a:prstGeom prst="rect">
            <a:avLst/>
          </a:prstGeom>
          <a:noFill/>
        </p:spPr>
      </p:pic>
      <p:pic>
        <p:nvPicPr>
          <p:cNvPr id="2052" name="Picture 4" descr="Insan illüstrasyon, Sopa şekil Animasyon Çizim, düşünen adam, el, insanlar  png | PNGEg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958" y="4308763"/>
            <a:ext cx="1284983" cy="18703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5407" y="368733"/>
            <a:ext cx="5945188" cy="600075"/>
          </a:xfrm>
        </p:spPr>
        <p:txBody>
          <a:bodyPr/>
          <a:lstStyle/>
          <a:p>
            <a:pPr algn="just"/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>
                <a:solidFill>
                  <a:srgbClr val="FF0000"/>
                </a:solidFill>
              </a:rPr>
              <a:t>💡 </a:t>
            </a:r>
            <a:r>
              <a:rPr lang="en-US" dirty="0" smtClean="0">
                <a:solidFill>
                  <a:srgbClr val="FF0000"/>
                </a:solidFill>
              </a:rPr>
              <a:t>The central role of production management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07988" y="1159888"/>
            <a:ext cx="8278812" cy="3107312"/>
          </a:xfrm>
        </p:spPr>
        <p:txBody>
          <a:bodyPr/>
          <a:lstStyle/>
          <a:p>
            <a:pPr algn="just"/>
            <a:r>
              <a:rPr lang="en-US" dirty="0" smtClean="0"/>
              <a:t>Mastered production management directly impacts the overall performance of the company: cost reduction, improved customer service levels, guaranteed product quality, and preservation of brand image. It is the beating heart of any high-performing food processing plant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Page </a:t>
            </a:r>
            <a:fld id="{3D8F67A3-13B5-4C0B-BCF2-7246DB97DD8D}" type="slidenum">
              <a:rPr lang="de-DE" sz="1400" b="1" smtClean="0"/>
              <a:pPr>
                <a:defRPr/>
              </a:pPr>
              <a:t>5</a:t>
            </a:fld>
            <a:endParaRPr lang="de-DE" sz="1400" b="1"/>
          </a:p>
        </p:txBody>
      </p:sp>
      <p:sp>
        <p:nvSpPr>
          <p:cNvPr id="1026" name="AutoShape 2" descr="Kırmızı onay işareti simgesi. Kırmızı renkte Stok Vektör (Telifsiz)  733714132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28" name="Picture 4" descr="Check mark Computer Icons Computer Software, essay, at Sign png | PNGEg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9904" y="3574473"/>
            <a:ext cx="2369126" cy="236912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ltbilgi Yer Tutucusu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Page </a:t>
            </a:r>
            <a:fld id="{540818C1-7D17-427A-A8C5-98AE2D12139F}" type="slidenum">
              <a:rPr lang="de-DE" sz="1400" b="1">
                <a:solidFill>
                  <a:schemeClr val="bg1"/>
                </a:solidFill>
              </a:rPr>
              <a:pPr/>
              <a:t>6</a:t>
            </a:fld>
            <a:endParaRPr lang="de-DE" sz="1400" b="1" dirty="0">
              <a:solidFill>
                <a:schemeClr val="bg1"/>
              </a:solidFill>
            </a:endParaRPr>
          </a:p>
        </p:txBody>
      </p:sp>
      <p:pic>
        <p:nvPicPr>
          <p:cNvPr id="13315" name="Picture 27" descr="Hintergr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86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Line 22"/>
          <p:cNvSpPr>
            <a:spLocks noChangeShapeType="1"/>
          </p:cNvSpPr>
          <p:nvPr/>
        </p:nvSpPr>
        <p:spPr bwMode="auto">
          <a:xfrm>
            <a:off x="676275" y="3942840"/>
            <a:ext cx="3114675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3319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838200" y="744677"/>
            <a:ext cx="36957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000" b="1" noProof="1" smtClean="0">
                <a:solidFill>
                  <a:srgbClr val="5F5F5F"/>
                </a:solidFill>
              </a:rPr>
              <a:t>FE 322 Food Production Management</a:t>
            </a:r>
            <a:endParaRPr lang="en-US" sz="2000" b="1" noProof="1">
              <a:solidFill>
                <a:srgbClr val="5F5F5F"/>
              </a:solidFill>
            </a:endParaRPr>
          </a:p>
        </p:txBody>
      </p:sp>
      <p:sp>
        <p:nvSpPr>
          <p:cNvPr id="13321" name="Rectangle 25"/>
          <p:cNvSpPr>
            <a:spLocks noChangeArrowheads="1"/>
          </p:cNvSpPr>
          <p:nvPr/>
        </p:nvSpPr>
        <p:spPr bwMode="auto">
          <a:xfrm>
            <a:off x="4565650" y="1452563"/>
            <a:ext cx="127310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sz="1200" b="1" dirty="0" err="1" smtClean="0"/>
              <a:t>Grading</a:t>
            </a:r>
            <a:r>
              <a:rPr lang="tr-TR" sz="1200" b="1" dirty="0" smtClean="0"/>
              <a:t> </a:t>
            </a:r>
            <a:r>
              <a:rPr lang="tr-TR" sz="1200" b="1" dirty="0" err="1" smtClean="0"/>
              <a:t>Policy</a:t>
            </a:r>
            <a:endParaRPr lang="de-DE" sz="1200" b="1" dirty="0"/>
          </a:p>
        </p:txBody>
      </p:sp>
      <p:sp>
        <p:nvSpPr>
          <p:cNvPr id="13322" name="Rectangle 26">
            <a:hlinkClick r:id="rId5"/>
          </p:cNvPr>
          <p:cNvSpPr>
            <a:spLocks noChangeArrowheads="1"/>
          </p:cNvSpPr>
          <p:nvPr/>
        </p:nvSpPr>
        <p:spPr bwMode="auto">
          <a:xfrm>
            <a:off x="4533900" y="5100638"/>
            <a:ext cx="2066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76263" y="3928033"/>
            <a:ext cx="37957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1200" b="1" dirty="0"/>
              <a:t>Reference </a:t>
            </a:r>
            <a:r>
              <a:rPr lang="tr-TR" sz="1200" b="1" dirty="0" err="1"/>
              <a:t>Books</a:t>
            </a:r>
            <a:r>
              <a:rPr lang="tr-TR" sz="1200" b="1" dirty="0"/>
              <a:t> 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15415954"/>
              </p:ext>
            </p:extLst>
          </p:nvPr>
        </p:nvGraphicFramePr>
        <p:xfrm>
          <a:off x="676275" y="4337222"/>
          <a:ext cx="7602752" cy="175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4558"/>
                <a:gridCol w="2859155"/>
                <a:gridCol w="1234635"/>
                <a:gridCol w="779769"/>
                <a:gridCol w="1234635"/>
              </a:tblGrid>
              <a:tr h="319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J.M. </a:t>
                      </a:r>
                      <a:r>
                        <a:rPr lang="tr-TR" sz="1000" dirty="0" err="1">
                          <a:effectLst/>
                        </a:rPr>
                        <a:t>Juran</a:t>
                      </a:r>
                      <a:r>
                        <a:rPr lang="tr-TR" sz="1000" dirty="0">
                          <a:effectLst/>
                        </a:rPr>
                        <a:t>, </a:t>
                      </a:r>
                      <a:r>
                        <a:rPr lang="tr-TR" sz="1000" dirty="0" err="1">
                          <a:effectLst/>
                        </a:rPr>
                        <a:t>A.Blanton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Godfrey</a:t>
                      </a:r>
                      <a:endParaRPr lang="tr-TR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Juran's Quality Handbook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McGraw-Hill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2000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978-0071165396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David Smith, Tracey Jackson-Smith, Rob Politowski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ISO 22000 </a:t>
                      </a:r>
                      <a:r>
                        <a:rPr lang="tr-TR" sz="1000" dirty="0" err="1">
                          <a:effectLst/>
                        </a:rPr>
                        <a:t>Food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Safety</a:t>
                      </a:r>
                      <a:r>
                        <a:rPr lang="tr-TR" sz="1000" dirty="0">
                          <a:effectLst/>
                        </a:rPr>
                        <a:t>: </a:t>
                      </a:r>
                      <a:r>
                        <a:rPr lang="tr-TR" sz="1000" dirty="0" err="1">
                          <a:effectLst/>
                        </a:rPr>
                        <a:t>Guidance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and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Workbook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for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the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Manufacturing</a:t>
                      </a:r>
                      <a:r>
                        <a:rPr lang="tr-TR" sz="1000" dirty="0">
                          <a:effectLst/>
                        </a:rPr>
                        <a:t> </a:t>
                      </a:r>
                      <a:r>
                        <a:rPr lang="tr-TR" sz="1000" dirty="0" err="1">
                          <a:effectLst/>
                        </a:rPr>
                        <a:t>Industry</a:t>
                      </a:r>
                      <a:endParaRPr lang="tr-TR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BSI Standards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2007</a:t>
                      </a:r>
                      <a:endParaRPr lang="tr-TR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978-0580499890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David Hoyle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ISO 9000 Quality Systems Development Handbook: A Systems Engineering Approach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Butterworth-Heinemann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1998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978-0750625623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Richard B. Chase Nicholas J. Aquilano F. Robert Jacobs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Production and Operations Management: Manufacturing and Services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Richard D Irwin; 8th Inst M edition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1998</a:t>
                      </a:r>
                      <a:endParaRPr lang="tr-TR" sz="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978-0256269215</a:t>
                      </a:r>
                      <a:endParaRPr lang="tr-TR" sz="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3" name="Picture 32" descr="excellen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020" t="22444" r="55186" b="47054"/>
          <a:stretch>
            <a:fillRect/>
          </a:stretch>
        </p:blipFill>
        <p:spPr bwMode="auto">
          <a:xfrm>
            <a:off x="1170554" y="1591063"/>
            <a:ext cx="2607130" cy="19306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50444313"/>
              </p:ext>
            </p:extLst>
          </p:nvPr>
        </p:nvGraphicFramePr>
        <p:xfrm>
          <a:off x="4675359" y="1932845"/>
          <a:ext cx="3529528" cy="1247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8512"/>
                <a:gridCol w="905007"/>
                <a:gridCol w="1086009"/>
              </a:tblGrid>
              <a:tr h="456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Assessment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r>
                        <a:rPr lang="tr-TR" sz="1200" dirty="0" err="1">
                          <a:effectLst/>
                        </a:rPr>
                        <a:t>Tool</a:t>
                      </a:r>
                      <a:endParaRPr lang="tr-T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Quantity</a:t>
                      </a:r>
                      <a:endParaRPr lang="tr-TR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Percentage</a:t>
                      </a:r>
                      <a:endParaRPr lang="tr-TR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5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Midterm</a:t>
                      </a:r>
                      <a:r>
                        <a:rPr lang="tr-TR" sz="1200" dirty="0">
                          <a:effectLst/>
                        </a:rPr>
                        <a:t> </a:t>
                      </a:r>
                      <a:r>
                        <a:rPr lang="tr-TR" sz="1200" dirty="0" err="1">
                          <a:effectLst/>
                        </a:rPr>
                        <a:t>Exam</a:t>
                      </a:r>
                      <a:endParaRPr lang="tr-T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</a:t>
                      </a:r>
                      <a:endParaRPr lang="tr-T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60</a:t>
                      </a:r>
                      <a:endParaRPr lang="tr-T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5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Final Exam</a:t>
                      </a:r>
                      <a:endParaRPr lang="tr-TR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tr-TR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40</a:t>
                      </a:r>
                      <a:endParaRPr lang="tr-TR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1084055" y="3503143"/>
            <a:ext cx="20422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100" dirty="0">
                <a:latin typeface="Monotype Corsiva" pitchFamily="66" charset="0"/>
              </a:rPr>
              <a:t>Excellence always endures… </a:t>
            </a:r>
            <a:endParaRPr lang="tr-TR" sz="1100" dirty="0" smtClean="0">
              <a:latin typeface="Monotype Corsiva" pitchFamily="66" charset="0"/>
            </a:endParaRPr>
          </a:p>
          <a:p>
            <a:pPr>
              <a:spcBef>
                <a:spcPts val="0"/>
              </a:spcBef>
            </a:pPr>
            <a:r>
              <a:rPr lang="en-US" sz="1100" dirty="0" smtClean="0">
                <a:latin typeface="Monotype Corsiva" pitchFamily="66" charset="0"/>
              </a:rPr>
              <a:t>It </a:t>
            </a:r>
            <a:r>
              <a:rPr lang="en-US" sz="1100" dirty="0">
                <a:latin typeface="Monotype Corsiva" pitchFamily="66" charset="0"/>
              </a:rPr>
              <a:t>remains long after cost </a:t>
            </a:r>
            <a:r>
              <a:rPr lang="tr-TR" sz="1100" dirty="0">
                <a:latin typeface="Monotype Corsiva" pitchFamily="66" charset="0"/>
              </a:rPr>
              <a:t>is</a:t>
            </a:r>
            <a:r>
              <a:rPr lang="en-US" sz="1100" dirty="0">
                <a:latin typeface="Monotype Corsiva" pitchFamily="66" charset="0"/>
              </a:rPr>
              <a:t> forgotten</a:t>
            </a:r>
          </a:p>
        </p:txBody>
      </p:sp>
    </p:spTree>
    <p:extLst>
      <p:ext uri="{BB962C8B-B14F-4D97-AF65-F5344CB8AC3E}">
        <p14:creationId xmlns="" xmlns:p14="http://schemas.microsoft.com/office/powerpoint/2010/main" val="207915176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KE-OFF DISPLAYTYPE" val="0"/>
</p:tagLst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94949"/>
      </a:dk2>
      <a:lt2>
        <a:srgbClr val="3E7EA6"/>
      </a:lt2>
      <a:accent1>
        <a:srgbClr val="6E6E6E"/>
      </a:accent1>
      <a:accent2>
        <a:srgbClr val="9B9B9B"/>
      </a:accent2>
      <a:accent3>
        <a:srgbClr val="FFFFFF"/>
      </a:accent3>
      <a:accent4>
        <a:srgbClr val="000000"/>
      </a:accent4>
      <a:accent5>
        <a:srgbClr val="BABABA"/>
      </a:accent5>
      <a:accent6>
        <a:srgbClr val="8C8C8C"/>
      </a:accent6>
      <a:hlink>
        <a:srgbClr val="C1C1C1"/>
      </a:hlink>
      <a:folHlink>
        <a:srgbClr val="E6E6E6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494949"/>
        </a:dk2>
        <a:lt2>
          <a:srgbClr val="3E7EA6"/>
        </a:lt2>
        <a:accent1>
          <a:srgbClr val="6E6E6E"/>
        </a:accent1>
        <a:accent2>
          <a:srgbClr val="9B9B9B"/>
        </a:accent2>
        <a:accent3>
          <a:srgbClr val="FFFFFF"/>
        </a:accent3>
        <a:accent4>
          <a:srgbClr val="000000"/>
        </a:accent4>
        <a:accent5>
          <a:srgbClr val="BABABA"/>
        </a:accent5>
        <a:accent6>
          <a:srgbClr val="8C8C8C"/>
        </a:accent6>
        <a:hlink>
          <a:srgbClr val="C1C1C1"/>
        </a:hlink>
        <a:folHlink>
          <a:srgbClr val="E6E6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384</Words>
  <Application>Microsoft Office PowerPoint</Application>
  <PresentationFormat>Ekran Gösterisi (4:3)</PresentationFormat>
  <Paragraphs>82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1_Standarddesign</vt:lpstr>
      <vt:lpstr>FE 322 FOOD PRODUCTION MANAGEMENT</vt:lpstr>
      <vt:lpstr>Slayt 2</vt:lpstr>
      <vt:lpstr>Slayt 3</vt:lpstr>
      <vt:lpstr>What is food production management?  </vt:lpstr>
      <vt:lpstr> 💡 The central role of production management </vt:lpstr>
      <vt:lpstr>Slayt 6</vt:lpstr>
    </vt:vector>
  </TitlesOfParts>
  <Company>PresentationPoint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 Silver</dc:title>
  <dc:creator>PresentationPoint</dc:creator>
  <cp:lastModifiedBy>burcu1</cp:lastModifiedBy>
  <cp:revision>529</cp:revision>
  <cp:lastPrinted>2005-03-15T07:48:11Z</cp:lastPrinted>
  <dcterms:created xsi:type="dcterms:W3CDTF">2004-11-16T16:03:16Z</dcterms:created>
  <dcterms:modified xsi:type="dcterms:W3CDTF">2026-02-05T09:37:55Z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PPL_Language">
    <vt:i4>1031</vt:i4>
  </property>
</Properties>
</file>