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77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Resim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4519" y="844905"/>
            <a:ext cx="640080" cy="307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788920" y="1647748"/>
            <a:ext cx="731520" cy="3456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32520" y="1078992"/>
            <a:ext cx="822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921240" y="1655064"/>
            <a:ext cx="594360" cy="2880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44200" y="89794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75207" y="2649974"/>
            <a:ext cx="354039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5C646C"/>
                </a:solidFill>
                <a:latin typeface="Aptos"/>
              </a:defRPr>
            </a:pPr>
            <a:r>
              <a:rPr lang="tr-T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Vedat GÖRMEZ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14 Haftalık Ders Planı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Kavramsal ilerleme: bireyden biyosfere, temel süreçlerden çevre sorunlarına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051560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124712"/>
            <a:ext cx="50273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1.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Ekolojiye</a:t>
            </a:r>
            <a:r>
              <a:rPr dirty="0"/>
              <a:t> </a:t>
            </a:r>
            <a:r>
              <a:rPr dirty="0" err="1"/>
              <a:t>giriş</a:t>
            </a:r>
            <a:r>
              <a:rPr dirty="0"/>
              <a:t> — </a:t>
            </a:r>
            <a:r>
              <a:rPr dirty="0" err="1"/>
              <a:t>Ekoloji</a:t>
            </a:r>
            <a:r>
              <a:rPr dirty="0"/>
              <a:t>, </a:t>
            </a:r>
            <a:r>
              <a:rPr dirty="0" err="1"/>
              <a:t>çevre</a:t>
            </a:r>
            <a:r>
              <a:rPr dirty="0"/>
              <a:t>, </a:t>
            </a:r>
            <a:r>
              <a:rPr dirty="0" err="1"/>
              <a:t>organizasyon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düzeyleri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309360" y="1051560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1124712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2. Hafta  |  Çevrenin bileşenleri — Biyotik ve abiyotik faktörler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37943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1911095"/>
            <a:ext cx="50642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3.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Popülasyon</a:t>
            </a:r>
            <a:r>
              <a:rPr dirty="0"/>
              <a:t> </a:t>
            </a:r>
            <a:r>
              <a:rPr dirty="0" err="1"/>
              <a:t>ekolojisi</a:t>
            </a:r>
            <a:r>
              <a:rPr dirty="0"/>
              <a:t> — </a:t>
            </a:r>
            <a:r>
              <a:rPr dirty="0" err="1"/>
              <a:t>Popülasyon</a:t>
            </a:r>
            <a:r>
              <a:rPr dirty="0"/>
              <a:t> </a:t>
            </a:r>
            <a:r>
              <a:rPr dirty="0" err="1"/>
              <a:t>özellikleri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ve</a:t>
            </a:r>
            <a:r>
              <a:rPr dirty="0" smtClean="0"/>
              <a:t> </a:t>
            </a:r>
            <a:r>
              <a:rPr dirty="0" err="1"/>
              <a:t>dağılım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6309360" y="1837943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1911095"/>
            <a:ext cx="509466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4.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Popülasyon</a:t>
            </a:r>
            <a:r>
              <a:rPr dirty="0"/>
              <a:t> </a:t>
            </a:r>
            <a:r>
              <a:rPr dirty="0" err="1"/>
              <a:t>büyümesi</a:t>
            </a:r>
            <a:r>
              <a:rPr dirty="0"/>
              <a:t> — </a:t>
            </a:r>
            <a:r>
              <a:rPr dirty="0" err="1"/>
              <a:t>Üstel</a:t>
            </a:r>
            <a:r>
              <a:rPr dirty="0"/>
              <a:t>/</a:t>
            </a:r>
            <a:r>
              <a:rPr dirty="0" err="1"/>
              <a:t>lojistik</a:t>
            </a:r>
            <a:r>
              <a:rPr dirty="0"/>
              <a:t> </a:t>
            </a:r>
            <a:r>
              <a:rPr dirty="0" err="1"/>
              <a:t>büyüme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ve</a:t>
            </a:r>
            <a:r>
              <a:rPr dirty="0" smtClean="0"/>
              <a:t> </a:t>
            </a:r>
            <a:r>
              <a:rPr dirty="0" err="1"/>
              <a:t>taşıma</a:t>
            </a:r>
            <a:r>
              <a:rPr dirty="0"/>
              <a:t> </a:t>
            </a:r>
            <a:r>
              <a:rPr dirty="0" err="1"/>
              <a:t>kapasitesi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685800" y="2624328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2697480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5. Hafta  |  Komünite ekolojisi — Türler arası ilişkiler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2624328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2697480"/>
            <a:ext cx="50754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6.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Biyolojik</a:t>
            </a:r>
            <a:r>
              <a:rPr dirty="0"/>
              <a:t> </a:t>
            </a:r>
            <a:r>
              <a:rPr dirty="0" err="1"/>
              <a:t>çeşitlilik</a:t>
            </a:r>
            <a:r>
              <a:rPr dirty="0"/>
              <a:t> — </a:t>
            </a:r>
            <a:r>
              <a:rPr dirty="0" err="1"/>
              <a:t>Genetik</a:t>
            </a:r>
            <a:r>
              <a:rPr dirty="0"/>
              <a:t>, </a:t>
            </a:r>
            <a:r>
              <a:rPr dirty="0" err="1"/>
              <a:t>tür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ekosistem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çeşitliliği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685800" y="3410712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3483864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7. Hafta  |  Ekosistemler — Yapı, işlev ve ekosistem hizmetleri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3410712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46520" y="3483864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8.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akışı</a:t>
            </a:r>
            <a:r>
              <a:rPr dirty="0"/>
              <a:t> — </a:t>
            </a:r>
            <a:r>
              <a:rPr dirty="0" err="1"/>
              <a:t>Besin</a:t>
            </a:r>
            <a:r>
              <a:rPr dirty="0"/>
              <a:t> </a:t>
            </a:r>
            <a:r>
              <a:rPr dirty="0" err="1"/>
              <a:t>zinciri</a:t>
            </a:r>
            <a:r>
              <a:rPr dirty="0"/>
              <a:t>, </a:t>
            </a:r>
            <a:r>
              <a:rPr dirty="0" err="1"/>
              <a:t>ağlar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ekolojik</a:t>
            </a:r>
            <a:r>
              <a:rPr dirty="0"/>
              <a:t> </a:t>
            </a:r>
            <a:r>
              <a:rPr dirty="0" err="1"/>
              <a:t>piramitler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685800" y="4197096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4270248"/>
            <a:ext cx="502413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9.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Madde</a:t>
            </a:r>
            <a:r>
              <a:rPr dirty="0"/>
              <a:t> </a:t>
            </a:r>
            <a:r>
              <a:rPr dirty="0" err="1"/>
              <a:t>döngüleri</a:t>
            </a:r>
            <a:r>
              <a:rPr dirty="0"/>
              <a:t> — Su, </a:t>
            </a:r>
            <a:r>
              <a:rPr dirty="0" err="1"/>
              <a:t>karbon</a:t>
            </a:r>
            <a:r>
              <a:rPr dirty="0"/>
              <a:t>, </a:t>
            </a:r>
            <a:r>
              <a:rPr dirty="0" err="1"/>
              <a:t>azot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fosfor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döngüleri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309360" y="4197096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46520" y="4270248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10. Hafta  |  Ekolojik süksesyon — Bozulma, direnç ve dayanıklılık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4983479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2960" y="5056631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11. Hafta  |  Biyomlar — Karasal ve sucul ekosistemler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4983479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46520" y="5056631"/>
            <a:ext cx="51956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12.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İnsan</a:t>
            </a:r>
            <a:r>
              <a:rPr dirty="0"/>
              <a:t> </a:t>
            </a:r>
            <a:r>
              <a:rPr dirty="0" err="1"/>
              <a:t>etkileri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kirlilik</a:t>
            </a:r>
            <a:r>
              <a:rPr dirty="0"/>
              <a:t> — Habitat </a:t>
            </a:r>
            <a:r>
              <a:rPr dirty="0" err="1"/>
              <a:t>kaybı</a:t>
            </a:r>
            <a:r>
              <a:rPr dirty="0"/>
              <a:t>, </a:t>
            </a:r>
            <a:r>
              <a:rPr dirty="0" err="1"/>
              <a:t>kirlilik</a:t>
            </a:r>
            <a:r>
              <a:rPr dirty="0"/>
              <a:t>,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istilacı</a:t>
            </a:r>
            <a:r>
              <a:rPr dirty="0" smtClean="0"/>
              <a:t> </a:t>
            </a:r>
            <a:r>
              <a:rPr dirty="0" err="1"/>
              <a:t>türler</a:t>
            </a:r>
            <a:endParaRPr dirty="0"/>
          </a:p>
        </p:txBody>
      </p:sp>
      <p:sp>
        <p:nvSpPr>
          <p:cNvPr id="30" name="Rounded Rectangle 29"/>
          <p:cNvSpPr/>
          <p:nvPr/>
        </p:nvSpPr>
        <p:spPr>
          <a:xfrm>
            <a:off x="685800" y="5769864"/>
            <a:ext cx="5257800" cy="61264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2960" y="5843016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t>13. Hafta  |  İklim değişikliği — Sera etkisi, etkiler ve uyum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5769864"/>
            <a:ext cx="5257800" cy="612648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5843016"/>
            <a:ext cx="53383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/>
              <a:t>14. </a:t>
            </a:r>
            <a:r>
              <a:rPr dirty="0" err="1"/>
              <a:t>Hafta</a:t>
            </a:r>
            <a:r>
              <a:rPr dirty="0"/>
              <a:t>  |  </a:t>
            </a:r>
            <a:r>
              <a:rPr dirty="0" err="1"/>
              <a:t>Koruma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sürdürülebilirlik</a:t>
            </a:r>
            <a:r>
              <a:rPr dirty="0"/>
              <a:t> — </a:t>
            </a:r>
            <a:r>
              <a:rPr dirty="0" err="1"/>
              <a:t>Koruma</a:t>
            </a:r>
            <a:r>
              <a:rPr dirty="0"/>
              <a:t> </a:t>
            </a:r>
            <a:r>
              <a:rPr dirty="0" err="1"/>
              <a:t>biyolojisi</a:t>
            </a:r>
            <a:r>
              <a:rPr dirty="0"/>
              <a:t> </a:t>
            </a:r>
            <a:endParaRPr lang="tr-TR" dirty="0" smtClean="0"/>
          </a:p>
          <a:p>
            <a:pPr>
              <a:defRPr sz="1400" b="1">
                <a:solidFill>
                  <a:srgbClr val="20262A"/>
                </a:solidFill>
                <a:latin typeface="Aptos"/>
              </a:defRPr>
            </a:pPr>
            <a:r>
              <a:rPr dirty="0" err="1" smtClean="0"/>
              <a:t>ve</a:t>
            </a:r>
            <a:r>
              <a:rPr dirty="0" smtClean="0"/>
              <a:t> </a:t>
            </a:r>
            <a:r>
              <a:rPr dirty="0" err="1"/>
              <a:t>uygulamalı</a:t>
            </a:r>
            <a:r>
              <a:rPr dirty="0"/>
              <a:t> </a:t>
            </a:r>
            <a:r>
              <a:rPr dirty="0" err="1"/>
              <a:t>ekoloji</a:t>
            </a:r>
            <a:endParaRPr dirty="0"/>
          </a:p>
        </p:txBody>
      </p:sp>
      <p:sp>
        <p:nvSpPr>
          <p:cNvPr id="34" name="Rectangle 33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Ekolojiye Giriş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Ekolojinin neyi incelediğini açıklamak.</a:t>
            </a:r>
            <a:br/>
            <a:r>
              <a:t>• Birey–popülasyon–komünite–ekosistem–biyosfer sırasını ayırt etmek.</a:t>
            </a:r>
            <a:br/>
            <a:r>
              <a:t>• Habitat, niş ve çevre kavramlarını günlük örneklerle ilişkilendirmek.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Ekoloji  •  Çevre  •  Habitat  •  Niş  •  Biyosfer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Ekolojinin çalışma düzeyleri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Küçük ölçekten büyük ölçeğe doğru düşün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43040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Birey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48640" y="4573980"/>
            <a:ext cx="1600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C646C"/>
                </a:solidFill>
                <a:latin typeface="Aptos"/>
              </a:defRPr>
            </a:pPr>
            <a:r>
              <a:t>tek canlı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79" y="4243040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Popülasyon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2834640" y="4573980"/>
            <a:ext cx="1600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C646C"/>
                </a:solidFill>
                <a:latin typeface="Aptos"/>
              </a:defRPr>
            </a:pPr>
            <a:r>
              <a:t>aynı tür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4243040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Komünite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120640" y="4573980"/>
            <a:ext cx="1600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C646C"/>
                </a:solidFill>
                <a:latin typeface="Aptos"/>
              </a:defRPr>
            </a:pPr>
            <a:r>
              <a:t>farklı türler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0" y="4243040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Ekosistem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4573980"/>
            <a:ext cx="1600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C646C"/>
                </a:solidFill>
                <a:latin typeface="Aptos"/>
              </a:defRPr>
            </a:pPr>
            <a:r>
              <a:t>canlı + cansız çevre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0" y="4243040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Biyosfer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92640" y="4573980"/>
            <a:ext cx="1600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C646C"/>
                </a:solidFill>
                <a:latin typeface="Aptos"/>
              </a:defRPr>
            </a:pPr>
            <a:r>
              <a:t>Dünya'daki tüm ekosistemler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5001367"/>
            <a:ext cx="10515600" cy="123444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87552" y="5134952"/>
            <a:ext cx="101864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rPr dirty="0" err="1"/>
              <a:t>Hatırla</a:t>
            </a:r>
            <a:endParaRPr dirty="0"/>
          </a:p>
        </p:txBody>
      </p:sp>
      <p:sp>
        <p:nvSpPr>
          <p:cNvPr id="28" name="TextBox 27"/>
          <p:cNvSpPr txBox="1"/>
          <p:nvPr/>
        </p:nvSpPr>
        <p:spPr>
          <a:xfrm>
            <a:off x="987552" y="5623566"/>
            <a:ext cx="10186416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rPr dirty="0" err="1"/>
              <a:t>Ekoloji</a:t>
            </a:r>
            <a:r>
              <a:rPr dirty="0"/>
              <a:t> </a:t>
            </a:r>
            <a:r>
              <a:rPr dirty="0" err="1"/>
              <a:t>yalnızca</a:t>
            </a:r>
            <a:r>
              <a:rPr dirty="0"/>
              <a:t> </a:t>
            </a:r>
            <a:r>
              <a:rPr dirty="0" err="1"/>
              <a:t>hayvan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bitkileri</a:t>
            </a:r>
            <a:r>
              <a:rPr dirty="0"/>
              <a:t> </a:t>
            </a:r>
            <a:r>
              <a:rPr dirty="0" err="1"/>
              <a:t>değil</a:t>
            </a:r>
            <a:r>
              <a:rPr dirty="0"/>
              <a:t>; </a:t>
            </a:r>
            <a:r>
              <a:rPr dirty="0" err="1"/>
              <a:t>canlıların</a:t>
            </a:r>
            <a:r>
              <a:rPr dirty="0"/>
              <a:t> </a:t>
            </a:r>
            <a:r>
              <a:rPr dirty="0" err="1"/>
              <a:t>birbirleriyle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fiziksel</a:t>
            </a:r>
            <a:r>
              <a:rPr dirty="0"/>
              <a:t> </a:t>
            </a:r>
            <a:r>
              <a:rPr dirty="0" err="1"/>
              <a:t>çevreleriyle</a:t>
            </a:r>
            <a:r>
              <a:rPr dirty="0"/>
              <a:t> </a:t>
            </a:r>
            <a:r>
              <a:rPr dirty="0" err="1"/>
              <a:t>ilişkilerini</a:t>
            </a:r>
            <a:r>
              <a:rPr dirty="0"/>
              <a:t> </a:t>
            </a:r>
            <a:r>
              <a:rPr dirty="0" err="1"/>
              <a:t>inceler</a:t>
            </a:r>
            <a:r>
              <a:rPr dirty="0"/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sp>
        <p:nvSpPr>
          <p:cNvPr id="31" name="AutoShape 2" descr="TYT Ekosistemin Yapısı | Biyoloji Konu Anlatım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2" name="Resim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3" y="1320713"/>
            <a:ext cx="10762488" cy="26893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sin Zinciri Nedir? Besin Zincirindeki Canlı Türleri Hangileridir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r="20990"/>
          <a:stretch/>
        </p:blipFill>
        <p:spPr bwMode="auto">
          <a:xfrm>
            <a:off x="9209561" y="603403"/>
            <a:ext cx="2154878" cy="17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-34746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Habitat ve ekolojik niş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Aynı habitatta yaşayan türler aynı nişe sahip olmak zorunda değildir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88720"/>
            <a:ext cx="5212080" cy="1273045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98448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Habitat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91640"/>
            <a:ext cx="488289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Bir canlının yaşadığı fiziksel ortamdır. Örnek: gölet, orman toprağı, tarla.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109" y="3128044"/>
            <a:ext cx="5212080" cy="1437438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3030" y="3315496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Ekolojik niş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039" y="3821100"/>
            <a:ext cx="488289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rPr dirty="0" err="1"/>
              <a:t>Türün</a:t>
            </a:r>
            <a:r>
              <a:rPr dirty="0"/>
              <a:t> </a:t>
            </a:r>
            <a:r>
              <a:rPr dirty="0" err="1"/>
              <a:t>kaynakları</a:t>
            </a:r>
            <a:r>
              <a:rPr dirty="0"/>
              <a:t> </a:t>
            </a:r>
            <a:r>
              <a:rPr dirty="0" err="1"/>
              <a:t>nasıl</a:t>
            </a:r>
            <a:r>
              <a:rPr dirty="0"/>
              <a:t> </a:t>
            </a:r>
            <a:r>
              <a:rPr dirty="0" err="1"/>
              <a:t>kullandığını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ekosistemdeki</a:t>
            </a:r>
            <a:r>
              <a:rPr dirty="0"/>
              <a:t> </a:t>
            </a:r>
            <a:r>
              <a:rPr dirty="0" err="1"/>
              <a:t>işlevini</a:t>
            </a:r>
            <a:r>
              <a:rPr dirty="0"/>
              <a:t> </a:t>
            </a:r>
            <a:r>
              <a:rPr dirty="0" err="1"/>
              <a:t>ifade</a:t>
            </a:r>
            <a:r>
              <a:rPr dirty="0"/>
              <a:t> </a:t>
            </a:r>
            <a:r>
              <a:rPr dirty="0" err="1"/>
              <a:t>eder</a:t>
            </a:r>
            <a:r>
              <a:rPr dirty="0"/>
              <a:t>.</a:t>
            </a:r>
          </a:p>
        </p:txBody>
      </p:sp>
      <p:sp>
        <p:nvSpPr>
          <p:cNvPr id="15" name="Oval 14"/>
          <p:cNvSpPr/>
          <p:nvPr/>
        </p:nvSpPr>
        <p:spPr>
          <a:xfrm>
            <a:off x="7861704" y="694957"/>
            <a:ext cx="1234440" cy="12344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77254" y="1171953"/>
            <a:ext cx="1143000" cy="518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Besin</a:t>
            </a:r>
            <a:endParaRPr dirty="0"/>
          </a:p>
        </p:txBody>
      </p:sp>
      <p:cxnSp>
        <p:nvCxnSpPr>
          <p:cNvPr id="17" name="Connector 16"/>
          <p:cNvCxnSpPr>
            <a:endCxn id="16" idx="1"/>
          </p:cNvCxnSpPr>
          <p:nvPr/>
        </p:nvCxnSpPr>
        <p:spPr>
          <a:xfrm flipV="1">
            <a:off x="5852160" y="1431185"/>
            <a:ext cx="2025094" cy="553903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434357" y="2050459"/>
            <a:ext cx="1234440" cy="12344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78924" y="2582036"/>
            <a:ext cx="1143000" cy="518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rPr dirty="0"/>
              <a:t>Su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827920" y="1965975"/>
            <a:ext cx="2651004" cy="495790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227436" y="3346704"/>
            <a:ext cx="1234440" cy="12344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83375" y="3804819"/>
            <a:ext cx="1143000" cy="518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Sıcaklık</a:t>
            </a:r>
            <a:endParaRPr dirty="0"/>
          </a:p>
        </p:txBody>
      </p:sp>
      <p:cxnSp>
        <p:nvCxnSpPr>
          <p:cNvPr id="23" name="Connector 22"/>
          <p:cNvCxnSpPr>
            <a:endCxn id="21" idx="0"/>
          </p:cNvCxnSpPr>
          <p:nvPr/>
        </p:nvCxnSpPr>
        <p:spPr>
          <a:xfrm>
            <a:off x="5857869" y="1957695"/>
            <a:ext cx="986787" cy="1389009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7903597" y="3355738"/>
            <a:ext cx="1234440" cy="12344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24356" y="3822282"/>
            <a:ext cx="1143000" cy="518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Barınak</a:t>
            </a:r>
            <a:endParaRPr dirty="0"/>
          </a:p>
        </p:txBody>
      </p:sp>
      <p:cxnSp>
        <p:nvCxnSpPr>
          <p:cNvPr id="26" name="Connector 25"/>
          <p:cNvCxnSpPr>
            <a:endCxn id="24" idx="1"/>
          </p:cNvCxnSpPr>
          <p:nvPr/>
        </p:nvCxnSpPr>
        <p:spPr>
          <a:xfrm>
            <a:off x="5863557" y="1985993"/>
            <a:ext cx="2220820" cy="1550525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2052" name="Picture 4" descr="https://galeri14.uludagsozluk.com/892/timsahi-gore-gore-su-icen-mal-antilop_14721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924" y="3098530"/>
            <a:ext cx="2213593" cy="152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ğaçkak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719" y="4799142"/>
            <a:ext cx="1486102" cy="152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Resim 20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323" y="4798795"/>
            <a:ext cx="1525632" cy="1525632"/>
          </a:xfrm>
          <a:prstGeom prst="rect">
            <a:avLst/>
          </a:prstGeom>
        </p:spPr>
      </p:pic>
      <p:pic>
        <p:nvPicPr>
          <p:cNvPr id="2066" name="Picture 8" descr="Balarılarının bilmediğiniz 15 özelliği – Buğday Ekolojik Yaşamı Destekleme  Derneğ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216" y="4795475"/>
            <a:ext cx="3575299" cy="153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Ekoloji ile çevre bilimi arasında nasıl bir ilişki vardır?</a:t>
            </a:r>
            <a:br/>
            <a:r>
              <a:t/>
            </a:r>
            <a:br/>
            <a:r>
              <a:t>2. Popülasyon ile komünite arasındaki temel fark nedir?</a:t>
            </a:r>
            <a:br/>
            <a:r>
              <a:t/>
            </a:r>
            <a:br/>
            <a:r>
              <a:t>3. Habitat ile niş neden aynı kavram değildir?</a:t>
            </a:r>
            <a:br/>
            <a:r>
              <a:t/>
            </a:r>
            <a:br/>
            <a:r>
              <a:t>4. Biyosfer hangi düzeyleri kapsar?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Ekoloji = canlı + çevre etkileşimleri</a:t>
            </a:r>
            <a:br/>
            <a:r>
              <a:t>✓ Popülasyon = aynı türün belirli alandaki bireyleri</a:t>
            </a:r>
            <a:br/>
            <a:r>
              <a:t>✓ Komünite = farklı türlerin oluşturduğu birlik</a:t>
            </a:r>
            <a:br/>
            <a:r>
              <a:t>✓ Ekosistem = biyotik + abiyotik bileşenler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Çevrenin Bileşenleri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Biyotik ve abiyotik faktörleri ayırt etmek.</a:t>
            </a:r>
            <a:br/>
            <a:r>
              <a:t>• Sıcaklık, ışık, su, toprak ve pH'ın canlılara etkisini açıklamak.</a:t>
            </a:r>
            <a:br/>
            <a:r>
              <a:t>• Sınırlayıcı faktör fikrini kavramak.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Biyotik  •  Abiyotik  •  Sınırlayıcı faktör  •  Tolerans  •  Mikroklima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Biyotik ve abiyotik faktörler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5303520" cy="45262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F6E4A"/>
                </a:solidFill>
                <a:latin typeface="Aptos"/>
              </a:defRPr>
            </a:pPr>
            <a:r>
              <a:t>BİYOTİK • canlı bileşenler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45920"/>
            <a:ext cx="4974336" cy="3904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Bitkiler</a:t>
            </a:r>
            <a:br/>
            <a:r>
              <a:t>• Hayvanlar</a:t>
            </a:r>
            <a:br/>
            <a:r>
              <a:t>• Mantarlar</a:t>
            </a:r>
            <a:br/>
            <a:r>
              <a:t>• Bakteriler ve diğer mikroorganizmalar</a:t>
            </a:r>
            <a:br/>
            <a:r>
              <a:t>• Avcılar, rakipler, parazitler</a:t>
            </a:r>
            <a:br/>
            <a:r>
              <a:t>• Tozlaştırıcılar ve ayrıştırıcılar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143000"/>
            <a:ext cx="5303520" cy="45262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76FAA"/>
                </a:solidFill>
                <a:latin typeface="Aptos"/>
              </a:defRPr>
            </a:pPr>
            <a:r>
              <a:t>ABİYOTİK • cansız bileşenler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45920"/>
            <a:ext cx="4974336" cy="3904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Sıcaklık</a:t>
            </a:r>
            <a:br/>
            <a:r>
              <a:t>• Işık</a:t>
            </a:r>
            <a:br/>
            <a:r>
              <a:t>• Su ve nem</a:t>
            </a:r>
            <a:br/>
            <a:r>
              <a:t>• Toprak özellikleri</a:t>
            </a:r>
            <a:br/>
            <a:r>
              <a:t>• pH ve tuzluluk</a:t>
            </a:r>
            <a:br/>
            <a:r>
              <a:t>• Rüzgâr, yağış, yükselti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3076" name="Picture 4" descr="Canlılar - Gaia Derg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32" y="3526272"/>
            <a:ext cx="3665813" cy="183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eteoroloji son hava durumu raporunu açıkladı! Rekor sıcaklıklar gidiyor  sağanak yağışlar geliyor... - Vatan Gazetesi Güncel Haber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118" y="3529471"/>
            <a:ext cx="3711705" cy="182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Tolerans aralığı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Bir çevresel faktör için her türün yaşayabileceği bir alt–üst sınır vardır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417320"/>
            <a:ext cx="10058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CDF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1371600" y="4892040"/>
            <a:ext cx="905256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371600" y="1737360"/>
            <a:ext cx="0" cy="315468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554480" y="4527034"/>
            <a:ext cx="85953" cy="1587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640433" y="4509451"/>
            <a:ext cx="85954" cy="175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726387" y="4490034"/>
            <a:ext cx="85953" cy="1941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812340" y="4468658"/>
            <a:ext cx="85954" cy="2137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898294" y="4445192"/>
            <a:ext cx="85954" cy="2346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984248" y="4419510"/>
            <a:ext cx="85953" cy="2568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2070201" y="4391486"/>
            <a:ext cx="85954" cy="2802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156155" y="4361000"/>
            <a:ext cx="85953" cy="3048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242108" y="4327937"/>
            <a:ext cx="85954" cy="3306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2328062" y="4292188"/>
            <a:ext cx="85953" cy="3574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2414015" y="4253655"/>
            <a:ext cx="85954" cy="3853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499969" y="4212253"/>
            <a:ext cx="85954" cy="4140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585923" y="4167908"/>
            <a:ext cx="85953" cy="4434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2671876" y="4120564"/>
            <a:ext cx="85954" cy="4734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2757830" y="4070181"/>
            <a:ext cx="85954" cy="50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843784" y="4016741"/>
            <a:ext cx="85953" cy="534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929737" y="3960247"/>
            <a:ext cx="85954" cy="5649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015691" y="3900728"/>
            <a:ext cx="85953" cy="5951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101644" y="3838236"/>
            <a:ext cx="85954" cy="6249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187598" y="3772853"/>
            <a:ext cx="85954" cy="65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273552" y="3704689"/>
            <a:ext cx="85953" cy="6816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359505" y="3633886"/>
            <a:ext cx="85954" cy="7080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3445459" y="3560614"/>
            <a:ext cx="85953" cy="7327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3531412" y="3485078"/>
            <a:ext cx="85954" cy="7553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3617366" y="3407511"/>
            <a:ext cx="85954" cy="7756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703320" y="3328181"/>
            <a:ext cx="85953" cy="7933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3789273" y="3247384"/>
            <a:ext cx="85954" cy="8079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3875227" y="3165448"/>
            <a:ext cx="85953" cy="8193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3961180" y="3082728"/>
            <a:ext cx="85954" cy="827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4047134" y="2999605"/>
            <a:ext cx="85953" cy="8312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4133087" y="2916483"/>
            <a:ext cx="85954" cy="8312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4219041" y="2833789"/>
            <a:ext cx="85954" cy="8269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4304995" y="2751965"/>
            <a:ext cx="85953" cy="8182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4390948" y="2671467"/>
            <a:ext cx="85954" cy="804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4476902" y="2592764"/>
            <a:ext cx="85954" cy="7870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4562856" y="2516324"/>
            <a:ext cx="85953" cy="764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4648809" y="2442623"/>
            <a:ext cx="85954" cy="7370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734763" y="2372126"/>
            <a:ext cx="85953" cy="7049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4820716" y="2305295"/>
            <a:ext cx="85954" cy="6683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906670" y="2242574"/>
            <a:ext cx="85954" cy="627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992624" y="2184390"/>
            <a:ext cx="85953" cy="5818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8577" y="2131147"/>
            <a:ext cx="85954" cy="5324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164531" y="2083218"/>
            <a:ext cx="85953" cy="4792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5250484" y="2040947"/>
            <a:ext cx="85954" cy="4227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5336438" y="2004639"/>
            <a:ext cx="85954" cy="3630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5422392" y="1974558"/>
            <a:ext cx="85953" cy="3008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5508345" y="1950928"/>
            <a:ext cx="85954" cy="2363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5594299" y="1933921"/>
            <a:ext cx="85953" cy="1700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680252" y="1923666"/>
            <a:ext cx="85954" cy="1025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5766206" y="1920239"/>
            <a:ext cx="85954" cy="342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5852160" y="1920239"/>
            <a:ext cx="85953" cy="342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5938113" y="1923666"/>
            <a:ext cx="85954" cy="1025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6024067" y="1933921"/>
            <a:ext cx="85953" cy="1700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6110020" y="1950928"/>
            <a:ext cx="85954" cy="2363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6195974" y="1974558"/>
            <a:ext cx="85954" cy="3008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6281928" y="2004639"/>
            <a:ext cx="85953" cy="3630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6367881" y="2040947"/>
            <a:ext cx="85954" cy="4227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6453835" y="2083218"/>
            <a:ext cx="85953" cy="4792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6539788" y="2131147"/>
            <a:ext cx="85954" cy="5324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6625742" y="2184390"/>
            <a:ext cx="85954" cy="5818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6711696" y="2242574"/>
            <a:ext cx="85953" cy="627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6797649" y="2305295"/>
            <a:ext cx="85954" cy="6683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6883603" y="2372126"/>
            <a:ext cx="85953" cy="7049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6969556" y="2442623"/>
            <a:ext cx="85954" cy="7370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7055510" y="2516324"/>
            <a:ext cx="85954" cy="764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7141464" y="2592764"/>
            <a:ext cx="85953" cy="7870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7227417" y="2671467"/>
            <a:ext cx="85954" cy="804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7313371" y="2751965"/>
            <a:ext cx="85953" cy="8182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7399324" y="2833789"/>
            <a:ext cx="85954" cy="8269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7485278" y="2916483"/>
            <a:ext cx="85953" cy="8312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7571231" y="2999605"/>
            <a:ext cx="85954" cy="8312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7657185" y="3082728"/>
            <a:ext cx="85954" cy="827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7743139" y="3165448"/>
            <a:ext cx="85953" cy="8193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7829092" y="3247384"/>
            <a:ext cx="85954" cy="8079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7915046" y="3328181"/>
            <a:ext cx="85954" cy="7933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8001000" y="3407511"/>
            <a:ext cx="85953" cy="7756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8086953" y="3485078"/>
            <a:ext cx="85954" cy="7553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8172907" y="3560614"/>
            <a:ext cx="85953" cy="7327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8258860" y="3633886"/>
            <a:ext cx="85954" cy="7080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8344814" y="3704689"/>
            <a:ext cx="85953" cy="6816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8430767" y="3772853"/>
            <a:ext cx="85954" cy="65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8516721" y="3838236"/>
            <a:ext cx="85954" cy="6249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8602675" y="3900728"/>
            <a:ext cx="85953" cy="5951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8688628" y="3960247"/>
            <a:ext cx="85954" cy="5649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8774582" y="4016741"/>
            <a:ext cx="85954" cy="534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8860536" y="4070181"/>
            <a:ext cx="85953" cy="50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8946489" y="4120564"/>
            <a:ext cx="85954" cy="4734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9032443" y="4167908"/>
            <a:ext cx="85953" cy="4434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9118396" y="4212253"/>
            <a:ext cx="85954" cy="4140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9204350" y="4253655"/>
            <a:ext cx="85954" cy="3853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9290304" y="4292188"/>
            <a:ext cx="85953" cy="3574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9376257" y="4327937"/>
            <a:ext cx="85954" cy="3306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9462211" y="4361000"/>
            <a:ext cx="85953" cy="3048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9548164" y="4391486"/>
            <a:ext cx="85954" cy="2802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9634118" y="4419510"/>
            <a:ext cx="85954" cy="2568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9720072" y="4445192"/>
            <a:ext cx="85953" cy="2346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9806025" y="4468658"/>
            <a:ext cx="85954" cy="2137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9891979" y="4490034"/>
            <a:ext cx="85953" cy="1941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9977932" y="4509451"/>
            <a:ext cx="85954" cy="175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0063886" y="4527034"/>
            <a:ext cx="85954" cy="1587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828800" y="5010912"/>
            <a:ext cx="1097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Alt</a:t>
            </a:r>
            <a:br/>
            <a:r>
              <a:t>sınır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120640" y="5010912"/>
            <a:ext cx="1097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Optimum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412480" y="5010912"/>
            <a:ext cx="1097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Üst</a:t>
            </a:r>
            <a:br/>
            <a:r>
              <a:t>sınır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11480" y="2468880"/>
            <a:ext cx="731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Yaşama</a:t>
            </a:r>
            <a:br/>
            <a:r>
              <a:t>başarısı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206240" y="5623560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/>
            </a:pPr>
            <a:r>
              <a:t>Çevresel faktörün şiddeti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Sınırlayıcı faktör: 'En az olan' belirleyebilir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36576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52728"/>
            <a:ext cx="33284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Örnek: Bitki büyümesi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45920"/>
            <a:ext cx="33284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Işık, su, sıcaklık ve mineral maddeler yeterli olmalıdır.</a:t>
            </a:r>
            <a:br/>
            <a:r>
              <a:t/>
            </a:r>
            <a:br/>
            <a:r>
              <a:t>Bunlardan biri kritik düzeyde yetersizse büyüme sınırlanabilir.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846320" y="2926080"/>
            <a:ext cx="1097280" cy="1828800"/>
          </a:xfrm>
          <a:prstGeom prst="rect">
            <a:avLst/>
          </a:prstGeom>
          <a:solidFill>
            <a:srgbClr val="DEEBF7"/>
          </a:solidFill>
          <a:ln>
            <a:solidFill>
              <a:srgbClr val="5C6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46320" y="4892040"/>
            <a:ext cx="1097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Su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79" y="2286000"/>
            <a:ext cx="1097280" cy="2468880"/>
          </a:xfrm>
          <a:prstGeom prst="rect">
            <a:avLst/>
          </a:prstGeom>
          <a:solidFill>
            <a:srgbClr val="FAE8D2"/>
          </a:solidFill>
          <a:ln>
            <a:solidFill>
              <a:srgbClr val="5C6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55079" y="4892040"/>
            <a:ext cx="1097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Işık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3840" y="3200400"/>
            <a:ext cx="1097280" cy="1554480"/>
          </a:xfrm>
          <a:prstGeom prst="rect">
            <a:avLst/>
          </a:prstGeom>
          <a:solidFill>
            <a:srgbClr val="E0EFE2"/>
          </a:solidFill>
          <a:ln>
            <a:solidFill>
              <a:srgbClr val="5C6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0" y="4892040"/>
            <a:ext cx="1097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Azot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72600" y="2011680"/>
            <a:ext cx="1097280" cy="2743200"/>
          </a:xfrm>
          <a:prstGeom prst="rect">
            <a:avLst/>
          </a:prstGeom>
          <a:solidFill>
            <a:srgbClr val="EAE1F4"/>
          </a:solidFill>
          <a:ln>
            <a:solidFill>
              <a:srgbClr val="5C6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72600" y="4892040"/>
            <a:ext cx="1097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Sıcaklık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09160" y="914400"/>
            <a:ext cx="6400800" cy="1069848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73752" y="1024128"/>
            <a:ext cx="6071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Mesleki bağlantı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73752" y="1417320"/>
            <a:ext cx="6071616" cy="24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rPr dirty="0" err="1"/>
              <a:t>Tarımda</a:t>
            </a:r>
            <a:r>
              <a:rPr dirty="0"/>
              <a:t> </a:t>
            </a:r>
            <a:r>
              <a:rPr dirty="0" err="1"/>
              <a:t>verim</a:t>
            </a:r>
            <a:r>
              <a:rPr dirty="0"/>
              <a:t> </a:t>
            </a:r>
            <a:r>
              <a:rPr dirty="0" err="1"/>
              <a:t>yalnızca</a:t>
            </a:r>
            <a:r>
              <a:rPr dirty="0"/>
              <a:t> </a:t>
            </a:r>
            <a:r>
              <a:rPr dirty="0" err="1"/>
              <a:t>gübre</a:t>
            </a:r>
            <a:r>
              <a:rPr dirty="0"/>
              <a:t> </a:t>
            </a:r>
            <a:r>
              <a:rPr dirty="0" err="1"/>
              <a:t>miktarına</a:t>
            </a:r>
            <a:r>
              <a:rPr dirty="0"/>
              <a:t> </a:t>
            </a:r>
            <a:r>
              <a:rPr dirty="0" err="1"/>
              <a:t>değil</a:t>
            </a:r>
            <a:r>
              <a:rPr dirty="0"/>
              <a:t>; </a:t>
            </a:r>
            <a:r>
              <a:rPr dirty="0" err="1"/>
              <a:t>su</a:t>
            </a:r>
            <a:r>
              <a:rPr dirty="0"/>
              <a:t>, </a:t>
            </a:r>
            <a:r>
              <a:rPr dirty="0" err="1"/>
              <a:t>ışık</a:t>
            </a:r>
            <a:r>
              <a:rPr dirty="0"/>
              <a:t>, </a:t>
            </a:r>
            <a:r>
              <a:rPr dirty="0" err="1"/>
              <a:t>sıcaklık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toprak</a:t>
            </a:r>
            <a:r>
              <a:rPr dirty="0"/>
              <a:t> </a:t>
            </a:r>
            <a:r>
              <a:rPr dirty="0" err="1"/>
              <a:t>koşullarının</a:t>
            </a:r>
            <a:r>
              <a:rPr dirty="0"/>
              <a:t> </a:t>
            </a:r>
            <a:r>
              <a:rPr dirty="0" err="1"/>
              <a:t>birlikte</a:t>
            </a:r>
            <a:r>
              <a:rPr dirty="0"/>
              <a:t> </a:t>
            </a:r>
            <a:r>
              <a:rPr dirty="0" err="1"/>
              <a:t>değerlendirilmesine</a:t>
            </a:r>
            <a:r>
              <a:rPr dirty="0"/>
              <a:t> </a:t>
            </a:r>
            <a:r>
              <a:rPr dirty="0" err="1"/>
              <a:t>bağlıdır</a:t>
            </a:r>
            <a:r>
              <a:rPr dirty="0"/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4098" name="Picture 2" descr="BİYOLOJİDERSİM BİTKİLERDE BÜYÜME VE HAREKET 1-Bitki Büyümesinde Rol Oynayan  Çevresel Faktörler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28" y="3200400"/>
            <a:ext cx="3393947" cy="218405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2.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Biyotik ve abiyotik faktörlere üçer örnek veriniz.</a:t>
            </a:r>
            <a:br/>
            <a:r>
              <a:t/>
            </a:r>
            <a:br/>
            <a:r>
              <a:t>2. Tolerans aralığı neyi gösterir?</a:t>
            </a:r>
            <a:br/>
            <a:r>
              <a:t/>
            </a:r>
            <a:br/>
            <a:r>
              <a:t>3. Sınırlayıcı faktör ne demektir?</a:t>
            </a:r>
            <a:br/>
            <a:r>
              <a:t/>
            </a:r>
            <a:br/>
            <a:r>
              <a:t>4. Bir tarla ekosisteminde hangi faktörler büyümeyi sınırlayabilir?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Biyotik = canlı; abiyotik = cansız</a:t>
            </a:r>
            <a:br/>
            <a:r>
              <a:t>✓ Her türün çevresel tolerans sınırları farklıdır</a:t>
            </a:r>
            <a:br/>
            <a:r>
              <a:t>✓ Tek bir kritik faktör sistemin performansını sınırlayabilir</a:t>
            </a:r>
            <a:br/>
            <a:r>
              <a:t>✓ Faktörler çoğunlukla birlikte etki gösterir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50292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Popülasyon Ekolojisi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Popülasyon büyüklüğü ve yoğunluğu kavramlarını ayırt etmek.</a:t>
            </a:r>
            <a:br/>
            <a:r>
              <a:t>• Doğum, ölüm, göç ve göçü popülasyon değişiminin temel bileşenleri olarak açıklamak.</a:t>
            </a:r>
            <a:br/>
            <a:r>
              <a:t>• Dağılım tiplerini tanımak.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Popülasyon  •  Yoğunluk  •  Doğum  •  Ölüm  •  Göç  •  Dağılım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5122" name="Picture 2" descr="Penguen Kolonileri Yok Olma Tehlikesiyle Yüz Yüze! - #ekoIQ |  Sürdürülebilirlik Hakkında Her Ş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02" y="3172967"/>
            <a:ext cx="4921690" cy="24368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46" name="Picture 2" descr="Biyolojisitesi.net, Komünite ve Popülasyon Ekolojisi, Popülasyon Ekolojisi, Popülasyondaki Bireylerin Dağılım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73913"/>
            <a:ext cx="12191697" cy="620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Popülasyonun temel özellikleri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3</a:t>
            </a:r>
          </a:p>
        </p:txBody>
      </p:sp>
      <p:sp>
        <p:nvSpPr>
          <p:cNvPr id="6" name="Oval 5"/>
          <p:cNvSpPr/>
          <p:nvPr/>
        </p:nvSpPr>
        <p:spPr>
          <a:xfrm>
            <a:off x="4709160" y="1828800"/>
            <a:ext cx="2651760" cy="265176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15687" y="3029158"/>
            <a:ext cx="2560320" cy="11137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0262A"/>
                </a:solidFill>
                <a:latin typeface="Aptos"/>
              </a:defRPr>
            </a:pPr>
            <a:r>
              <a:rPr dirty="0"/>
              <a:t>POPÜLASYON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1188720"/>
            <a:ext cx="1737360" cy="173736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3384" y="1905609"/>
            <a:ext cx="1645919" cy="729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Büyüklük</a:t>
            </a:r>
            <a:endParaRPr dirty="0"/>
          </a:p>
        </p:txBody>
      </p:sp>
      <p:cxnSp>
        <p:nvCxnSpPr>
          <p:cNvPr id="10" name="Connector 9"/>
          <p:cNvCxnSpPr/>
          <p:nvPr/>
        </p:nvCxnSpPr>
        <p:spPr>
          <a:xfrm flipH="1" flipV="1">
            <a:off x="2606040" y="2286000"/>
            <a:ext cx="2141068" cy="52578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914400" y="3566160"/>
            <a:ext cx="1737360" cy="173736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1" y="4304081"/>
            <a:ext cx="1645919" cy="729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Yoğunluk</a:t>
            </a:r>
            <a:endParaRPr dirty="0"/>
          </a:p>
        </p:txBody>
      </p:sp>
      <p:cxnSp>
        <p:nvCxnSpPr>
          <p:cNvPr id="13" name="Connector 12"/>
          <p:cNvCxnSpPr/>
          <p:nvPr/>
        </p:nvCxnSpPr>
        <p:spPr>
          <a:xfrm flipH="1">
            <a:off x="2651760" y="3641140"/>
            <a:ext cx="2198446" cy="647396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778240" y="1188720"/>
            <a:ext cx="1737360" cy="173736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46819" y="1905608"/>
            <a:ext cx="1645919" cy="729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Yaş</a:t>
            </a:r>
            <a:r>
              <a:rPr dirty="0"/>
              <a:t> </a:t>
            </a:r>
            <a:r>
              <a:rPr dirty="0" err="1"/>
              <a:t>yapısı</a:t>
            </a:r>
            <a:endParaRPr dirty="0"/>
          </a:p>
        </p:txBody>
      </p:sp>
      <p:cxnSp>
        <p:nvCxnSpPr>
          <p:cNvPr id="16" name="Connector 15"/>
          <p:cNvCxnSpPr/>
          <p:nvPr/>
        </p:nvCxnSpPr>
        <p:spPr>
          <a:xfrm flipV="1">
            <a:off x="7315199" y="2349551"/>
            <a:ext cx="1508758" cy="41467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778240" y="3566160"/>
            <a:ext cx="1737360" cy="1737360"/>
          </a:xfrm>
          <a:prstGeom prst="ellipse">
            <a:avLst/>
          </a:prstGeom>
          <a:solidFill>
            <a:srgbClr val="EFE5D8"/>
          </a:solidFill>
          <a:ln w="19050"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46818" y="4304080"/>
            <a:ext cx="1645919" cy="7296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rPr dirty="0" err="1"/>
              <a:t>Dağılım</a:t>
            </a:r>
            <a:endParaRPr dirty="0"/>
          </a:p>
        </p:txBody>
      </p:sp>
      <p:cxnSp>
        <p:nvCxnSpPr>
          <p:cNvPr id="19" name="Connector 18"/>
          <p:cNvCxnSpPr/>
          <p:nvPr/>
        </p:nvCxnSpPr>
        <p:spPr>
          <a:xfrm>
            <a:off x="7315199" y="3641140"/>
            <a:ext cx="1508761" cy="55687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017520" y="5309920"/>
            <a:ext cx="6217920" cy="1081736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182112" y="5342839"/>
            <a:ext cx="5888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rPr dirty="0" err="1"/>
              <a:t>Tanım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3182112" y="5717743"/>
            <a:ext cx="5888736" cy="201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rPr dirty="0" err="1"/>
              <a:t>Aynı</a:t>
            </a:r>
            <a:r>
              <a:rPr dirty="0"/>
              <a:t> </a:t>
            </a:r>
            <a:r>
              <a:rPr dirty="0" err="1"/>
              <a:t>türün</a:t>
            </a:r>
            <a:r>
              <a:rPr dirty="0"/>
              <a:t>, </a:t>
            </a:r>
            <a:r>
              <a:rPr dirty="0" err="1"/>
              <a:t>belirli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zamanda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alanda</a:t>
            </a:r>
            <a:r>
              <a:rPr dirty="0"/>
              <a:t> </a:t>
            </a:r>
            <a:r>
              <a:rPr dirty="0" err="1"/>
              <a:t>yaşayan</a:t>
            </a:r>
            <a:r>
              <a:rPr dirty="0"/>
              <a:t> </a:t>
            </a:r>
            <a:r>
              <a:rPr dirty="0" err="1"/>
              <a:t>bireyleri</a:t>
            </a:r>
            <a:r>
              <a:rPr dirty="0"/>
              <a:t> </a:t>
            </a:r>
            <a:r>
              <a:rPr dirty="0" err="1"/>
              <a:t>popülasyonu</a:t>
            </a:r>
            <a:r>
              <a:rPr dirty="0"/>
              <a:t> </a:t>
            </a:r>
            <a:r>
              <a:rPr dirty="0" err="1"/>
              <a:t>oluşturur</a:t>
            </a:r>
            <a:r>
              <a:rPr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Nehil Sazlığı'nda Esrarengiz Kuş Ölümleri videosu - Arkeolojik Haber -  Arkeoloji Haber - Arkeoloji Haberle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r="6192"/>
          <a:stretch/>
        </p:blipFill>
        <p:spPr bwMode="auto">
          <a:xfrm>
            <a:off x="9132860" y="3267138"/>
            <a:ext cx="2342860" cy="217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uş Yumurtalarının Şekli ve Büyüklükleri Neye Göre Değişiyor? - Ekşi Şeyl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7" r="15925"/>
          <a:stretch/>
        </p:blipFill>
        <p:spPr bwMode="auto">
          <a:xfrm>
            <a:off x="914401" y="3267139"/>
            <a:ext cx="2331720" cy="21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Popülasyon büyüklüğü nasıl değişir?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14300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83047"/>
                </a:solidFill>
              </a:defRPr>
            </a:pPr>
            <a:r>
              <a:t>ΔN = (Doğum + İçeri göç) − (Ölüm + Dışarı göç)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709531"/>
            <a:ext cx="2331720" cy="2011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1819259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Doğum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212451"/>
            <a:ext cx="2002536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+  Popülasyon</a:t>
            </a:r>
            <a:br/>
            <a:r>
              <a:t>üzerindeki etki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1709531"/>
            <a:ext cx="2331720" cy="20116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22191" y="1819259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İçeri göç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2191" y="2212451"/>
            <a:ext cx="2002536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+  Popülasyon</a:t>
            </a:r>
            <a:br/>
            <a:r>
              <a:t>üzerindeki etki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709531"/>
            <a:ext cx="2331720" cy="2011680"/>
          </a:xfrm>
          <a:prstGeom prst="roundRect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1819259"/>
            <a:ext cx="130035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rPr lang="tr-TR" dirty="0"/>
              <a:t>Dışarı göç</a:t>
            </a:r>
            <a:endParaRPr lang="tr-TR" dirty="0"/>
          </a:p>
        </p:txBody>
      </p:sp>
      <p:sp>
        <p:nvSpPr>
          <p:cNvPr id="15" name="TextBox 14"/>
          <p:cNvSpPr txBox="1"/>
          <p:nvPr/>
        </p:nvSpPr>
        <p:spPr>
          <a:xfrm>
            <a:off x="6565392" y="2212451"/>
            <a:ext cx="2002536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rPr dirty="0"/>
              <a:t>−  </a:t>
            </a:r>
            <a:r>
              <a:rPr dirty="0" err="1"/>
              <a:t>Popülasyon</a:t>
            </a:r>
            <a:r>
              <a:rPr dirty="0"/>
              <a:t/>
            </a:r>
            <a:br>
              <a:rPr dirty="0"/>
            </a:br>
            <a:r>
              <a:rPr dirty="0" err="1"/>
              <a:t>üzerindeki</a:t>
            </a:r>
            <a:r>
              <a:rPr dirty="0"/>
              <a:t> </a:t>
            </a:r>
            <a:r>
              <a:rPr dirty="0" err="1"/>
              <a:t>etki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9144000" y="1709531"/>
            <a:ext cx="2331720" cy="201168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08592" y="1819259"/>
            <a:ext cx="77457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</a:rPr>
              <a:t>Ölüm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08592" y="2212451"/>
            <a:ext cx="2002536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rPr dirty="0"/>
              <a:t>−  </a:t>
            </a:r>
            <a:r>
              <a:rPr dirty="0" err="1"/>
              <a:t>Popülasyon</a:t>
            </a:r>
            <a:r>
              <a:rPr dirty="0"/>
              <a:t/>
            </a:r>
            <a:br>
              <a:rPr dirty="0"/>
            </a:br>
            <a:r>
              <a:rPr dirty="0" err="1"/>
              <a:t>üzerindeki</a:t>
            </a:r>
            <a:r>
              <a:rPr dirty="0"/>
              <a:t> </a:t>
            </a:r>
            <a:r>
              <a:rPr dirty="0" err="1"/>
              <a:t>etki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1005840" y="5464534"/>
            <a:ext cx="10058400" cy="868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70432" y="5574262"/>
            <a:ext cx="9729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Örnek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2" y="5967453"/>
            <a:ext cx="9729216" cy="24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Bir tarla zararlısında doğum ve içeri göç artarken ölüm ve dışarı göç azalırsa popülasyon büyüklüğü artabilir.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1026" name="Picture 2" descr="Haritanın, bir kartalın 20 yıllık göç rotasını gösterdiği iddiası - Doğrul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37"/>
          <a:stretch/>
        </p:blipFill>
        <p:spPr bwMode="auto">
          <a:xfrm>
            <a:off x="3657599" y="3267138"/>
            <a:ext cx="2326153" cy="216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otoğraf açıklaması yok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6"/>
          <a:stretch/>
        </p:blipFill>
        <p:spPr bwMode="auto">
          <a:xfrm flipH="1">
            <a:off x="6395230" y="3267138"/>
            <a:ext cx="2331720" cy="216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Bireylerin dağılım tipleri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3337560" cy="438912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Düzenli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Bireyler birbirine yaklaşık eşit uzaklıkta</a:t>
            </a:r>
          </a:p>
        </p:txBody>
      </p:sp>
      <p:sp>
        <p:nvSpPr>
          <p:cNvPr id="9" name="Oval 8"/>
          <p:cNvSpPr/>
          <p:nvPr/>
        </p:nvSpPr>
        <p:spPr>
          <a:xfrm>
            <a:off x="1737360" y="3538728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783080" y="357969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1" name="Oval 10"/>
          <p:cNvSpPr/>
          <p:nvPr/>
        </p:nvSpPr>
        <p:spPr>
          <a:xfrm>
            <a:off x="2377440" y="3598164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423160" y="3639129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3" name="Oval 12"/>
          <p:cNvSpPr/>
          <p:nvPr/>
        </p:nvSpPr>
        <p:spPr>
          <a:xfrm>
            <a:off x="2971800" y="3509010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17520" y="3549975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5" name="Oval 14"/>
          <p:cNvSpPr/>
          <p:nvPr/>
        </p:nvSpPr>
        <p:spPr>
          <a:xfrm>
            <a:off x="2011680" y="3984498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057400" y="402546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7" name="Oval 16"/>
          <p:cNvSpPr/>
          <p:nvPr/>
        </p:nvSpPr>
        <p:spPr>
          <a:xfrm>
            <a:off x="2697480" y="3954780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743200" y="3995745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9" name="Oval 18"/>
          <p:cNvSpPr/>
          <p:nvPr/>
        </p:nvSpPr>
        <p:spPr>
          <a:xfrm>
            <a:off x="3383280" y="3984498"/>
            <a:ext cx="146304" cy="146304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429000" y="402546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526280" y="1188720"/>
            <a:ext cx="3337560" cy="438912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9087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Rastgele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087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Bireyin konumu diğerlerinden büyük ölçüde bağımsız</a:t>
            </a:r>
          </a:p>
        </p:txBody>
      </p:sp>
      <p:sp>
        <p:nvSpPr>
          <p:cNvPr id="24" name="Oval 23"/>
          <p:cNvSpPr/>
          <p:nvPr/>
        </p:nvSpPr>
        <p:spPr>
          <a:xfrm>
            <a:off x="5303520" y="3479292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49240" y="3520257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09360" y="3925062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55080" y="3966027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8" name="Oval 27"/>
          <p:cNvSpPr/>
          <p:nvPr/>
        </p:nvSpPr>
        <p:spPr>
          <a:xfrm>
            <a:off x="7132320" y="3538728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178040" y="357969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0" name="Oval 29"/>
          <p:cNvSpPr/>
          <p:nvPr/>
        </p:nvSpPr>
        <p:spPr>
          <a:xfrm>
            <a:off x="5760720" y="4311396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806440" y="4352361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2" name="Oval 31"/>
          <p:cNvSpPr/>
          <p:nvPr/>
        </p:nvSpPr>
        <p:spPr>
          <a:xfrm>
            <a:off x="7406640" y="4251960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52360" y="4292925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4" name="Oval 33"/>
          <p:cNvSpPr/>
          <p:nvPr/>
        </p:nvSpPr>
        <p:spPr>
          <a:xfrm>
            <a:off x="6583680" y="3241548"/>
            <a:ext cx="146304" cy="146304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629400" y="328251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8321040" y="1188720"/>
            <a:ext cx="3337560" cy="43891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8563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D6772D"/>
                </a:solidFill>
                <a:latin typeface="Aptos"/>
              </a:defRPr>
            </a:pPr>
            <a:r>
              <a:t>Kümeli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8563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Kaynaklar/koşullar yamalı olduğunda sık görülür</a:t>
            </a:r>
          </a:p>
        </p:txBody>
      </p:sp>
      <p:sp>
        <p:nvSpPr>
          <p:cNvPr id="39" name="Oval 38"/>
          <p:cNvSpPr/>
          <p:nvPr/>
        </p:nvSpPr>
        <p:spPr>
          <a:xfrm>
            <a:off x="9281160" y="3479292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326880" y="3520257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41" name="Oval 40"/>
          <p:cNvSpPr/>
          <p:nvPr/>
        </p:nvSpPr>
        <p:spPr>
          <a:xfrm>
            <a:off x="9464040" y="3627882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509760" y="3668847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43" name="Oval 42"/>
          <p:cNvSpPr/>
          <p:nvPr/>
        </p:nvSpPr>
        <p:spPr>
          <a:xfrm>
            <a:off x="9646920" y="3538728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692640" y="357969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45" name="Oval 44"/>
          <p:cNvSpPr/>
          <p:nvPr/>
        </p:nvSpPr>
        <p:spPr>
          <a:xfrm>
            <a:off x="10835640" y="4014216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881360" y="4055181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47" name="Oval 46"/>
          <p:cNvSpPr/>
          <p:nvPr/>
        </p:nvSpPr>
        <p:spPr>
          <a:xfrm>
            <a:off x="11018520" y="4133088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1064240" y="4174053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49" name="Oval 48"/>
          <p:cNvSpPr/>
          <p:nvPr/>
        </p:nvSpPr>
        <p:spPr>
          <a:xfrm>
            <a:off x="11109960" y="3925062"/>
            <a:ext cx="146304" cy="146304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1155680" y="3966027"/>
            <a:ext cx="54864" cy="61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3.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Popülasyon yoğunluğu ile popülasyon büyüklüğü aynı mıdır?</a:t>
            </a:r>
            <a:br/>
            <a:r>
              <a:t/>
            </a:r>
            <a:br/>
            <a:r>
              <a:t>2. Popülasyon büyüklüğünü değiştiren dört temel süreç nedir?</a:t>
            </a:r>
            <a:br/>
            <a:r>
              <a:t/>
            </a:r>
            <a:br/>
            <a:r>
              <a:t>3. Kümeli dağılım hangi koşullarda avantajlı olabilir?</a:t>
            </a:r>
            <a:br/>
            <a:r>
              <a:t/>
            </a:r>
            <a:br/>
            <a:r>
              <a:t>4. Tarım alanında bir böceğin popülasyonunu izlemek neden önemlidir?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Nüfus değişimi = doğum + içeri göç − ölüm − dışarı göç</a:t>
            </a:r>
            <a:br/>
            <a:r>
              <a:t>✓ Yoğunluk alan/hacim başına birey sayısıdır</a:t>
            </a:r>
            <a:br/>
            <a:r>
              <a:t>✓ Dağılım düzenli, rastgele veya kümeli olabilir</a:t>
            </a:r>
            <a:br/>
            <a:r>
              <a:t>✓ İzleme, değişimi zamanında fark etmeyi sağlar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Popülasyon Büyümesi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Üstel ve lojistik büyümeyi karşılaştırmak.</a:t>
            </a:r>
            <a:br/>
            <a:r>
              <a:t>• Taşıma kapasitesini açıklamak.</a:t>
            </a:r>
            <a:br/>
            <a:r>
              <a:t>• Yoğunluğa bağlı ve bağımsız faktörleri ayırt etmek.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Üstel büyüme  •  Lojistik büyüme  •  Taşıma kapasitesi  •  Yoğunluk bağımlılığı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2050" name="Picture 2" descr="Su kaplumbağaları güneşe çıkt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1" y="2956894"/>
            <a:ext cx="5157216" cy="256339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Üstel ve lojistik büyüme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05840" y="5303520"/>
            <a:ext cx="969264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05840" y="1234440"/>
            <a:ext cx="0" cy="406908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1234440" y="5070156"/>
            <a:ext cx="91440" cy="476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325880" y="5065185"/>
            <a:ext cx="91440" cy="497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417320" y="5059998"/>
            <a:ext cx="91440" cy="518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508760" y="5054586"/>
            <a:ext cx="91440" cy="541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600200" y="5048940"/>
            <a:ext cx="91440" cy="564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691640" y="5043048"/>
            <a:ext cx="91440" cy="589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783080" y="5036900"/>
            <a:ext cx="91440" cy="614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874520" y="5030485"/>
            <a:ext cx="91440" cy="641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965960" y="5023792"/>
            <a:ext cx="91440" cy="669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057400" y="5016809"/>
            <a:ext cx="91440" cy="698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148840" y="5009522"/>
            <a:ext cx="91440" cy="728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2240280" y="5001918"/>
            <a:ext cx="91440" cy="760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2331720" y="4993985"/>
            <a:ext cx="91440" cy="793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423160" y="4985707"/>
            <a:ext cx="91440" cy="827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514600" y="4977070"/>
            <a:ext cx="91440" cy="863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2606040" y="4968058"/>
            <a:ext cx="91440" cy="901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2697480" y="4958654"/>
            <a:ext cx="91440" cy="940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788920" y="4948843"/>
            <a:ext cx="91440" cy="981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880360" y="4938605"/>
            <a:ext cx="91440" cy="1023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2971800" y="4927923"/>
            <a:ext cx="91440" cy="1068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063240" y="4916777"/>
            <a:ext cx="91440" cy="1114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154680" y="4905147"/>
            <a:ext cx="91440" cy="1163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246120" y="4893012"/>
            <a:ext cx="91440" cy="1213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337560" y="4880350"/>
            <a:ext cx="91440" cy="1266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3429000" y="4867139"/>
            <a:ext cx="91440" cy="1321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3520440" y="4853354"/>
            <a:ext cx="91440" cy="1378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3611880" y="4838971"/>
            <a:ext cx="91440" cy="1438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703320" y="4823963"/>
            <a:ext cx="91440" cy="1500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3794760" y="4808303"/>
            <a:ext cx="91440" cy="1566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3886200" y="4791964"/>
            <a:ext cx="91439" cy="1633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3977639" y="4774915"/>
            <a:ext cx="91441" cy="1704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4069080" y="4757126"/>
            <a:ext cx="91440" cy="1778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4160520" y="4738565"/>
            <a:ext cx="91440" cy="1856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4251960" y="4719198"/>
            <a:ext cx="91440" cy="1936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4343400" y="4698990"/>
            <a:ext cx="91440" cy="2020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4434840" y="4677904"/>
            <a:ext cx="91440" cy="2108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4526280" y="4655903"/>
            <a:ext cx="91440" cy="2200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4617720" y="4632947"/>
            <a:ext cx="91440" cy="2295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4709160" y="4608995"/>
            <a:ext cx="91440" cy="2395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800600" y="4584002"/>
            <a:ext cx="91440" cy="2499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4892040" y="4557925"/>
            <a:ext cx="91440" cy="2607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983480" y="4530715"/>
            <a:ext cx="91440" cy="2721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5074920" y="4502324"/>
            <a:ext cx="91440" cy="2839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166360" y="4472700"/>
            <a:ext cx="91440" cy="2962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257800" y="4441790"/>
            <a:ext cx="91440" cy="3091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5349240" y="4409538"/>
            <a:ext cx="91440" cy="3225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5440680" y="4375886"/>
            <a:ext cx="91440" cy="3365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5532120" y="4340772"/>
            <a:ext cx="91440" cy="3511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5623560" y="4304135"/>
            <a:ext cx="91440" cy="3663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5715000" y="4265906"/>
            <a:ext cx="91440" cy="3822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806440" y="4226018"/>
            <a:ext cx="91440" cy="3988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5897880" y="4184398"/>
            <a:ext cx="91440" cy="4162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5989320" y="4140971"/>
            <a:ext cx="91440" cy="4342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6080760" y="4095659"/>
            <a:ext cx="91440" cy="4531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6172200" y="4048379"/>
            <a:ext cx="91440" cy="4728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6263640" y="3999047"/>
            <a:ext cx="91440" cy="4933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6355080" y="3947573"/>
            <a:ext cx="91440" cy="5147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6446520" y="3893864"/>
            <a:ext cx="91440" cy="5370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6537960" y="3837823"/>
            <a:ext cx="91440" cy="5604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6629400" y="3779350"/>
            <a:ext cx="91440" cy="5847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6720840" y="3718337"/>
            <a:ext cx="91440" cy="6101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6812280" y="3654676"/>
            <a:ext cx="91440" cy="6366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6903720" y="3588250"/>
            <a:ext cx="91440" cy="6642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6995160" y="3518941"/>
            <a:ext cx="91440" cy="6930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7086600" y="3446623"/>
            <a:ext cx="91440" cy="7231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7178040" y="3371165"/>
            <a:ext cx="91440" cy="7545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7269480" y="3292430"/>
            <a:ext cx="91440" cy="7873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7360920" y="3210278"/>
            <a:ext cx="91440" cy="8215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7452360" y="3124558"/>
            <a:ext cx="91440" cy="8572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7543800" y="3035117"/>
            <a:ext cx="91440" cy="8944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7635240" y="2941793"/>
            <a:ext cx="91440" cy="9332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7726680" y="2844417"/>
            <a:ext cx="91440" cy="9737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7818120" y="2742814"/>
            <a:ext cx="91440" cy="10160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7909560" y="2636799"/>
            <a:ext cx="91440" cy="10601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8001000" y="2526181"/>
            <a:ext cx="91440" cy="11061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8092440" y="2410761"/>
            <a:ext cx="91440" cy="11542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8183880" y="2290330"/>
            <a:ext cx="91440" cy="12043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8275320" y="2164670"/>
            <a:ext cx="91440" cy="12566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8366760" y="2033555"/>
            <a:ext cx="91440" cy="13111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8458200" y="1896747"/>
            <a:ext cx="91440" cy="13680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8549640" y="1753999"/>
            <a:ext cx="91440" cy="14274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8641080" y="1605054"/>
            <a:ext cx="91440" cy="14894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8732520" y="1449642"/>
            <a:ext cx="91440" cy="15541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8823960" y="1287483"/>
            <a:ext cx="91440" cy="162159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8915400" y="1118283"/>
            <a:ext cx="91440" cy="16920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9006840" y="941738"/>
            <a:ext cx="91440" cy="17654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9098280" y="757527"/>
            <a:ext cx="91440" cy="184211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9189720" y="565319"/>
            <a:ext cx="91440" cy="192208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9281160" y="364766"/>
            <a:ext cx="91440" cy="20055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9372600" y="155506"/>
            <a:ext cx="91440" cy="20926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9464040" y="-62839"/>
            <a:ext cx="91440" cy="21834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9555480" y="-290664"/>
            <a:ext cx="91440" cy="227825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9646920" y="-528380"/>
            <a:ext cx="91440" cy="23771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9738360" y="-776417"/>
            <a:ext cx="91440" cy="248037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9829800" y="-1035223"/>
            <a:ext cx="91440" cy="25880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9921240" y="-1305266"/>
            <a:ext cx="91440" cy="270043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10012680" y="-1587032"/>
            <a:ext cx="91440" cy="281766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10104120" y="-1881032"/>
            <a:ext cx="91440" cy="294000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10195560" y="-2187796"/>
            <a:ext cx="91440" cy="306764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10287000" y="-2507878"/>
            <a:ext cx="91440" cy="320082"/>
          </a:xfrm>
          <a:prstGeom prst="line">
            <a:avLst/>
          </a:prstGeom>
          <a:ln w="3810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1234440" y="5056374"/>
            <a:ext cx="91440" cy="183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1325880" y="5054334"/>
            <a:ext cx="91440" cy="20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1417320" y="5052071"/>
            <a:ext cx="91440" cy="226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1508760" y="5049562"/>
            <a:ext cx="91440" cy="250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1600200" y="5046779"/>
            <a:ext cx="91440" cy="27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1691640" y="5043694"/>
            <a:ext cx="91440" cy="308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1783080" y="5040275"/>
            <a:ext cx="91440" cy="341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1874520" y="5036485"/>
            <a:ext cx="91440" cy="379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1965960" y="5032287"/>
            <a:ext cx="91440" cy="41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2057400" y="5027637"/>
            <a:ext cx="91440" cy="465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2148840" y="5022488"/>
            <a:ext cx="91440" cy="514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2240280" y="5016788"/>
            <a:ext cx="91440" cy="570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2331720" y="5010482"/>
            <a:ext cx="91440" cy="630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2423160" y="5003508"/>
            <a:ext cx="91440" cy="697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2514600" y="4995797"/>
            <a:ext cx="91440" cy="771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2606040" y="4987277"/>
            <a:ext cx="91440" cy="85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2697480" y="4977868"/>
            <a:ext cx="91440" cy="940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2788920" y="4967485"/>
            <a:ext cx="91440" cy="10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2880360" y="4956032"/>
            <a:ext cx="91440" cy="1145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2971800" y="4943411"/>
            <a:ext cx="91440" cy="126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V="1">
            <a:off x="3063240" y="4929513"/>
            <a:ext cx="91440" cy="138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3154680" y="4914223"/>
            <a:ext cx="91440" cy="1529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V="1">
            <a:off x="3246120" y="4897419"/>
            <a:ext cx="91440" cy="1680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3337560" y="4878971"/>
            <a:ext cx="91440" cy="1844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 flipV="1">
            <a:off x="3429000" y="4858743"/>
            <a:ext cx="91440" cy="2022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V="1">
            <a:off x="3520440" y="4836592"/>
            <a:ext cx="91440" cy="2215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 flipV="1">
            <a:off x="3611880" y="4812371"/>
            <a:ext cx="91440" cy="242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 flipV="1">
            <a:off x="3703320" y="4785929"/>
            <a:ext cx="91440" cy="2644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 flipV="1">
            <a:off x="3794760" y="4757112"/>
            <a:ext cx="91440" cy="2881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 flipV="1">
            <a:off x="3886200" y="4725766"/>
            <a:ext cx="91439" cy="3134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 flipV="1">
            <a:off x="3977639" y="4691739"/>
            <a:ext cx="91441" cy="3402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 flipV="1">
            <a:off x="4069080" y="4654885"/>
            <a:ext cx="91440" cy="3685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4160520" y="4615064"/>
            <a:ext cx="91440" cy="398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4251960" y="4572151"/>
            <a:ext cx="91440" cy="4291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V="1">
            <a:off x="4343400" y="4526036"/>
            <a:ext cx="91440" cy="4611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 flipV="1">
            <a:off x="4434840" y="4476628"/>
            <a:ext cx="91440" cy="4940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 flipV="1">
            <a:off x="4526280" y="4423866"/>
            <a:ext cx="91440" cy="5276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 flipV="1">
            <a:off x="4617720" y="4367715"/>
            <a:ext cx="91440" cy="5615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V="1">
            <a:off x="4709160" y="4308177"/>
            <a:ext cx="91440" cy="5953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 flipV="1">
            <a:off x="4800600" y="4245295"/>
            <a:ext cx="91440" cy="6288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 flipV="1">
            <a:off x="4892040" y="4179155"/>
            <a:ext cx="91440" cy="661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 flipV="1">
            <a:off x="4983480" y="4109888"/>
            <a:ext cx="91440" cy="6926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5074920" y="4037675"/>
            <a:ext cx="91440" cy="7221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5166360" y="3962747"/>
            <a:ext cx="91440" cy="7492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 flipV="1">
            <a:off x="5257800" y="3885383"/>
            <a:ext cx="91440" cy="7736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5349240" y="3805907"/>
            <a:ext cx="91440" cy="7947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5440680" y="3724687"/>
            <a:ext cx="91440" cy="812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5532120" y="3642126"/>
            <a:ext cx="91440" cy="8256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5623560" y="3558653"/>
            <a:ext cx="91440" cy="8347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5715000" y="3474720"/>
            <a:ext cx="91440" cy="8393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5806440" y="3390786"/>
            <a:ext cx="91440" cy="8393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5897880" y="3307313"/>
            <a:ext cx="91440" cy="8347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5989320" y="3224752"/>
            <a:ext cx="91440" cy="8256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 flipV="1">
            <a:off x="6080760" y="3143532"/>
            <a:ext cx="91440" cy="812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6172200" y="3064056"/>
            <a:ext cx="91440" cy="7947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 flipV="1">
            <a:off x="6263640" y="2986692"/>
            <a:ext cx="91440" cy="7736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6355080" y="2911764"/>
            <a:ext cx="91440" cy="7492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6446520" y="2839551"/>
            <a:ext cx="91440" cy="7221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V="1">
            <a:off x="6537960" y="2770284"/>
            <a:ext cx="91440" cy="6926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 flipV="1">
            <a:off x="6629400" y="2704144"/>
            <a:ext cx="91440" cy="661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6720840" y="2641262"/>
            <a:ext cx="91440" cy="6288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6812280" y="2581724"/>
            <a:ext cx="91440" cy="5953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6903720" y="2525573"/>
            <a:ext cx="91440" cy="5615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V="1">
            <a:off x="6995160" y="2472811"/>
            <a:ext cx="91440" cy="5276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7086600" y="2423403"/>
            <a:ext cx="91440" cy="4940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7178040" y="2377288"/>
            <a:ext cx="91440" cy="4611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7269480" y="2334375"/>
            <a:ext cx="91440" cy="4291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 flipV="1">
            <a:off x="7360920" y="2294554"/>
            <a:ext cx="91440" cy="398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 flipV="1">
            <a:off x="7452360" y="2257700"/>
            <a:ext cx="91440" cy="3685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 flipV="1">
            <a:off x="7543800" y="2223673"/>
            <a:ext cx="91440" cy="3402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 flipV="1">
            <a:off x="7635240" y="2192327"/>
            <a:ext cx="91440" cy="3134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 flipV="1">
            <a:off x="7726680" y="2163510"/>
            <a:ext cx="91440" cy="28817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 flipV="1">
            <a:off x="7818120" y="2137068"/>
            <a:ext cx="91440" cy="26442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7909560" y="2112847"/>
            <a:ext cx="91440" cy="242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8001000" y="2090696"/>
            <a:ext cx="91440" cy="2215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8092440" y="2070468"/>
            <a:ext cx="91440" cy="2022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 flipV="1">
            <a:off x="8183880" y="2052020"/>
            <a:ext cx="91440" cy="1844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 flipV="1">
            <a:off x="8275320" y="2035216"/>
            <a:ext cx="91440" cy="1680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 flipV="1">
            <a:off x="8366760" y="2019926"/>
            <a:ext cx="91440" cy="1529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 flipV="1">
            <a:off x="8458200" y="2006028"/>
            <a:ext cx="91440" cy="138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 flipV="1">
            <a:off x="8549640" y="1993407"/>
            <a:ext cx="91440" cy="1262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 flipV="1">
            <a:off x="8641080" y="1981954"/>
            <a:ext cx="91440" cy="1145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 flipV="1">
            <a:off x="8732520" y="1971571"/>
            <a:ext cx="91440" cy="103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 flipV="1">
            <a:off x="8823960" y="1962162"/>
            <a:ext cx="91440" cy="940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 flipV="1">
            <a:off x="8915400" y="1953642"/>
            <a:ext cx="91440" cy="852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 flipV="1">
            <a:off x="9006840" y="1945931"/>
            <a:ext cx="91440" cy="7711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 flipV="1">
            <a:off x="9098280" y="1938957"/>
            <a:ext cx="91440" cy="6974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 flipV="1">
            <a:off x="9189720" y="1932651"/>
            <a:ext cx="91440" cy="6306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 flipV="1">
            <a:off x="9281160" y="1926951"/>
            <a:ext cx="91440" cy="570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 flipV="1">
            <a:off x="9372600" y="1921802"/>
            <a:ext cx="91440" cy="514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 flipV="1">
            <a:off x="9464040" y="1917152"/>
            <a:ext cx="91440" cy="465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 flipV="1">
            <a:off x="9555480" y="1912954"/>
            <a:ext cx="91440" cy="4198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 flipV="1">
            <a:off x="9646920" y="1909164"/>
            <a:ext cx="91440" cy="379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 flipV="1">
            <a:off x="9738360" y="1905745"/>
            <a:ext cx="91440" cy="341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 flipV="1">
            <a:off x="9829800" y="1902660"/>
            <a:ext cx="91440" cy="3085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 flipV="1">
            <a:off x="9921240" y="1899877"/>
            <a:ext cx="91440" cy="278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 flipV="1">
            <a:off x="10012680" y="1897368"/>
            <a:ext cx="91440" cy="250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 flipV="1">
            <a:off x="10104120" y="1895105"/>
            <a:ext cx="91440" cy="2263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 flipV="1">
            <a:off x="10195560" y="1893065"/>
            <a:ext cx="91440" cy="2040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 flipV="1">
            <a:off x="10287000" y="1891226"/>
            <a:ext cx="91440" cy="1839"/>
          </a:xfrm>
          <a:prstGeom prst="line">
            <a:avLst/>
          </a:prstGeom>
          <a:ln w="381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1188720" y="1828800"/>
            <a:ext cx="9418320" cy="0"/>
          </a:xfrm>
          <a:prstGeom prst="line">
            <a:avLst/>
          </a:prstGeom>
          <a:ln w="25400">
            <a:solidFill>
              <a:srgbClr val="376FA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TextBox 208"/>
          <p:cNvSpPr txBox="1"/>
          <p:nvPr/>
        </p:nvSpPr>
        <p:spPr>
          <a:xfrm>
            <a:off x="8778240" y="1481328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376FAA"/>
                </a:solidFill>
              </a:defRPr>
            </a:pPr>
            <a:r>
              <a:t>Taşıma kapasitesi (K)</a:t>
            </a:r>
          </a:p>
        </p:txBody>
      </p:sp>
      <p:sp>
        <p:nvSpPr>
          <p:cNvPr id="210" name="Rounded Rectangle 209"/>
          <p:cNvSpPr/>
          <p:nvPr/>
        </p:nvSpPr>
        <p:spPr>
          <a:xfrm>
            <a:off x="1188720" y="5577840"/>
            <a:ext cx="4572000" cy="5943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1" name="TextBox 210"/>
          <p:cNvSpPr txBox="1"/>
          <p:nvPr/>
        </p:nvSpPr>
        <p:spPr>
          <a:xfrm>
            <a:off x="1353312" y="5687568"/>
            <a:ext cx="4242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6772D"/>
                </a:solidFill>
                <a:latin typeface="Aptos"/>
              </a:defRPr>
            </a:pPr>
            <a:r>
              <a:t>Üstel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353312" y="5956067"/>
            <a:ext cx="424281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rPr dirty="0" err="1"/>
              <a:t>Kaynaklar</a:t>
            </a:r>
            <a:r>
              <a:rPr dirty="0"/>
              <a:t> </a:t>
            </a:r>
            <a:r>
              <a:rPr dirty="0" err="1"/>
              <a:t>sınırsızmış</a:t>
            </a:r>
            <a:r>
              <a:rPr dirty="0"/>
              <a:t> </a:t>
            </a:r>
            <a:r>
              <a:rPr dirty="0" err="1"/>
              <a:t>gibi</a:t>
            </a:r>
            <a:r>
              <a:rPr dirty="0"/>
              <a:t> </a:t>
            </a:r>
            <a:r>
              <a:rPr dirty="0" err="1"/>
              <a:t>hızlı</a:t>
            </a:r>
            <a:r>
              <a:rPr dirty="0"/>
              <a:t> </a:t>
            </a:r>
            <a:r>
              <a:rPr dirty="0" err="1"/>
              <a:t>artış</a:t>
            </a:r>
            <a:endParaRPr dirty="0"/>
          </a:p>
        </p:txBody>
      </p:sp>
      <p:sp>
        <p:nvSpPr>
          <p:cNvPr id="213" name="Rounded Rectangle 212"/>
          <p:cNvSpPr/>
          <p:nvPr/>
        </p:nvSpPr>
        <p:spPr>
          <a:xfrm>
            <a:off x="6035040" y="5577840"/>
            <a:ext cx="4572000" cy="5943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4" name="TextBox 213"/>
          <p:cNvSpPr txBox="1"/>
          <p:nvPr/>
        </p:nvSpPr>
        <p:spPr>
          <a:xfrm>
            <a:off x="6199631" y="5687568"/>
            <a:ext cx="4242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F6E4A"/>
                </a:solidFill>
                <a:latin typeface="Aptos"/>
              </a:defRPr>
            </a:pPr>
            <a:r>
              <a:t>Lojistik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6199631" y="5945676"/>
            <a:ext cx="424281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rPr dirty="0" err="1"/>
              <a:t>Kaynak</a:t>
            </a:r>
            <a:r>
              <a:rPr dirty="0"/>
              <a:t> </a:t>
            </a:r>
            <a:r>
              <a:rPr dirty="0" err="1"/>
              <a:t>kısıtlarıyla</a:t>
            </a:r>
            <a:r>
              <a:rPr dirty="0"/>
              <a:t> K </a:t>
            </a:r>
            <a:r>
              <a:rPr dirty="0" err="1"/>
              <a:t>çevresinde</a:t>
            </a:r>
            <a:r>
              <a:rPr dirty="0"/>
              <a:t> </a:t>
            </a:r>
            <a:r>
              <a:rPr dirty="0" err="1"/>
              <a:t>denge</a:t>
            </a:r>
            <a:endParaRPr dirty="0"/>
          </a:p>
        </p:txBody>
      </p:sp>
      <p:sp>
        <p:nvSpPr>
          <p:cNvPr id="216" name="Rectangle 2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7" name="TextBox 2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Taşıma</a:t>
            </a:r>
            <a:r>
              <a:rPr dirty="0"/>
              <a:t> </a:t>
            </a:r>
            <a:r>
              <a:rPr dirty="0" err="1"/>
              <a:t>kapasitesi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yoğunluk</a:t>
            </a:r>
            <a:r>
              <a:rPr dirty="0"/>
              <a:t> </a:t>
            </a:r>
            <a:r>
              <a:rPr dirty="0" err="1"/>
              <a:t>bağımlılığı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097280"/>
            <a:ext cx="5303520" cy="438912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07007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Taşıma kapasitesi (K)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00200"/>
            <a:ext cx="497433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Bir ortamın, mevcut kaynak ve koşullar altında uzun süre destekleyebileceği yaklaşık popülasyon büyüklüğüdür.</a:t>
            </a:r>
            <a:br/>
            <a:r>
              <a:t/>
            </a:r>
            <a:br/>
            <a:r>
              <a:t>K sabit bir sayı olmak zorunda değildir; su, besin, iklim ve habitat değiştikçe değişebilir.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097280"/>
            <a:ext cx="5303520" cy="19659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07007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6FAA"/>
                </a:solidFill>
                <a:latin typeface="Aptos"/>
              </a:defRPr>
            </a:pPr>
            <a:r>
              <a:t>Yoğunluğa bağlı faktörler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00200"/>
            <a:ext cx="4974336" cy="134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Rekabet, hastalık, parazitlik ve besin kıtlığı gibi etkiler popülasyon yoğunluğu arttıkça güçlenebilir.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3383280"/>
            <a:ext cx="5303520" cy="21031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1" y="349300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6772D"/>
                </a:solidFill>
                <a:latin typeface="Aptos"/>
              </a:defRPr>
            </a:pPr>
            <a:r>
              <a:t>Yoğunluktan bağımsız faktörler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1" y="3886200"/>
            <a:ext cx="4974336" cy="1481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Kuraklık, sel, aşırı sıcaklık, yangın gibi olayların etkisi popülasyon yoğunluğuna doğrudan bağlı olmayabilir.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3076" name="Picture 4" descr="Türkiye'den Sanılan Tıka Basa Dolu Otobüs Fotoğrafı - Malumatfuru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1" y="3338455"/>
            <a:ext cx="3144583" cy="217080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iyolojisitesi.net, Komünite ve Popülasyon Ekolojisi, Popülasyon Ekolojisi,  Popülasyonda Doğum ve Ölüm Oranı, Popülasyon Büyüklüğü, Taşıma Kapasites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97"/>
          <a:stretch/>
        </p:blipFill>
        <p:spPr bwMode="auto">
          <a:xfrm>
            <a:off x="3707149" y="3429000"/>
            <a:ext cx="2236451" cy="201167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Ekolojik izleme: sayım → veri → yorum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4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1417320"/>
            <a:ext cx="914400" cy="91440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673352"/>
            <a:ext cx="822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0262A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560320"/>
            <a:ext cx="2423160" cy="22402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2670048"/>
            <a:ext cx="20939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063239"/>
            <a:ext cx="2093976" cy="1618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Örnekleme alanı ve yöntemini belirle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54480" y="1874519"/>
            <a:ext cx="1737359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3429000" y="1417320"/>
            <a:ext cx="914400" cy="91440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0" y="1673352"/>
            <a:ext cx="822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0262A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37560" y="2560320"/>
            <a:ext cx="2423160" cy="22402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02152" y="2670048"/>
            <a:ext cx="20939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6FAA"/>
                </a:solidFill>
                <a:latin typeface="Aptos"/>
              </a:defRPr>
            </a:pPr>
            <a:r>
              <a:t>Kaydet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2152" y="3063239"/>
            <a:ext cx="2093976" cy="1618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Tarih, alan, birey sayısı, çevre koşulları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343400" y="1874519"/>
            <a:ext cx="173736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217920" y="1417320"/>
            <a:ext cx="914400" cy="91440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1673352"/>
            <a:ext cx="822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0262A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80" y="2560320"/>
            <a:ext cx="2423160" cy="22402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91072" y="2670048"/>
            <a:ext cx="20939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Karşılaştır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91072" y="3063239"/>
            <a:ext cx="2093976" cy="1618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Zaman ve alanlar arasında değişimi incele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132320" y="1874519"/>
            <a:ext cx="173736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006839" y="1417320"/>
            <a:ext cx="914400" cy="91440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052559" y="1673352"/>
            <a:ext cx="8229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0262A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15399" y="2560320"/>
            <a:ext cx="2423160" cy="22402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79991" y="2670048"/>
            <a:ext cx="20939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6FAA"/>
                </a:solidFill>
                <a:latin typeface="Aptos"/>
              </a:defRPr>
            </a:pPr>
            <a:r>
              <a:t>Yorumla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79991" y="3063239"/>
            <a:ext cx="2093976" cy="1618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Olası nedenleri çevresel verilerle ilişkilendir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5257800"/>
            <a:ext cx="9875520" cy="7315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353312" y="5367528"/>
            <a:ext cx="9546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Önemli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53312" y="5656810"/>
            <a:ext cx="9546336" cy="109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rPr dirty="0" err="1"/>
              <a:t>Ekolojide</a:t>
            </a:r>
            <a:r>
              <a:rPr dirty="0"/>
              <a:t> </a:t>
            </a:r>
            <a:r>
              <a:rPr dirty="0" err="1"/>
              <a:t>iyi</a:t>
            </a:r>
            <a:r>
              <a:rPr dirty="0"/>
              <a:t> </a:t>
            </a:r>
            <a:r>
              <a:rPr dirty="0" err="1"/>
              <a:t>yorum</a:t>
            </a:r>
            <a:r>
              <a:rPr dirty="0"/>
              <a:t>, </a:t>
            </a:r>
            <a:r>
              <a:rPr dirty="0" err="1"/>
              <a:t>yalnızca</a:t>
            </a:r>
            <a:r>
              <a:rPr dirty="0"/>
              <a:t> '</a:t>
            </a:r>
            <a:r>
              <a:rPr dirty="0" err="1"/>
              <a:t>kaç</a:t>
            </a:r>
            <a:r>
              <a:rPr dirty="0"/>
              <a:t> </a:t>
            </a:r>
            <a:r>
              <a:rPr dirty="0" err="1"/>
              <a:t>tane</a:t>
            </a:r>
            <a:r>
              <a:rPr dirty="0"/>
              <a:t>?' </a:t>
            </a:r>
            <a:r>
              <a:rPr dirty="0" err="1"/>
              <a:t>değil</a:t>
            </a:r>
            <a:r>
              <a:rPr dirty="0"/>
              <a:t>, '</a:t>
            </a:r>
            <a:r>
              <a:rPr dirty="0" err="1"/>
              <a:t>neden</a:t>
            </a:r>
            <a:r>
              <a:rPr dirty="0"/>
              <a:t> </a:t>
            </a:r>
            <a:r>
              <a:rPr dirty="0" err="1"/>
              <a:t>değişti</a:t>
            </a:r>
            <a:r>
              <a:rPr dirty="0"/>
              <a:t>?' </a:t>
            </a:r>
            <a:r>
              <a:rPr dirty="0" err="1"/>
              <a:t>sorusunu</a:t>
            </a:r>
            <a:r>
              <a:rPr dirty="0"/>
              <a:t> da </a:t>
            </a:r>
            <a:r>
              <a:rPr dirty="0" err="1"/>
              <a:t>sorar</a:t>
            </a:r>
            <a:r>
              <a:rPr dirty="0"/>
              <a:t>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4.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Üstel ve lojistik büyümenin temel farkı nedir?</a:t>
            </a:r>
            <a:br/>
            <a:r>
              <a:t/>
            </a:r>
            <a:br/>
            <a:r>
              <a:t>2. Taşıma kapasitesi ne demektir?</a:t>
            </a:r>
            <a:br/>
            <a:r>
              <a:t/>
            </a:r>
            <a:br/>
            <a:r>
              <a:t>3. Rekabet neden yoğunluk bağımlı bir faktördür?</a:t>
            </a:r>
            <a:br/>
            <a:r>
              <a:t/>
            </a:r>
            <a:br/>
            <a:r>
              <a:t>4. Bir popülasyonu izlerken hangi veriler kaydedilmelidir?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Lojistik büyümede kaynak kısıtları önemlidir</a:t>
            </a:r>
            <a:br/>
            <a:r>
              <a:t>✓ K çevre koşullarına göre değişebilir</a:t>
            </a:r>
            <a:br/>
            <a:r>
              <a:t>✓ Yoğunluk arttıkça bazı biyotik baskılar artar</a:t>
            </a:r>
            <a:br/>
            <a:r>
              <a:t>✓ İyi örnekleme doğru yorumun temelidir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Komünite Ekolojisi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Avcılık, rekabet, parazitlik, mutualizm ve kommensalizmi tanımak.</a:t>
            </a:r>
            <a:br/>
            <a:r>
              <a:t>• Türler arası ilişkilerin popülasyonları nasıl etkilediğini açıklamak.</a:t>
            </a:r>
            <a:br/>
            <a:r>
              <a:t>• Ekolojik nişlerin örtüşmesini basit örneklerle değerlendirmek.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Komünite  •  Rekabet  •  Predasyon  •  Parazitlik  •  Mutualizm  •  Kommensalizm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4098" name="Picture 2" descr="Av ve avcı arasındaki savaş! Sonuç ne oldu...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1" y="3408218"/>
            <a:ext cx="5090465" cy="237993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Türler arası ilişkiler: + / − /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143000"/>
            <a:ext cx="3429000" cy="192024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25272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6772D"/>
                </a:solidFill>
                <a:latin typeface="Aptos"/>
              </a:defRPr>
            </a:pPr>
            <a:r>
              <a:t>Rekabet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64592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− / −</a:t>
            </a:r>
            <a:br/>
            <a:r>
              <a:t>İki tür aynı sınırlı kaynağı kullanır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143000"/>
            <a:ext cx="3429000" cy="1920240"/>
          </a:xfrm>
          <a:prstGeom prst="roundRect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3712" y="125272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AF413A"/>
                </a:solidFill>
                <a:latin typeface="Aptos"/>
              </a:defRPr>
            </a:pPr>
            <a:r>
              <a:t>Predasyon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64592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+ / −</a:t>
            </a:r>
            <a:br/>
            <a:r>
              <a:t>Avcı yararlanır, av zarar görür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80" y="1143000"/>
            <a:ext cx="3429000" cy="192024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48472" y="125272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694C91"/>
                </a:solidFill>
                <a:latin typeface="Aptos"/>
              </a:defRPr>
            </a:pPr>
            <a:r>
              <a:t>Parazitlik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2" y="164592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+ / −</a:t>
            </a:r>
            <a:br/>
            <a:r>
              <a:t>Parazit yararlanır, konak zarar görür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474720"/>
            <a:ext cx="3429000" cy="192024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358444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Mutualizm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952" y="3977639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+ / +</a:t>
            </a:r>
            <a:br/>
            <a:r>
              <a:t>Her iki tür yarar sağlar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474720"/>
            <a:ext cx="3429000" cy="192024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53712" y="358444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6FAA"/>
                </a:solidFill>
                <a:latin typeface="Aptos"/>
              </a:defRPr>
            </a:pPr>
            <a:r>
              <a:t>Kommensalizm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3712" y="3977639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+ / 0</a:t>
            </a:r>
            <a:br/>
            <a:r>
              <a:t>Bir tür yarar sağlar, diğeri belirgin etkilenmez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Rekabet ve kaynak paylaşımı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5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828800"/>
            <a:ext cx="1828800" cy="182880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340864"/>
            <a:ext cx="1737360" cy="7680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0262A"/>
                </a:solidFill>
                <a:latin typeface="Aptos"/>
              </a:defRPr>
            </a:pPr>
            <a:r>
              <a:t>Tür A</a:t>
            </a:r>
          </a:p>
        </p:txBody>
      </p:sp>
      <p:sp>
        <p:nvSpPr>
          <p:cNvPr id="8" name="Oval 7"/>
          <p:cNvSpPr/>
          <p:nvPr/>
        </p:nvSpPr>
        <p:spPr>
          <a:xfrm>
            <a:off x="3794760" y="1828800"/>
            <a:ext cx="1828800" cy="182880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40480" y="2340864"/>
            <a:ext cx="1737360" cy="7680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0262A"/>
                </a:solidFill>
                <a:latin typeface="Aptos"/>
              </a:defRPr>
            </a:pPr>
            <a:r>
              <a:t>Kaynak</a:t>
            </a:r>
          </a:p>
        </p:txBody>
      </p:sp>
      <p:sp>
        <p:nvSpPr>
          <p:cNvPr id="10" name="Oval 9"/>
          <p:cNvSpPr/>
          <p:nvPr/>
        </p:nvSpPr>
        <p:spPr>
          <a:xfrm>
            <a:off x="6675120" y="1828800"/>
            <a:ext cx="1828800" cy="182880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2340864"/>
            <a:ext cx="1737360" cy="7680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0262A"/>
                </a:solidFill>
                <a:latin typeface="Aptos"/>
              </a:defRPr>
            </a:pPr>
            <a:r>
              <a:t>Tür B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743200" y="2743200"/>
            <a:ext cx="105156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7452360" y="2743200"/>
            <a:ext cx="13716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14400" y="4160520"/>
            <a:ext cx="7589520" cy="11887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270248"/>
            <a:ext cx="7260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6772D"/>
                </a:solidFill>
                <a:latin typeface="Aptos"/>
              </a:defRPr>
            </a:pPr>
            <a:r>
              <a:t>Niş örtüşmesi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4663440"/>
            <a:ext cx="726033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İki türün kullandığı kaynaklar ve çevresel gereksinimler çok benzerse rekabet şiddetlenebilir.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0" y="1463040"/>
            <a:ext cx="2286000" cy="40233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25712" y="1572768"/>
            <a:ext cx="1956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Doğada sonuç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5712" y="1965960"/>
            <a:ext cx="1956816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• Kaynak paylaşımı</a:t>
            </a:r>
            <a:br/>
            <a:r>
              <a:t>• Aktivite zamanının ayrılması</a:t>
            </a:r>
            <a:br/>
            <a:r>
              <a:t>• Farklı mikrohabitat kullanımı</a:t>
            </a:r>
            <a:br/>
            <a:r>
              <a:t>• Popülasyon yoğunluklarının değişmesi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Besin ilişkileri aynı zamanda popülasyon ilişkileridir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5</a:t>
            </a:r>
          </a:p>
        </p:txBody>
      </p:sp>
      <p:sp>
        <p:nvSpPr>
          <p:cNvPr id="6" name="Oval 5"/>
          <p:cNvSpPr/>
          <p:nvPr/>
        </p:nvSpPr>
        <p:spPr>
          <a:xfrm>
            <a:off x="1828800" y="2103120"/>
            <a:ext cx="1920240" cy="192024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874519" y="2640787"/>
            <a:ext cx="1828800" cy="806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20262A"/>
                </a:solidFill>
                <a:latin typeface="Aptos"/>
              </a:defRPr>
            </a:pPr>
            <a:r>
              <a:t>Av</a:t>
            </a:r>
          </a:p>
        </p:txBody>
      </p:sp>
      <p:sp>
        <p:nvSpPr>
          <p:cNvPr id="8" name="Oval 7"/>
          <p:cNvSpPr/>
          <p:nvPr/>
        </p:nvSpPr>
        <p:spPr>
          <a:xfrm>
            <a:off x="8138160" y="2103120"/>
            <a:ext cx="1920240" cy="1920240"/>
          </a:xfrm>
          <a:prstGeom prst="ellipse">
            <a:avLst/>
          </a:prstGeom>
          <a:solidFill>
            <a:srgbClr val="F8E0DE"/>
          </a:solidFill>
          <a:ln w="19050"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83880" y="2640787"/>
            <a:ext cx="1828800" cy="806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20262A"/>
                </a:solidFill>
                <a:latin typeface="Aptos"/>
              </a:defRPr>
            </a:pPr>
            <a:r>
              <a:t>Avcı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749039" y="3063240"/>
            <a:ext cx="4389121" cy="0"/>
          </a:xfrm>
          <a:prstGeom prst="line">
            <a:avLst/>
          </a:prstGeom>
          <a:ln w="38100">
            <a:solidFill>
              <a:srgbClr val="AF4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3749039" y="3657600"/>
            <a:ext cx="4389121" cy="0"/>
          </a:xfrm>
          <a:prstGeom prst="line">
            <a:avLst/>
          </a:prstGeom>
          <a:ln w="25400">
            <a:solidFill>
              <a:srgbClr val="2F6E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566160" y="1051560"/>
            <a:ext cx="4663440" cy="914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30752" y="1161288"/>
            <a:ext cx="43342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376FAA"/>
                </a:solidFill>
                <a:latin typeface="Aptos"/>
              </a:defRPr>
            </a:pPr>
            <a:r>
              <a:t>Basit döngü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0752" y="1492134"/>
            <a:ext cx="4334255" cy="2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rPr dirty="0"/>
              <a:t>Av ↑ → </a:t>
            </a:r>
            <a:r>
              <a:rPr dirty="0" err="1"/>
              <a:t>avcı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besin</a:t>
            </a:r>
            <a:r>
              <a:rPr dirty="0"/>
              <a:t> ↑ → </a:t>
            </a:r>
            <a:r>
              <a:rPr dirty="0" err="1"/>
              <a:t>avcı</a:t>
            </a:r>
            <a:r>
              <a:rPr dirty="0"/>
              <a:t> ↑ → </a:t>
            </a:r>
            <a:r>
              <a:rPr dirty="0" err="1"/>
              <a:t>av</a:t>
            </a:r>
            <a:r>
              <a:rPr dirty="0"/>
              <a:t> ↓ → </a:t>
            </a:r>
            <a:r>
              <a:rPr dirty="0" err="1"/>
              <a:t>avcı</a:t>
            </a:r>
            <a:r>
              <a:rPr dirty="0"/>
              <a:t> ↓ → </a:t>
            </a:r>
            <a:r>
              <a:rPr dirty="0" err="1"/>
              <a:t>av</a:t>
            </a:r>
            <a:r>
              <a:rPr dirty="0"/>
              <a:t> </a:t>
            </a:r>
            <a:r>
              <a:rPr dirty="0" err="1"/>
              <a:t>yeniden</a:t>
            </a:r>
            <a:r>
              <a:rPr dirty="0"/>
              <a:t> 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28800" y="4709160"/>
            <a:ext cx="8229600" cy="9144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993392" y="4818888"/>
            <a:ext cx="79004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Not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93392" y="5212080"/>
            <a:ext cx="7900416" cy="2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Gerçek ekosistemlerde bu ilişki tek başına işlemez; iklim, bitkiler, rakipler ve hastalıklar da etkili olabilir.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6146" name="Picture 2" descr="Besin Zinciri Nedir? Besin Zincirindeki Canlı Türleri Hangileridir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952" y="2061970"/>
            <a:ext cx="3381069" cy="256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5.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Rekabet ilişkisinde neden her iki taraf da olumsuz etkilenir?</a:t>
            </a:r>
            <a:br/>
            <a:r>
              <a:t/>
            </a:r>
            <a:br/>
            <a:r>
              <a:t>2. Predasyon ile parazitlik arasındaki temel fark nedir?</a:t>
            </a:r>
            <a:br/>
            <a:r>
              <a:t/>
            </a:r>
            <a:br/>
            <a:r>
              <a:t>3. Mutualizme tarımdan bir örnek veriniz.</a:t>
            </a:r>
            <a:br/>
            <a:r>
              <a:t/>
            </a:r>
            <a:br/>
            <a:r>
              <a:t>4. Niş örtüşmesi arttığında ne beklenebilir?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+ / +, + / −, − / − gibi işaretler etkileşimin yönünü gösterir</a:t>
            </a:r>
            <a:br/>
            <a:r>
              <a:t>✓ Türler arası ilişkiler popülasyon büyüklüklerini etkiler</a:t>
            </a:r>
            <a:br/>
            <a:r>
              <a:t>✓ Aynı kaynak için rekabet olabilir</a:t>
            </a:r>
            <a:br/>
            <a:r>
              <a:t>✓ Bir türün etkisi toplulukta zincirleme sonuç doğurabilir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Biyolojik Çeşitlilik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Biyoçeşitliliğin üç temel düzeyini açıklamak.</a:t>
            </a:r>
            <a:br/>
            <a:r>
              <a:t>• Tür zenginliği ve göreli bolluk kavramlarını ayırt etmek.</a:t>
            </a:r>
            <a:br/>
            <a:r>
              <a:t>• Biyoçeşitliliğin ekosistem işleyişindeki önemini kavramak.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Genetik çeşitlilik  •  Tür çeşitliliği  •  Ekosistem çeşitliliği  •  Tür zenginliği  •  Göreli bolluk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7172" name="Picture 4" descr="Biyoçeşitlilik Koruma: Tehdit Altındaki Türler - Biyolo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248" y="3158330"/>
            <a:ext cx="3826062" cy="250607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Biyoçeşitliliğin üç düzeyi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337560" cy="40233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48132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F6E4A"/>
                </a:solidFill>
                <a:latin typeface="Aptos"/>
              </a:defRPr>
            </a:pPr>
            <a:r>
              <a:t>Genetik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74519"/>
            <a:ext cx="3008376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Aynı tür içindeki kalıtsal farklılıklar</a:t>
            </a:r>
          </a:p>
        </p:txBody>
      </p:sp>
      <p:sp>
        <p:nvSpPr>
          <p:cNvPr id="9" name="Oval 8"/>
          <p:cNvSpPr/>
          <p:nvPr/>
        </p:nvSpPr>
        <p:spPr>
          <a:xfrm>
            <a:off x="1371600" y="3840480"/>
            <a:ext cx="411480" cy="41148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1" name="Oval 10"/>
          <p:cNvSpPr/>
          <p:nvPr/>
        </p:nvSpPr>
        <p:spPr>
          <a:xfrm>
            <a:off x="2057400" y="3840480"/>
            <a:ext cx="411480" cy="41148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0312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3" name="Oval 12"/>
          <p:cNvSpPr/>
          <p:nvPr/>
        </p:nvSpPr>
        <p:spPr>
          <a:xfrm>
            <a:off x="2743200" y="3840480"/>
            <a:ext cx="411480" cy="41148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78892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526280" y="1371600"/>
            <a:ext cx="3337560" cy="40233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90872" y="148132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76FAA"/>
                </a:solidFill>
                <a:latin typeface="Aptos"/>
              </a:defRPr>
            </a:pPr>
            <a:r>
              <a:t>Tür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1874519"/>
            <a:ext cx="3008376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Bir alandaki türlerin sayısı ve dağılımı</a:t>
            </a:r>
          </a:p>
        </p:txBody>
      </p:sp>
      <p:sp>
        <p:nvSpPr>
          <p:cNvPr id="18" name="Oval 17"/>
          <p:cNvSpPr/>
          <p:nvPr/>
        </p:nvSpPr>
        <p:spPr>
          <a:xfrm>
            <a:off x="5166360" y="3840480"/>
            <a:ext cx="411480" cy="41148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1208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0" name="Oval 19"/>
          <p:cNvSpPr/>
          <p:nvPr/>
        </p:nvSpPr>
        <p:spPr>
          <a:xfrm>
            <a:off x="5852160" y="3840480"/>
            <a:ext cx="411480" cy="41148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89788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2" name="Oval 21"/>
          <p:cNvSpPr/>
          <p:nvPr/>
        </p:nvSpPr>
        <p:spPr>
          <a:xfrm>
            <a:off x="6537960" y="3840480"/>
            <a:ext cx="411480" cy="41148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321040" y="1371600"/>
            <a:ext cx="3337560" cy="40233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85632" y="148132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D6772D"/>
                </a:solidFill>
                <a:latin typeface="Aptos"/>
              </a:defRPr>
            </a:pPr>
            <a:r>
              <a:t>Ekosistem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85632" y="1874519"/>
            <a:ext cx="3008376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Farklı habitat ve ekosistemlerin çeşitliliği</a:t>
            </a:r>
          </a:p>
        </p:txBody>
      </p:sp>
      <p:sp>
        <p:nvSpPr>
          <p:cNvPr id="27" name="Oval 26"/>
          <p:cNvSpPr/>
          <p:nvPr/>
        </p:nvSpPr>
        <p:spPr>
          <a:xfrm>
            <a:off x="8961120" y="3840480"/>
            <a:ext cx="411480" cy="41148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00684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9" name="Oval 28"/>
          <p:cNvSpPr/>
          <p:nvPr/>
        </p:nvSpPr>
        <p:spPr>
          <a:xfrm>
            <a:off x="9646920" y="3840480"/>
            <a:ext cx="411480" cy="41148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69264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332720" y="3840480"/>
            <a:ext cx="411480" cy="41148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378440" y="3955694"/>
            <a:ext cx="320040" cy="1728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188720" y="5623560"/>
            <a:ext cx="9875520" cy="50292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353312" y="5733288"/>
            <a:ext cx="9546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694C91"/>
                </a:solidFill>
                <a:latin typeface="Aptos"/>
              </a:defRPr>
            </a:pPr>
            <a:r>
              <a:t>Unutma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63140" y="5812259"/>
            <a:ext cx="954633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rPr dirty="0" err="1"/>
              <a:t>Biyoçeşitlilik</a:t>
            </a:r>
            <a:r>
              <a:rPr dirty="0"/>
              <a:t> </a:t>
            </a:r>
            <a:r>
              <a:rPr dirty="0" err="1"/>
              <a:t>yalnızca</a:t>
            </a:r>
            <a:r>
              <a:rPr dirty="0"/>
              <a:t> '</a:t>
            </a:r>
            <a:r>
              <a:rPr dirty="0" err="1"/>
              <a:t>kaç</a:t>
            </a:r>
            <a:r>
              <a:rPr dirty="0"/>
              <a:t> </a:t>
            </a:r>
            <a:r>
              <a:rPr dirty="0" err="1"/>
              <a:t>tür</a:t>
            </a:r>
            <a:r>
              <a:rPr dirty="0"/>
              <a:t> </a:t>
            </a:r>
            <a:r>
              <a:rPr dirty="0" err="1"/>
              <a:t>var</a:t>
            </a:r>
            <a:r>
              <a:rPr dirty="0"/>
              <a:t>?' </a:t>
            </a:r>
            <a:r>
              <a:rPr dirty="0" err="1"/>
              <a:t>sorusundan</a:t>
            </a:r>
            <a:r>
              <a:rPr dirty="0"/>
              <a:t> </a:t>
            </a:r>
            <a:r>
              <a:rPr dirty="0" err="1"/>
              <a:t>ibaret</a:t>
            </a:r>
            <a:r>
              <a:rPr dirty="0"/>
              <a:t> </a:t>
            </a:r>
            <a:r>
              <a:rPr dirty="0" err="1"/>
              <a:t>değildir</a:t>
            </a:r>
            <a:r>
              <a:rPr dirty="0"/>
              <a:t>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  <p:pic>
        <p:nvPicPr>
          <p:cNvPr id="8194" name="Picture 2" descr="Beyaz Bir Arka Planın önünde üst üste Birçok Farklı Köpek Türü Fotoğraf Ve Ücretsiz İndirmek İçin Resim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48" y="3061139"/>
            <a:ext cx="3180637" cy="178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Resim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568" y="3120726"/>
            <a:ext cx="3300984" cy="1729522"/>
          </a:xfrm>
          <a:prstGeom prst="rect">
            <a:avLst/>
          </a:prstGeom>
        </p:spPr>
      </p:pic>
      <p:pic>
        <p:nvPicPr>
          <p:cNvPr id="8198" name="Picture 6" descr="Kuşların Göç Yolları Değişiyo.. | patiliy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52" y="3113004"/>
            <a:ext cx="3339008" cy="175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Tür zenginliği ≠ tür dengeliliği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5120640" cy="4297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29844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Topluluk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691640"/>
            <a:ext cx="4791455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25880" y="2560320"/>
            <a:ext cx="548640" cy="2194560"/>
          </a:xfrm>
          <a:prstGeom prst="rect">
            <a:avLst/>
          </a:prstGeom>
          <a:solidFill>
            <a:srgbClr val="2F6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7043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0" y="4480560"/>
            <a:ext cx="548640" cy="274320"/>
          </a:xfrm>
          <a:prstGeom prst="rect">
            <a:avLst/>
          </a:prstGeom>
          <a:solidFill>
            <a:srgbClr val="2F6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3055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46120" y="4480560"/>
            <a:ext cx="548640" cy="274320"/>
          </a:xfrm>
          <a:prstGeom prst="rect">
            <a:avLst/>
          </a:prstGeom>
          <a:solidFill>
            <a:srgbClr val="2F6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9067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06240" y="4754880"/>
            <a:ext cx="548640" cy="0"/>
          </a:xfrm>
          <a:prstGeom prst="rect">
            <a:avLst/>
          </a:prstGeom>
          <a:solidFill>
            <a:srgbClr val="2F6E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05079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1828800"/>
            <a:ext cx="4389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62A"/>
                </a:solidFill>
              </a:defRPr>
            </a:pPr>
            <a:r>
              <a:t>Aynı tür sayısı olabilir; bireylerin dağılımı farklıdır.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1188720"/>
            <a:ext cx="5120640" cy="42976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65392" y="129844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Topluluk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65392" y="1691640"/>
            <a:ext cx="4791455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995160" y="3931920"/>
            <a:ext cx="548640" cy="822959"/>
          </a:xfrm>
          <a:prstGeom prst="rect">
            <a:avLst/>
          </a:prstGeom>
          <a:solidFill>
            <a:srgbClr val="376F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3971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55280" y="3931920"/>
            <a:ext cx="548640" cy="822959"/>
          </a:xfrm>
          <a:prstGeom prst="rect">
            <a:avLst/>
          </a:prstGeom>
          <a:solidFill>
            <a:srgbClr val="376F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9983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15400" y="4206240"/>
            <a:ext cx="548640" cy="548640"/>
          </a:xfrm>
          <a:prstGeom prst="rect">
            <a:avLst/>
          </a:prstGeom>
          <a:solidFill>
            <a:srgbClr val="376F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75995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875520" y="4206240"/>
            <a:ext cx="548640" cy="548640"/>
          </a:xfrm>
          <a:prstGeom prst="rect">
            <a:avLst/>
          </a:prstGeom>
          <a:solidFill>
            <a:srgbClr val="376F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720072" y="4892040"/>
            <a:ext cx="868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Tür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12280" y="1828800"/>
            <a:ext cx="4389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62A"/>
                </a:solidFill>
              </a:defRPr>
            </a:pPr>
            <a:r>
              <a:t>Aynı tür sayısı olabilir; bireylerin dağılımı farklıdır.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Biyoçeşitlilik neden önemlidir?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5074920" cy="18288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29844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Ekosistem işlevleri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69164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Tozlaşma, ayrışma, besin döngüleri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188720"/>
            <a:ext cx="5074920" cy="18288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9672" y="129844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Ekosistem dayanıklılığı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9672" y="169164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Değişimlere karşı tepki ve toparlanma kapasitesi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429000"/>
            <a:ext cx="5074920" cy="18288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53872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Genetik kaynaklar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3192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Tarım, ıslah ve gelecekteki uyum için çeşitlilik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3429000"/>
            <a:ext cx="5074920" cy="182880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9672" y="353872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694C91"/>
                </a:solidFill>
                <a:latin typeface="Aptos"/>
              </a:defRPr>
            </a:pPr>
            <a:r>
              <a:t>Ekonomik/kültürel değer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9672" y="393192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Gıda, ilaç, lif, rekreasyon ve kültürel değerler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6.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Biyoçeşitliliğin üç düzeyi nelerdir?</a:t>
            </a:r>
            <a:br/>
            <a:r>
              <a:t/>
            </a:r>
            <a:br/>
            <a:r>
              <a:t>2. Tür zenginliği neyi ifade eder?</a:t>
            </a:r>
            <a:br/>
            <a:r>
              <a:t/>
            </a:r>
            <a:br/>
            <a:r>
              <a:t>3. Aynı tür sayısına sahip iki alan neden farklı çeşitlilik gösterebilir?</a:t>
            </a:r>
            <a:br/>
            <a:r>
              <a:t/>
            </a:r>
            <a:br/>
            <a:r>
              <a:t>4. Tarımda genetik çeşitlilik neden önemlidir?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Çeşitlilik genetikten ekosisteme kadar farklı düzeylerde ele alınır</a:t>
            </a:r>
            <a:br/>
            <a:r>
              <a:t>✓ Tür sayısı tek başına yeterli değildir</a:t>
            </a:r>
            <a:br/>
            <a:r>
              <a:t>✓ Göreli bolluk da topluluk yapısını açıklar</a:t>
            </a:r>
            <a:br/>
            <a:r>
              <a:t>✓ Çeşitlilik ekosistem işlevleri ve dayanıklılıkla ilişkilidir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Ekosistemler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Ekosistemin biyotik ve abiyotik bileşenlerini bir bütün olarak görmek.</a:t>
            </a:r>
            <a:br/>
            <a:r>
              <a:t>• Üretici, tüketici ve ayrıştırıcıların görevlerini açıklamak.</a:t>
            </a:r>
            <a:br/>
            <a:r>
              <a:t>• Ekosistem hizmetlerini tanımak.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Ekosistem  •  Üretici  •  Tüketici  •  Ayrıştırıcı  •  Ekosistem hizmeti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Bir ekosistem nasıl çalışır?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7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2286000"/>
            <a:ext cx="1508760" cy="150876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708452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Güneş</a:t>
            </a:r>
          </a:p>
        </p:txBody>
      </p:sp>
      <p:sp>
        <p:nvSpPr>
          <p:cNvPr id="8" name="Oval 7"/>
          <p:cNvSpPr/>
          <p:nvPr/>
        </p:nvSpPr>
        <p:spPr>
          <a:xfrm>
            <a:off x="2926080" y="2286000"/>
            <a:ext cx="1508760" cy="150876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71800" y="2708452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Üreticiler</a:t>
            </a:r>
          </a:p>
        </p:txBody>
      </p:sp>
      <p:sp>
        <p:nvSpPr>
          <p:cNvPr id="10" name="Oval 9"/>
          <p:cNvSpPr/>
          <p:nvPr/>
        </p:nvSpPr>
        <p:spPr>
          <a:xfrm>
            <a:off x="5120640" y="2286000"/>
            <a:ext cx="1508760" cy="150876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66359" y="2708452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Tüketiciler</a:t>
            </a:r>
          </a:p>
        </p:txBody>
      </p:sp>
      <p:sp>
        <p:nvSpPr>
          <p:cNvPr id="12" name="Oval 11"/>
          <p:cNvSpPr/>
          <p:nvPr/>
        </p:nvSpPr>
        <p:spPr>
          <a:xfrm>
            <a:off x="7498079" y="2286000"/>
            <a:ext cx="1508760" cy="150876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43800" y="2708452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Ayrıştırıcılar</a:t>
            </a:r>
          </a:p>
        </p:txBody>
      </p:sp>
      <p:sp>
        <p:nvSpPr>
          <p:cNvPr id="14" name="Oval 13"/>
          <p:cNvSpPr/>
          <p:nvPr/>
        </p:nvSpPr>
        <p:spPr>
          <a:xfrm>
            <a:off x="9692640" y="2286000"/>
            <a:ext cx="1508760" cy="1508760"/>
          </a:xfrm>
          <a:prstGeom prst="ellipse">
            <a:avLst/>
          </a:prstGeom>
          <a:solidFill>
            <a:srgbClr val="EFE5D8"/>
          </a:solidFill>
          <a:ln w="19050"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38360" y="2708452"/>
            <a:ext cx="1417319" cy="6336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Toprak/Su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423160" y="3044952"/>
            <a:ext cx="50292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434840" y="304495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629400" y="3044952"/>
            <a:ext cx="868679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006840" y="304495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2194560" y="3794760"/>
            <a:ext cx="8229600" cy="502920"/>
          </a:xfrm>
          <a:prstGeom prst="line">
            <a:avLst/>
          </a:prstGeom>
          <a:ln w="19050">
            <a:solidFill>
              <a:srgbClr val="7E5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14400" y="4709160"/>
            <a:ext cx="10241280" cy="9144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78992" y="4818888"/>
            <a:ext cx="99120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E4A"/>
                </a:solidFill>
                <a:latin typeface="Aptos"/>
              </a:defRPr>
            </a:pPr>
            <a:r>
              <a:t>Ana fikir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" y="5212080"/>
            <a:ext cx="9912096" cy="2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Enerji ekosisteme çoğunlukla güneşten girer; madde ise canlılar ile çevre arasında döngü yapar.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Ekosistem hizmetleri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2468880" cy="41148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48132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Tedarik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874519"/>
            <a:ext cx="213969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Gıda, su, lif, odun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371600"/>
            <a:ext cx="2468880" cy="41148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9312" y="148132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Düzenleyici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1874519"/>
            <a:ext cx="213969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İklim, su kalitesi, tozlaşma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71600"/>
            <a:ext cx="2468880" cy="41148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1" y="148132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Destekleyici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1" y="1874519"/>
            <a:ext cx="213969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Toprak oluşumu, besin döngüleri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59" y="1371600"/>
            <a:ext cx="2468880" cy="411480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17151" y="148132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694C91"/>
                </a:solidFill>
                <a:latin typeface="Aptos"/>
              </a:defRPr>
            </a:pPr>
            <a:r>
              <a:t>Kültürel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7151" y="1874519"/>
            <a:ext cx="213969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Rekreasyon, estetik, eğitim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63040" y="5669280"/>
            <a:ext cx="9144000" cy="4114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627632" y="5779008"/>
            <a:ext cx="8814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F6E4A"/>
                </a:solidFill>
                <a:latin typeface="Aptos"/>
              </a:defRPr>
            </a:pPr>
            <a:r>
              <a:t>Örnek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7632" y="6172200"/>
            <a:ext cx="881481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Arılar: tozlaşma → bitki üremesi → tarımsal üretim.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Ekosistemin sınırları ve örnekler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88720"/>
            <a:ext cx="3337560" cy="438912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Tarla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Ürün bitkisi + yabancı otlar + böcekler + toprak + su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188720"/>
            <a:ext cx="3337560" cy="438912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4515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Gölet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15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Algler + su bitkileri + balıklar + mikroorganizmalar + su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188720"/>
            <a:ext cx="3337560" cy="43891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39912" y="1298448"/>
            <a:ext cx="30083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Orman parçası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9912" y="1691640"/>
            <a:ext cx="300837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Ağaçlar + otsu bitkiler + hayvanlar + toprak + iklim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5715000"/>
            <a:ext cx="10241280" cy="36576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8992" y="5824728"/>
            <a:ext cx="99120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694C91"/>
                </a:solidFill>
                <a:latin typeface="Aptos"/>
              </a:defRPr>
            </a:pPr>
            <a:r>
              <a:t>Soru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" y="6217920"/>
            <a:ext cx="991209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Bir ekosistemi tanımlarken neden yalnızca canlı türlerini saymak yeterli değildir?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7.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Üreticiler neden ekosistemlerin temel enerji giriş noktasıdır?</a:t>
            </a:r>
            <a:br/>
            <a:r>
              <a:t/>
            </a:r>
            <a:br/>
            <a:r>
              <a:t>2. Ayrıştırıcıların görevi nedir?</a:t>
            </a:r>
            <a:br/>
            <a:r>
              <a:t/>
            </a:r>
            <a:br/>
            <a:r>
              <a:t>3. Madde ve enerji ekosistemde aynı şekilde mi hareket eder?</a:t>
            </a:r>
            <a:br/>
            <a:r>
              <a:t/>
            </a:r>
            <a:br/>
            <a:r>
              <a:t>4. Ekosistem hizmetine iki örnek veriniz.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Ekosistem = canlılar + fiziksel çevre + etkileşimler</a:t>
            </a:r>
            <a:br/>
            <a:r>
              <a:t>✓ Üreticiler enerjiyi biyokütleye dönüştürür</a:t>
            </a:r>
            <a:br/>
            <a:r>
              <a:t>✓ Ayrıştırıcılar maddelerin yeniden kullanılmasına katkı sağlar</a:t>
            </a:r>
            <a:br/>
            <a:r>
              <a:t>✓ Enerji akışı tek yönlü; maddeler döngüseldir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Enerji Akışı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Besin zinciri ile besin ağı arasındaki farkı açıklamak.</a:t>
            </a:r>
            <a:br/>
            <a:r>
              <a:t>• Trofik düzeyleri sıralamak.</a:t>
            </a:r>
            <a:br/>
            <a:r>
              <a:t>• Ekolojik piramitleri yorumlamak ve enerji kaybını kavramak.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Trofik düzey  •  Besin zinciri  •  Besin ağı  •  Enerji piramidi  •  Biyokütle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Besin zinciri → besin ağı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8</a:t>
            </a:r>
          </a:p>
        </p:txBody>
      </p:sp>
      <p:sp>
        <p:nvSpPr>
          <p:cNvPr id="6" name="Oval 5"/>
          <p:cNvSpPr/>
          <p:nvPr/>
        </p:nvSpPr>
        <p:spPr>
          <a:xfrm>
            <a:off x="502920" y="1325880"/>
            <a:ext cx="1417320" cy="141732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7227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Güneş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920240" y="2039112"/>
            <a:ext cx="850392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770632" y="1325880"/>
            <a:ext cx="1417320" cy="141732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16352" y="17227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Çimen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187952" y="2039112"/>
            <a:ext cx="850392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038344" y="1325880"/>
            <a:ext cx="1417320" cy="141732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84064" y="17227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Çekirge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455664" y="2039112"/>
            <a:ext cx="850392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306055" y="1325880"/>
            <a:ext cx="1417320" cy="141732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51775" y="17227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Kurbağa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723376" y="2039112"/>
            <a:ext cx="850391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9573768" y="1325880"/>
            <a:ext cx="1417320" cy="1417320"/>
          </a:xfrm>
          <a:prstGeom prst="ellipse">
            <a:avLst/>
          </a:prstGeom>
          <a:solidFill>
            <a:srgbClr val="F8E0DE"/>
          </a:solidFill>
          <a:ln w="19050"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19488" y="17227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Yılan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246120"/>
            <a:ext cx="5257800" cy="17373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1" y="335584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Besin zinciri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1" y="3749039"/>
            <a:ext cx="4928616" cy="111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Enerji ve besinin izlediği basitleştirilmiş tek yol.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3246120"/>
            <a:ext cx="5257800" cy="17373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82512" y="335584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Besin ağı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3749039"/>
            <a:ext cx="4928616" cy="1115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Bir ekosistemdeki çok sayıda beslenme ilişkisinin birbirine bağlanmış hâli.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88720" y="5303520"/>
            <a:ext cx="9875520" cy="5943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353312" y="5413248"/>
            <a:ext cx="9546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6772D"/>
                </a:solidFill>
                <a:latin typeface="Aptos"/>
              </a:defRPr>
            </a:pPr>
            <a:r>
              <a:t>Önemli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5806440"/>
            <a:ext cx="954633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Gerçek ekosistemlerde çoğu canlı birden fazla türle beslenir veya birden fazla tür tarafından yenir.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Ekolojik enerji piramidi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8</a:t>
            </a:r>
          </a:p>
        </p:txBody>
      </p:sp>
      <p:sp>
        <p:nvSpPr>
          <p:cNvPr id="6" name="Trapezoid 5"/>
          <p:cNvSpPr/>
          <p:nvPr/>
        </p:nvSpPr>
        <p:spPr>
          <a:xfrm>
            <a:off x="5737860" y="868680"/>
            <a:ext cx="685800" cy="777240"/>
          </a:xfrm>
          <a:prstGeom prst="trapezoid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737860" y="1033271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/>
            </a:pPr>
            <a:r>
              <a:t>Üst düzey tüketiciler</a:t>
            </a:r>
          </a:p>
        </p:txBody>
      </p:sp>
      <p:sp>
        <p:nvSpPr>
          <p:cNvPr id="8" name="Trapezoid 7"/>
          <p:cNvSpPr/>
          <p:nvPr/>
        </p:nvSpPr>
        <p:spPr>
          <a:xfrm>
            <a:off x="5463540" y="1828800"/>
            <a:ext cx="1234440" cy="777240"/>
          </a:xfrm>
          <a:prstGeom prst="trapezoid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63540" y="1993392"/>
            <a:ext cx="1234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/>
            </a:pPr>
            <a:r>
              <a:t>İkincil tüketiciler</a:t>
            </a:r>
          </a:p>
        </p:txBody>
      </p:sp>
      <p:sp>
        <p:nvSpPr>
          <p:cNvPr id="10" name="Trapezoid 9"/>
          <p:cNvSpPr/>
          <p:nvPr/>
        </p:nvSpPr>
        <p:spPr>
          <a:xfrm>
            <a:off x="5189220" y="2788920"/>
            <a:ext cx="1783080" cy="777240"/>
          </a:xfrm>
          <a:prstGeom prst="trapezoid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89220" y="2953512"/>
            <a:ext cx="1783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/>
            </a:pPr>
            <a:r>
              <a:t>Birincil tüketiciler</a:t>
            </a:r>
          </a:p>
        </p:txBody>
      </p:sp>
      <p:sp>
        <p:nvSpPr>
          <p:cNvPr id="12" name="Trapezoid 11"/>
          <p:cNvSpPr/>
          <p:nvPr/>
        </p:nvSpPr>
        <p:spPr>
          <a:xfrm>
            <a:off x="4914900" y="3749039"/>
            <a:ext cx="2331720" cy="777240"/>
          </a:xfrm>
          <a:prstGeom prst="trapezoid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14900" y="3913631"/>
            <a:ext cx="2331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/>
            </a:pPr>
            <a:r>
              <a:t>Üreticiler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1417320"/>
            <a:ext cx="3840480" cy="41148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1527048"/>
            <a:ext cx="35112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Neden yukarı çıkıldıkça azalır?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1920240"/>
            <a:ext cx="351129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Enerjinin önemli bir bölümü organizmaların yaşam faaliyetlerinde kullanılır ve ısı olarak çevreye dağılır.</a:t>
            </a:r>
            <a:br/>
            <a:r>
              <a:t/>
            </a:r>
            <a:br/>
            <a:r>
              <a:t>Bu nedenle üst trofik düzeylere daha az enerji aktarılır.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417320"/>
            <a:ext cx="2377440" cy="41148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34272" y="1527048"/>
            <a:ext cx="204825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Kural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4272" y="1920240"/>
            <a:ext cx="2048256" cy="3493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Enerji piramidi daima tabanı geniş olacak şekilde düşünülür.</a:t>
            </a:r>
            <a:br/>
            <a:r>
              <a:t/>
            </a:r>
            <a:br/>
            <a:r>
              <a:t>Basit modelde üst basamaklara aktarılan enerji azalır.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Biyolojik birikim ve biyolojik büyütme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8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828800"/>
            <a:ext cx="1554480" cy="155448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26405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0262A"/>
                </a:solidFill>
                <a:latin typeface="Aptos"/>
              </a:defRPr>
            </a:pPr>
            <a:r>
              <a:t>Su</a:t>
            </a:r>
          </a:p>
        </p:txBody>
      </p:sp>
      <p:sp>
        <p:nvSpPr>
          <p:cNvPr id="8" name="Oval 7"/>
          <p:cNvSpPr/>
          <p:nvPr/>
        </p:nvSpPr>
        <p:spPr>
          <a:xfrm>
            <a:off x="3017520" y="1828800"/>
            <a:ext cx="1554480" cy="155448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63239" y="226405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Plankton</a:t>
            </a:r>
          </a:p>
        </p:txBody>
      </p:sp>
      <p:sp>
        <p:nvSpPr>
          <p:cNvPr id="10" name="Oval 9"/>
          <p:cNvSpPr/>
          <p:nvPr/>
        </p:nvSpPr>
        <p:spPr>
          <a:xfrm>
            <a:off x="5212080" y="1828800"/>
            <a:ext cx="1554480" cy="155448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257800" y="226405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Balık</a:t>
            </a:r>
          </a:p>
        </p:txBody>
      </p:sp>
      <p:sp>
        <p:nvSpPr>
          <p:cNvPr id="12" name="Oval 11"/>
          <p:cNvSpPr/>
          <p:nvPr/>
        </p:nvSpPr>
        <p:spPr>
          <a:xfrm>
            <a:off x="7406640" y="1828800"/>
            <a:ext cx="1554480" cy="155448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52360" y="226405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Büyük</a:t>
            </a:r>
            <a:br/>
            <a:r>
              <a:t>balık</a:t>
            </a:r>
          </a:p>
        </p:txBody>
      </p:sp>
      <p:sp>
        <p:nvSpPr>
          <p:cNvPr id="14" name="Oval 13"/>
          <p:cNvSpPr/>
          <p:nvPr/>
        </p:nvSpPr>
        <p:spPr>
          <a:xfrm>
            <a:off x="9601200" y="1828800"/>
            <a:ext cx="1554480" cy="1554480"/>
          </a:xfrm>
          <a:prstGeom prst="ellipse">
            <a:avLst/>
          </a:prstGeom>
          <a:solidFill>
            <a:srgbClr val="F8E0DE"/>
          </a:solidFill>
          <a:ln w="19050"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46920" y="226405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0262A"/>
                </a:solidFill>
                <a:latin typeface="Aptos"/>
              </a:defRPr>
            </a:pPr>
            <a:r>
              <a:t>Balıkçıl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377440" y="2606040"/>
            <a:ext cx="64008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572000" y="2606040"/>
            <a:ext cx="640079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766560" y="2606040"/>
            <a:ext cx="64008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961119" y="2606040"/>
            <a:ext cx="640081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920240" y="4206240"/>
            <a:ext cx="8321040" cy="11887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084832" y="4315968"/>
            <a:ext cx="799185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Kavram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84832" y="4709159"/>
            <a:ext cx="799185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Bazı kalıcı kirleticiler besin ağı boyunca üst trofik düzeylerde daha yüksek yoğunluklara ulaşabilir. Bu nedenle çevresel kirleticilerin ekolojik sonuçları besin ağında büyüyebilir.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8.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Besin zinciri ile besin ağı arasındaki fark nedir?</a:t>
            </a:r>
            <a:br/>
            <a:r>
              <a:t/>
            </a:r>
            <a:br/>
            <a:r>
              <a:t>2. Trofik düzey nedir?</a:t>
            </a:r>
            <a:br/>
            <a:r>
              <a:t/>
            </a:r>
            <a:br/>
            <a:r>
              <a:t>3. Enerji piramidi neden tabanı geniştir?</a:t>
            </a:r>
            <a:br/>
            <a:r>
              <a:t/>
            </a:r>
            <a:br/>
            <a:r>
              <a:t>4. Kirleticilerin besin ağı boyunca artması hangi kavramla ilişkilidir?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Üreticiler ilk trofik düzeydedir</a:t>
            </a:r>
            <a:br/>
            <a:r>
              <a:t>✓ Besin ağları birden fazla zincirin bağlantısıdır</a:t>
            </a:r>
            <a:br/>
            <a:r>
              <a:t>✓ Enerji üst düzeylere aktarılırken azalır</a:t>
            </a:r>
            <a:br/>
            <a:r>
              <a:t>✓ Bazı kalıcı maddeler üst trofik düzeylerde yoğunlaşabilir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Madde Döngüleri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Su, karbon, azot ve fosforun ekosistem içindeki hareketini genel hatlarıyla açıklamak.</a:t>
            </a:r>
            <a:br/>
            <a:r>
              <a:t>• Enerji akışı ile madde döngülerini karşılaştırmak.</a:t>
            </a:r>
            <a:br/>
            <a:r>
              <a:t>• İnsan faaliyetlerinin döngülere etkisini örneklemek.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Su döngüsü  •  Karbon döngüsü  •  Azot döngüsü  •  Fosfor döngüsü  •  Döngü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Su döngüsü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9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2011680"/>
            <a:ext cx="1417320" cy="141732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4085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20262A"/>
                </a:solidFill>
                <a:latin typeface="Aptos"/>
              </a:defRPr>
            </a:pPr>
            <a:r>
              <a:t>Buharlaşma</a:t>
            </a:r>
          </a:p>
        </p:txBody>
      </p:sp>
      <p:sp>
        <p:nvSpPr>
          <p:cNvPr id="8" name="Oval 7"/>
          <p:cNvSpPr/>
          <p:nvPr/>
        </p:nvSpPr>
        <p:spPr>
          <a:xfrm>
            <a:off x="3200400" y="1143000"/>
            <a:ext cx="1417320" cy="141732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46120" y="15398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20262A"/>
                </a:solidFill>
                <a:latin typeface="Aptos"/>
              </a:defRPr>
            </a:pPr>
            <a:r>
              <a:t>Yoğunlaşma</a:t>
            </a:r>
          </a:p>
        </p:txBody>
      </p:sp>
      <p:sp>
        <p:nvSpPr>
          <p:cNvPr id="10" name="Oval 9"/>
          <p:cNvSpPr/>
          <p:nvPr/>
        </p:nvSpPr>
        <p:spPr>
          <a:xfrm>
            <a:off x="5486400" y="2011680"/>
            <a:ext cx="1417320" cy="141732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32120" y="240852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20262A"/>
                </a:solidFill>
                <a:latin typeface="Aptos"/>
              </a:defRPr>
            </a:pPr>
            <a:r>
              <a:t>Yağış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0" y="3108960"/>
            <a:ext cx="1417320" cy="141732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18120" y="350580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20262A"/>
                </a:solidFill>
                <a:latin typeface="Aptos"/>
              </a:defRPr>
            </a:pPr>
            <a:r>
              <a:t>Yüzey akışı</a:t>
            </a:r>
          </a:p>
        </p:txBody>
      </p:sp>
      <p:sp>
        <p:nvSpPr>
          <p:cNvPr id="14" name="Oval 13"/>
          <p:cNvSpPr/>
          <p:nvPr/>
        </p:nvSpPr>
        <p:spPr>
          <a:xfrm>
            <a:off x="9601200" y="1828800"/>
            <a:ext cx="1417320" cy="1417320"/>
          </a:xfrm>
          <a:prstGeom prst="ellipse">
            <a:avLst/>
          </a:prstGeom>
          <a:solidFill>
            <a:srgbClr val="EFE5D8"/>
          </a:solidFill>
          <a:ln w="19050"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46920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20262A"/>
                </a:solidFill>
                <a:latin typeface="Aptos"/>
              </a:defRPr>
            </a:pPr>
            <a:r>
              <a:t>Toprak/yeraltı suyu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2331720" y="1828800"/>
            <a:ext cx="868680" cy="86868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617720" y="1828800"/>
            <a:ext cx="868680" cy="86868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903720" y="2697480"/>
            <a:ext cx="868680" cy="109728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9189720" y="2560320"/>
            <a:ext cx="411480" cy="123444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1645920" y="1828800"/>
            <a:ext cx="8595360" cy="182880"/>
          </a:xfrm>
          <a:prstGeom prst="line">
            <a:avLst/>
          </a:prstGeom>
          <a:ln w="19050">
            <a:solidFill>
              <a:srgbClr val="376F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097280" y="5166360"/>
            <a:ext cx="10058400" cy="6858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61872" y="5276088"/>
            <a:ext cx="9729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376FAA"/>
                </a:solidFill>
                <a:latin typeface="Aptos"/>
              </a:defRPr>
            </a:pPr>
            <a:r>
              <a:t>Tarım bağlantısı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5669280"/>
            <a:ext cx="9729216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Sulama, drenaj, toprak örtüsü ve buharlaşma suyun ekosistemdeki hareketini etkiler.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Karbon ve azot döngülerinin basitleştirilmiş şeması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530352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F6E4A"/>
                </a:solidFill>
                <a:latin typeface="Aptos"/>
              </a:defRPr>
            </a:pPr>
            <a:r>
              <a:t>KARBON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4592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Atmosfer CO₂ → fotosentez → bitki biyokütlesi → tüketiciler → solunum/ayrışma → CO₂</a:t>
            </a:r>
            <a:br/>
            <a:r>
              <a:t/>
            </a:r>
            <a:br/>
            <a:r>
              <a:t>Yakıtların yakılması ve ormansızlaşma atmosferdeki karbon dengesini etkiler.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143000"/>
            <a:ext cx="5303520" cy="44805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376FAA"/>
                </a:solidFill>
                <a:latin typeface="Aptos"/>
              </a:defRPr>
            </a:pPr>
            <a:r>
              <a:t>AZOT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4592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Atmosfer N₂ → azot bağlama → toprakta kullanılabilir formlar → bitkiler → hayvanlar → ayrışma → tekrar toprak/atmosfer</a:t>
            </a:r>
            <a:br/>
            <a:r>
              <a:t/>
            </a:r>
            <a:br/>
            <a:r>
              <a:t>Azot; protein ve nükleik asitlerin yapısında önemlidir.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Enerji akışı ile madde döngüsünü karşılaştır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5120640" cy="429768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D6772D"/>
                </a:solidFill>
                <a:latin typeface="Aptos"/>
              </a:defRPr>
            </a:pPr>
            <a:r>
              <a:t>ENERJİ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737360"/>
            <a:ext cx="4791455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Ekosisteme çoğunlukla Güneş'ten girer</a:t>
            </a:r>
            <a:br/>
            <a:r>
              <a:t>• Trofik düzeyler arasında aktarılır</a:t>
            </a:r>
            <a:br/>
            <a:r>
              <a:t>• Her aktarımda kullanılabilir enerji azalır</a:t>
            </a:r>
            <a:br/>
            <a:r>
              <a:t>• Isı olarak çevreye dağılır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234440"/>
            <a:ext cx="5120640" cy="4297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F6E4A"/>
                </a:solidFill>
                <a:latin typeface="Aptos"/>
              </a:defRPr>
            </a:pPr>
            <a:r>
              <a:t>MADDE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3952" y="1737360"/>
            <a:ext cx="4791455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Karbon, su, azot, fosfor vb. döngü yapar</a:t>
            </a:r>
            <a:br/>
            <a:r>
              <a:t>• Canlı ve cansız bölümler arasında hareket eder</a:t>
            </a:r>
            <a:br/>
            <a:r>
              <a:t>• Ayrıştırıcılar dönüşümlerde kritik rol oynar</a:t>
            </a:r>
            <a:br/>
            <a:r>
              <a:t>• Aynı atomlar farklı canlılarda tekrar bulunabilir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9.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Enerji neden madde gibi döngü yapmaz?</a:t>
            </a:r>
            <a:br/>
            <a:r>
              <a:t/>
            </a:r>
            <a:br/>
            <a:r>
              <a:t>2. Su döngüsünün temel süreçlerinden üçü nedir?</a:t>
            </a:r>
            <a:br/>
            <a:r>
              <a:t/>
            </a:r>
            <a:br/>
            <a:r>
              <a:t>3. Karbon döngüsünde fotosentezin rolü nedir?</a:t>
            </a:r>
            <a:br/>
            <a:r>
              <a:t/>
            </a:r>
            <a:br/>
            <a:r>
              <a:t>4. Azot neden canlılar için önemlidir?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Enerji akışı yönlüdür</a:t>
            </a:r>
            <a:br/>
            <a:r>
              <a:t>✓ Madde döngüseldir</a:t>
            </a:r>
            <a:br/>
            <a:r>
              <a:t>✓ Ayrıştırıcılar madde dönüşümlerinde önemlidir</a:t>
            </a:r>
            <a:br/>
            <a:r>
              <a:t>✓ İnsan faaliyetleri doğal döngülerin hızını ve dengesini değiştirebilir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Ekolojik Süksesyon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Süksesyon kavramını tanımlamak.</a:t>
            </a:r>
            <a:br/>
            <a:r>
              <a:t>• Birincil ve ikincil süksesyonu ayırt etmek.</a:t>
            </a:r>
            <a:br/>
            <a:r>
              <a:t>• Ekosistemlerin bozulma sonrası değişimini ve dayanıklılığını anlamak.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Süksesyon  •  Öncü tür  •  Birincil  •  İkincil  •  Direnç  •  Dayanıklılık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Süksesyon: topluluğun zaman içinde değişmesi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1965960" cy="2651760"/>
          </a:xfrm>
          <a:prstGeom prst="roundRect">
            <a:avLst/>
          </a:prstGeom>
          <a:solidFill>
            <a:srgbClr val="EFE5D8"/>
          </a:solidFill>
          <a:ln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938528"/>
            <a:ext cx="1636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7E5B3A"/>
                </a:solidFill>
                <a:latin typeface="Aptos"/>
              </a:defRPr>
            </a:pPr>
            <a:r>
              <a:t>Çıplak alan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331720"/>
            <a:ext cx="1636776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9" name="Oval 8"/>
          <p:cNvSpPr/>
          <p:nvPr/>
        </p:nvSpPr>
        <p:spPr>
          <a:xfrm>
            <a:off x="1188719" y="2880360"/>
            <a:ext cx="594360" cy="594360"/>
          </a:xfrm>
          <a:prstGeom prst="ellipse">
            <a:avLst/>
          </a:prstGeom>
          <a:solidFill>
            <a:srgbClr val="EFE5D8"/>
          </a:solidFill>
          <a:ln w="19050"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34439" y="304678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2514600" y="3154680"/>
            <a:ext cx="32004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834640" y="1828800"/>
            <a:ext cx="1965960" cy="2651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999232" y="1938528"/>
            <a:ext cx="1636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E4A"/>
                </a:solidFill>
                <a:latin typeface="Aptos"/>
              </a:defRPr>
            </a:pPr>
            <a:r>
              <a:t>Öncü türler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2331720"/>
            <a:ext cx="1636776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5" name="Oval 14"/>
          <p:cNvSpPr/>
          <p:nvPr/>
        </p:nvSpPr>
        <p:spPr>
          <a:xfrm>
            <a:off x="3474720" y="2880360"/>
            <a:ext cx="594360" cy="59436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20439" y="304678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4800600" y="3154680"/>
            <a:ext cx="32004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120640" y="1828800"/>
            <a:ext cx="1965960" cy="2651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85231" y="1938528"/>
            <a:ext cx="1636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E4A"/>
                </a:solidFill>
                <a:latin typeface="Aptos"/>
              </a:defRPr>
            </a:pPr>
            <a:r>
              <a:t>Ot/çalı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85231" y="2331720"/>
            <a:ext cx="1636776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1" name="Oval 20"/>
          <p:cNvSpPr/>
          <p:nvPr/>
        </p:nvSpPr>
        <p:spPr>
          <a:xfrm>
            <a:off x="5760720" y="2880360"/>
            <a:ext cx="594360" cy="59436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806440" y="304678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7086600" y="3154680"/>
            <a:ext cx="32004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406640" y="1828800"/>
            <a:ext cx="1965960" cy="2651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71231" y="1938528"/>
            <a:ext cx="1636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376FAA"/>
                </a:solidFill>
                <a:latin typeface="Aptos"/>
              </a:defRPr>
            </a:pPr>
            <a:r>
              <a:t>Genç ağaçlar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71231" y="2331720"/>
            <a:ext cx="1636776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46719" y="2880360"/>
            <a:ext cx="594360" cy="59436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92440" y="304678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cxnSp>
        <p:nvCxnSpPr>
          <p:cNvPr id="29" name="Connector 28"/>
          <p:cNvCxnSpPr/>
          <p:nvPr/>
        </p:nvCxnSpPr>
        <p:spPr>
          <a:xfrm>
            <a:off x="9372600" y="3154680"/>
            <a:ext cx="32004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9692640" y="1828800"/>
            <a:ext cx="1965960" cy="265176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57232" y="1938528"/>
            <a:ext cx="1636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694C91"/>
                </a:solidFill>
                <a:latin typeface="Aptos"/>
              </a:defRPr>
            </a:pPr>
            <a:r>
              <a:t>Olgun topluluk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57232" y="2331720"/>
            <a:ext cx="1636776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3" name="Oval 32"/>
          <p:cNvSpPr/>
          <p:nvPr/>
        </p:nvSpPr>
        <p:spPr>
          <a:xfrm>
            <a:off x="10332719" y="2880360"/>
            <a:ext cx="594360" cy="59436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378440" y="3046780"/>
            <a:ext cx="502920" cy="249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1188720" y="4983480"/>
            <a:ext cx="9875520" cy="77724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353312" y="5093208"/>
            <a:ext cx="9546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F6E4A"/>
                </a:solidFill>
                <a:latin typeface="Aptos"/>
              </a:defRPr>
            </a:pPr>
            <a:r>
              <a:t>Ana fikir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53312" y="5486400"/>
            <a:ext cx="9546336" cy="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Tür bileşimi, yapı ve kaynak kullanımı zamanla değişir; süreç çevresel koşullara ve bozulmanın şiddetine bağlıdır.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Birincil ve ikincil süksesyon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5212080" cy="4480560"/>
          </a:xfrm>
          <a:prstGeom prst="roundRect">
            <a:avLst/>
          </a:prstGeom>
          <a:solidFill>
            <a:srgbClr val="EFE5D8"/>
          </a:solidFill>
          <a:ln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298448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7E5B3A"/>
                </a:solidFill>
                <a:latin typeface="Aptos"/>
              </a:defRPr>
            </a:pPr>
            <a:r>
              <a:t>Birincil süksesyon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691640"/>
            <a:ext cx="488289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Toprak oluşumunun da başlangıçta gerekli olduğu, yaşamın çok az olduğu veya olmadığı yeni yüzeylerde gelişir.</a:t>
            </a:r>
            <a:br/>
            <a:r>
              <a:t/>
            </a:r>
            <a:br/>
            <a:r>
              <a:t>Örnek: yeni oluşmuş kaya yüzeyi.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188720"/>
            <a:ext cx="521208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98448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İkincil süksesyon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91640"/>
            <a:ext cx="488289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Toprak ve bazı canlı kalıntıları korunduktan sonra bozulan alanda topluluğun yeniden gelişmesidir.</a:t>
            </a:r>
            <a:br/>
            <a:r>
              <a:t/>
            </a:r>
            <a:br/>
            <a:r>
              <a:t>Örnek: yangın sonrası orman alanı.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Direnç ve dayanıklılık (resilience)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5303520" cy="438912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34416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Direnç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737360"/>
            <a:ext cx="497433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Bir ekosistemin bozulma karşısında yapısını ve işlevini ne ölçüde koruyabildiği.</a:t>
            </a:r>
            <a:br/>
            <a:r>
              <a:t/>
            </a:r>
            <a:br/>
            <a:r>
              <a:t>Örnek: kısa süreli kuraklıkta üretimin fazla değişmemesi.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34440"/>
            <a:ext cx="5303520" cy="438912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34416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Dayanıklılık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737360"/>
            <a:ext cx="4974336" cy="376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Bozulma sonrasında ekosistemin önceki işlevlerine doğru toparlanma kapasitesi.</a:t>
            </a:r>
            <a:br/>
            <a:r>
              <a:t/>
            </a:r>
            <a:br/>
            <a:r>
              <a:t>Örnek: yangın sonrası bitki örtüsünün yeniden gelişmesi.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10.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Süksesyon nedir?</a:t>
            </a:r>
            <a:br/>
            <a:r>
              <a:t/>
            </a:r>
            <a:br/>
            <a:r>
              <a:t>2. Birincil ve ikincil süksesyon arasındaki temel fark nedir?</a:t>
            </a:r>
            <a:br/>
            <a:r>
              <a:t/>
            </a:r>
            <a:br/>
            <a:r>
              <a:t>3. Öncü türlerin ekosistem gelişimindeki rolü nedir?</a:t>
            </a:r>
            <a:br/>
            <a:r>
              <a:t/>
            </a:r>
            <a:br/>
            <a:r>
              <a:t>4. Direnç ile dayanıklılık arasındaki fark nedir?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Topluluklar zaman içinde değişir</a:t>
            </a:r>
            <a:br/>
            <a:r>
              <a:t>✓ İkincil süksesyonda toprak genellikle korunmuştur</a:t>
            </a:r>
            <a:br/>
            <a:r>
              <a:t>✓ Bozulmanın şiddeti ve koşullar toparlanmayı etkiler</a:t>
            </a:r>
            <a:br/>
            <a:r>
              <a:t>✓ Direnç = değişime karşı koruma; dayanıklılık = toparlanma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Biyomlar ve Ekosistem Tipleri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Biyom kavramını tanımlamak.</a:t>
            </a:r>
            <a:br/>
            <a:r>
              <a:t>• Karasal biyomları sıcaklık ve yağışla ilişkilendirmek.</a:t>
            </a:r>
            <a:br/>
            <a:r>
              <a:t>• Tatlı su ve deniz ekosistemlerinin temel özelliklerini ayırt etmek.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Biyom  •  Çöl  •  Çayır  •  Orman  •  Tundra  •  Sucul ekosistem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Karasal biyomlar: iklim → bitki örtüsü → canlılar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88720"/>
            <a:ext cx="2057400" cy="4297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7512" y="1298448"/>
            <a:ext cx="1728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Tropikal orman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1691640"/>
            <a:ext cx="172821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Sıcak + yağışlı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7208" y="1188720"/>
            <a:ext cx="2057400" cy="429768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1800" y="1298448"/>
            <a:ext cx="1728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Çayır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1691640"/>
            <a:ext cx="172821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Mevsimsel yağış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11496" y="1188720"/>
            <a:ext cx="2057400" cy="4297680"/>
          </a:xfrm>
          <a:prstGeom prst="roundRect">
            <a:avLst/>
          </a:prstGeom>
          <a:solidFill>
            <a:srgbClr val="EFE5D8"/>
          </a:solidFill>
          <a:ln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6088" y="1298448"/>
            <a:ext cx="1728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7E5B3A"/>
                </a:solidFill>
                <a:latin typeface="Aptos"/>
              </a:defRPr>
            </a:pPr>
            <a:r>
              <a:t>Çöl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088" y="1691640"/>
            <a:ext cx="172821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Çok az yağış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15784" y="1188720"/>
            <a:ext cx="2057400" cy="42976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0376" y="1298448"/>
            <a:ext cx="1728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t>Ilıman orman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76" y="1691640"/>
            <a:ext cx="172821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Mevsimsellik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20072" y="1188720"/>
            <a:ext cx="2057400" cy="429768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84664" y="1298448"/>
            <a:ext cx="1728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694C91"/>
                </a:solidFill>
                <a:latin typeface="Aptos"/>
              </a:defRPr>
            </a:pPr>
            <a:r>
              <a:t>Tundra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84664" y="1691640"/>
            <a:ext cx="172821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Soğuk + kısa büyüme dönemi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5840" y="5669280"/>
            <a:ext cx="10149840" cy="4114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70432" y="5779008"/>
            <a:ext cx="982065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F6E4A"/>
                </a:solidFill>
                <a:latin typeface="Aptos"/>
              </a:defRPr>
            </a:pPr>
            <a:r>
              <a:t>Kural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0432" y="6172200"/>
            <a:ext cx="982065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Biyomların dağılışında özellikle sıcaklık ve yağış önemlidir.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Sucul ekosistemler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5303520" cy="44805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Tatlı su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4592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• Göller ve göletler</a:t>
            </a:r>
            <a:br/>
            <a:r>
              <a:t>• Akarsular</a:t>
            </a:r>
            <a:br/>
            <a:r>
              <a:t>• Sulak alanlar</a:t>
            </a:r>
            <a:br/>
            <a:r>
              <a:t>• Düşük tuzluluk</a:t>
            </a:r>
            <a:br/>
            <a:r>
              <a:t>• Su kalitesi, sıcaklık, oksijen ve besinler önemlidir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143000"/>
            <a:ext cx="530352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Denizel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4592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• Denizler ve okyanuslar</a:t>
            </a:r>
            <a:br/>
            <a:r>
              <a:t>• Yüksek tuzluluk</a:t>
            </a:r>
            <a:br/>
            <a:r>
              <a:t>• Işık derinlikle azalır</a:t>
            </a:r>
            <a:br/>
            <a:r>
              <a:t>• Planktonlar önemli üreticilerdir</a:t>
            </a:r>
            <a:br/>
            <a:r>
              <a:t>• Kıyı, açık deniz ve derin deniz ortamları farklıdır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Ekosistemleri karşılaştırırken hangi ölçütlere bakılır?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2468880" cy="1508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435607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İklim / sıcaklık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828800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474720" y="1325880"/>
            <a:ext cx="2468880" cy="1508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9312" y="1435607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t>Su miktarı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1828800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263640" y="1325880"/>
            <a:ext cx="2468880" cy="1508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1" y="1435607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Işık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1" y="1828800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052559" y="1325880"/>
            <a:ext cx="2468880" cy="1508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17151" y="1435607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t>Tuzluluk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7151" y="1828800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85800" y="3291839"/>
            <a:ext cx="2468880" cy="1508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340156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Toprak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3794759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474720" y="3291839"/>
            <a:ext cx="2468880" cy="1508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39312" y="340156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t>Üretici topluluğu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39312" y="3794759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63640" y="3291839"/>
            <a:ext cx="2468880" cy="1508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28231" y="340156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Baskın tüketiciler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8231" y="3794759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052559" y="3291839"/>
            <a:ext cx="2468880" cy="1508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17151" y="3401568"/>
            <a:ext cx="21396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76FAA"/>
                </a:solidFill>
                <a:latin typeface="Aptos"/>
              </a:defRPr>
            </a:pPr>
            <a:r>
              <a:t>Besin maddeleri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1" y="3794759"/>
            <a:ext cx="213969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1097280" y="5440680"/>
            <a:ext cx="9966960" cy="73152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261872" y="5550408"/>
            <a:ext cx="9637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Uygulama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61872" y="5943600"/>
            <a:ext cx="9637776" cy="109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Bir tarlayı veya göleti anlatırken yalnızca tür listesini değil, fiziksel koşulları da belirtmek gerekir.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11.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Biyom nedir?</a:t>
            </a:r>
            <a:br/>
            <a:r>
              <a:t/>
            </a:r>
            <a:br/>
            <a:r>
              <a:t>2. Çöl ile tropikal ormanın temel iklim farkı nedir?</a:t>
            </a:r>
            <a:br/>
            <a:r>
              <a:t/>
            </a:r>
            <a:br/>
            <a:r>
              <a:t>3. Tatlı su ve deniz ekosistemlerinin temel farkı nedir?</a:t>
            </a:r>
            <a:br/>
            <a:r>
              <a:t/>
            </a:r>
            <a:br/>
            <a:r>
              <a:t>4. Bir ekosistemi tanımlarken hangi fiziksel ölçütler kullanılabilir?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Biyom geniş ölçekli ekolojik bölgedir</a:t>
            </a:r>
            <a:br/>
            <a:r>
              <a:t>✓ İklim biyomların oluşumunda belirleyicidir</a:t>
            </a:r>
            <a:br/>
            <a:r>
              <a:t>✓ Sucul sistemlerde oksijen, ışık, sıcaklık ve tuzluluk önemlidir</a:t>
            </a:r>
            <a:br/>
            <a:r>
              <a:t>✓ Aynı biyom içinde çok farklı ekosistemler bulunabilir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İnsan Etkileri ve Kirlilik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Habitat kaybı, parçalanma, kirlilik ve aşırı kullanımın ekolojik sonuçlarını açıklamak.</a:t>
            </a:r>
            <a:br/>
            <a:r>
              <a:t>• Ötrofikasyon ve biyobirikim kavramlarını tanımak.</a:t>
            </a:r>
            <a:br/>
            <a:r>
              <a:t>• İstilacı türlerin olası etkilerini değerlendirmek.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Habitat kaybı  •  Parçalanma  •  Kirlilik  •  Ötrofikasyon  •  İstilacı tür  •  Biyobirikim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Başlıca insan kaynaklı baskılar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188720"/>
            <a:ext cx="3429000" cy="1920240"/>
          </a:xfrm>
          <a:prstGeom prst="roundRect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29844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AF413A"/>
                </a:solidFill>
                <a:latin typeface="Aptos"/>
              </a:defRPr>
            </a:pPr>
            <a:r>
              <a:t>Habitat kaybı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69164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Yaşam alanının azalması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188720"/>
            <a:ext cx="3429000" cy="192024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3712" y="129844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D6772D"/>
                </a:solidFill>
                <a:latin typeface="Aptos"/>
              </a:defRPr>
            </a:pPr>
            <a:r>
              <a:t>Parçalanma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69164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Habitatın küçük parçalara ayrılması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80" y="1188720"/>
            <a:ext cx="3429000" cy="192024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48472" y="129844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376FAA"/>
                </a:solidFill>
                <a:latin typeface="Aptos"/>
              </a:defRPr>
            </a:pPr>
            <a:r>
              <a:t>Aşırı kullanım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2" y="1691640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Balıkçılık, avcılık, su ve kaynak kullanımı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520439"/>
            <a:ext cx="3429000" cy="192024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363016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694C91"/>
                </a:solidFill>
                <a:latin typeface="Aptos"/>
              </a:defRPr>
            </a:pPr>
            <a:r>
              <a:t>Kirlilik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952" y="4023359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Hava, su, toprak ve gürültü kirliliği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520439"/>
            <a:ext cx="3429000" cy="192024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53712" y="3630168"/>
            <a:ext cx="30998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F6E4A"/>
                </a:solidFill>
                <a:latin typeface="Aptos"/>
              </a:defRPr>
            </a:pPr>
            <a:r>
              <a:t>İstilacı türler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3712" y="4023359"/>
            <a:ext cx="3099816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Yeni alanda ekolojik baskı oluşturabilen türler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Ötrofikasyon: besin maddesi fazlalığının zincirleme etkisi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12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828800"/>
            <a:ext cx="1417320" cy="141732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Fazla N/P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331720" y="254203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017520" y="1828800"/>
            <a:ext cx="1417320" cy="141732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63239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Alg artışı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434840" y="254203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120640" y="1828800"/>
            <a:ext cx="1417320" cy="141732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66359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Işık azalması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537959" y="254203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223760" y="1828800"/>
            <a:ext cx="1417320" cy="141732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269480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Ayrışma ↑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641080" y="2542032"/>
            <a:ext cx="68580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9326880" y="1828800"/>
            <a:ext cx="1417320" cy="1417320"/>
          </a:xfrm>
          <a:prstGeom prst="ellipse">
            <a:avLst/>
          </a:prstGeom>
          <a:solidFill>
            <a:srgbClr val="F8E0DE"/>
          </a:solidFill>
          <a:ln w="19050"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72600" y="2225649"/>
            <a:ext cx="1325880" cy="595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Oksijen 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97280" y="4206240"/>
            <a:ext cx="9966960" cy="1188720"/>
          </a:xfrm>
          <a:prstGeom prst="roundRect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61872" y="4315968"/>
            <a:ext cx="9637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AF413A"/>
                </a:solidFill>
                <a:latin typeface="Aptos"/>
              </a:defRPr>
            </a:pPr>
            <a:r>
              <a:t>Sonuç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1872" y="4709159"/>
            <a:ext cx="9637776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Suda azot ve fosforun aşırı artması alg üretimini artırabilir; ayrışma ve oksijen tüketimi bazı sucul canlılar için olumsuz koşullar oluşturabilir.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Habitat parçalanması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12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371600"/>
            <a:ext cx="4023360" cy="3474720"/>
          </a:xfrm>
          <a:prstGeom prst="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223760" y="1371600"/>
            <a:ext cx="4023360" cy="3474720"/>
          </a:xfrm>
          <a:prstGeom prst="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846320" y="1371600"/>
            <a:ext cx="2377440" cy="3474720"/>
          </a:xfrm>
          <a:prstGeom prst="rect">
            <a:avLst/>
          </a:prstGeom>
          <a:solidFill>
            <a:srgbClr val="5C64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74920" y="2743200"/>
            <a:ext cx="1920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YOL / YERLEŞİM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212080"/>
            <a:ext cx="10241280" cy="6858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" y="5321808"/>
            <a:ext cx="99120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6772D"/>
                </a:solidFill>
                <a:latin typeface="Aptos"/>
              </a:defRPr>
            </a:pPr>
            <a:r>
              <a:t>Olası sonuçlar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5715000"/>
            <a:ext cx="9912096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Hareketin zorlaşması • kenar etkilerinin artması • küçük popülasyonlarda risklerin yükselmesi • habitat bağlantısının azalması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12.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Habitat kaybı ile habitat parçalanması arasındaki fark nedir?</a:t>
            </a:r>
            <a:br/>
            <a:r>
              <a:t/>
            </a:r>
            <a:br/>
            <a:r>
              <a:t>2. Ötrofikasyon nasıl gelişebilir?</a:t>
            </a:r>
            <a:br/>
            <a:r>
              <a:t/>
            </a:r>
            <a:br/>
            <a:r>
              <a:t>3. İstilacı türler neden yerel toplulukları etkileyebilir?</a:t>
            </a:r>
            <a:br/>
            <a:r>
              <a:t/>
            </a:r>
            <a:br/>
            <a:r>
              <a:t>4. Kirlilik bir besin ağı boyunca neden önem kazanabilir?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İnsan baskıları çoğu zaman birlikte gerçekleşir</a:t>
            </a:r>
            <a:br/>
            <a:r>
              <a:t>✓ Besin maddesi fazlalığı su ekosistemlerini değiştirebilir</a:t>
            </a:r>
            <a:br/>
            <a:r>
              <a:t>✓ Habitat bağlantısı tür hareketleri için önemlidir</a:t>
            </a:r>
            <a:br/>
            <a:r>
              <a:t>✓ Kirliliğin etkisi fiziksel, kimyasal ve biyolojik olabilir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İklim Değişikliği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Sera etkisini temel düzeyde açıklamak.</a:t>
            </a:r>
            <a:br/>
            <a:r>
              <a:t>• İklim değişikliğinin ekosistemlerdeki olası etkilerini sıralamak.</a:t>
            </a:r>
            <a:br/>
            <a:r>
              <a:t>• Uyum ve azaltım kavramlarını ayırt etmek.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Sera etkisi  •  Sıcaklık  •  Yağış  •  Fenoloji  •  Uyum  •  Azaltım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Doğal sera etkisi ve insan kaynaklı değişim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13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2011680"/>
            <a:ext cx="1371600" cy="137160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395728"/>
            <a:ext cx="1280160" cy="5760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0262A"/>
                </a:solidFill>
                <a:latin typeface="Aptos"/>
              </a:defRPr>
            </a:pPr>
            <a:r>
              <a:t>Güneş</a:t>
            </a:r>
          </a:p>
        </p:txBody>
      </p:sp>
      <p:sp>
        <p:nvSpPr>
          <p:cNvPr id="8" name="Oval 7"/>
          <p:cNvSpPr/>
          <p:nvPr/>
        </p:nvSpPr>
        <p:spPr>
          <a:xfrm>
            <a:off x="4937760" y="3291840"/>
            <a:ext cx="1920240" cy="19202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983480" y="3829507"/>
            <a:ext cx="1828800" cy="806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0262A"/>
                </a:solidFill>
                <a:latin typeface="Aptos"/>
              </a:defRPr>
            </a:pPr>
            <a:r>
              <a:t>Dünya</a:t>
            </a:r>
          </a:p>
        </p:txBody>
      </p:sp>
      <p:sp>
        <p:nvSpPr>
          <p:cNvPr id="10" name="Arc 9"/>
          <p:cNvSpPr/>
          <p:nvPr/>
        </p:nvSpPr>
        <p:spPr>
          <a:xfrm>
            <a:off x="3566160" y="1097280"/>
            <a:ext cx="4572000" cy="4663440"/>
          </a:xfrm>
          <a:prstGeom prst="arc">
            <a:avLst/>
          </a:prstGeom>
          <a:noFill/>
          <a:ln w="3810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2286000" y="2697480"/>
            <a:ext cx="2651760" cy="960120"/>
          </a:xfrm>
          <a:prstGeom prst="line">
            <a:avLst/>
          </a:prstGeom>
          <a:ln w="31750">
            <a:solidFill>
              <a:srgbClr val="D677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5897880" y="2011680"/>
            <a:ext cx="1600199" cy="1280160"/>
          </a:xfrm>
          <a:prstGeom prst="line">
            <a:avLst/>
          </a:prstGeom>
          <a:ln w="31750">
            <a:solidFill>
              <a:srgbClr val="AF4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6766560" y="2011680"/>
            <a:ext cx="731519" cy="1371600"/>
          </a:xfrm>
          <a:prstGeom prst="line">
            <a:avLst/>
          </a:prstGeom>
          <a:ln w="31750">
            <a:solidFill>
              <a:srgbClr val="AF4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595360" y="1325880"/>
            <a:ext cx="2743200" cy="347472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759952" y="1435607"/>
            <a:ext cx="24140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Temel fikir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9952" y="1828800"/>
            <a:ext cx="2414016" cy="285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0262A"/>
                </a:solidFill>
                <a:latin typeface="Aptos"/>
              </a:defRPr>
            </a:pPr>
            <a:r>
              <a:t>Sera gazları Dünya'dan yayılan ısıl enerjinin bir bölümünün atmosfer sisteminde tutulmasına katkı sağlar.</a:t>
            </a:r>
            <a:br/>
            <a:r>
              <a:t/>
            </a:r>
            <a:br/>
            <a:r>
              <a:t>Doğal sera etkisi yaşam için önemlidir; insan faaliyetleri sera gazı miktarlarını değiştirerek iklim sistemini etkiler.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Ekosistemlerde beklenen değişim yolları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43000"/>
            <a:ext cx="5074920" cy="18288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25272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F6E4A"/>
                </a:solidFill>
                <a:latin typeface="Aptos"/>
              </a:defRPr>
            </a:pPr>
            <a:r>
              <a:t>Türlerin dağılışının değişmesi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64592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Sıcaklık ve su koşullarına bağlı olarak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143000"/>
            <a:ext cx="5074920" cy="18288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73952" y="125272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Fenolojinin değişmesi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3952" y="164592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Çiçeklenme, üreme, göç zamanlarının kayması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383280"/>
            <a:ext cx="5074920" cy="182880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349300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Kuraklık ve sıcaklık baskısı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388620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Su stresi ve üretkenlik değişimleri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383280"/>
            <a:ext cx="5074920" cy="1828800"/>
          </a:xfrm>
          <a:prstGeom prst="roundRect">
            <a:avLst/>
          </a:prstGeom>
          <a:solidFill>
            <a:srgbClr val="F8E0DE"/>
          </a:solidFill>
          <a:ln>
            <a:solidFill>
              <a:srgbClr val="AF41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73952" y="3493008"/>
            <a:ext cx="47457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AF413A"/>
                </a:solidFill>
                <a:latin typeface="Aptos"/>
              </a:defRPr>
            </a:pPr>
            <a:r>
              <a:t>Yangın ve bozulma riski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3886200"/>
            <a:ext cx="4745736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0262A"/>
                </a:solidFill>
                <a:latin typeface="Aptos"/>
              </a:defRPr>
            </a:pPr>
            <a:r>
              <a:t>Bazı bölgelerde daha sık/şiddetli bozulmalar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Uyum ve azaltım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5212080" cy="429768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344168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UYUM (adaptation)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737360"/>
            <a:ext cx="488289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Değişen iklim koşullarının etkilerine hazırlanmak veya etkileri azaltmak.</a:t>
            </a:r>
            <a:br/>
            <a:r>
              <a:t/>
            </a:r>
            <a:br/>
            <a:r>
              <a:t>Örnekler:</a:t>
            </a:r>
            <a:br/>
            <a:r>
              <a:t>• Kuraklığa uygun üretim planı</a:t>
            </a:r>
            <a:br/>
            <a:r>
              <a:t>• Su verimliliği</a:t>
            </a:r>
            <a:br/>
            <a:r>
              <a:t>• Habitat koridorları</a:t>
            </a:r>
            <a:br/>
            <a:r>
              <a:t>• Erken uyarı ve izleme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34440"/>
            <a:ext cx="5212080" cy="42976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344168"/>
            <a:ext cx="488289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AZALTIM (mitigation)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737360"/>
            <a:ext cx="4882896" cy="367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İklim değişikliğinin temel nedenlerini azaltmaya yönelik uygulamalar.</a:t>
            </a:r>
            <a:br/>
            <a:r>
              <a:t/>
            </a:r>
            <a:br/>
            <a:r>
              <a:t>Örnekler:</a:t>
            </a:r>
            <a:br/>
            <a:r>
              <a:t>• Fosil yakıt kullanımını azaltma</a:t>
            </a:r>
            <a:br/>
            <a:r>
              <a:t>• Enerji verimliliği</a:t>
            </a:r>
            <a:br/>
            <a:r>
              <a:t>• Yenilenebilir enerji</a:t>
            </a:r>
            <a:br/>
            <a:r>
              <a:t>• Karbon depolayan ekosistemlerin korunması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13. Hafta – Pekiştirme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Ders sonunda öğrencinin hatırlaması gerekenler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48006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3–4 temel soru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45920"/>
            <a:ext cx="497433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1. Sera etkisi nedir?</a:t>
            </a:r>
            <a:br/>
            <a:r>
              <a:t/>
            </a:r>
            <a:br/>
            <a:r>
              <a:t>2. İklim değişikliği bir türün dağılışını nasıl etkileyebilir?</a:t>
            </a:r>
            <a:br/>
            <a:r>
              <a:t/>
            </a:r>
            <a:br/>
            <a:r>
              <a:t>3. Fenoloji neden ekolojik bir gösterge olabilir?</a:t>
            </a:r>
            <a:br/>
            <a:r>
              <a:t/>
            </a:r>
            <a:br/>
            <a:r>
              <a:t>4. Uyum ile azaltım arasındaki fark nedir?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143000"/>
            <a:ext cx="5257800" cy="48006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252728"/>
            <a:ext cx="49286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Cep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45920"/>
            <a:ext cx="4928616" cy="4178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✓ İklim; sıcaklık, yağış ve mevsimselliği etkiler</a:t>
            </a:r>
            <a:br/>
            <a:r>
              <a:t>✓ Türlerin yaşam alanları ve zamanlamaları değişebilir</a:t>
            </a:r>
            <a:br/>
            <a:r>
              <a:t>✓ Uyum etkilere hazırlanır; azaltım nedenleri düşürmeye yöneliktir</a:t>
            </a:r>
            <a:br/>
            <a:r>
              <a:t>✓ Ekosistem izleme değişimleri anlamada önemlidir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Koruma ve Sürdürülebilirlik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Haftanın amacı ve temel kavramları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48640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344168"/>
            <a:ext cx="515721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Öğrenme hedefleri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37360"/>
            <a:ext cx="515721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0262A"/>
                </a:solidFill>
                <a:latin typeface="Aptos"/>
              </a:defRPr>
            </a:pPr>
            <a:r>
              <a:t>• Koruma biyolojisinin temel yaklaşımını açıklamak.</a:t>
            </a:r>
            <a:br/>
            <a:r>
              <a:t>• Yerinde (in situ) ve ex situ korumayı ayırt etmek.</a:t>
            </a:r>
            <a:br/>
            <a:r>
              <a:t>• Sürdürülebilirlik ve ekosistem yönetimi arasındaki ilişkiyi kavramak.</a:t>
            </a:r>
            <a:br/>
            <a:r>
              <a:t>• 14 haftalık konuları bütünleştirmek.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5120640" cy="205740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65392" y="1344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376FAA"/>
                </a:solidFill>
                <a:latin typeface="Aptos"/>
              </a:defRPr>
            </a:pPr>
            <a:r>
              <a:t>Anahtar kavramlar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1737360"/>
            <a:ext cx="4791455" cy="143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Koruma  •  In situ  •  Ex situ  •  Sürdürülebilirlik  •  Ekosistem yönetimi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520440"/>
            <a:ext cx="5120640" cy="21945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630168"/>
            <a:ext cx="479145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6772D"/>
                </a:solidFill>
                <a:latin typeface="Aptos"/>
              </a:defRPr>
            </a:pPr>
            <a:r>
              <a:t>Ders içi yaklaşım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4023360"/>
            <a:ext cx="4791455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Kavramı tanı → görseli yorumla → günlük yaşam/meslek örneği ver → kısa soruyla pekiştir.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Biyoçeşitliliği koruma yolları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88720"/>
            <a:ext cx="5303520" cy="44805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29844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F6E4A"/>
                </a:solidFill>
                <a:latin typeface="Aptos"/>
              </a:defRPr>
            </a:pPr>
            <a:r>
              <a:t>IN SITU • yerinde koruma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69164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Türün doğal yaşam alanında korunması.</a:t>
            </a:r>
            <a:br/>
            <a:r>
              <a:t/>
            </a:r>
            <a:br/>
            <a:r>
              <a:t>• Milli parklar ve korunan alanlar</a:t>
            </a:r>
            <a:br/>
            <a:r>
              <a:t>• Habitat yönetimi</a:t>
            </a:r>
            <a:br/>
            <a:r>
              <a:t>• Ekolojik koridorlar</a:t>
            </a:r>
            <a:br/>
            <a:r>
              <a:t>• Doğal popülasyonların izlenmesi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188720"/>
            <a:ext cx="5303520" cy="44805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1298448"/>
            <a:ext cx="49743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376FAA"/>
                </a:solidFill>
                <a:latin typeface="Aptos"/>
              </a:defRPr>
            </a:pPr>
            <a:r>
              <a:t>EX SITU • alan dışında koruma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1691640"/>
            <a:ext cx="4974336" cy="385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0262A"/>
                </a:solidFill>
                <a:latin typeface="Aptos"/>
              </a:defRPr>
            </a:pPr>
            <a:r>
              <a:t>Türün doğal alanı dışında korunması.</a:t>
            </a:r>
            <a:br/>
            <a:r>
              <a:t/>
            </a:r>
            <a:br/>
            <a:r>
              <a:t>• Tohum bankaları</a:t>
            </a:r>
            <a:br/>
            <a:r>
              <a:t>• Botanik bahçeleri</a:t>
            </a:r>
            <a:br/>
            <a:r>
              <a:t>• Hayvanat bahçeleri / yetiştirme programları</a:t>
            </a:r>
            <a:br/>
            <a:r>
              <a:t>• Genetik materyal koleksiyonları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Sürdürülebilirlik: sistem düşüncesi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14</a:t>
            </a:r>
          </a:p>
        </p:txBody>
      </p:sp>
      <p:sp>
        <p:nvSpPr>
          <p:cNvPr id="6" name="Oval 5"/>
          <p:cNvSpPr/>
          <p:nvPr/>
        </p:nvSpPr>
        <p:spPr>
          <a:xfrm>
            <a:off x="5349240" y="868680"/>
            <a:ext cx="1463040" cy="146304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94960" y="1278331"/>
            <a:ext cx="1371600" cy="6144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Çevre</a:t>
            </a:r>
          </a:p>
        </p:txBody>
      </p:sp>
      <p:sp>
        <p:nvSpPr>
          <p:cNvPr id="8" name="Oval 7"/>
          <p:cNvSpPr/>
          <p:nvPr/>
        </p:nvSpPr>
        <p:spPr>
          <a:xfrm>
            <a:off x="1463039" y="4617720"/>
            <a:ext cx="1463040" cy="146304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5027371"/>
            <a:ext cx="1371600" cy="6144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Ekonomi</a:t>
            </a:r>
          </a:p>
        </p:txBody>
      </p:sp>
      <p:sp>
        <p:nvSpPr>
          <p:cNvPr id="10" name="Oval 9"/>
          <p:cNvSpPr/>
          <p:nvPr/>
        </p:nvSpPr>
        <p:spPr>
          <a:xfrm>
            <a:off x="9235440" y="4617720"/>
            <a:ext cx="1463040" cy="146304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281160" y="5027371"/>
            <a:ext cx="1371600" cy="6144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0262A"/>
                </a:solidFill>
                <a:latin typeface="Aptos"/>
              </a:defRPr>
            </a:pPr>
            <a:r>
              <a:t>Toplum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3200400" y="2194560"/>
            <a:ext cx="2148840" cy="2194560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812280" y="2194560"/>
            <a:ext cx="2057400" cy="2194560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0" y="5120640"/>
            <a:ext cx="4846320" cy="0"/>
          </a:xfrm>
          <a:prstGeom prst="line">
            <a:avLst/>
          </a:prstGeom>
          <a:ln w="1905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297680" y="2743200"/>
            <a:ext cx="3566160" cy="105156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62272" y="2852928"/>
            <a:ext cx="32369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694C91"/>
                </a:solidFill>
                <a:latin typeface="Aptos"/>
              </a:defRPr>
            </a:pPr>
            <a:r>
              <a:t>Sürdürülebilirlik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2272" y="3246120"/>
            <a:ext cx="3236976" cy="429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Bugünün ihtiyaçlarını karşılarken gelecekteki ekolojik ve toplumsal seçenekleri azaltmamak.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5623560"/>
            <a:ext cx="10332720" cy="41148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5733288"/>
            <a:ext cx="10003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F6E4A"/>
                </a:solidFill>
                <a:latin typeface="Aptos"/>
              </a:defRPr>
            </a:pPr>
            <a:r>
              <a:t>Ekoloji bağlantısı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7552" y="6126480"/>
            <a:ext cx="1000353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62A"/>
                </a:solidFill>
                <a:latin typeface="Aptos"/>
              </a:defRPr>
            </a:pPr>
            <a:r>
              <a:t>Kaynak kullanımı + biyoçeşitlilik + ekosistem işlevleri birlikte değerlendirilmelidir.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14 haftanın büyük resmi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128016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300" b="1">
                <a:solidFill>
                  <a:srgbClr val="FFFFFF"/>
                </a:solidFill>
                <a:latin typeface="Aptos"/>
              </a:defRPr>
            </a:pPr>
            <a:r>
              <a:t>HAFTA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749808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46C"/>
                </a:solidFill>
                <a:latin typeface="Aptos"/>
              </a:defRPr>
            </a:pPr>
            <a:r>
              <a:t>Bireyden biyosfere: tüm kavramlar birbirine bağlıdır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234440"/>
            <a:ext cx="1554480" cy="1554480"/>
          </a:xfrm>
          <a:prstGeom prst="ellipse">
            <a:avLst/>
          </a:prstGeom>
          <a:solidFill>
            <a:srgbClr val="E0EFE2"/>
          </a:solidFill>
          <a:ln w="19050"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66969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Birey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48840" y="2011680"/>
            <a:ext cx="73152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880360" y="1234440"/>
            <a:ext cx="1554480" cy="1554480"/>
          </a:xfrm>
          <a:prstGeom prst="ellipse">
            <a:avLst/>
          </a:prstGeom>
          <a:solidFill>
            <a:srgbClr val="DEEBF7"/>
          </a:solidFill>
          <a:ln w="19050"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6079" y="166969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Popülasyon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434840" y="2011680"/>
            <a:ext cx="73152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166360" y="1234440"/>
            <a:ext cx="1554480" cy="1554480"/>
          </a:xfrm>
          <a:prstGeom prst="ellipse">
            <a:avLst/>
          </a:prstGeom>
          <a:solidFill>
            <a:srgbClr val="FAE8D2"/>
          </a:solidFill>
          <a:ln w="19050"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212080" y="166969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Komünite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720840" y="2011680"/>
            <a:ext cx="73152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452360" y="1234440"/>
            <a:ext cx="1554480" cy="1554480"/>
          </a:xfrm>
          <a:prstGeom prst="ellipse">
            <a:avLst/>
          </a:prstGeom>
          <a:solidFill>
            <a:srgbClr val="EAE1F4"/>
          </a:solidFill>
          <a:ln w="19050"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0" y="166969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Ekosistem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006840" y="2011680"/>
            <a:ext cx="731520" cy="0"/>
          </a:xfrm>
          <a:prstGeom prst="line">
            <a:avLst/>
          </a:prstGeom>
          <a:ln w="25400">
            <a:solidFill>
              <a:srgbClr val="5C64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738360" y="1234440"/>
            <a:ext cx="1554480" cy="1554480"/>
          </a:xfrm>
          <a:prstGeom prst="ellipse">
            <a:avLst/>
          </a:prstGeom>
          <a:solidFill>
            <a:srgbClr val="EFE5D8"/>
          </a:solidFill>
          <a:ln w="19050">
            <a:solidFill>
              <a:srgbClr val="7E5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84080" y="1669694"/>
            <a:ext cx="1463039" cy="65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20262A"/>
                </a:solidFill>
                <a:latin typeface="Aptos"/>
              </a:defRPr>
            </a:pPr>
            <a:r>
              <a:t>Biyosfer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7280" y="3337560"/>
            <a:ext cx="2331720" cy="150876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61872" y="3447288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6772D"/>
                </a:solidFill>
                <a:latin typeface="Aptos"/>
              </a:defRPr>
            </a:pPr>
            <a:r>
              <a:t>Enerji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3840480"/>
            <a:ext cx="200253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Ekosistem işleyişinin temel boyutu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40480" y="3337560"/>
            <a:ext cx="2331720" cy="1508760"/>
          </a:xfrm>
          <a:prstGeom prst="roundRect">
            <a:avLst/>
          </a:prstGeom>
          <a:solidFill>
            <a:srgbClr val="DEEBF7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005072" y="3447288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76FAA"/>
                </a:solidFill>
                <a:latin typeface="Aptos"/>
              </a:defRPr>
            </a:pPr>
            <a:r>
              <a:t>Madde döngüleri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05072" y="3840480"/>
            <a:ext cx="200253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Ekosistem işleyişinin temel boyutu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0" y="3337560"/>
            <a:ext cx="2331720" cy="150876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48272" y="3447288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F6E4A"/>
                </a:solidFill>
                <a:latin typeface="Aptos"/>
              </a:defRPr>
            </a:pPr>
            <a:r>
              <a:t>Etkileşimler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48272" y="3840480"/>
            <a:ext cx="200253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Ekosistem işleyişinin temel boyutu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326880" y="3337560"/>
            <a:ext cx="2331720" cy="1508760"/>
          </a:xfrm>
          <a:prstGeom prst="roundRect">
            <a:avLst/>
          </a:prstGeom>
          <a:solidFill>
            <a:srgbClr val="EAE1F4"/>
          </a:solidFill>
          <a:ln>
            <a:solidFill>
              <a:srgbClr val="69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491472" y="3447288"/>
            <a:ext cx="200253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694C91"/>
                </a:solidFill>
                <a:latin typeface="Aptos"/>
              </a:defRPr>
            </a:pPr>
            <a:r>
              <a:t>Değişim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91472" y="3840480"/>
            <a:ext cx="2002536" cy="88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Ekosistem işleyişinin temel boyutu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97280" y="5349240"/>
            <a:ext cx="9966960" cy="640080"/>
          </a:xfrm>
          <a:prstGeom prst="roundRect">
            <a:avLst/>
          </a:prstGeom>
          <a:solidFill>
            <a:srgbClr val="FAE8D2"/>
          </a:solidFill>
          <a:ln>
            <a:solidFill>
              <a:srgbClr val="D67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261872" y="5458968"/>
            <a:ext cx="963777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D6772D"/>
                </a:solidFill>
                <a:latin typeface="Aptos"/>
              </a:defRPr>
            </a:pPr>
            <a:r>
              <a:t>Son soru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61872" y="5852159"/>
            <a:ext cx="9637776" cy="1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Bir çevre sorununu açıklarken: Hangi canlılar? Hangi fiziksel faktörler? Hangi süreç? Hangi zaman ölçeği?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Dersin sonunda bilinmesi beklenen 20 temel kavram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51560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7512" y="1197863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Ekoloji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79" y="1051560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56432" y="1197863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Çevre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051560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197863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Habitat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1119" y="1051560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34272" y="1197863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Ekolojik niş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947672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7512" y="2093976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Popülasyon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79" y="1947672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456432" y="2093976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Yoğunluk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1947672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45352" y="2093976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Taşıma kapasitesi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61119" y="1947672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34272" y="2093976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Komünite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2843784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7512" y="2990088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Rekabet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83279" y="2843784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456432" y="2990088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Predasyon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2843784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45352" y="2990088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Biyoçeşitlilik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19" y="2843784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034272" y="2990088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Ekosistem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4360" y="3739896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7512" y="3886200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Üretici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383279" y="3739896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456432" y="3886200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Tüketici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3739896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245352" y="3886200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Ayrıştırıcı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961119" y="3739896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034272" y="3886200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Trofik düzey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4360" y="4636008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67512" y="4782312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Madde döngüsü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383279" y="4636008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456432" y="4782312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Süksesyon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72200" y="4636008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245352" y="4782312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İklim değişikliği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961119" y="4636008"/>
            <a:ext cx="24688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37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034272" y="4782312"/>
            <a:ext cx="2331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Sürdürülebilirlik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3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"/>
              </a:defRPr>
            </a:pPr>
            <a:r>
              <a:t>Kaynaklar ve önerilen okuma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0262A"/>
                </a:solidFill>
                <a:latin typeface="Aptos"/>
              </a:defRPr>
            </a:pPr>
            <a:r>
              <a:t>• OpenStax. Biology 2e. Bölüm 44: The Scope of Ecology; Bölüm 45: Population Ecology; Bölüm 46: Ecosystems. Açık ders kitabı.</a:t>
            </a:r>
          </a:p>
          <a:p>
            <a:pPr>
              <a:spcAft>
                <a:spcPts val="900"/>
              </a:spcAft>
              <a:defRPr sz="1700">
                <a:solidFill>
                  <a:srgbClr val="20262A"/>
                </a:solidFill>
                <a:latin typeface="Aptos"/>
              </a:defRPr>
            </a:pPr>
            <a:r>
              <a:t>• OpenStax. Concepts of Biology. 20.1 Energy Flow through Ecosystems.</a:t>
            </a:r>
          </a:p>
          <a:p>
            <a:pPr>
              <a:spcAft>
                <a:spcPts val="900"/>
              </a:spcAft>
              <a:defRPr sz="1700">
                <a:solidFill>
                  <a:srgbClr val="20262A"/>
                </a:solidFill>
                <a:latin typeface="Aptos"/>
              </a:defRPr>
            </a:pPr>
            <a:r>
              <a:t>• Fisher, M. R. (Ed.). Environmental Biology. Open Textbook Library. Ekosistemler, popülasyon/komünite ekolojisi, biyoçeşitlilik ve çevre sorunları bölümleri.</a:t>
            </a:r>
          </a:p>
          <a:p>
            <a:pPr>
              <a:spcAft>
                <a:spcPts val="900"/>
              </a:spcAft>
              <a:defRPr sz="1700">
                <a:solidFill>
                  <a:srgbClr val="20262A"/>
                </a:solidFill>
                <a:latin typeface="Aptos"/>
              </a:defRPr>
            </a:pPr>
            <a:r>
              <a:t>• Not: Sunumdaki şemalar öğretim amacıyla özgün olarak sadeleştirilmiş görsel modellerdir; ölçekli bilimsel grafik olarak değerlendirilmemelidir.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5440680"/>
            <a:ext cx="10607040" cy="685800"/>
          </a:xfrm>
          <a:prstGeom prst="roundRect">
            <a:avLst/>
          </a:prstGeom>
          <a:solidFill>
            <a:srgbClr val="E0EFE2"/>
          </a:solidFill>
          <a:ln>
            <a:solidFill>
              <a:srgbClr val="2F6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5550408"/>
            <a:ext cx="10277856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F6E4A"/>
                </a:solidFill>
                <a:latin typeface="Aptos"/>
              </a:defRPr>
            </a:pPr>
            <a:r>
              <a:t>Kullanım önerisi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5943600"/>
            <a:ext cx="10277856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0262A"/>
                </a:solidFill>
                <a:latin typeface="Aptos"/>
              </a:defRPr>
            </a:pPr>
            <a:r>
              <a:t>Her haftada görseli önce öğrencilere yorumlatın; ardından kavramı açıklayın. Son 5–10 dakikayı soru-cevap ve kısa örneğe ayırın.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8288"/>
          </a:xfrm>
          <a:prstGeom prst="rect">
            <a:avLst/>
          </a:prstGeom>
          <a:solidFill>
            <a:srgbClr val="D2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0352" y="6556248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46C"/>
                </a:solidFill>
                <a:latin typeface="Aptos"/>
              </a:defRPr>
            </a:pPr>
            <a:r>
              <a:t>Önlisans Ekoloji Dersi • 14 haftalık ders notu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</TotalTime>
  <Words>3281</Words>
  <Application>Microsoft Office PowerPoint</Application>
  <PresentationFormat>Geniş ekran</PresentationFormat>
  <Paragraphs>732</Paragraphs>
  <Slides>72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72</vt:i4>
      </vt:variant>
    </vt:vector>
  </HeadingPairs>
  <TitlesOfParts>
    <vt:vector size="77" baseType="lpstr">
      <vt:lpstr>Aptos</vt:lpstr>
      <vt:lpstr>Arial</vt:lpstr>
      <vt:lpstr>Calibri</vt:lpstr>
      <vt:lpstr>Times New Roman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Vedat</dc:creator>
  <cp:keywords/>
  <dc:description>generated using python-pptx</dc:description>
  <cp:lastModifiedBy>Microsoft hesabı</cp:lastModifiedBy>
  <cp:revision>17</cp:revision>
  <dcterms:created xsi:type="dcterms:W3CDTF">2013-01-27T09:14:16Z</dcterms:created>
  <dcterms:modified xsi:type="dcterms:W3CDTF">2026-10-19T22:05:45Z</dcterms:modified>
  <cp:category/>
</cp:coreProperties>
</file>