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56" r:id="rId2"/>
    <p:sldId id="327" r:id="rId3"/>
    <p:sldId id="328" r:id="rId4"/>
    <p:sldId id="329" r:id="rId5"/>
    <p:sldId id="330" r:id="rId6"/>
    <p:sldId id="331" r:id="rId7"/>
    <p:sldId id="334" r:id="rId8"/>
    <p:sldId id="333" r:id="rId9"/>
    <p:sldId id="257" r:id="rId10"/>
    <p:sldId id="258" r:id="rId11"/>
    <p:sldId id="312" r:id="rId12"/>
    <p:sldId id="313" r:id="rId13"/>
    <p:sldId id="314" r:id="rId14"/>
    <p:sldId id="315" r:id="rId15"/>
    <p:sldId id="316" r:id="rId16"/>
    <p:sldId id="317" r:id="rId17"/>
    <p:sldId id="318" r:id="rId18"/>
    <p:sldId id="259" r:id="rId19"/>
    <p:sldId id="260" r:id="rId20"/>
    <p:sldId id="261" r:id="rId21"/>
    <p:sldId id="262" r:id="rId22"/>
    <p:sldId id="263" r:id="rId23"/>
    <p:sldId id="319" r:id="rId24"/>
    <p:sldId id="320" r:id="rId25"/>
    <p:sldId id="321" r:id="rId26"/>
    <p:sldId id="322" r:id="rId27"/>
    <p:sldId id="323" r:id="rId28"/>
    <p:sldId id="324" r:id="rId29"/>
    <p:sldId id="267" r:id="rId30"/>
    <p:sldId id="335" r:id="rId31"/>
    <p:sldId id="336" r:id="rId32"/>
    <p:sldId id="337" r:id="rId33"/>
    <p:sldId id="338" r:id="rId34"/>
    <p:sldId id="339" r:id="rId35"/>
    <p:sldId id="268" r:id="rId36"/>
    <p:sldId id="340"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272" r:id="rId50"/>
    <p:sldId id="275" r:id="rId51"/>
    <p:sldId id="276" r:id="rId52"/>
    <p:sldId id="277" r:id="rId53"/>
    <p:sldId id="278" r:id="rId54"/>
    <p:sldId id="365" r:id="rId55"/>
    <p:sldId id="366" r:id="rId56"/>
    <p:sldId id="367" r:id="rId57"/>
    <p:sldId id="369" r:id="rId58"/>
    <p:sldId id="368" r:id="rId59"/>
    <p:sldId id="281" r:id="rId60"/>
    <p:sldId id="282" r:id="rId61"/>
    <p:sldId id="283" r:id="rId62"/>
    <p:sldId id="284" r:id="rId63"/>
    <p:sldId id="301" r:id="rId64"/>
    <p:sldId id="302" r:id="rId65"/>
    <p:sldId id="303" r:id="rId66"/>
    <p:sldId id="304" r:id="rId67"/>
    <p:sldId id="305" r:id="rId68"/>
    <p:sldId id="306" r:id="rId69"/>
    <p:sldId id="307" r:id="rId70"/>
    <p:sldId id="355" r:id="rId71"/>
    <p:sldId id="356" r:id="rId72"/>
    <p:sldId id="357" r:id="rId73"/>
    <p:sldId id="388" r:id="rId74"/>
    <p:sldId id="389" r:id="rId75"/>
    <p:sldId id="360" r:id="rId76"/>
    <p:sldId id="390" r:id="rId77"/>
    <p:sldId id="391" r:id="rId78"/>
    <p:sldId id="392" r:id="rId79"/>
    <p:sldId id="393" r:id="rId80"/>
    <p:sldId id="370" r:id="rId81"/>
    <p:sldId id="371" r:id="rId82"/>
    <p:sldId id="372" r:id="rId83"/>
    <p:sldId id="394" r:id="rId84"/>
    <p:sldId id="395" r:id="rId85"/>
    <p:sldId id="396" r:id="rId86"/>
    <p:sldId id="397" r:id="rId87"/>
    <p:sldId id="398" r:id="rId88"/>
    <p:sldId id="399" r:id="rId89"/>
    <p:sldId id="400" r:id="rId90"/>
    <p:sldId id="401" r:id="rId91"/>
    <p:sldId id="378" r:id="rId92"/>
    <p:sldId id="332" r:id="rId93"/>
    <p:sldId id="379" r:id="rId94"/>
    <p:sldId id="380" r:id="rId95"/>
    <p:sldId id="381" r:id="rId96"/>
    <p:sldId id="382" r:id="rId97"/>
    <p:sldId id="383" r:id="rId98"/>
    <p:sldId id="384" r:id="rId99"/>
    <p:sldId id="402" r:id="rId100"/>
    <p:sldId id="385" r:id="rId101"/>
    <p:sldId id="386" r:id="rId102"/>
    <p:sldId id="341" r:id="rId103"/>
    <p:sldId id="387"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6" autoAdjust="0"/>
  </p:normalViewPr>
  <p:slideViewPr>
    <p:cSldViewPr>
      <p:cViewPr varScale="1">
        <p:scale>
          <a:sx n="104" d="100"/>
          <a:sy n="104" d="100"/>
        </p:scale>
        <p:origin x="182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894F1-2964-4B48-A37E-386932405F40}" type="datetimeFigureOut">
              <a:rPr lang="en-US" smtClean="0"/>
              <a:t>6/13/2024</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927805-EF8F-4030-BF51-CB0886CF7610}" type="slidenum">
              <a:rPr lang="en-US" smtClean="0"/>
              <a:t>‹#›</a:t>
            </a:fld>
            <a:endParaRPr lang="en-US"/>
          </a:p>
        </p:txBody>
      </p:sp>
    </p:spTree>
    <p:extLst>
      <p:ext uri="{BB962C8B-B14F-4D97-AF65-F5344CB8AC3E}">
        <p14:creationId xmlns:p14="http://schemas.microsoft.com/office/powerpoint/2010/main" val="157886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The design and analysis of such laminated structures</a:t>
            </a:r>
            <a:r>
              <a:rPr lang="tr-TR" dirty="0"/>
              <a:t> </a:t>
            </a:r>
            <a:r>
              <a:rPr lang="en-US" dirty="0"/>
              <a:t>demands knowledge of the stresses and strains in the laminate. Also, design</a:t>
            </a:r>
          </a:p>
          <a:p>
            <a:r>
              <a:rPr lang="en-US" dirty="0"/>
              <a:t>tools, such as failure theories, stiffness models, and optimization algorithms,</a:t>
            </a:r>
            <a:r>
              <a:rPr lang="tr-TR" dirty="0"/>
              <a:t> </a:t>
            </a:r>
            <a:r>
              <a:rPr lang="en-US" dirty="0"/>
              <a:t>need the values of these laminate stresses and strains.</a:t>
            </a:r>
            <a:endParaRPr lang="tr-TR" dirty="0"/>
          </a:p>
          <a:p>
            <a:endParaRPr lang="tr-TR" dirty="0"/>
          </a:p>
          <a:p>
            <a:r>
              <a:rPr lang="en-US" dirty="0"/>
              <a:t>However, the building blocks of a laminate are single lamina, so understanding the mechanical analysis of a lamina precedes understanding that</a:t>
            </a:r>
          </a:p>
          <a:p>
            <a:r>
              <a:rPr lang="en-US" dirty="0"/>
              <a:t>of a laminate. A lamina is unlike an isotropic homogeneous material. </a:t>
            </a:r>
          </a:p>
        </p:txBody>
      </p:sp>
      <p:sp>
        <p:nvSpPr>
          <p:cNvPr id="4" name="Slayt Numarası Yer Tutucusu 3"/>
          <p:cNvSpPr>
            <a:spLocks noGrp="1"/>
          </p:cNvSpPr>
          <p:nvPr>
            <p:ph type="sldNum" sz="quarter" idx="10"/>
          </p:nvPr>
        </p:nvSpPr>
        <p:spPr/>
        <p:txBody>
          <a:bodyPr/>
          <a:lstStyle/>
          <a:p>
            <a:fld id="{A6927805-EF8F-4030-BF51-CB0886CF7610}" type="slidenum">
              <a:rPr lang="en-US" smtClean="0"/>
              <a:t>10</a:t>
            </a:fld>
            <a:endParaRPr lang="en-US"/>
          </a:p>
        </p:txBody>
      </p:sp>
    </p:spTree>
    <p:extLst>
      <p:ext uri="{BB962C8B-B14F-4D97-AF65-F5344CB8AC3E}">
        <p14:creationId xmlns:p14="http://schemas.microsoft.com/office/powerpoint/2010/main" val="274721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Generally, a laminate does not consist only of unidirectional </a:t>
            </a:r>
            <a:r>
              <a:rPr lang="en-US" dirty="0" err="1"/>
              <a:t>laminae</a:t>
            </a:r>
            <a:r>
              <a:rPr lang="en-US" dirty="0"/>
              <a:t> because</a:t>
            </a:r>
          </a:p>
          <a:p>
            <a:r>
              <a:rPr lang="en-US" dirty="0"/>
              <a:t>of their low stiffness and strength properties in the transverse direction.</a:t>
            </a:r>
          </a:p>
          <a:p>
            <a:r>
              <a:rPr lang="en-US" dirty="0"/>
              <a:t>Therefore, in most laminates, some </a:t>
            </a:r>
            <a:r>
              <a:rPr lang="en-US" dirty="0" err="1"/>
              <a:t>laminae</a:t>
            </a:r>
            <a:r>
              <a:rPr lang="en-US" dirty="0"/>
              <a:t> are placed at an angle. It is thus</a:t>
            </a:r>
          </a:p>
          <a:p>
            <a:r>
              <a:rPr lang="en-US" dirty="0"/>
              <a:t>necessary to develop the stress–strain relationship for an angle lamina.</a:t>
            </a:r>
          </a:p>
        </p:txBody>
      </p:sp>
      <p:sp>
        <p:nvSpPr>
          <p:cNvPr id="4" name="Slayt Numarası Yer Tutucusu 3"/>
          <p:cNvSpPr>
            <a:spLocks noGrp="1"/>
          </p:cNvSpPr>
          <p:nvPr>
            <p:ph type="sldNum" sz="quarter" idx="10"/>
          </p:nvPr>
        </p:nvSpPr>
        <p:spPr/>
        <p:txBody>
          <a:bodyPr/>
          <a:lstStyle/>
          <a:p>
            <a:fld id="{A6927805-EF8F-4030-BF51-CB0886CF7610}" type="slidenum">
              <a:rPr lang="en-US" smtClean="0"/>
              <a:t>53</a:t>
            </a:fld>
            <a:endParaRPr lang="en-US"/>
          </a:p>
        </p:txBody>
      </p:sp>
    </p:spTree>
    <p:extLst>
      <p:ext uri="{BB962C8B-B14F-4D97-AF65-F5344CB8AC3E}">
        <p14:creationId xmlns:p14="http://schemas.microsoft.com/office/powerpoint/2010/main" val="194195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A successful design of a structure requires efﬁcient and safe use of materials.</a:t>
            </a:r>
          </a:p>
          <a:p>
            <a:r>
              <a:rPr lang="en-US" dirty="0"/>
              <a:t>Theories need to be developed to compare the state of stress in a material</a:t>
            </a:r>
          </a:p>
          <a:p>
            <a:r>
              <a:rPr lang="en-US" dirty="0"/>
              <a:t>to failure criteria.</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927805-EF8F-4030-BF51-CB0886CF76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2752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dirty="0"/>
              <a:t>Asıl başlık stili için tıklatın</a:t>
            </a:r>
            <a:endParaRPr lang="en-US" dirty="0"/>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a:p>
        </p:txBody>
      </p:sp>
      <p:sp>
        <p:nvSpPr>
          <p:cNvPr id="4" name="Veri Yer Tutucusu 3"/>
          <p:cNvSpPr>
            <a:spLocks noGrp="1"/>
          </p:cNvSpPr>
          <p:nvPr>
            <p:ph type="dt" sz="half" idx="10"/>
          </p:nvPr>
        </p:nvSpPr>
        <p:spPr/>
        <p:txBody>
          <a:bodyPr/>
          <a:lstStyle/>
          <a:p>
            <a:fld id="{87534551-1683-4286-BF1E-82A1119A7BA4}" type="datetimeFigureOut">
              <a:rPr lang="en-US" smtClean="0"/>
              <a:t>6/13/2024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332E78B-B828-4841-8926-E54643CA1E96}" type="slidenum">
              <a:rPr lang="en-US" smtClean="0"/>
              <a:t>‹#›</a:t>
            </a:fld>
            <a:endParaRPr lang="en-US"/>
          </a:p>
        </p:txBody>
      </p:sp>
    </p:spTree>
    <p:extLst>
      <p:ext uri="{BB962C8B-B14F-4D97-AF65-F5344CB8AC3E}">
        <p14:creationId xmlns:p14="http://schemas.microsoft.com/office/powerpoint/2010/main" val="394991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87534551-1683-4286-BF1E-82A1119A7BA4}" type="datetimeFigureOut">
              <a:rPr lang="en-US" smtClean="0"/>
              <a:t>6/13/2024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332E78B-B828-4841-8926-E54643CA1E96}" type="slidenum">
              <a:rPr lang="en-US" smtClean="0"/>
              <a:t>‹#›</a:t>
            </a:fld>
            <a:endParaRPr lang="en-US"/>
          </a:p>
        </p:txBody>
      </p:sp>
    </p:spTree>
    <p:extLst>
      <p:ext uri="{BB962C8B-B14F-4D97-AF65-F5344CB8AC3E}">
        <p14:creationId xmlns:p14="http://schemas.microsoft.com/office/powerpoint/2010/main" val="325039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87534551-1683-4286-BF1E-82A1119A7BA4}" type="datetimeFigureOut">
              <a:rPr lang="en-US" smtClean="0"/>
              <a:t>6/13/2024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332E78B-B828-4841-8926-E54643CA1E96}" type="slidenum">
              <a:rPr lang="en-US" smtClean="0"/>
              <a:t>‹#›</a:t>
            </a:fld>
            <a:endParaRPr lang="en-US"/>
          </a:p>
        </p:txBody>
      </p:sp>
    </p:spTree>
    <p:extLst>
      <p:ext uri="{BB962C8B-B14F-4D97-AF65-F5344CB8AC3E}">
        <p14:creationId xmlns:p14="http://schemas.microsoft.com/office/powerpoint/2010/main" val="2404707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85800" y="152400"/>
            <a:ext cx="6870700" cy="1600200"/>
          </a:xfrm>
        </p:spPr>
        <p:txBody>
          <a:bodyPr/>
          <a:lstStyle/>
          <a:p>
            <a:r>
              <a:rPr lang="tr-TR"/>
              <a:t>Asıl başlık stili için tıklatın</a:t>
            </a:r>
            <a:endParaRPr lang="en-US"/>
          </a:p>
        </p:txBody>
      </p:sp>
      <p:sp>
        <p:nvSpPr>
          <p:cNvPr id="3" name="Metin Yer Tutucusu 2"/>
          <p:cNvSpPr>
            <a:spLocks noGrp="1"/>
          </p:cNvSpPr>
          <p:nvPr>
            <p:ph type="body" sz="half" idx="1"/>
          </p:nvPr>
        </p:nvSpPr>
        <p:spPr>
          <a:xfrm>
            <a:off x="685800" y="1828800"/>
            <a:ext cx="3771900" cy="36576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10100" y="1828800"/>
            <a:ext cx="3771900" cy="36576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a:xfrm>
            <a:off x="1371600" y="6248400"/>
            <a:ext cx="1905000" cy="457200"/>
          </a:xfrm>
          <a:prstGeom prst="rect">
            <a:avLst/>
          </a:prstGeom>
        </p:spPr>
        <p:txBody>
          <a:bodyPr/>
          <a:lstStyle>
            <a:lvl1pPr>
              <a:defRPr/>
            </a:lvl1pPr>
          </a:lstStyle>
          <a:p>
            <a:pPr>
              <a:defRPr/>
            </a:pPr>
            <a:endParaRPr lang="en-US"/>
          </a:p>
        </p:txBody>
      </p:sp>
      <p:sp>
        <p:nvSpPr>
          <p:cNvPr id="6" name="Altbilgi Yer Tutucusu 5"/>
          <p:cNvSpPr>
            <a:spLocks noGrp="1"/>
          </p:cNvSpPr>
          <p:nvPr>
            <p:ph type="ftr" sz="quarter" idx="11"/>
          </p:nvPr>
        </p:nvSpPr>
        <p:spPr>
          <a:xfrm>
            <a:off x="3556000" y="6248400"/>
            <a:ext cx="2895600" cy="457200"/>
          </a:xfrm>
        </p:spPr>
        <p:txBody>
          <a:bodyPr/>
          <a:lstStyle>
            <a:lvl1pPr>
              <a:defRPr/>
            </a:lvl1pPr>
          </a:lstStyle>
          <a:p>
            <a:pPr>
              <a:defRPr/>
            </a:pPr>
            <a:endParaRPr lang="en-US"/>
          </a:p>
        </p:txBody>
      </p:sp>
      <p:sp>
        <p:nvSpPr>
          <p:cNvPr id="7" name="Slayt Numarası Yer Tutucusu 6"/>
          <p:cNvSpPr>
            <a:spLocks noGrp="1"/>
          </p:cNvSpPr>
          <p:nvPr>
            <p:ph type="sldNum" sz="quarter" idx="12"/>
          </p:nvPr>
        </p:nvSpPr>
        <p:spPr>
          <a:xfrm>
            <a:off x="6718300" y="6248400"/>
            <a:ext cx="1905000" cy="457200"/>
          </a:xfrm>
          <a:prstGeom prst="rect">
            <a:avLst/>
          </a:prstGeom>
        </p:spPr>
        <p:txBody>
          <a:bodyPr/>
          <a:lstStyle>
            <a:lvl1pPr>
              <a:defRPr/>
            </a:lvl1pPr>
          </a:lstStyle>
          <a:p>
            <a:pPr>
              <a:defRPr/>
            </a:pPr>
            <a:fld id="{7C92EBBF-63FB-4D32-B208-547DDD251244}" type="slidenum">
              <a:rPr lang="en-US"/>
              <a:pPr>
                <a:defRPr/>
              </a:pPr>
              <a:t>‹#›</a:t>
            </a:fld>
            <a:endParaRPr lang="en-US"/>
          </a:p>
        </p:txBody>
      </p:sp>
    </p:spTree>
    <p:extLst>
      <p:ext uri="{BB962C8B-B14F-4D97-AF65-F5344CB8AC3E}">
        <p14:creationId xmlns:p14="http://schemas.microsoft.com/office/powerpoint/2010/main" val="474566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685800" y="152400"/>
            <a:ext cx="6870700" cy="1600200"/>
          </a:xfrm>
        </p:spPr>
        <p:txBody>
          <a:bodyPr/>
          <a:lstStyle/>
          <a:p>
            <a:r>
              <a:rPr lang="tr-TR"/>
              <a:t>Asıl başlık stili için tıklatın</a:t>
            </a:r>
            <a:endParaRPr lang="en-US"/>
          </a:p>
        </p:txBody>
      </p:sp>
      <p:sp>
        <p:nvSpPr>
          <p:cNvPr id="3" name="İçerik Yer Tutucusu 2"/>
          <p:cNvSpPr>
            <a:spLocks noGrp="1"/>
          </p:cNvSpPr>
          <p:nvPr>
            <p:ph sz="quarter" idx="1"/>
          </p:nvPr>
        </p:nvSpPr>
        <p:spPr>
          <a:xfrm>
            <a:off x="685800" y="1828800"/>
            <a:ext cx="3771900" cy="17526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quarter" idx="2"/>
          </p:nvPr>
        </p:nvSpPr>
        <p:spPr>
          <a:xfrm>
            <a:off x="4610100" y="1828800"/>
            <a:ext cx="3771900" cy="17526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İçerik Yer Tutucusu 4"/>
          <p:cNvSpPr>
            <a:spLocks noGrp="1"/>
          </p:cNvSpPr>
          <p:nvPr>
            <p:ph sz="quarter" idx="3"/>
          </p:nvPr>
        </p:nvSpPr>
        <p:spPr>
          <a:xfrm>
            <a:off x="685800" y="3733800"/>
            <a:ext cx="3771900" cy="17526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İçerik Yer Tutucusu 5"/>
          <p:cNvSpPr>
            <a:spLocks noGrp="1"/>
          </p:cNvSpPr>
          <p:nvPr>
            <p:ph sz="quarter" idx="4"/>
          </p:nvPr>
        </p:nvSpPr>
        <p:spPr>
          <a:xfrm>
            <a:off x="4610100" y="3733800"/>
            <a:ext cx="3771900" cy="17526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a:xfrm>
            <a:off x="1371600" y="6248400"/>
            <a:ext cx="1905000" cy="457200"/>
          </a:xfrm>
          <a:prstGeom prst="rect">
            <a:avLst/>
          </a:prstGeom>
        </p:spPr>
        <p:txBody>
          <a:bodyPr/>
          <a:lstStyle>
            <a:lvl1pPr>
              <a:defRPr/>
            </a:lvl1pPr>
          </a:lstStyle>
          <a:p>
            <a:pPr>
              <a:defRPr/>
            </a:pPr>
            <a:endParaRPr lang="en-US"/>
          </a:p>
        </p:txBody>
      </p:sp>
      <p:sp>
        <p:nvSpPr>
          <p:cNvPr id="8" name="Altbilgi Yer Tutucusu 7"/>
          <p:cNvSpPr>
            <a:spLocks noGrp="1"/>
          </p:cNvSpPr>
          <p:nvPr>
            <p:ph type="ftr" sz="quarter" idx="11"/>
          </p:nvPr>
        </p:nvSpPr>
        <p:spPr>
          <a:xfrm>
            <a:off x="3556000" y="6248400"/>
            <a:ext cx="2895600" cy="457200"/>
          </a:xfrm>
        </p:spPr>
        <p:txBody>
          <a:bodyPr/>
          <a:lstStyle>
            <a:lvl1pPr>
              <a:defRPr/>
            </a:lvl1pPr>
          </a:lstStyle>
          <a:p>
            <a:pPr>
              <a:defRPr/>
            </a:pPr>
            <a:endParaRPr lang="en-US"/>
          </a:p>
        </p:txBody>
      </p:sp>
      <p:sp>
        <p:nvSpPr>
          <p:cNvPr id="9" name="Slayt Numarası Yer Tutucusu 8"/>
          <p:cNvSpPr>
            <a:spLocks noGrp="1"/>
          </p:cNvSpPr>
          <p:nvPr>
            <p:ph type="sldNum" sz="quarter" idx="12"/>
          </p:nvPr>
        </p:nvSpPr>
        <p:spPr>
          <a:xfrm>
            <a:off x="6718300" y="6248400"/>
            <a:ext cx="1905000" cy="457200"/>
          </a:xfrm>
          <a:prstGeom prst="rect">
            <a:avLst/>
          </a:prstGeom>
        </p:spPr>
        <p:txBody>
          <a:bodyPr/>
          <a:lstStyle>
            <a:lvl1pPr>
              <a:defRPr/>
            </a:lvl1pPr>
          </a:lstStyle>
          <a:p>
            <a:pPr>
              <a:defRPr/>
            </a:pPr>
            <a:fld id="{326CC8C4-6307-4C9A-82EF-3A1F36EE7B40}" type="slidenum">
              <a:rPr lang="en-US"/>
              <a:pPr>
                <a:defRPr/>
              </a:pPr>
              <a:t>‹#›</a:t>
            </a:fld>
            <a:endParaRPr lang="en-US"/>
          </a:p>
        </p:txBody>
      </p:sp>
    </p:spTree>
    <p:extLst>
      <p:ext uri="{BB962C8B-B14F-4D97-AF65-F5344CB8AC3E}">
        <p14:creationId xmlns:p14="http://schemas.microsoft.com/office/powerpoint/2010/main" val="5758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85800" y="152400"/>
            <a:ext cx="6870700" cy="1600200"/>
          </a:xfrm>
        </p:spPr>
        <p:txBody>
          <a:bodyPr/>
          <a:lstStyle/>
          <a:p>
            <a:r>
              <a:rPr lang="tr-TR"/>
              <a:t>Asıl başlık stili için tıklatın</a:t>
            </a:r>
            <a:endParaRPr lang="en-US"/>
          </a:p>
        </p:txBody>
      </p:sp>
      <p:sp>
        <p:nvSpPr>
          <p:cNvPr id="3" name="Tablo Yer Tutucusu 2"/>
          <p:cNvSpPr>
            <a:spLocks noGrp="1"/>
          </p:cNvSpPr>
          <p:nvPr>
            <p:ph type="tbl" idx="1"/>
          </p:nvPr>
        </p:nvSpPr>
        <p:spPr>
          <a:xfrm>
            <a:off x="685800" y="1828800"/>
            <a:ext cx="7696200" cy="3657600"/>
          </a:xfrm>
        </p:spPr>
        <p:txBody>
          <a:bodyPr/>
          <a:lstStyle/>
          <a:p>
            <a:pPr lvl="0"/>
            <a:endParaRPr lang="en-US" noProof="0"/>
          </a:p>
        </p:txBody>
      </p:sp>
      <p:sp>
        <p:nvSpPr>
          <p:cNvPr id="4" name="Veri Yer Tutucusu 3"/>
          <p:cNvSpPr>
            <a:spLocks noGrp="1"/>
          </p:cNvSpPr>
          <p:nvPr>
            <p:ph type="dt" sz="half" idx="10"/>
          </p:nvPr>
        </p:nvSpPr>
        <p:spPr>
          <a:xfrm>
            <a:off x="1371600" y="6248400"/>
            <a:ext cx="1905000" cy="457200"/>
          </a:xfrm>
          <a:prstGeom prst="rect">
            <a:avLst/>
          </a:prstGeom>
        </p:spPr>
        <p:txBody>
          <a:bodyPr/>
          <a:lstStyle>
            <a:lvl1pPr>
              <a:defRPr/>
            </a:lvl1pPr>
          </a:lstStyle>
          <a:p>
            <a:pPr>
              <a:defRPr/>
            </a:pPr>
            <a:endParaRPr lang="en-US"/>
          </a:p>
        </p:txBody>
      </p:sp>
      <p:sp>
        <p:nvSpPr>
          <p:cNvPr id="5" name="Altbilgi Yer Tutucusu 4"/>
          <p:cNvSpPr>
            <a:spLocks noGrp="1"/>
          </p:cNvSpPr>
          <p:nvPr>
            <p:ph type="ftr" sz="quarter" idx="11"/>
          </p:nvPr>
        </p:nvSpPr>
        <p:spPr>
          <a:xfrm>
            <a:off x="3556000" y="6248400"/>
            <a:ext cx="2895600" cy="457200"/>
          </a:xfrm>
        </p:spPr>
        <p:txBody>
          <a:bodyPr/>
          <a:lstStyle>
            <a:lvl1pPr>
              <a:defRPr/>
            </a:lvl1pPr>
          </a:lstStyle>
          <a:p>
            <a:pPr>
              <a:defRPr/>
            </a:pPr>
            <a:endParaRPr lang="en-US"/>
          </a:p>
        </p:txBody>
      </p:sp>
      <p:sp>
        <p:nvSpPr>
          <p:cNvPr id="6" name="Slayt Numarası Yer Tutucusu 5"/>
          <p:cNvSpPr>
            <a:spLocks noGrp="1"/>
          </p:cNvSpPr>
          <p:nvPr>
            <p:ph type="sldNum" sz="quarter" idx="12"/>
          </p:nvPr>
        </p:nvSpPr>
        <p:spPr>
          <a:xfrm>
            <a:off x="6718300" y="6248400"/>
            <a:ext cx="1905000" cy="457200"/>
          </a:xfrm>
          <a:prstGeom prst="rect">
            <a:avLst/>
          </a:prstGeom>
        </p:spPr>
        <p:txBody>
          <a:bodyPr/>
          <a:lstStyle>
            <a:lvl1pPr>
              <a:defRPr/>
            </a:lvl1pPr>
          </a:lstStyle>
          <a:p>
            <a:pPr>
              <a:defRPr/>
            </a:pPr>
            <a:fld id="{69DD4AC1-E965-42C9-A08D-24447D2E1E75}" type="slidenum">
              <a:rPr lang="en-US"/>
              <a:pPr>
                <a:defRPr/>
              </a:pPr>
              <a:t>‹#›</a:t>
            </a:fld>
            <a:endParaRPr lang="en-US"/>
          </a:p>
        </p:txBody>
      </p:sp>
    </p:spTree>
    <p:extLst>
      <p:ext uri="{BB962C8B-B14F-4D97-AF65-F5344CB8AC3E}">
        <p14:creationId xmlns:p14="http://schemas.microsoft.com/office/powerpoint/2010/main" val="163029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endParaRPr lang="en-US" dirty="0"/>
          </a:p>
        </p:txBody>
      </p:sp>
      <p:sp>
        <p:nvSpPr>
          <p:cNvPr id="3" name="İçerik Yer Tutucusu 2"/>
          <p:cNvSpPr>
            <a:spLocks noGrp="1"/>
          </p:cNvSpPr>
          <p:nvPr>
            <p:ph idx="1"/>
          </p:nvPr>
        </p:nvSpPr>
        <p:spPr/>
        <p:txBody>
          <a:bodyPr/>
          <a:lstStyle>
            <a:lvl1pPr>
              <a:defRPr sz="2800"/>
            </a:lvl1pPr>
            <a:lvl2pPr>
              <a:defRPr sz="2400"/>
            </a:lvl2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Veri Yer Tutucusu 3"/>
          <p:cNvSpPr>
            <a:spLocks noGrp="1"/>
          </p:cNvSpPr>
          <p:nvPr>
            <p:ph type="dt" sz="half" idx="10"/>
          </p:nvPr>
        </p:nvSpPr>
        <p:spPr/>
        <p:txBody>
          <a:bodyPr/>
          <a:lstStyle/>
          <a:p>
            <a:fld id="{87534551-1683-4286-BF1E-82A1119A7BA4}" type="datetimeFigureOut">
              <a:rPr lang="en-US" smtClean="0"/>
              <a:t>6/13/2024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332E78B-B828-4841-8926-E54643CA1E96}" type="slidenum">
              <a:rPr lang="en-US" smtClean="0"/>
              <a:t>‹#›</a:t>
            </a:fld>
            <a:endParaRPr lang="en-US"/>
          </a:p>
        </p:txBody>
      </p:sp>
    </p:spTree>
    <p:extLst>
      <p:ext uri="{BB962C8B-B14F-4D97-AF65-F5344CB8AC3E}">
        <p14:creationId xmlns:p14="http://schemas.microsoft.com/office/powerpoint/2010/main" val="252483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7534551-1683-4286-BF1E-82A1119A7BA4}" type="datetimeFigureOut">
              <a:rPr lang="en-US" smtClean="0"/>
              <a:t>6/13/2024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332E78B-B828-4841-8926-E54643CA1E96}" type="slidenum">
              <a:rPr lang="en-US" smtClean="0"/>
              <a:t>‹#›</a:t>
            </a:fld>
            <a:endParaRPr lang="en-US"/>
          </a:p>
        </p:txBody>
      </p:sp>
    </p:spTree>
    <p:extLst>
      <p:ext uri="{BB962C8B-B14F-4D97-AF65-F5344CB8AC3E}">
        <p14:creationId xmlns:p14="http://schemas.microsoft.com/office/powerpoint/2010/main" val="108486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endParaRPr lang="en-US" dirty="0"/>
          </a:p>
        </p:txBody>
      </p:sp>
      <p:sp>
        <p:nvSpPr>
          <p:cNvPr id="3" name="İçerik Yer Tutucusu 2"/>
          <p:cNvSpPr>
            <a:spLocks noGrp="1"/>
          </p:cNvSpPr>
          <p:nvPr>
            <p:ph sz="half" idx="1"/>
          </p:nvPr>
        </p:nvSpPr>
        <p:spPr>
          <a:xfrm>
            <a:off x="457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İçerik Yer Tutucusu 3"/>
          <p:cNvSpPr>
            <a:spLocks noGrp="1"/>
          </p:cNvSpPr>
          <p:nvPr>
            <p:ph sz="half" idx="2"/>
          </p:nvPr>
        </p:nvSpPr>
        <p:spPr>
          <a:xfrm>
            <a:off x="4648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Veri Yer Tutucusu 4"/>
          <p:cNvSpPr>
            <a:spLocks noGrp="1"/>
          </p:cNvSpPr>
          <p:nvPr>
            <p:ph type="dt" sz="half" idx="10"/>
          </p:nvPr>
        </p:nvSpPr>
        <p:spPr/>
        <p:txBody>
          <a:bodyPr/>
          <a:lstStyle/>
          <a:p>
            <a:fld id="{87534551-1683-4286-BF1E-82A1119A7BA4}" type="datetimeFigureOut">
              <a:rPr lang="en-US" smtClean="0"/>
              <a:t>6/13/2024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4332E78B-B828-4841-8926-E54643CA1E96}" type="slidenum">
              <a:rPr lang="en-US" smtClean="0"/>
              <a:t>‹#›</a:t>
            </a:fld>
            <a:endParaRPr lang="en-US"/>
          </a:p>
        </p:txBody>
      </p:sp>
    </p:spTree>
    <p:extLst>
      <p:ext uri="{BB962C8B-B14F-4D97-AF65-F5344CB8AC3E}">
        <p14:creationId xmlns:p14="http://schemas.microsoft.com/office/powerpoint/2010/main" val="426689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Veri Yer Tutucusu 6"/>
          <p:cNvSpPr>
            <a:spLocks noGrp="1"/>
          </p:cNvSpPr>
          <p:nvPr>
            <p:ph type="dt" sz="half" idx="10"/>
          </p:nvPr>
        </p:nvSpPr>
        <p:spPr/>
        <p:txBody>
          <a:bodyPr/>
          <a:lstStyle/>
          <a:p>
            <a:fld id="{87534551-1683-4286-BF1E-82A1119A7BA4}" type="datetimeFigureOut">
              <a:rPr lang="en-US" smtClean="0"/>
              <a:t>6/13/2024</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4332E78B-B828-4841-8926-E54643CA1E96}" type="slidenum">
              <a:rPr lang="en-US" smtClean="0"/>
              <a:t>‹#›</a:t>
            </a:fld>
            <a:endParaRPr lang="en-US"/>
          </a:p>
        </p:txBody>
      </p:sp>
    </p:spTree>
    <p:extLst>
      <p:ext uri="{BB962C8B-B14F-4D97-AF65-F5344CB8AC3E}">
        <p14:creationId xmlns:p14="http://schemas.microsoft.com/office/powerpoint/2010/main" val="342698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87534551-1683-4286-BF1E-82A1119A7BA4}" type="datetimeFigureOut">
              <a:rPr lang="en-US" smtClean="0"/>
              <a:t>6/13/2024</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4332E78B-B828-4841-8926-E54643CA1E96}" type="slidenum">
              <a:rPr lang="en-US" smtClean="0"/>
              <a:t>‹#›</a:t>
            </a:fld>
            <a:endParaRPr lang="en-US"/>
          </a:p>
        </p:txBody>
      </p:sp>
    </p:spTree>
    <p:extLst>
      <p:ext uri="{BB962C8B-B14F-4D97-AF65-F5344CB8AC3E}">
        <p14:creationId xmlns:p14="http://schemas.microsoft.com/office/powerpoint/2010/main" val="416908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7534551-1683-4286-BF1E-82A1119A7BA4}" type="datetimeFigureOut">
              <a:rPr lang="en-US" smtClean="0"/>
              <a:t>6/13/2024</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4332E78B-B828-4841-8926-E54643CA1E96}" type="slidenum">
              <a:rPr lang="en-US" smtClean="0"/>
              <a:t>‹#›</a:t>
            </a:fld>
            <a:endParaRPr lang="en-US"/>
          </a:p>
        </p:txBody>
      </p:sp>
    </p:spTree>
    <p:extLst>
      <p:ext uri="{BB962C8B-B14F-4D97-AF65-F5344CB8AC3E}">
        <p14:creationId xmlns:p14="http://schemas.microsoft.com/office/powerpoint/2010/main" val="183424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7534551-1683-4286-BF1E-82A1119A7BA4}" type="datetimeFigureOut">
              <a:rPr lang="en-US" smtClean="0"/>
              <a:t>6/13/2024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4332E78B-B828-4841-8926-E54643CA1E96}" type="slidenum">
              <a:rPr lang="en-US" smtClean="0"/>
              <a:t>‹#›</a:t>
            </a:fld>
            <a:endParaRPr lang="en-US"/>
          </a:p>
        </p:txBody>
      </p:sp>
    </p:spTree>
    <p:extLst>
      <p:ext uri="{BB962C8B-B14F-4D97-AF65-F5344CB8AC3E}">
        <p14:creationId xmlns:p14="http://schemas.microsoft.com/office/powerpoint/2010/main" val="120696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7534551-1683-4286-BF1E-82A1119A7BA4}" type="datetimeFigureOut">
              <a:rPr lang="en-US" smtClean="0"/>
              <a:t>6/13/2024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4332E78B-B828-4841-8926-E54643CA1E96}" type="slidenum">
              <a:rPr lang="en-US" smtClean="0"/>
              <a:t>‹#›</a:t>
            </a:fld>
            <a:endParaRPr lang="en-US"/>
          </a:p>
        </p:txBody>
      </p:sp>
    </p:spTree>
    <p:extLst>
      <p:ext uri="{BB962C8B-B14F-4D97-AF65-F5344CB8AC3E}">
        <p14:creationId xmlns:p14="http://schemas.microsoft.com/office/powerpoint/2010/main" val="349656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457200" y="1124744"/>
            <a:ext cx="8229600" cy="5001419"/>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34551-1683-4286-BF1E-82A1119A7BA4}" type="datetimeFigureOut">
              <a:rPr lang="en-US" smtClean="0"/>
              <a:t>6/13/2024</a:t>
            </a:fld>
            <a:endParaRPr 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2E78B-B828-4841-8926-E54643CA1E96}" type="slidenum">
              <a:rPr lang="en-US" smtClean="0"/>
              <a:t>‹#›</a:t>
            </a:fld>
            <a:endParaRPr lang="en-US"/>
          </a:p>
        </p:txBody>
      </p:sp>
    </p:spTree>
    <p:extLst>
      <p:ext uri="{BB962C8B-B14F-4D97-AF65-F5344CB8AC3E}">
        <p14:creationId xmlns:p14="http://schemas.microsoft.com/office/powerpoint/2010/main" val="2107531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b="1" kern="1200">
          <a:solidFill>
            <a:srgbClr val="800000"/>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2.xml"/><Relationship Id="rId4" Type="http://schemas.openxmlformats.org/officeDocument/2006/relationships/image" Target="../media/image196.png"/></Relationships>
</file>

<file path=ppt/slides/_rels/slide101.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103.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7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73.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6.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6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6.xml"/><Relationship Id="rId4" Type="http://schemas.openxmlformats.org/officeDocument/2006/relationships/image" Target="../media/image99.png"/></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6.xml"/><Relationship Id="rId4" Type="http://schemas.openxmlformats.org/officeDocument/2006/relationships/image" Target="../media/image102.png"/></Relationships>
</file>

<file path=ppt/slides/_rels/slide6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105.png"/><Relationship Id="rId1" Type="http://schemas.openxmlformats.org/officeDocument/2006/relationships/slideLayout" Target="../slideLayouts/slideLayout6.xml"/><Relationship Id="rId6" Type="http://schemas.openxmlformats.org/officeDocument/2006/relationships/image" Target="../media/image109.pn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s>
</file>

<file path=ppt/slides/_rels/slide69.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6.xml"/><Relationship Id="rId6" Type="http://schemas.openxmlformats.org/officeDocument/2006/relationships/image" Target="../media/image118.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74.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 Id="rId5" Type="http://schemas.openxmlformats.org/officeDocument/2006/relationships/image" Target="../media/image138.png"/><Relationship Id="rId4" Type="http://schemas.openxmlformats.org/officeDocument/2006/relationships/image" Target="../media/image137.png"/></Relationships>
</file>

<file path=ppt/slides/_rels/slide7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 Id="rId5" Type="http://schemas.openxmlformats.org/officeDocument/2006/relationships/image" Target="../media/image142.png"/><Relationship Id="rId4" Type="http://schemas.openxmlformats.org/officeDocument/2006/relationships/image" Target="../media/image141.png"/></Relationships>
</file>

<file path=ppt/slides/_rels/slide7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36.png"/><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 Id="rId9" Type="http://schemas.openxmlformats.org/officeDocument/2006/relationships/image" Target="../media/image151.png"/></Relationships>
</file>

<file path=ppt/slides/_rels/slide82.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xml"/><Relationship Id="rId4" Type="http://schemas.openxmlformats.org/officeDocument/2006/relationships/image" Target="../media/image155.png"/></Relationships>
</file>

<file path=ppt/slides/_rels/slide84.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 Id="rId4" Type="http://schemas.openxmlformats.org/officeDocument/2006/relationships/image" Target="../media/image158.png"/></Relationships>
</file>

<file path=ppt/slides/_rels/slide8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2.xml"/><Relationship Id="rId4" Type="http://schemas.openxmlformats.org/officeDocument/2006/relationships/image" Target="../media/image161.png"/></Relationships>
</file>

<file path=ppt/slides/_rels/slide86.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2.xml"/><Relationship Id="rId5" Type="http://schemas.openxmlformats.org/officeDocument/2006/relationships/image" Target="../media/image165.png"/><Relationship Id="rId4" Type="http://schemas.openxmlformats.org/officeDocument/2006/relationships/image" Target="../media/image164.png"/></Relationships>
</file>

<file path=ppt/slides/_rels/slide8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s>
</file>

<file path=ppt/slides/_rels/slide88.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172.png"/></Relationships>
</file>

<file path=ppt/slides/_rels/slide89.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2.xml"/><Relationship Id="rId5" Type="http://schemas.openxmlformats.org/officeDocument/2006/relationships/image" Target="../media/image178.png"/><Relationship Id="rId4" Type="http://schemas.openxmlformats.org/officeDocument/2006/relationships/image" Target="../media/image17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2.xml"/><Relationship Id="rId4" Type="http://schemas.openxmlformats.org/officeDocument/2006/relationships/image" Target="../media/image183.png"/></Relationships>
</file>

<file path=ppt/slides/_rels/slide93.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2130425"/>
            <a:ext cx="8280920" cy="1470025"/>
          </a:xfrm>
        </p:spPr>
        <p:txBody>
          <a:bodyPr/>
          <a:lstStyle/>
          <a:p>
            <a:r>
              <a:rPr lang="en-US" dirty="0" err="1"/>
              <a:t>Macromechanical</a:t>
            </a:r>
            <a:r>
              <a:rPr lang="en-US" dirty="0"/>
              <a:t> </a:t>
            </a:r>
            <a:r>
              <a:rPr lang="en-US" dirty="0" err="1"/>
              <a:t>Analysi</a:t>
            </a:r>
            <a:r>
              <a:rPr lang="tr-TR" dirty="0"/>
              <a:t>s</a:t>
            </a:r>
            <a:br>
              <a:rPr lang="tr-TR" dirty="0"/>
            </a:br>
            <a:r>
              <a:rPr lang="en-US" dirty="0"/>
              <a:t>of a Lamina</a:t>
            </a:r>
          </a:p>
        </p:txBody>
      </p:sp>
      <p:sp>
        <p:nvSpPr>
          <p:cNvPr id="3" name="Alt Başlık 2"/>
          <p:cNvSpPr>
            <a:spLocks noGrp="1"/>
          </p:cNvSpPr>
          <p:nvPr>
            <p:ph type="subTitle" idx="1"/>
          </p:nvPr>
        </p:nvSpPr>
        <p:spPr/>
        <p:txBody>
          <a:bodyPr/>
          <a:lstStyle/>
          <a:p>
            <a:r>
              <a:rPr lang="tr-TR" dirty="0"/>
              <a:t>Ömer Yavuz BOZKURT</a:t>
            </a:r>
            <a:endParaRPr lang="en-US" dirty="0"/>
          </a:p>
        </p:txBody>
      </p:sp>
    </p:spTree>
    <p:extLst>
      <p:ext uri="{BB962C8B-B14F-4D97-AF65-F5344CB8AC3E}">
        <p14:creationId xmlns:p14="http://schemas.microsoft.com/office/powerpoint/2010/main" val="336671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Lamina</a:t>
            </a:r>
            <a:r>
              <a:rPr lang="tr-TR" dirty="0"/>
              <a:t> </a:t>
            </a:r>
            <a:r>
              <a:rPr lang="tr-TR" dirty="0" err="1"/>
              <a:t>and</a:t>
            </a:r>
            <a:r>
              <a:rPr lang="tr-TR" dirty="0"/>
              <a:t> </a:t>
            </a:r>
            <a:r>
              <a:rPr lang="tr-TR" dirty="0" err="1"/>
              <a:t>Laminate</a:t>
            </a:r>
            <a:endParaRPr lang="en-US" dirty="0"/>
          </a:p>
        </p:txBody>
      </p:sp>
      <p:sp>
        <p:nvSpPr>
          <p:cNvPr id="3" name="İçerik Yer Tutucusu 2"/>
          <p:cNvSpPr>
            <a:spLocks noGrp="1"/>
          </p:cNvSpPr>
          <p:nvPr>
            <p:ph idx="1"/>
          </p:nvPr>
        </p:nvSpPr>
        <p:spPr/>
        <p:txBody>
          <a:bodyPr>
            <a:normAutofit fontScale="92500" lnSpcReduction="20000"/>
          </a:bodyPr>
          <a:lstStyle/>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r>
              <a:rPr lang="en-US" b="1" dirty="0"/>
              <a:t>What is a lamina?</a:t>
            </a:r>
          </a:p>
          <a:p>
            <a:pPr marL="0" indent="0">
              <a:buNone/>
            </a:pPr>
            <a:r>
              <a:rPr lang="en-US" dirty="0"/>
              <a:t>A lamina (also called a ply or layer) is a single ﬂat layer of unidirectional</a:t>
            </a:r>
            <a:r>
              <a:rPr lang="tr-TR" dirty="0"/>
              <a:t> </a:t>
            </a:r>
            <a:r>
              <a:rPr lang="en-US" dirty="0"/>
              <a:t>ﬁbers or woven ﬁbers arranged in a matrix.</a:t>
            </a:r>
            <a:endParaRPr lang="tr-TR" dirty="0"/>
          </a:p>
          <a:p>
            <a:pPr marL="0" indent="0">
              <a:buNone/>
            </a:pPr>
            <a:endParaRPr lang="en-US" dirty="0"/>
          </a:p>
          <a:p>
            <a:pPr marL="0" indent="0">
              <a:buNone/>
            </a:pPr>
            <a:r>
              <a:rPr lang="en-US" b="1" dirty="0"/>
              <a:t>What is a laminate?</a:t>
            </a:r>
          </a:p>
          <a:p>
            <a:pPr marL="0" indent="0">
              <a:buNone/>
            </a:pPr>
            <a:r>
              <a:rPr lang="en-US" dirty="0"/>
              <a:t>A laminate is a stack of plies of composites. Each layer can be laid at</a:t>
            </a:r>
            <a:r>
              <a:rPr lang="tr-TR" dirty="0"/>
              <a:t> </a:t>
            </a:r>
            <a:r>
              <a:rPr lang="en-US" dirty="0"/>
              <a:t>various orientations and can be made up of different material systems. </a:t>
            </a:r>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836712"/>
            <a:ext cx="4284000" cy="217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3457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en-US" sz="3600" dirty="0" err="1"/>
              <a:t>Hygrothermal</a:t>
            </a:r>
            <a:r>
              <a:rPr lang="en-US" sz="3600" dirty="0"/>
              <a:t> Stress</a:t>
            </a:r>
            <a:r>
              <a:rPr lang="tr-TR" sz="3600" dirty="0"/>
              <a:t>-</a:t>
            </a:r>
            <a:r>
              <a:rPr lang="en-US" sz="3600" dirty="0"/>
              <a:t>Strain</a:t>
            </a:r>
            <a:r>
              <a:rPr lang="tr-TR" sz="3600" dirty="0"/>
              <a:t> </a:t>
            </a:r>
            <a:r>
              <a:rPr lang="en-US" sz="3600" dirty="0"/>
              <a:t>Relationship</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6315"/>
          <a:stretch/>
        </p:blipFill>
        <p:spPr bwMode="auto">
          <a:xfrm>
            <a:off x="575853" y="1363442"/>
            <a:ext cx="5004259" cy="125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79512" y="908720"/>
            <a:ext cx="3863302" cy="461665"/>
          </a:xfrm>
          <a:prstGeom prst="rect">
            <a:avLst/>
          </a:prstGeom>
        </p:spPr>
        <p:txBody>
          <a:bodyPr wrap="none">
            <a:spAutoFit/>
          </a:bodyPr>
          <a:lstStyle/>
          <a:p>
            <a:pPr marL="342900" indent="-342900">
              <a:buFont typeface="Arial" pitchFamily="34" charset="0"/>
              <a:buChar char="•"/>
            </a:pPr>
            <a:r>
              <a:rPr lang="tr-TR" sz="2400" dirty="0"/>
              <a:t>For</a:t>
            </a:r>
            <a:r>
              <a:rPr lang="en-US" sz="2400" dirty="0"/>
              <a:t> a unidirectional lamina</a:t>
            </a:r>
          </a:p>
        </p:txBody>
      </p:sp>
      <p:sp>
        <p:nvSpPr>
          <p:cNvPr id="6" name="Dikdörtgen 5"/>
          <p:cNvSpPr/>
          <p:nvPr/>
        </p:nvSpPr>
        <p:spPr>
          <a:xfrm>
            <a:off x="201038" y="2872064"/>
            <a:ext cx="3820148" cy="461665"/>
          </a:xfrm>
          <a:prstGeom prst="rect">
            <a:avLst/>
          </a:prstGeom>
        </p:spPr>
        <p:txBody>
          <a:bodyPr wrap="none">
            <a:spAutoFit/>
          </a:bodyPr>
          <a:lstStyle/>
          <a:p>
            <a:pPr marL="342900" indent="-342900">
              <a:buFont typeface="Arial" pitchFamily="34" charset="0"/>
              <a:buChar char="•"/>
            </a:pPr>
            <a:r>
              <a:rPr lang="tr-TR" sz="2400" dirty="0" err="1"/>
              <a:t>Th</a:t>
            </a:r>
            <a:r>
              <a:rPr lang="en-US" sz="2400" dirty="0" err="1"/>
              <a:t>ermally</a:t>
            </a:r>
            <a:r>
              <a:rPr lang="en-US" sz="2400" dirty="0"/>
              <a:t> induced strains:</a:t>
            </a:r>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1930"/>
          <a:stretch/>
        </p:blipFill>
        <p:spPr bwMode="auto">
          <a:xfrm>
            <a:off x="575852" y="3370881"/>
            <a:ext cx="1979924" cy="126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201038" y="4825572"/>
            <a:ext cx="3775777" cy="461665"/>
          </a:xfrm>
          <a:prstGeom prst="rect">
            <a:avLst/>
          </a:prstGeom>
        </p:spPr>
        <p:txBody>
          <a:bodyPr wrap="none">
            <a:spAutoFit/>
          </a:bodyPr>
          <a:lstStyle/>
          <a:p>
            <a:pPr marL="342900" indent="-342900">
              <a:buFont typeface="Arial" pitchFamily="34" charset="0"/>
              <a:buChar char="•"/>
            </a:pPr>
            <a:r>
              <a:rPr lang="tr-TR" sz="2400" dirty="0" err="1"/>
              <a:t>Mo</a:t>
            </a:r>
            <a:r>
              <a:rPr lang="en-US" sz="2400" dirty="0" err="1"/>
              <a:t>isture</a:t>
            </a:r>
            <a:r>
              <a:rPr lang="en-US" sz="2400" dirty="0"/>
              <a:t> induced strains:</a:t>
            </a:r>
          </a:p>
        </p:txBody>
      </p:sp>
      <p:pic>
        <p:nvPicPr>
          <p:cNvPr id="1024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59616"/>
          <a:stretch/>
        </p:blipFill>
        <p:spPr bwMode="auto">
          <a:xfrm>
            <a:off x="599526" y="5287236"/>
            <a:ext cx="2100266" cy="131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5832914" y="3333729"/>
            <a:ext cx="3236282" cy="1200329"/>
          </a:xfrm>
          <a:prstGeom prst="rect">
            <a:avLst/>
          </a:prstGeom>
        </p:spPr>
        <p:txBody>
          <a:bodyPr wrap="square">
            <a:spAutoFit/>
          </a:bodyPr>
          <a:lstStyle/>
          <a:p>
            <a:r>
              <a:rPr lang="en-US" dirty="0"/>
              <a:t>α</a:t>
            </a:r>
            <a:r>
              <a:rPr lang="en-US" baseline="-25000" dirty="0"/>
              <a:t>1</a:t>
            </a:r>
            <a:r>
              <a:rPr lang="en-US" dirty="0"/>
              <a:t> and α</a:t>
            </a:r>
            <a:r>
              <a:rPr lang="en-US" baseline="-25000" dirty="0"/>
              <a:t>2</a:t>
            </a:r>
            <a:r>
              <a:rPr lang="en-US" dirty="0"/>
              <a:t> are the longitudinal and transverse coefﬁcients of thermal</a:t>
            </a:r>
            <a:r>
              <a:rPr lang="tr-TR" dirty="0"/>
              <a:t> </a:t>
            </a:r>
            <a:r>
              <a:rPr lang="en-US" dirty="0"/>
              <a:t>expansion, </a:t>
            </a:r>
            <a:endParaRPr lang="tr-TR" dirty="0"/>
          </a:p>
          <a:p>
            <a:r>
              <a:rPr lang="en-US" dirty="0"/>
              <a:t>ΔT is the temperature change.</a:t>
            </a:r>
          </a:p>
        </p:txBody>
      </p:sp>
      <p:sp>
        <p:nvSpPr>
          <p:cNvPr id="9" name="Dikdörtgen 8"/>
          <p:cNvSpPr/>
          <p:nvPr/>
        </p:nvSpPr>
        <p:spPr>
          <a:xfrm>
            <a:off x="5872222" y="5131016"/>
            <a:ext cx="3236282" cy="1754326"/>
          </a:xfrm>
          <a:prstGeom prst="rect">
            <a:avLst/>
          </a:prstGeom>
        </p:spPr>
        <p:txBody>
          <a:bodyPr wrap="square">
            <a:spAutoFit/>
          </a:bodyPr>
          <a:lstStyle/>
          <a:p>
            <a:r>
              <a:rPr lang="en-US" dirty="0"/>
              <a:t> β</a:t>
            </a:r>
            <a:r>
              <a:rPr lang="en-US" baseline="-25000" dirty="0"/>
              <a:t>1</a:t>
            </a:r>
            <a:r>
              <a:rPr lang="en-US" dirty="0"/>
              <a:t> and β</a:t>
            </a:r>
            <a:r>
              <a:rPr lang="en-US" baseline="-25000" dirty="0"/>
              <a:t>2</a:t>
            </a:r>
            <a:r>
              <a:rPr lang="en-US" dirty="0"/>
              <a:t> are the longitudinal and transverse coefﬁcients of moisture,</a:t>
            </a:r>
          </a:p>
          <a:p>
            <a:r>
              <a:rPr lang="en-US" dirty="0"/>
              <a:t>ΔC is the weight of moisture absorption per unit weight of</a:t>
            </a:r>
          </a:p>
          <a:p>
            <a:r>
              <a:rPr lang="en-US" dirty="0"/>
              <a:t>the lamina.</a:t>
            </a:r>
          </a:p>
        </p:txBody>
      </p:sp>
    </p:spTree>
    <p:extLst>
      <p:ext uri="{BB962C8B-B14F-4D97-AF65-F5344CB8AC3E}">
        <p14:creationId xmlns:p14="http://schemas.microsoft.com/office/powerpoint/2010/main" val="32191868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53" y="1363442"/>
            <a:ext cx="6791374" cy="125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79512" y="908720"/>
            <a:ext cx="3932230" cy="461665"/>
          </a:xfrm>
          <a:prstGeom prst="rect">
            <a:avLst/>
          </a:prstGeom>
        </p:spPr>
        <p:txBody>
          <a:bodyPr wrap="none">
            <a:spAutoFit/>
          </a:bodyPr>
          <a:lstStyle/>
          <a:p>
            <a:pPr marL="342900" indent="-342900">
              <a:buFont typeface="Arial" pitchFamily="34" charset="0"/>
              <a:buChar char="•"/>
            </a:pPr>
            <a:r>
              <a:rPr lang="tr-TR" sz="2400" dirty="0"/>
              <a:t>For </a:t>
            </a:r>
            <a:r>
              <a:rPr lang="en-US" sz="2400" dirty="0"/>
              <a:t>a unidirectional lamina</a:t>
            </a:r>
          </a:p>
        </p:txBody>
      </p:sp>
      <p:sp>
        <p:nvSpPr>
          <p:cNvPr id="6" name="Başlık 1"/>
          <p:cNvSpPr>
            <a:spLocks noGrp="1"/>
          </p:cNvSpPr>
          <p:nvPr>
            <p:ph type="title"/>
          </p:nvPr>
        </p:nvSpPr>
        <p:spPr/>
        <p:txBody>
          <a:bodyPr>
            <a:noAutofit/>
          </a:bodyPr>
          <a:lstStyle/>
          <a:p>
            <a:r>
              <a:rPr lang="en-US" sz="3600" dirty="0" err="1"/>
              <a:t>Hygrothermal</a:t>
            </a:r>
            <a:r>
              <a:rPr lang="en-US" sz="3600" dirty="0"/>
              <a:t> Stress</a:t>
            </a:r>
            <a:r>
              <a:rPr lang="tr-TR" sz="3600" dirty="0"/>
              <a:t>-</a:t>
            </a:r>
            <a:r>
              <a:rPr lang="en-US" sz="3600" dirty="0"/>
              <a:t>Strain</a:t>
            </a:r>
            <a:r>
              <a:rPr lang="tr-TR" sz="3600" dirty="0"/>
              <a:t> </a:t>
            </a:r>
            <a:r>
              <a:rPr lang="en-US" sz="3600" dirty="0"/>
              <a:t>Relationship</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976" y="4301049"/>
            <a:ext cx="6562772" cy="123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şağı Ok 6"/>
          <p:cNvSpPr/>
          <p:nvPr/>
        </p:nvSpPr>
        <p:spPr>
          <a:xfrm>
            <a:off x="2195736" y="2924944"/>
            <a:ext cx="432048" cy="11414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8572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en-US" sz="3600" dirty="0" err="1"/>
              <a:t>Hygrothermal</a:t>
            </a:r>
            <a:r>
              <a:rPr lang="en-US" sz="3600" dirty="0"/>
              <a:t> Stress</a:t>
            </a:r>
            <a:r>
              <a:rPr lang="tr-TR" sz="3600" dirty="0"/>
              <a:t>-</a:t>
            </a:r>
            <a:r>
              <a:rPr lang="en-US" sz="3600" dirty="0"/>
              <a:t>Strain</a:t>
            </a:r>
            <a:r>
              <a:rPr lang="tr-TR" sz="3600" dirty="0"/>
              <a:t> </a:t>
            </a:r>
            <a:r>
              <a:rPr lang="en-US" sz="3600" dirty="0"/>
              <a:t>Relationship</a:t>
            </a:r>
          </a:p>
        </p:txBody>
      </p:sp>
      <p:sp>
        <p:nvSpPr>
          <p:cNvPr id="5" name="Dikdörtgen 4"/>
          <p:cNvSpPr/>
          <p:nvPr/>
        </p:nvSpPr>
        <p:spPr>
          <a:xfrm>
            <a:off x="179512" y="908720"/>
            <a:ext cx="3237361" cy="461665"/>
          </a:xfrm>
          <a:prstGeom prst="rect">
            <a:avLst/>
          </a:prstGeom>
        </p:spPr>
        <p:txBody>
          <a:bodyPr wrap="none">
            <a:spAutoFit/>
          </a:bodyPr>
          <a:lstStyle/>
          <a:p>
            <a:pPr marL="342900" indent="-342900">
              <a:buFont typeface="Arial" pitchFamily="34" charset="0"/>
              <a:buChar char="•"/>
            </a:pPr>
            <a:r>
              <a:rPr lang="tr-TR" sz="2400" dirty="0"/>
              <a:t>For</a:t>
            </a:r>
            <a:r>
              <a:rPr lang="en-US" sz="2400" dirty="0"/>
              <a:t> a</a:t>
            </a:r>
            <a:r>
              <a:rPr lang="tr-TR" sz="2400" dirty="0"/>
              <a:t>n </a:t>
            </a:r>
            <a:r>
              <a:rPr lang="tr-TR" sz="2400" dirty="0" err="1"/>
              <a:t>angular</a:t>
            </a:r>
            <a:r>
              <a:rPr lang="en-US" sz="2400" dirty="0"/>
              <a:t> lamina</a:t>
            </a:r>
          </a:p>
        </p:txBody>
      </p:sp>
      <p:sp>
        <p:nvSpPr>
          <p:cNvPr id="6" name="Dikdörtgen 5"/>
          <p:cNvSpPr/>
          <p:nvPr/>
        </p:nvSpPr>
        <p:spPr>
          <a:xfrm>
            <a:off x="201038" y="2872064"/>
            <a:ext cx="3820148" cy="461665"/>
          </a:xfrm>
          <a:prstGeom prst="rect">
            <a:avLst/>
          </a:prstGeom>
        </p:spPr>
        <p:txBody>
          <a:bodyPr wrap="none">
            <a:spAutoFit/>
          </a:bodyPr>
          <a:lstStyle/>
          <a:p>
            <a:pPr marL="342900" indent="-342900">
              <a:buFont typeface="Arial" pitchFamily="34" charset="0"/>
              <a:buChar char="•"/>
            </a:pPr>
            <a:r>
              <a:rPr lang="tr-TR" sz="2400" dirty="0" err="1"/>
              <a:t>Ther</a:t>
            </a:r>
            <a:r>
              <a:rPr lang="en-US" sz="2400" dirty="0" err="1"/>
              <a:t>mally</a:t>
            </a:r>
            <a:r>
              <a:rPr lang="en-US" sz="2400" dirty="0"/>
              <a:t> induced strains:</a:t>
            </a:r>
          </a:p>
        </p:txBody>
      </p:sp>
      <p:sp>
        <p:nvSpPr>
          <p:cNvPr id="7" name="Dikdörtgen 6"/>
          <p:cNvSpPr/>
          <p:nvPr/>
        </p:nvSpPr>
        <p:spPr>
          <a:xfrm>
            <a:off x="201038" y="4825572"/>
            <a:ext cx="3844707" cy="461665"/>
          </a:xfrm>
          <a:prstGeom prst="rect">
            <a:avLst/>
          </a:prstGeom>
        </p:spPr>
        <p:txBody>
          <a:bodyPr wrap="none">
            <a:spAutoFit/>
          </a:bodyPr>
          <a:lstStyle/>
          <a:p>
            <a:pPr marL="342900" indent="-342900">
              <a:buFont typeface="Arial" pitchFamily="34" charset="0"/>
              <a:buChar char="•"/>
            </a:pPr>
            <a:r>
              <a:rPr lang="tr-TR" sz="2400" dirty="0" err="1"/>
              <a:t>Mo</a:t>
            </a:r>
            <a:r>
              <a:rPr lang="en-US" sz="2400" dirty="0" err="1"/>
              <a:t>isture</a:t>
            </a:r>
            <a:r>
              <a:rPr lang="en-US" sz="2400" dirty="0"/>
              <a:t> induced strains: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25" y="1393238"/>
            <a:ext cx="6815918" cy="132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25" y="3333729"/>
            <a:ext cx="5257838" cy="133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24" y="5287236"/>
            <a:ext cx="5248314" cy="136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0422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Transformation</a:t>
            </a:r>
            <a:r>
              <a:rPr lang="tr-TR" dirty="0"/>
              <a:t> of </a:t>
            </a:r>
            <a:r>
              <a:rPr lang="tr-TR" dirty="0" err="1"/>
              <a:t>Coefficients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68759"/>
            <a:ext cx="2371742" cy="138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5" y="1302097"/>
            <a:ext cx="2295542" cy="131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552590"/>
            <a:ext cx="3200424" cy="132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5" y="3762140"/>
            <a:ext cx="1371610" cy="111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14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D290BF-57A2-4D47-BA4E-5FE8B669250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E79E5404-C5DA-477E-95B9-5C38055BE515}"/>
              </a:ext>
            </a:extLst>
          </p:cNvPr>
          <p:cNvSpPr>
            <a:spLocks noGrp="1"/>
          </p:cNvSpPr>
          <p:nvPr>
            <p:ph idx="1"/>
          </p:nvPr>
        </p:nvSpPr>
        <p:spPr/>
        <p:txBody>
          <a:bodyPr>
            <a:normAutofit/>
          </a:bodyPr>
          <a:lstStyle/>
          <a:p>
            <a:pPr algn="just"/>
            <a:r>
              <a:rPr lang="en-US" dirty="0"/>
              <a:t>The design and analysis of laminated structures</a:t>
            </a:r>
            <a:r>
              <a:rPr lang="tr-TR" dirty="0"/>
              <a:t> </a:t>
            </a:r>
            <a:r>
              <a:rPr lang="en-US" dirty="0"/>
              <a:t>demands knowledge of the stresses and strains in the laminate. Also, design</a:t>
            </a:r>
            <a:r>
              <a:rPr lang="tr-TR" dirty="0"/>
              <a:t> </a:t>
            </a:r>
            <a:r>
              <a:rPr lang="en-US" dirty="0"/>
              <a:t>tools, such as failure theories, stiffness models, and optimization algorithms,</a:t>
            </a:r>
            <a:r>
              <a:rPr lang="tr-TR" dirty="0"/>
              <a:t> </a:t>
            </a:r>
            <a:r>
              <a:rPr lang="en-US" dirty="0"/>
              <a:t>need the values of these laminate stresses and strains.</a:t>
            </a:r>
            <a:endParaRPr lang="tr-TR" dirty="0"/>
          </a:p>
          <a:p>
            <a:pPr algn="just"/>
            <a:endParaRPr lang="tr-TR" sz="800" dirty="0"/>
          </a:p>
          <a:p>
            <a:pPr algn="just"/>
            <a:r>
              <a:rPr lang="en-US" dirty="0"/>
              <a:t>However, the building blocks of a laminate are single lamina, so understanding the mechanical analysis of a lamina precedes understanding that</a:t>
            </a:r>
            <a:r>
              <a:rPr lang="tr-TR" dirty="0"/>
              <a:t> </a:t>
            </a:r>
            <a:r>
              <a:rPr lang="en-US" dirty="0"/>
              <a:t>of a laminate.</a:t>
            </a:r>
            <a:endParaRPr lang="tr-TR" dirty="0"/>
          </a:p>
        </p:txBody>
      </p:sp>
    </p:spTree>
    <p:extLst>
      <p:ext uri="{BB962C8B-B14F-4D97-AF65-F5344CB8AC3E}">
        <p14:creationId xmlns:p14="http://schemas.microsoft.com/office/powerpoint/2010/main" val="224028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A6949B-439B-438C-A571-D52EF05CDDF9}"/>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4B55275C-ADA6-4FDB-93C9-C83A60FA6451}"/>
              </a:ext>
            </a:extLst>
          </p:cNvPr>
          <p:cNvSpPr>
            <a:spLocks noGrp="1"/>
          </p:cNvSpPr>
          <p:nvPr>
            <p:ph idx="1"/>
          </p:nvPr>
        </p:nvSpPr>
        <p:spPr/>
        <p:txBody>
          <a:bodyPr>
            <a:normAutofit/>
          </a:bodyPr>
          <a:lstStyle/>
          <a:p>
            <a:pPr algn="just"/>
            <a:r>
              <a:rPr lang="en-US" dirty="0"/>
              <a:t>A lamina is unlike an isotropic homogeneous material. For</a:t>
            </a:r>
            <a:r>
              <a:rPr lang="tr-TR" dirty="0"/>
              <a:t> </a:t>
            </a:r>
            <a:r>
              <a:rPr lang="en-US" dirty="0"/>
              <a:t>example, if the lamina is made of isotropic homogeneous ﬁbers and an</a:t>
            </a:r>
            <a:r>
              <a:rPr lang="tr-TR" dirty="0"/>
              <a:t> </a:t>
            </a:r>
            <a:r>
              <a:rPr lang="en-US" dirty="0"/>
              <a:t>isotropic homogeneous matrix, the stiffness of the lamina varies from point</a:t>
            </a:r>
            <a:r>
              <a:rPr lang="tr-TR" dirty="0"/>
              <a:t> </a:t>
            </a:r>
            <a:r>
              <a:rPr lang="en-US" dirty="0"/>
              <a:t>to point depending on whether the point is in the ﬁber, the matrix, or the</a:t>
            </a:r>
            <a:r>
              <a:rPr lang="tr-TR" dirty="0"/>
              <a:t> </a:t>
            </a:r>
            <a:r>
              <a:rPr lang="en-US" dirty="0"/>
              <a:t>ﬁber–matrix interface. Accounting for these variations will make any kind</a:t>
            </a:r>
            <a:r>
              <a:rPr lang="tr-TR" dirty="0"/>
              <a:t> </a:t>
            </a:r>
            <a:r>
              <a:rPr lang="en-US" dirty="0"/>
              <a:t>of mechanical modeling of the lamina very complicated. For this reason, the</a:t>
            </a:r>
            <a:r>
              <a:rPr lang="tr-TR" dirty="0"/>
              <a:t> </a:t>
            </a:r>
            <a:r>
              <a:rPr lang="en-US" dirty="0" err="1"/>
              <a:t>macromechanical</a:t>
            </a:r>
            <a:r>
              <a:rPr lang="en-US" dirty="0"/>
              <a:t> analysis of a lamina is based on average properties and</a:t>
            </a:r>
            <a:r>
              <a:rPr lang="tr-TR" dirty="0"/>
              <a:t> </a:t>
            </a:r>
            <a:r>
              <a:rPr lang="en-US" dirty="0"/>
              <a:t>considering the lamina to be homogeneous.</a:t>
            </a:r>
            <a:endParaRPr lang="tr-TR" dirty="0"/>
          </a:p>
        </p:txBody>
      </p:sp>
    </p:spTree>
    <p:extLst>
      <p:ext uri="{BB962C8B-B14F-4D97-AF65-F5344CB8AC3E}">
        <p14:creationId xmlns:p14="http://schemas.microsoft.com/office/powerpoint/2010/main" val="400491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0EFA91-9F43-4375-A4EB-BBE12A29EF17}"/>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F6C20EA8-A5FE-4949-B596-C89DAE9612A4}"/>
              </a:ext>
            </a:extLst>
          </p:cNvPr>
          <p:cNvSpPr>
            <a:spLocks noGrp="1"/>
          </p:cNvSpPr>
          <p:nvPr>
            <p:ph idx="1"/>
          </p:nvPr>
        </p:nvSpPr>
        <p:spPr/>
        <p:txBody>
          <a:bodyPr>
            <a:normAutofit/>
          </a:bodyPr>
          <a:lstStyle/>
          <a:p>
            <a:pPr algn="just"/>
            <a:r>
              <a:rPr lang="en-US" dirty="0"/>
              <a:t>Even with the homogenization of a lamina, the mechanical behavior is still</a:t>
            </a:r>
            <a:r>
              <a:rPr lang="tr-TR" dirty="0"/>
              <a:t> </a:t>
            </a:r>
            <a:r>
              <a:rPr lang="en-US" dirty="0"/>
              <a:t>different from that of a homogeneous isotropic material. For example, take</a:t>
            </a:r>
            <a:r>
              <a:rPr lang="tr-TR" dirty="0"/>
              <a:t> </a:t>
            </a:r>
            <a:r>
              <a:rPr lang="en-US" dirty="0"/>
              <a:t>a square plate of length and width w and thickness t out of a large isotropic</a:t>
            </a:r>
            <a:r>
              <a:rPr lang="tr-TR" dirty="0"/>
              <a:t> </a:t>
            </a:r>
            <a:r>
              <a:rPr lang="en-US" dirty="0"/>
              <a:t>plate of thickness t and conduct the following experiments.</a:t>
            </a:r>
            <a:endParaRPr lang="tr-TR" dirty="0"/>
          </a:p>
        </p:txBody>
      </p:sp>
    </p:spTree>
    <p:extLst>
      <p:ext uri="{BB962C8B-B14F-4D97-AF65-F5344CB8AC3E}">
        <p14:creationId xmlns:p14="http://schemas.microsoft.com/office/powerpoint/2010/main" val="2639184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C4D4B2-3935-4A7F-8143-B86AE78FD27D}"/>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5ED64B48-A503-468A-9D87-627A74978179}"/>
              </a:ext>
            </a:extLst>
          </p:cNvPr>
          <p:cNvSpPr>
            <a:spLocks noGrp="1"/>
          </p:cNvSpPr>
          <p:nvPr>
            <p:ph idx="1"/>
          </p:nvPr>
        </p:nvSpPr>
        <p:spPr/>
        <p:txBody>
          <a:bodyPr/>
          <a:lstStyle/>
          <a:p>
            <a:pPr marL="457200" lvl="1" indent="0" algn="just">
              <a:buNone/>
            </a:pPr>
            <a:r>
              <a:rPr lang="en-US" b="1" dirty="0"/>
              <a:t>Case A</a:t>
            </a:r>
            <a:r>
              <a:rPr lang="en-US" dirty="0"/>
              <a:t>: Subject the square plate to a pure normal load P in direction 1.</a:t>
            </a:r>
            <a:r>
              <a:rPr lang="tr-TR" dirty="0"/>
              <a:t> </a:t>
            </a:r>
            <a:r>
              <a:rPr lang="en-US" dirty="0"/>
              <a:t>Measure the normal deformations in directions 1 and 2, δ</a:t>
            </a:r>
            <a:r>
              <a:rPr lang="en-US" baseline="-25000" dirty="0"/>
              <a:t>1A</a:t>
            </a:r>
            <a:r>
              <a:rPr lang="en-US" dirty="0"/>
              <a:t> and δ</a:t>
            </a:r>
            <a:r>
              <a:rPr lang="en-US" baseline="-25000" dirty="0"/>
              <a:t>2A</a:t>
            </a:r>
            <a:r>
              <a:rPr lang="en-US" dirty="0"/>
              <a:t>,</a:t>
            </a:r>
            <a:r>
              <a:rPr lang="tr-TR" dirty="0"/>
              <a:t> </a:t>
            </a:r>
            <a:r>
              <a:rPr lang="en-US" dirty="0"/>
              <a:t>respectively</a:t>
            </a:r>
            <a:r>
              <a:rPr lang="tr-TR" dirty="0"/>
              <a:t>.</a:t>
            </a:r>
            <a:endParaRPr lang="en-US" dirty="0"/>
          </a:p>
          <a:p>
            <a:pPr marL="457200" lvl="1" indent="0" algn="just">
              <a:buNone/>
            </a:pPr>
            <a:r>
              <a:rPr lang="en-US" b="1" dirty="0"/>
              <a:t>Case B</a:t>
            </a:r>
            <a:r>
              <a:rPr lang="en-US" dirty="0"/>
              <a:t>: Apply the same pure normal load P as in case A, but now in</a:t>
            </a:r>
            <a:r>
              <a:rPr lang="tr-TR" dirty="0"/>
              <a:t> </a:t>
            </a:r>
            <a:r>
              <a:rPr lang="en-US" dirty="0"/>
              <a:t>direction 2. Measure the normal deformations in directions 1 and 2,</a:t>
            </a:r>
            <a:r>
              <a:rPr lang="tr-TR" dirty="0"/>
              <a:t> </a:t>
            </a:r>
            <a:r>
              <a:rPr lang="en-US" dirty="0"/>
              <a:t>δ</a:t>
            </a:r>
            <a:r>
              <a:rPr lang="en-US" baseline="-25000" dirty="0"/>
              <a:t>1B</a:t>
            </a:r>
            <a:r>
              <a:rPr lang="en-US" dirty="0"/>
              <a:t> and δ</a:t>
            </a:r>
            <a:r>
              <a:rPr lang="en-US" baseline="-25000" dirty="0"/>
              <a:t>2B</a:t>
            </a:r>
            <a:r>
              <a:rPr lang="en-US" dirty="0"/>
              <a:t>, respectively.</a:t>
            </a:r>
            <a:endParaRPr lang="tr-TR" dirty="0"/>
          </a:p>
          <a:p>
            <a:pPr marL="457200" lvl="1" indent="0" algn="just">
              <a:buNone/>
            </a:pPr>
            <a:endParaRPr lang="tr-TR" dirty="0"/>
          </a:p>
          <a:p>
            <a:pPr marL="457200" lvl="1" indent="0" algn="just">
              <a:buNone/>
            </a:pPr>
            <a:r>
              <a:rPr lang="tr-TR" dirty="0"/>
              <a:t>					</a:t>
            </a:r>
            <a:r>
              <a:rPr lang="en-US" dirty="0"/>
              <a:t> δ</a:t>
            </a:r>
            <a:r>
              <a:rPr lang="en-US" baseline="-25000" dirty="0"/>
              <a:t>1A</a:t>
            </a:r>
            <a:r>
              <a:rPr lang="tr-TR" dirty="0"/>
              <a:t>=</a:t>
            </a:r>
            <a:r>
              <a:rPr lang="en-US" dirty="0"/>
              <a:t>δ</a:t>
            </a:r>
            <a:r>
              <a:rPr lang="tr-TR" baseline="-25000" dirty="0"/>
              <a:t>2B</a:t>
            </a:r>
            <a:endParaRPr lang="tr-TR" dirty="0"/>
          </a:p>
          <a:p>
            <a:pPr marL="457200" lvl="1" indent="0" algn="just">
              <a:buNone/>
            </a:pPr>
            <a:r>
              <a:rPr lang="tr-TR" dirty="0"/>
              <a:t>					</a:t>
            </a:r>
            <a:r>
              <a:rPr lang="en-US" dirty="0"/>
              <a:t> δ</a:t>
            </a:r>
            <a:r>
              <a:rPr lang="tr-TR" baseline="-25000" dirty="0"/>
              <a:t>2</a:t>
            </a:r>
            <a:r>
              <a:rPr lang="en-US" baseline="-25000" dirty="0"/>
              <a:t>A</a:t>
            </a:r>
            <a:r>
              <a:rPr lang="tr-TR" dirty="0"/>
              <a:t>=</a:t>
            </a:r>
            <a:r>
              <a:rPr lang="en-US" dirty="0"/>
              <a:t>δ</a:t>
            </a:r>
            <a:r>
              <a:rPr lang="tr-TR" baseline="-25000" dirty="0"/>
              <a:t>1B</a:t>
            </a:r>
            <a:endParaRPr lang="tr-TR" dirty="0"/>
          </a:p>
        </p:txBody>
      </p:sp>
      <p:pic>
        <p:nvPicPr>
          <p:cNvPr id="7" name="Resim 6">
            <a:extLst>
              <a:ext uri="{FF2B5EF4-FFF2-40B4-BE49-F238E27FC236}">
                <a16:creationId xmlns:a16="http://schemas.microsoft.com/office/drawing/2014/main" id="{C6B20DF8-5295-4F1B-A115-D0F78C83F762}"/>
              </a:ext>
            </a:extLst>
          </p:cNvPr>
          <p:cNvPicPr>
            <a:picLocks noChangeAspect="1"/>
          </p:cNvPicPr>
          <p:nvPr/>
        </p:nvPicPr>
        <p:blipFill>
          <a:blip r:embed="rId2"/>
          <a:stretch>
            <a:fillRect/>
          </a:stretch>
        </p:blipFill>
        <p:spPr>
          <a:xfrm>
            <a:off x="1331640" y="3611303"/>
            <a:ext cx="3600000" cy="2962096"/>
          </a:xfrm>
          <a:prstGeom prst="rect">
            <a:avLst/>
          </a:prstGeom>
        </p:spPr>
      </p:pic>
    </p:spTree>
    <p:extLst>
      <p:ext uri="{BB962C8B-B14F-4D97-AF65-F5344CB8AC3E}">
        <p14:creationId xmlns:p14="http://schemas.microsoft.com/office/powerpoint/2010/main" val="2401814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2E2978D-AA6D-4848-B425-A73E84F37E68}"/>
              </a:ext>
            </a:extLst>
          </p:cNvPr>
          <p:cNvSpPr>
            <a:spLocks noGrp="1"/>
          </p:cNvSpPr>
          <p:nvPr>
            <p:ph idx="1"/>
          </p:nvPr>
        </p:nvSpPr>
        <p:spPr>
          <a:xfrm>
            <a:off x="457200" y="332656"/>
            <a:ext cx="8229600" cy="5793507"/>
          </a:xfrm>
        </p:spPr>
        <p:txBody>
          <a:bodyPr>
            <a:normAutofit lnSpcReduction="10000"/>
          </a:bodyPr>
          <a:lstStyle/>
          <a:p>
            <a:pPr algn="just"/>
            <a:r>
              <a:rPr lang="en-US" dirty="0"/>
              <a:t>However, taking a unidirectional square plate of the same</a:t>
            </a:r>
            <a:r>
              <a:rPr lang="tr-TR" dirty="0"/>
              <a:t> </a:t>
            </a:r>
            <a:r>
              <a:rPr lang="en-US" dirty="0"/>
              <a:t>dimensions w × w × t out of a large composite lamina of thickness t and</a:t>
            </a:r>
            <a:r>
              <a:rPr lang="tr-TR" dirty="0"/>
              <a:t> </a:t>
            </a:r>
            <a:r>
              <a:rPr lang="en-US" dirty="0"/>
              <a:t>conducting the same case A and B experiments, note that the deformations</a:t>
            </a:r>
            <a:r>
              <a:rPr lang="tr-TR" dirty="0"/>
              <a:t> </a:t>
            </a:r>
          </a:p>
          <a:p>
            <a:pPr algn="just"/>
            <a:endParaRPr lang="tr-TR" dirty="0"/>
          </a:p>
          <a:p>
            <a:pPr algn="just"/>
            <a:endParaRPr lang="tr-TR" dirty="0"/>
          </a:p>
          <a:p>
            <a:pPr marL="457200" lvl="1" indent="0" algn="just">
              <a:buNone/>
            </a:pPr>
            <a:r>
              <a:rPr lang="tr-TR" dirty="0"/>
              <a:t>					 </a:t>
            </a:r>
            <a:r>
              <a:rPr lang="en-US" dirty="0"/>
              <a:t>δ</a:t>
            </a:r>
            <a:r>
              <a:rPr lang="en-US" baseline="-25000" dirty="0"/>
              <a:t>1A</a:t>
            </a:r>
            <a:r>
              <a:rPr lang="tr-TR" dirty="0"/>
              <a:t>≠</a:t>
            </a:r>
            <a:r>
              <a:rPr lang="en-US" dirty="0"/>
              <a:t>δ</a:t>
            </a:r>
            <a:r>
              <a:rPr lang="tr-TR" baseline="-25000" dirty="0"/>
              <a:t>2B</a:t>
            </a:r>
            <a:endParaRPr lang="tr-TR" dirty="0"/>
          </a:p>
          <a:p>
            <a:pPr marL="457200" lvl="1" indent="0" algn="just">
              <a:buNone/>
            </a:pPr>
            <a:r>
              <a:rPr lang="tr-TR" dirty="0"/>
              <a:t>					</a:t>
            </a:r>
            <a:r>
              <a:rPr lang="en-US" dirty="0"/>
              <a:t> δ</a:t>
            </a:r>
            <a:r>
              <a:rPr lang="tr-TR" baseline="-25000" dirty="0"/>
              <a:t>2</a:t>
            </a:r>
            <a:r>
              <a:rPr lang="en-US" baseline="-25000" dirty="0"/>
              <a:t>A</a:t>
            </a:r>
            <a:r>
              <a:rPr lang="tr-TR" dirty="0"/>
              <a:t>≠</a:t>
            </a:r>
            <a:r>
              <a:rPr lang="en-US" dirty="0"/>
              <a:t>δ</a:t>
            </a:r>
            <a:r>
              <a:rPr lang="tr-TR" baseline="-25000" dirty="0"/>
              <a:t>1B</a:t>
            </a:r>
            <a:endParaRPr lang="tr-TR" dirty="0"/>
          </a:p>
          <a:p>
            <a:pPr lvl="8" algn="just"/>
            <a:endParaRPr lang="tr-TR" dirty="0"/>
          </a:p>
          <a:p>
            <a:pPr lvl="8" algn="just"/>
            <a:r>
              <a:rPr lang="tr-TR" dirty="0"/>
              <a:t>(</a:t>
            </a:r>
            <a:r>
              <a:rPr lang="en-US" dirty="0"/>
              <a:t>the stiffness of the unidirectional lamina </a:t>
            </a:r>
            <a:r>
              <a:rPr lang="tr-TR" dirty="0"/>
              <a:t> </a:t>
            </a:r>
            <a:r>
              <a:rPr lang="en-US" dirty="0"/>
              <a:t>in the direction of ﬁbers is</a:t>
            </a:r>
            <a:r>
              <a:rPr lang="tr-TR" dirty="0"/>
              <a:t> </a:t>
            </a:r>
            <a:r>
              <a:rPr lang="en-US" dirty="0"/>
              <a:t>much larger than the stiffness in the direction perpendicular to the ﬁbers.</a:t>
            </a:r>
            <a:r>
              <a:rPr lang="tr-TR" dirty="0"/>
              <a:t>)</a:t>
            </a:r>
          </a:p>
          <a:p>
            <a:pPr lvl="8" algn="just"/>
            <a:endParaRPr lang="tr-TR" dirty="0"/>
          </a:p>
          <a:p>
            <a:pPr marL="3657600" lvl="8" indent="0" algn="just">
              <a:buNone/>
            </a:pPr>
            <a:r>
              <a:rPr lang="tr-TR" dirty="0"/>
              <a:t>	</a:t>
            </a:r>
          </a:p>
        </p:txBody>
      </p:sp>
      <p:pic>
        <p:nvPicPr>
          <p:cNvPr id="5" name="Resim 4">
            <a:extLst>
              <a:ext uri="{FF2B5EF4-FFF2-40B4-BE49-F238E27FC236}">
                <a16:creationId xmlns:a16="http://schemas.microsoft.com/office/drawing/2014/main" id="{63D18F98-0113-4150-97A8-1FBE60EA838E}"/>
              </a:ext>
            </a:extLst>
          </p:cNvPr>
          <p:cNvPicPr>
            <a:picLocks noChangeAspect="1"/>
          </p:cNvPicPr>
          <p:nvPr/>
        </p:nvPicPr>
        <p:blipFill>
          <a:blip r:embed="rId2"/>
          <a:stretch>
            <a:fillRect/>
          </a:stretch>
        </p:blipFill>
        <p:spPr>
          <a:xfrm>
            <a:off x="827584" y="2852936"/>
            <a:ext cx="3600000" cy="2737380"/>
          </a:xfrm>
          <a:prstGeom prst="rect">
            <a:avLst/>
          </a:prstGeom>
        </p:spPr>
      </p:pic>
    </p:spTree>
    <p:extLst>
      <p:ext uri="{BB962C8B-B14F-4D97-AF65-F5344CB8AC3E}">
        <p14:creationId xmlns:p14="http://schemas.microsoft.com/office/powerpoint/2010/main" val="2727353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69172292-8CFB-465F-AA2A-5D00B53CC258}"/>
              </a:ext>
            </a:extLst>
          </p:cNvPr>
          <p:cNvPicPr>
            <a:picLocks noChangeAspect="1"/>
          </p:cNvPicPr>
          <p:nvPr/>
        </p:nvPicPr>
        <p:blipFill>
          <a:blip r:embed="rId2"/>
          <a:stretch>
            <a:fillRect/>
          </a:stretch>
        </p:blipFill>
        <p:spPr>
          <a:xfrm>
            <a:off x="7164288" y="2420888"/>
            <a:ext cx="1800000" cy="3481752"/>
          </a:xfrm>
          <a:prstGeom prst="rect">
            <a:avLst/>
          </a:prstGeom>
        </p:spPr>
      </p:pic>
      <p:sp>
        <p:nvSpPr>
          <p:cNvPr id="3" name="İçerik Yer Tutucusu 2">
            <a:extLst>
              <a:ext uri="{FF2B5EF4-FFF2-40B4-BE49-F238E27FC236}">
                <a16:creationId xmlns:a16="http://schemas.microsoft.com/office/drawing/2014/main" id="{62CF6209-7743-42FC-A656-28526D68A42F}"/>
              </a:ext>
            </a:extLst>
          </p:cNvPr>
          <p:cNvSpPr>
            <a:spLocks noGrp="1"/>
          </p:cNvSpPr>
          <p:nvPr>
            <p:ph idx="1"/>
          </p:nvPr>
        </p:nvSpPr>
        <p:spPr>
          <a:xfrm>
            <a:off x="457200" y="404664"/>
            <a:ext cx="6995120" cy="5721499"/>
          </a:xfrm>
        </p:spPr>
        <p:txBody>
          <a:bodyPr>
            <a:normAutofit fontScale="92500"/>
          </a:bodyPr>
          <a:lstStyle/>
          <a:p>
            <a:pPr algn="just"/>
            <a:r>
              <a:rPr lang="en-US" dirty="0"/>
              <a:t>Thus, the mechanical characterization of a unidirectional lamina will require</a:t>
            </a:r>
            <a:r>
              <a:rPr lang="tr-TR" dirty="0"/>
              <a:t> </a:t>
            </a:r>
            <a:r>
              <a:rPr lang="en-US" dirty="0"/>
              <a:t>more parameters than it will for an isotropic lamina.</a:t>
            </a:r>
            <a:endParaRPr lang="tr-TR" dirty="0"/>
          </a:p>
          <a:p>
            <a:pPr algn="just"/>
            <a:r>
              <a:rPr lang="en-US" dirty="0"/>
              <a:t>Also, note that if the square plate taken out of the lamina has</a:t>
            </a:r>
            <a:r>
              <a:rPr lang="tr-TR" dirty="0"/>
              <a:t> </a:t>
            </a:r>
            <a:r>
              <a:rPr lang="en-US" dirty="0"/>
              <a:t>ﬁbers at an angle to the sides of the square plate, the deformations will be</a:t>
            </a:r>
            <a:r>
              <a:rPr lang="tr-TR" dirty="0"/>
              <a:t> </a:t>
            </a:r>
            <a:r>
              <a:rPr lang="en-US" dirty="0"/>
              <a:t>different for different angles.</a:t>
            </a:r>
            <a:endParaRPr lang="tr-TR" dirty="0"/>
          </a:p>
          <a:p>
            <a:pPr algn="just"/>
            <a:r>
              <a:rPr lang="en-US" dirty="0"/>
              <a:t>In fact, the square plate would not only have</a:t>
            </a:r>
            <a:r>
              <a:rPr lang="tr-TR" dirty="0"/>
              <a:t> </a:t>
            </a:r>
            <a:r>
              <a:rPr lang="en-US" dirty="0"/>
              <a:t>deformations in the normal directions but would also distort.</a:t>
            </a:r>
            <a:endParaRPr lang="tr-TR" dirty="0"/>
          </a:p>
          <a:p>
            <a:pPr algn="just"/>
            <a:r>
              <a:rPr lang="en-US" dirty="0"/>
              <a:t>This suggests</a:t>
            </a:r>
            <a:r>
              <a:rPr lang="tr-TR" dirty="0"/>
              <a:t> </a:t>
            </a:r>
            <a:r>
              <a:rPr lang="en-US" dirty="0"/>
              <a:t>that the mechanical characterization of an angle lamina is further complicated.</a:t>
            </a:r>
            <a:endParaRPr lang="tr-TR" dirty="0"/>
          </a:p>
          <a:p>
            <a:endParaRPr lang="tr-TR" dirty="0"/>
          </a:p>
        </p:txBody>
      </p:sp>
    </p:spTree>
    <p:extLst>
      <p:ext uri="{BB962C8B-B14F-4D97-AF65-F5344CB8AC3E}">
        <p14:creationId xmlns:p14="http://schemas.microsoft.com/office/powerpoint/2010/main" val="377693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ED23C2-605E-41C0-BA20-028AAECAEA80}"/>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64AB9BF2-9F1E-4037-A508-7A0FD45781AC}"/>
              </a:ext>
            </a:extLst>
          </p:cNvPr>
          <p:cNvSpPr>
            <a:spLocks noGrp="1"/>
          </p:cNvSpPr>
          <p:nvPr>
            <p:ph idx="1"/>
          </p:nvPr>
        </p:nvSpPr>
        <p:spPr>
          <a:xfrm>
            <a:off x="457200" y="1412776"/>
            <a:ext cx="8363272" cy="4713387"/>
          </a:xfrm>
        </p:spPr>
        <p:txBody>
          <a:bodyPr>
            <a:noAutofit/>
          </a:bodyPr>
          <a:lstStyle/>
          <a:p>
            <a:pPr algn="just"/>
            <a:r>
              <a:rPr lang="en-US" sz="3200" b="1" dirty="0"/>
              <a:t>Mechanical characterization of materials generally requires costly and</a:t>
            </a:r>
            <a:r>
              <a:rPr lang="tr-TR" sz="3200" b="1" dirty="0"/>
              <a:t> </a:t>
            </a:r>
            <a:r>
              <a:rPr lang="en-US" sz="3200" b="1" dirty="0"/>
              <a:t>time-consuming experimentation and/or theoretical modeling. </a:t>
            </a:r>
            <a:endParaRPr lang="tr-TR" sz="3200" b="1" dirty="0"/>
          </a:p>
          <a:p>
            <a:pPr algn="just"/>
            <a:endParaRPr lang="tr-TR" sz="3200" b="1" dirty="0"/>
          </a:p>
          <a:p>
            <a:pPr algn="just"/>
            <a:r>
              <a:rPr lang="en-US" sz="3200" b="1" dirty="0"/>
              <a:t>The goal is to ﬁnd the minimum number of parameters required for the</a:t>
            </a:r>
            <a:r>
              <a:rPr lang="tr-TR" sz="3200" b="1" dirty="0"/>
              <a:t> </a:t>
            </a:r>
            <a:r>
              <a:rPr lang="en-US" sz="3200" b="1" dirty="0"/>
              <a:t>mechanical characterization of a lamina.</a:t>
            </a:r>
            <a:endParaRPr lang="tr-TR" sz="3200" b="1" dirty="0"/>
          </a:p>
        </p:txBody>
      </p:sp>
    </p:spTree>
    <p:extLst>
      <p:ext uri="{BB962C8B-B14F-4D97-AF65-F5344CB8AC3E}">
        <p14:creationId xmlns:p14="http://schemas.microsoft.com/office/powerpoint/2010/main" val="3386968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Review</a:t>
            </a:r>
            <a:r>
              <a:rPr lang="tr-TR" dirty="0"/>
              <a:t> of </a:t>
            </a:r>
            <a:r>
              <a:rPr lang="tr-TR" dirty="0" err="1"/>
              <a:t>Definitions</a:t>
            </a:r>
            <a:endParaRPr lang="en-US"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57200" y="1124744"/>
                <a:ext cx="8229600" cy="5400600"/>
              </a:xfrm>
            </p:spPr>
            <p:txBody>
              <a:bodyPr>
                <a:normAutofit fontScale="85000" lnSpcReduction="20000"/>
              </a:bodyPr>
              <a:lstStyle/>
              <a:p>
                <a:pPr marL="0" indent="0">
                  <a:buNone/>
                </a:pPr>
                <a:r>
                  <a:rPr lang="tr-TR" b="1" dirty="0"/>
                  <a:t>Stress</a:t>
                </a: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lgn="just">
                  <a:buNone/>
                </a:pPr>
                <a:r>
                  <a:rPr lang="en-US" dirty="0"/>
                  <a:t>There are thus six independent stresses. The stresses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𝑥</m:t>
                        </m:r>
                      </m:sub>
                    </m:sSub>
                  </m:oMath>
                </a14:m>
                <a:r>
                  <a:rPr lang="en-US" dirty="0"/>
                  <a:t>,</a:t>
                </a:r>
                <a:r>
                  <a:rPr lang="tr-TR"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𝑦</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𝑧</m:t>
                        </m:r>
                      </m:sub>
                    </m:sSub>
                  </m:oMath>
                </a14:m>
                <a:r>
                  <a:rPr lang="en-US" dirty="0"/>
                  <a:t> are normal to the surfaces of the cuboid and the stresses </a:t>
                </a:r>
                <a14:m>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tr-TR" b="0" i="1" smtClean="0">
                            <a:latin typeface="Cambria Math" panose="02040503050406030204" pitchFamily="18" charset="0"/>
                            <a:ea typeface="Cambria Math" panose="02040503050406030204" pitchFamily="18" charset="0"/>
                          </a:rPr>
                          <m:t>𝑦𝑧</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tr-TR" b="0" i="1" smtClean="0">
                            <a:latin typeface="Cambria Math" panose="02040503050406030204" pitchFamily="18" charset="0"/>
                            <a:ea typeface="Cambria Math" panose="02040503050406030204" pitchFamily="18" charset="0"/>
                          </a:rPr>
                          <m:t>𝑧𝑥</m:t>
                        </m:r>
                      </m:sub>
                    </m:sSub>
                  </m:oMath>
                </a14:m>
                <a:r>
                  <a:rPr lang="en-US" dirty="0"/>
                  <a:t>,</a:t>
                </a:r>
                <a:r>
                  <a:rPr lang="tr-TR" dirty="0"/>
                  <a:t> </a:t>
                </a:r>
                <a:r>
                  <a:rPr lang="en-US" dirty="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tr-TR" b="0" i="1" smtClean="0">
                            <a:latin typeface="Cambria Math" panose="02040503050406030204" pitchFamily="18" charset="0"/>
                            <a:ea typeface="Cambria Math" panose="02040503050406030204" pitchFamily="18" charset="0"/>
                          </a:rPr>
                          <m:t>𝑥𝑦</m:t>
                        </m:r>
                      </m:sub>
                    </m:sSub>
                  </m:oMath>
                </a14:m>
                <a:r>
                  <a:rPr lang="en-US" dirty="0"/>
                  <a:t> are along the surfaces of the cuboid.</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57200" y="1124744"/>
                <a:ext cx="8229600" cy="5400600"/>
              </a:xfrm>
              <a:blipFill>
                <a:blip r:embed="rId2"/>
                <a:stretch>
                  <a:fillRect l="-1111" t="-2147" r="-1111"/>
                </a:stretch>
              </a:blipFill>
            </p:spPr>
            <p:txBody>
              <a:bodyPr/>
              <a:lstStyle/>
              <a:p>
                <a:r>
                  <a:rPr lang="tr-TR">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704" y="1412776"/>
            <a:ext cx="7365621"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407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2400" b="1" dirty="0" err="1"/>
              <a:t>Strain</a:t>
            </a:r>
            <a:endParaRPr lang="tr-TR" sz="2400" b="1" dirty="0"/>
          </a:p>
          <a:p>
            <a:pPr marL="0" indent="0" algn="just">
              <a:buNone/>
            </a:pPr>
            <a:r>
              <a:rPr lang="en-US" sz="2400" dirty="0"/>
              <a:t>Under loads, the lengths of the sides of the inﬁnitesimal cuboid</a:t>
            </a:r>
            <a:r>
              <a:rPr lang="tr-TR" sz="2400" dirty="0"/>
              <a:t> </a:t>
            </a:r>
            <a:r>
              <a:rPr lang="en-US" sz="2400" dirty="0"/>
              <a:t>change. The faces of the cube also get distorted. The change in </a:t>
            </a:r>
            <a:r>
              <a:rPr lang="tr-TR" sz="2400" dirty="0"/>
              <a:t>l</a:t>
            </a:r>
            <a:r>
              <a:rPr lang="en-US" sz="2400" dirty="0" err="1"/>
              <a:t>ength</a:t>
            </a:r>
            <a:r>
              <a:rPr lang="en-US" sz="2400" dirty="0"/>
              <a:t> corresponds to a normal strain and the distortion corresponds to the shearing</a:t>
            </a:r>
            <a:r>
              <a:rPr lang="tr-TR" sz="2400" dirty="0"/>
              <a:t> </a:t>
            </a:r>
            <a:r>
              <a:rPr lang="en-US" sz="2400" dirty="0"/>
              <a:t>strain.</a:t>
            </a:r>
          </a:p>
        </p:txBody>
      </p:sp>
      <p:sp>
        <p:nvSpPr>
          <p:cNvPr id="5" name="Başlık 1"/>
          <p:cNvSpPr>
            <a:spLocks noGrp="1"/>
          </p:cNvSpPr>
          <p:nvPr>
            <p:ph type="title"/>
          </p:nvPr>
        </p:nvSpPr>
        <p:spPr/>
        <p:txBody>
          <a:bodyPr>
            <a:normAutofit fontScale="90000"/>
          </a:bodyPr>
          <a:lstStyle/>
          <a:p>
            <a:r>
              <a:rPr lang="en-US" dirty="0"/>
              <a:t>Review of Definitions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90" y="3141242"/>
            <a:ext cx="3960000" cy="334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848" y="5021316"/>
            <a:ext cx="1093002" cy="32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1401" y="4389790"/>
            <a:ext cx="657230" cy="48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0440" y="3717014"/>
            <a:ext cx="750099" cy="47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850" y="4939162"/>
            <a:ext cx="885831" cy="49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296" y="3717013"/>
            <a:ext cx="1364466" cy="229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90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Mechanics Terminology</a:t>
            </a:r>
          </a:p>
        </p:txBody>
      </p:sp>
      <p:sp>
        <p:nvSpPr>
          <p:cNvPr id="3" name="Content Placeholder 2"/>
          <p:cNvSpPr>
            <a:spLocks noGrp="1"/>
          </p:cNvSpPr>
          <p:nvPr>
            <p:ph idx="1"/>
          </p:nvPr>
        </p:nvSpPr>
        <p:spPr/>
        <p:txBody>
          <a:bodyPr/>
          <a:lstStyle/>
          <a:p>
            <a:pPr marL="0" indent="0">
              <a:buNone/>
            </a:pPr>
            <a:r>
              <a:rPr lang="en-US" b="1" dirty="0"/>
              <a:t>How is a composite structure analyzed mechanically?</a:t>
            </a:r>
            <a:endParaRPr lang="tr-TR" b="1" dirty="0"/>
          </a:p>
          <a:p>
            <a:pPr marL="0" indent="0" algn="just">
              <a:buNone/>
            </a:pPr>
            <a:r>
              <a:rPr lang="en-US" dirty="0"/>
              <a:t>A composite material consists of two or more constituents; thus, the analysis and design of such materials is different from that for conventional</a:t>
            </a:r>
            <a:r>
              <a:rPr lang="tr-TR" dirty="0"/>
              <a:t> </a:t>
            </a:r>
            <a:r>
              <a:rPr lang="en-US" dirty="0"/>
              <a:t>materials such as metals.</a:t>
            </a:r>
            <a:endParaRPr lang="tr-TR" dirty="0"/>
          </a:p>
          <a:p>
            <a:pPr marL="514350" indent="-514350" algn="just">
              <a:buFont typeface="+mj-lt"/>
              <a:buAutoNum type="arabicPeriod"/>
            </a:pPr>
            <a:r>
              <a:rPr lang="en-US" dirty="0"/>
              <a:t>Find the average properties of a composite ply from the individual</a:t>
            </a:r>
            <a:r>
              <a:rPr lang="tr-TR" dirty="0"/>
              <a:t> </a:t>
            </a:r>
            <a:r>
              <a:rPr lang="en-US" dirty="0"/>
              <a:t>properties of the constituents. Properties include stiffness, strength,</a:t>
            </a:r>
            <a:r>
              <a:rPr lang="tr-TR" dirty="0"/>
              <a:t> </a:t>
            </a:r>
            <a:r>
              <a:rPr lang="en-US" dirty="0"/>
              <a:t>thermal, and moisture expansion coefﬁcients. This is called the </a:t>
            </a:r>
            <a:r>
              <a:rPr lang="en-US" b="1" i="1" dirty="0"/>
              <a:t>micromechanics</a:t>
            </a:r>
            <a:r>
              <a:rPr lang="en-US" dirty="0"/>
              <a:t> of a lamina.</a:t>
            </a:r>
            <a:endParaRPr lang="tr-TR" dirty="0"/>
          </a:p>
        </p:txBody>
      </p:sp>
    </p:spTree>
    <p:extLst>
      <p:ext uri="{BB962C8B-B14F-4D97-AF65-F5344CB8AC3E}">
        <p14:creationId xmlns:p14="http://schemas.microsoft.com/office/powerpoint/2010/main" val="1187401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Review of Definitions</a:t>
            </a:r>
          </a:p>
        </p:txBody>
      </p:sp>
      <p:sp>
        <p:nvSpPr>
          <p:cNvPr id="3" name="İçerik Yer Tutucusu 2"/>
          <p:cNvSpPr>
            <a:spLocks noGrp="1"/>
          </p:cNvSpPr>
          <p:nvPr>
            <p:ph idx="1"/>
          </p:nvPr>
        </p:nvSpPr>
        <p:spPr/>
        <p:txBody>
          <a:bodyPr/>
          <a:lstStyle/>
          <a:p>
            <a:pPr marL="0" indent="0">
              <a:buNone/>
            </a:pPr>
            <a:r>
              <a:rPr lang="tr-TR" sz="2400" b="1" dirty="0" err="1"/>
              <a:t>Elastic</a:t>
            </a:r>
            <a:r>
              <a:rPr lang="tr-TR" sz="2400" b="1" dirty="0"/>
              <a:t> </a:t>
            </a:r>
            <a:r>
              <a:rPr lang="tr-TR" sz="2400" b="1" dirty="0" err="1"/>
              <a:t>Moduli</a:t>
            </a:r>
            <a:r>
              <a:rPr lang="tr-TR" sz="2400" b="1" dirty="0"/>
              <a:t> </a:t>
            </a:r>
            <a:r>
              <a:rPr lang="tr-TR" sz="2400" b="1" dirty="0" err="1"/>
              <a:t>for</a:t>
            </a:r>
            <a:r>
              <a:rPr lang="tr-TR" sz="2400" b="1" dirty="0"/>
              <a:t> </a:t>
            </a:r>
            <a:r>
              <a:rPr lang="tr-TR" sz="2400" b="1" dirty="0" err="1"/>
              <a:t>isotropic</a:t>
            </a:r>
            <a:r>
              <a:rPr lang="tr-TR" sz="2400" b="1" dirty="0"/>
              <a:t> </a:t>
            </a:r>
            <a:r>
              <a:rPr lang="tr-TR" sz="2400" b="1" dirty="0" err="1"/>
              <a:t>homogeneous</a:t>
            </a:r>
            <a:r>
              <a:rPr lang="tr-TR" sz="2400" b="1" dirty="0"/>
              <a:t> </a:t>
            </a:r>
            <a:r>
              <a:rPr lang="tr-TR" sz="2400" b="1" dirty="0" err="1"/>
              <a:t>material</a:t>
            </a:r>
            <a:r>
              <a:rPr lang="tr-TR" sz="2400" b="1" dirty="0"/>
              <a:t>;</a:t>
            </a:r>
          </a:p>
          <a:p>
            <a:pPr marL="0" indent="0">
              <a:buNone/>
            </a:pPr>
            <a:r>
              <a:rPr lang="tr-TR" sz="2400" dirty="0" err="1"/>
              <a:t>The</a:t>
            </a:r>
            <a:r>
              <a:rPr lang="tr-TR" sz="2400" dirty="0"/>
              <a:t> </a:t>
            </a:r>
            <a:r>
              <a:rPr lang="tr-TR" sz="2400" dirty="0" err="1"/>
              <a:t>compliance</a:t>
            </a:r>
            <a:r>
              <a:rPr lang="tr-TR" sz="2400" dirty="0"/>
              <a:t> </a:t>
            </a:r>
            <a:r>
              <a:rPr lang="tr-TR" sz="2400" dirty="0" err="1"/>
              <a:t>matrix</a:t>
            </a:r>
            <a:r>
              <a:rPr lang="tr-TR" sz="2400" dirty="0"/>
              <a:t> [S]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497"/>
          <a:stretch/>
        </p:blipFill>
        <p:spPr bwMode="auto">
          <a:xfrm>
            <a:off x="1403648" y="2132856"/>
            <a:ext cx="5832648" cy="440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593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Review of Definitions</a:t>
            </a:r>
          </a:p>
        </p:txBody>
      </p:sp>
      <p:sp>
        <p:nvSpPr>
          <p:cNvPr id="3" name="İçerik Yer Tutucusu 2"/>
          <p:cNvSpPr>
            <a:spLocks noGrp="1"/>
          </p:cNvSpPr>
          <p:nvPr>
            <p:ph idx="1"/>
          </p:nvPr>
        </p:nvSpPr>
        <p:spPr/>
        <p:txBody>
          <a:bodyPr/>
          <a:lstStyle/>
          <a:p>
            <a:pPr marL="0" indent="0">
              <a:buNone/>
            </a:pPr>
            <a:r>
              <a:rPr lang="tr-TR" sz="2400" b="1" dirty="0" err="1"/>
              <a:t>Elastic</a:t>
            </a:r>
            <a:r>
              <a:rPr lang="tr-TR" sz="2400" b="1" dirty="0"/>
              <a:t> </a:t>
            </a:r>
            <a:r>
              <a:rPr lang="tr-TR" sz="2400" b="1" dirty="0" err="1"/>
              <a:t>Moduli</a:t>
            </a:r>
            <a:r>
              <a:rPr lang="tr-TR" sz="2400" b="1" dirty="0"/>
              <a:t> </a:t>
            </a:r>
            <a:r>
              <a:rPr lang="tr-TR" sz="2400" b="1" dirty="0" err="1"/>
              <a:t>for</a:t>
            </a:r>
            <a:r>
              <a:rPr lang="tr-TR" sz="2400" b="1" dirty="0"/>
              <a:t> </a:t>
            </a:r>
            <a:r>
              <a:rPr lang="tr-TR" sz="2400" b="1" dirty="0" err="1"/>
              <a:t>isotropic</a:t>
            </a:r>
            <a:r>
              <a:rPr lang="tr-TR" sz="2400" b="1" dirty="0"/>
              <a:t> </a:t>
            </a:r>
            <a:r>
              <a:rPr lang="tr-TR" sz="2400" b="1" dirty="0" err="1"/>
              <a:t>homogeneous</a:t>
            </a:r>
            <a:r>
              <a:rPr lang="tr-TR" sz="2400" b="1" dirty="0"/>
              <a:t> </a:t>
            </a:r>
            <a:r>
              <a:rPr lang="tr-TR" sz="2400" b="1" dirty="0" err="1"/>
              <a:t>material</a:t>
            </a:r>
            <a:r>
              <a:rPr lang="tr-TR" sz="2400" b="1" dirty="0"/>
              <a:t>;</a:t>
            </a:r>
          </a:p>
          <a:p>
            <a:pPr marL="0" indent="0">
              <a:buNone/>
            </a:pPr>
            <a:r>
              <a:rPr lang="tr-TR" sz="2400" dirty="0" err="1"/>
              <a:t>The</a:t>
            </a:r>
            <a:r>
              <a:rPr lang="tr-TR" sz="2400" dirty="0"/>
              <a:t> </a:t>
            </a:r>
            <a:r>
              <a:rPr lang="tr-TR" sz="2400" dirty="0" err="1"/>
              <a:t>stiffness</a:t>
            </a:r>
            <a:r>
              <a:rPr lang="tr-TR" sz="2400" dirty="0"/>
              <a:t> </a:t>
            </a:r>
            <a:r>
              <a:rPr lang="tr-TR" sz="2400" dirty="0" err="1"/>
              <a:t>matrix</a:t>
            </a:r>
            <a:r>
              <a:rPr lang="tr-TR" sz="2400" dirty="0"/>
              <a:t> [C]</a:t>
            </a:r>
          </a:p>
          <a:p>
            <a:pPr marL="0" indent="0">
              <a:buNone/>
            </a:pP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57" y="2132856"/>
            <a:ext cx="8909043" cy="354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662" y="5830037"/>
            <a:ext cx="161672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703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Review of Definitions</a:t>
            </a:r>
          </a:p>
        </p:txBody>
      </p:sp>
      <p:sp>
        <p:nvSpPr>
          <p:cNvPr id="3" name="İçerik Yer Tutucusu 2"/>
          <p:cNvSpPr>
            <a:spLocks noGrp="1"/>
          </p:cNvSpPr>
          <p:nvPr>
            <p:ph idx="1"/>
          </p:nvPr>
        </p:nvSpPr>
        <p:spPr/>
        <p:txBody>
          <a:bodyPr/>
          <a:lstStyle/>
          <a:p>
            <a:pPr marL="0" indent="0">
              <a:buNone/>
            </a:pPr>
            <a:r>
              <a:rPr lang="tr-TR" sz="2400" b="1" dirty="0" err="1"/>
              <a:t>Strain</a:t>
            </a:r>
            <a:r>
              <a:rPr lang="tr-TR" sz="2400" b="1" dirty="0"/>
              <a:t> </a:t>
            </a:r>
            <a:r>
              <a:rPr lang="tr-TR" sz="2400" b="1" dirty="0" err="1"/>
              <a:t>Energy</a:t>
            </a:r>
            <a:r>
              <a:rPr lang="tr-TR" sz="2400" b="1" dirty="0"/>
              <a:t>;</a:t>
            </a:r>
          </a:p>
          <a:p>
            <a:pPr marL="0" indent="0" algn="just">
              <a:buNone/>
            </a:pPr>
            <a:r>
              <a:rPr lang="en-US" sz="2400" dirty="0"/>
              <a:t>Energy is deﬁned as the capacity to do work. In solid, deformable, elastic</a:t>
            </a:r>
            <a:r>
              <a:rPr lang="tr-TR" sz="2400" dirty="0"/>
              <a:t> </a:t>
            </a:r>
            <a:r>
              <a:rPr lang="en-US" sz="2400" dirty="0"/>
              <a:t>bodies under loads, the work done by external loads is stored as recoverable</a:t>
            </a:r>
            <a:r>
              <a:rPr lang="tr-TR" sz="2400" dirty="0"/>
              <a:t> </a:t>
            </a:r>
            <a:r>
              <a:rPr lang="en-US" sz="2400" dirty="0"/>
              <a:t>strain energy. The strain energy stored in the body per unit volume is then</a:t>
            </a:r>
            <a:r>
              <a:rPr lang="tr-TR" sz="2400" dirty="0"/>
              <a:t> </a:t>
            </a:r>
            <a:r>
              <a:rPr lang="en-US" sz="2400" dirty="0"/>
              <a:t>deﬁned as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861048"/>
            <a:ext cx="7172917" cy="1024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935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4C2568-3853-403E-947B-50A0B2A21C28}"/>
              </a:ext>
            </a:extLst>
          </p:cNvPr>
          <p:cNvSpPr>
            <a:spLocks noGrp="1"/>
          </p:cNvSpPr>
          <p:nvPr>
            <p:ph type="title"/>
          </p:nvPr>
        </p:nvSpPr>
        <p:spPr>
          <a:xfrm>
            <a:off x="251520" y="274638"/>
            <a:ext cx="8640960" cy="850106"/>
          </a:xfrm>
        </p:spPr>
        <p:txBody>
          <a:bodyPr>
            <a:noAutofit/>
          </a:bodyPr>
          <a:lstStyle/>
          <a:p>
            <a:r>
              <a:rPr lang="en-US" sz="3600" dirty="0"/>
              <a:t>Hooke’s Law for Different Types of Materials</a:t>
            </a:r>
            <a:endParaRPr lang="tr-TR" sz="3600" dirty="0"/>
          </a:p>
        </p:txBody>
      </p:sp>
      <p:sp>
        <p:nvSpPr>
          <p:cNvPr id="3" name="İçerik Yer Tutucusu 2">
            <a:extLst>
              <a:ext uri="{FF2B5EF4-FFF2-40B4-BE49-F238E27FC236}">
                <a16:creationId xmlns:a16="http://schemas.microsoft.com/office/drawing/2014/main" id="{3648AAE7-A64E-471E-AFE4-839CDD802950}"/>
              </a:ext>
            </a:extLst>
          </p:cNvPr>
          <p:cNvSpPr>
            <a:spLocks noGrp="1"/>
          </p:cNvSpPr>
          <p:nvPr>
            <p:ph idx="1"/>
          </p:nvPr>
        </p:nvSpPr>
        <p:spPr/>
        <p:txBody>
          <a:bodyPr>
            <a:normAutofit/>
          </a:bodyPr>
          <a:lstStyle/>
          <a:p>
            <a:pPr algn="just"/>
            <a:r>
              <a:rPr lang="en-US" dirty="0"/>
              <a:t>The stress</a:t>
            </a:r>
            <a:r>
              <a:rPr lang="tr-TR" dirty="0"/>
              <a:t>-</a:t>
            </a:r>
            <a:r>
              <a:rPr lang="en-US" dirty="0"/>
              <a:t>strain relationship for a general material that is not linearly elastic</a:t>
            </a:r>
            <a:r>
              <a:rPr lang="tr-TR" dirty="0"/>
              <a:t> </a:t>
            </a:r>
            <a:r>
              <a:rPr lang="en-US" dirty="0"/>
              <a:t>and isotropic is more complicated than </a:t>
            </a:r>
            <a:r>
              <a:rPr lang="tr-TR" dirty="0"/>
              <a:t>that of </a:t>
            </a:r>
            <a:r>
              <a:rPr lang="tr-TR" dirty="0" err="1"/>
              <a:t>isotropic</a:t>
            </a:r>
            <a:r>
              <a:rPr lang="tr-TR" dirty="0"/>
              <a:t> material</a:t>
            </a:r>
            <a:r>
              <a:rPr lang="en-US" dirty="0"/>
              <a:t>.</a:t>
            </a:r>
            <a:r>
              <a:rPr lang="tr-TR" dirty="0"/>
              <a:t> </a:t>
            </a:r>
          </a:p>
          <a:p>
            <a:pPr algn="just"/>
            <a:r>
              <a:rPr lang="en-US" dirty="0"/>
              <a:t>Assuming linear and elastic behavior for a composite is acceptable; however,</a:t>
            </a:r>
            <a:r>
              <a:rPr lang="tr-TR" dirty="0"/>
              <a:t> </a:t>
            </a:r>
            <a:r>
              <a:rPr lang="en-US" dirty="0"/>
              <a:t>assuming it to be isotropic is generally unacceptable.</a:t>
            </a:r>
            <a:endParaRPr lang="tr-TR" dirty="0"/>
          </a:p>
          <a:p>
            <a:pPr algn="just"/>
            <a:r>
              <a:rPr lang="en-US" dirty="0"/>
              <a:t>Thus, the stress–strain</a:t>
            </a:r>
            <a:r>
              <a:rPr lang="tr-TR" dirty="0"/>
              <a:t> </a:t>
            </a:r>
            <a:r>
              <a:rPr lang="en-US" dirty="0"/>
              <a:t>relationships follow Hooke’s law, but the constants relating stress and strain</a:t>
            </a:r>
            <a:r>
              <a:rPr lang="tr-TR" dirty="0"/>
              <a:t> </a:t>
            </a:r>
            <a:r>
              <a:rPr lang="en-US" dirty="0"/>
              <a:t>are more in number than seen in </a:t>
            </a:r>
            <a:r>
              <a:rPr lang="tr-TR" dirty="0" err="1"/>
              <a:t>equations</a:t>
            </a:r>
            <a:r>
              <a:rPr lang="tr-TR" dirty="0"/>
              <a:t> for an </a:t>
            </a:r>
            <a:r>
              <a:rPr lang="tr-TR" dirty="0" err="1"/>
              <a:t>isotropic</a:t>
            </a:r>
            <a:r>
              <a:rPr lang="tr-TR" dirty="0"/>
              <a:t> material</a:t>
            </a:r>
            <a:r>
              <a:rPr lang="en-US" dirty="0"/>
              <a:t>. </a:t>
            </a:r>
            <a:endParaRPr lang="tr-TR" dirty="0"/>
          </a:p>
        </p:txBody>
      </p:sp>
    </p:spTree>
    <p:extLst>
      <p:ext uri="{BB962C8B-B14F-4D97-AF65-F5344CB8AC3E}">
        <p14:creationId xmlns:p14="http://schemas.microsoft.com/office/powerpoint/2010/main" val="501012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4CDC7A3-79BC-4E5D-823A-1385D4DE4381}"/>
              </a:ext>
            </a:extLst>
          </p:cNvPr>
          <p:cNvSpPr>
            <a:spLocks noGrp="1"/>
          </p:cNvSpPr>
          <p:nvPr>
            <p:ph idx="1"/>
          </p:nvPr>
        </p:nvSpPr>
        <p:spPr>
          <a:xfrm>
            <a:off x="457200" y="476672"/>
            <a:ext cx="8229600" cy="5649491"/>
          </a:xfrm>
        </p:spPr>
        <p:txBody>
          <a:bodyPr>
            <a:normAutofit lnSpcReduction="10000"/>
          </a:bodyPr>
          <a:lstStyle/>
          <a:p>
            <a:r>
              <a:rPr lang="en-US" dirty="0"/>
              <a:t>The</a:t>
            </a:r>
            <a:r>
              <a:rPr lang="tr-TR" dirty="0"/>
              <a:t> </a:t>
            </a:r>
            <a:r>
              <a:rPr lang="en-US" dirty="0"/>
              <a:t>most general stress–strain relationship is given as follows for a three-dimensional body in a 1–2–3 orthogonal Cartesian coordinate system:</a:t>
            </a:r>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just"/>
            <a:r>
              <a:rPr lang="en-US" dirty="0"/>
              <a:t>where the 6 × 6 [C] matrix is called the </a:t>
            </a:r>
            <a:r>
              <a:rPr lang="en-US" b="1" dirty="0"/>
              <a:t>stiffness matrix</a:t>
            </a:r>
            <a:r>
              <a:rPr lang="en-US" dirty="0"/>
              <a:t>. The stiffness matrix</a:t>
            </a:r>
            <a:r>
              <a:rPr lang="tr-TR" dirty="0"/>
              <a:t> </a:t>
            </a:r>
            <a:r>
              <a:rPr lang="en-US" dirty="0"/>
              <a:t>has 36 constants.</a:t>
            </a:r>
          </a:p>
          <a:p>
            <a:endParaRPr lang="tr-TR" dirty="0"/>
          </a:p>
          <a:p>
            <a:endParaRPr lang="tr-TR" dirty="0"/>
          </a:p>
        </p:txBody>
      </p:sp>
      <p:pic>
        <p:nvPicPr>
          <p:cNvPr id="5" name="Picture 2">
            <a:extLst>
              <a:ext uri="{FF2B5EF4-FFF2-40B4-BE49-F238E27FC236}">
                <a16:creationId xmlns:a16="http://schemas.microsoft.com/office/drawing/2014/main" id="{D0050FAC-0B7D-4D15-9DA2-E14602D3C4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67"/>
          <a:stretch/>
        </p:blipFill>
        <p:spPr bwMode="auto">
          <a:xfrm>
            <a:off x="827584" y="1673410"/>
            <a:ext cx="7200801" cy="32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076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75C15D9-4748-442E-8052-CAE3436D9E70}"/>
              </a:ext>
            </a:extLst>
          </p:cNvPr>
          <p:cNvSpPr>
            <a:spLocks noGrp="1"/>
          </p:cNvSpPr>
          <p:nvPr>
            <p:ph idx="1"/>
          </p:nvPr>
        </p:nvSpPr>
        <p:spPr>
          <a:xfrm>
            <a:off x="323528" y="548680"/>
            <a:ext cx="8496944" cy="5577483"/>
          </a:xfrm>
        </p:spPr>
        <p:txBody>
          <a:bodyPr>
            <a:normAutofit/>
          </a:bodyPr>
          <a:lstStyle/>
          <a:p>
            <a:pPr algn="just"/>
            <a:r>
              <a:rPr lang="en-US" sz="2600" dirty="0"/>
              <a:t>Inverting </a:t>
            </a:r>
            <a:r>
              <a:rPr lang="tr-TR" sz="2600" dirty="0" err="1"/>
              <a:t>equation</a:t>
            </a:r>
            <a:r>
              <a:rPr lang="en-US" sz="2600" dirty="0"/>
              <a:t>, the general strain–stress relationship for a three-dimensional body in a 1</a:t>
            </a:r>
            <a:r>
              <a:rPr lang="tr-TR" sz="2600" dirty="0"/>
              <a:t>-</a:t>
            </a:r>
            <a:r>
              <a:rPr lang="en-US" sz="2600" dirty="0"/>
              <a:t>2</a:t>
            </a:r>
            <a:r>
              <a:rPr lang="tr-TR" sz="2600" dirty="0"/>
              <a:t>-</a:t>
            </a:r>
            <a:r>
              <a:rPr lang="en-US" sz="2600" dirty="0"/>
              <a:t>3 orthogonal Cartesian coordinate system is</a:t>
            </a:r>
            <a:endParaRPr lang="tr-TR" sz="2600" dirty="0"/>
          </a:p>
          <a:p>
            <a:pPr algn="just"/>
            <a:endParaRPr lang="tr-TR" sz="2600" dirty="0"/>
          </a:p>
          <a:p>
            <a:pPr algn="just"/>
            <a:endParaRPr lang="tr-TR" sz="2600" dirty="0"/>
          </a:p>
          <a:p>
            <a:pPr algn="just"/>
            <a:endParaRPr lang="tr-TR" sz="2600" dirty="0"/>
          </a:p>
          <a:p>
            <a:pPr algn="just"/>
            <a:endParaRPr lang="tr-TR" sz="2600" dirty="0"/>
          </a:p>
          <a:p>
            <a:pPr algn="just"/>
            <a:endParaRPr lang="tr-TR" sz="2600" dirty="0"/>
          </a:p>
          <a:p>
            <a:pPr algn="just"/>
            <a:endParaRPr lang="tr-TR" sz="2600" dirty="0"/>
          </a:p>
          <a:p>
            <a:pPr algn="just"/>
            <a:endParaRPr lang="tr-TR" sz="2600" dirty="0"/>
          </a:p>
          <a:p>
            <a:pPr algn="just"/>
            <a:r>
              <a:rPr lang="tr-TR" b="1" dirty="0"/>
              <a:t>S matrix is </a:t>
            </a:r>
            <a:r>
              <a:rPr lang="tr-TR" b="1" dirty="0" err="1"/>
              <a:t>called</a:t>
            </a:r>
            <a:r>
              <a:rPr lang="tr-TR" b="1" dirty="0"/>
              <a:t> as </a:t>
            </a:r>
            <a:r>
              <a:rPr lang="en-US" b="1" dirty="0"/>
              <a:t>compliance matrix</a:t>
            </a:r>
            <a:endParaRPr lang="tr-TR" sz="2600" dirty="0"/>
          </a:p>
        </p:txBody>
      </p:sp>
      <p:pic>
        <p:nvPicPr>
          <p:cNvPr id="5" name="Picture 2">
            <a:extLst>
              <a:ext uri="{FF2B5EF4-FFF2-40B4-BE49-F238E27FC236}">
                <a16:creationId xmlns:a16="http://schemas.microsoft.com/office/drawing/2014/main" id="{B52D5385-E213-46E7-B15E-8614DBA8F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56990"/>
            <a:ext cx="6139756" cy="294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194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4C7ACD-B3F9-4FA0-A5E2-098CBB3B41C8}"/>
              </a:ext>
            </a:extLst>
          </p:cNvPr>
          <p:cNvSpPr>
            <a:spLocks noGrp="1"/>
          </p:cNvSpPr>
          <p:nvPr>
            <p:ph type="title"/>
          </p:nvPr>
        </p:nvSpPr>
        <p:spPr/>
        <p:txBody>
          <a:bodyPr>
            <a:normAutofit fontScale="90000"/>
          </a:bodyPr>
          <a:lstStyle/>
          <a:p>
            <a:endParaRPr lang="tr-T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720709EB-FDDA-4476-B97C-12284126D365}"/>
                  </a:ext>
                </a:extLst>
              </p:cNvPr>
              <p:cNvSpPr>
                <a:spLocks noGrp="1"/>
              </p:cNvSpPr>
              <p:nvPr>
                <p:ph idx="1"/>
              </p:nvPr>
            </p:nvSpPr>
            <p:spPr/>
            <p:txBody>
              <a:bodyPr/>
              <a:lstStyle/>
              <a:p>
                <a:pPr algn="just"/>
                <a:r>
                  <a:rPr lang="en-US" sz="2600" dirty="0"/>
                  <a:t>In  the  case  of  an  isotropic  material, one ﬁnds that the compliance matrix is related</a:t>
                </a:r>
                <a:r>
                  <a:rPr lang="tr-TR" sz="2600" dirty="0"/>
                  <a:t> </a:t>
                </a:r>
                <a:r>
                  <a:rPr lang="en-US" sz="2600" dirty="0"/>
                  <a:t>directly to engineering constants as</a:t>
                </a:r>
                <a:endParaRPr lang="tr-TR" sz="2600" dirty="0"/>
              </a:p>
              <a:p>
                <a:pPr marL="457200" lvl="1" indent="0">
                  <a:buNone/>
                </a:pPr>
                <a14:m>
                  <m:oMathPara xmlns:m="http://schemas.openxmlformats.org/officeDocument/2006/math">
                    <m:oMathParaPr>
                      <m:jc m:val="center"/>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11</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𝐸</m:t>
                          </m:r>
                        </m:den>
                      </m:f>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22</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33</m:t>
                          </m:r>
                        </m:sub>
                      </m:sSub>
                    </m:oMath>
                  </m:oMathPara>
                </a14:m>
                <a:endParaRPr lang="tr-TR" dirty="0"/>
              </a:p>
              <a:p>
                <a:pPr marL="457200" lvl="1" indent="0">
                  <a:buNone/>
                </a:pPr>
                <a14:m>
                  <m:oMathPara xmlns:m="http://schemas.openxmlformats.org/officeDocument/2006/math">
                    <m:oMathParaPr>
                      <m:jc m:val="center"/>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1</m:t>
                          </m:r>
                          <m:r>
                            <a:rPr lang="tr-TR" b="0" i="1" smtClean="0">
                              <a:latin typeface="Cambria Math" panose="02040503050406030204" pitchFamily="18" charset="0"/>
                            </a:rPr>
                            <m:t>2</m:t>
                          </m:r>
                        </m:sub>
                      </m:sSub>
                      <m:r>
                        <a:rPr lang="tr-TR" i="1">
                          <a:latin typeface="Cambria Math" panose="02040503050406030204" pitchFamily="18" charset="0"/>
                        </a:rPr>
                        <m:t>=</m:t>
                      </m:r>
                      <m:r>
                        <a:rPr lang="tr-TR" b="0" i="1" smtClean="0">
                          <a:latin typeface="Cambria Math" panose="02040503050406030204" pitchFamily="18" charset="0"/>
                        </a:rPr>
                        <m:t>−</m:t>
                      </m:r>
                      <m:f>
                        <m:fPr>
                          <m:ctrlPr>
                            <a:rPr lang="tr-TR" i="1">
                              <a:latin typeface="Cambria Math" panose="02040503050406030204" pitchFamily="18" charset="0"/>
                            </a:rPr>
                          </m:ctrlPr>
                        </m:fPr>
                        <m:num>
                          <m:r>
                            <a:rPr lang="tr-TR" i="1" smtClean="0">
                              <a:latin typeface="Cambria Math" panose="02040503050406030204" pitchFamily="18" charset="0"/>
                              <a:ea typeface="Cambria Math" panose="02040503050406030204" pitchFamily="18" charset="0"/>
                            </a:rPr>
                            <m:t>𝜈</m:t>
                          </m:r>
                        </m:num>
                        <m:den>
                          <m:r>
                            <a:rPr lang="tr-TR" i="1">
                              <a:latin typeface="Cambria Math" panose="02040503050406030204" pitchFamily="18" charset="0"/>
                            </a:rPr>
                            <m:t>𝐸</m:t>
                          </m:r>
                        </m:den>
                      </m:f>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13</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21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2</m:t>
                          </m:r>
                          <m:r>
                            <a:rPr lang="tr-TR" i="1">
                              <a:latin typeface="Cambria Math" panose="02040503050406030204" pitchFamily="18" charset="0"/>
                            </a:rPr>
                            <m:t>3</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3</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3</m:t>
                          </m:r>
                          <m:r>
                            <a:rPr lang="tr-TR" b="0" i="1" smtClean="0">
                              <a:latin typeface="Cambria Math" panose="02040503050406030204" pitchFamily="18" charset="0"/>
                            </a:rPr>
                            <m:t>2</m:t>
                          </m:r>
                        </m:sub>
                      </m:sSub>
                    </m:oMath>
                  </m:oMathPara>
                </a14:m>
                <a:endParaRPr lang="tr-TR" dirty="0"/>
              </a:p>
              <a:p>
                <a:pPr marL="457200" lvl="1" indent="0">
                  <a:buNone/>
                </a:pPr>
                <a14:m>
                  <m:oMathPara xmlns:m="http://schemas.openxmlformats.org/officeDocument/2006/math">
                    <m:oMathParaPr>
                      <m:jc m:val="center"/>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44</m:t>
                          </m:r>
                        </m:sub>
                      </m:sSub>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1</m:t>
                          </m:r>
                        </m:num>
                        <m:den>
                          <m:r>
                            <a:rPr lang="tr-TR" b="0" i="1" smtClean="0">
                              <a:latin typeface="Cambria Math" panose="02040503050406030204" pitchFamily="18" charset="0"/>
                            </a:rPr>
                            <m:t>𝐺</m:t>
                          </m:r>
                        </m:den>
                      </m:f>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55</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66</m:t>
                          </m:r>
                        </m:sub>
                      </m:sSub>
                    </m:oMath>
                  </m:oMathPara>
                </a14:m>
                <a:endParaRPr lang="tr-TR" dirty="0"/>
              </a:p>
              <a:p>
                <a:r>
                  <a:rPr lang="en-US" dirty="0"/>
                  <a:t>and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𝑖𝑗</m:t>
                        </m:r>
                      </m:sub>
                    </m:sSub>
                  </m:oMath>
                </a14:m>
                <a:r>
                  <a:rPr lang="en-US" dirty="0"/>
                  <a:t>, other than in the preceding, are zero.</a:t>
                </a:r>
                <a:endParaRPr lang="tr-TR" dirty="0"/>
              </a:p>
            </p:txBody>
          </p:sp>
        </mc:Choice>
        <mc:Fallback xmlns="">
          <p:sp>
            <p:nvSpPr>
              <p:cNvPr id="3" name="İçerik Yer Tutucusu 2">
                <a:extLst>
                  <a:ext uri="{FF2B5EF4-FFF2-40B4-BE49-F238E27FC236}">
                    <a16:creationId xmlns:a16="http://schemas.microsoft.com/office/drawing/2014/main" id="{720709EB-FDDA-4476-B97C-12284126D365}"/>
                  </a:ext>
                </a:extLst>
              </p:cNvPr>
              <p:cNvSpPr>
                <a:spLocks noGrp="1" noRot="1" noChangeAspect="1" noMove="1" noResize="1" noEditPoints="1" noAdjustHandles="1" noChangeArrowheads="1" noChangeShapeType="1" noTextEdit="1"/>
              </p:cNvSpPr>
              <p:nvPr>
                <p:ph idx="1"/>
              </p:nvPr>
            </p:nvSpPr>
            <p:spPr>
              <a:blipFill>
                <a:blip r:embed="rId2"/>
                <a:stretch>
                  <a:fillRect l="-1333" t="-1098" r="-1333"/>
                </a:stretch>
              </a:blipFill>
            </p:spPr>
            <p:txBody>
              <a:bodyPr/>
              <a:lstStyle/>
              <a:p>
                <a:r>
                  <a:rPr lang="tr-TR">
                    <a:noFill/>
                  </a:rPr>
                  <a:t> </a:t>
                </a:r>
              </a:p>
            </p:txBody>
          </p:sp>
        </mc:Fallback>
      </mc:AlternateContent>
    </p:spTree>
    <p:extLst>
      <p:ext uri="{BB962C8B-B14F-4D97-AF65-F5344CB8AC3E}">
        <p14:creationId xmlns:p14="http://schemas.microsoft.com/office/powerpoint/2010/main" val="3641615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F9145D5-4590-4B22-B66D-5FD39974FD96}"/>
              </a:ext>
            </a:extLst>
          </p:cNvPr>
          <p:cNvSpPr>
            <a:spLocks noGrp="1"/>
          </p:cNvSpPr>
          <p:nvPr>
            <p:ph idx="1"/>
          </p:nvPr>
        </p:nvSpPr>
        <p:spPr>
          <a:xfrm>
            <a:off x="457200" y="404664"/>
            <a:ext cx="8229600" cy="5721499"/>
          </a:xfrm>
        </p:spPr>
        <p:txBody>
          <a:bodyPr>
            <a:normAutofit/>
          </a:bodyPr>
          <a:lstStyle/>
          <a:p>
            <a:r>
              <a:rPr lang="en-US" dirty="0"/>
              <a:t>It can be shown that the 36 constants in </a:t>
            </a:r>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just"/>
            <a:r>
              <a:rPr lang="tr-TR" dirty="0"/>
              <a:t>e</a:t>
            </a:r>
            <a:r>
              <a:rPr lang="en-US" dirty="0" err="1"/>
              <a:t>quation</a:t>
            </a:r>
            <a:r>
              <a:rPr lang="en-US" dirty="0"/>
              <a:t> actually reduce to</a:t>
            </a:r>
            <a:r>
              <a:rPr lang="tr-TR" dirty="0"/>
              <a:t> </a:t>
            </a:r>
            <a:r>
              <a:rPr lang="en-US" dirty="0"/>
              <a:t>21 constants due to the symmetry of the stiffness matrix [C].</a:t>
            </a:r>
            <a:endParaRPr lang="tr-TR" dirty="0"/>
          </a:p>
        </p:txBody>
      </p:sp>
      <p:pic>
        <p:nvPicPr>
          <p:cNvPr id="5" name="Picture 2">
            <a:extLst>
              <a:ext uri="{FF2B5EF4-FFF2-40B4-BE49-F238E27FC236}">
                <a16:creationId xmlns:a16="http://schemas.microsoft.com/office/drawing/2014/main" id="{88782371-301F-445B-BF11-68C7E520F9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67"/>
          <a:stretch/>
        </p:blipFill>
        <p:spPr bwMode="auto">
          <a:xfrm>
            <a:off x="755576" y="1052736"/>
            <a:ext cx="7200801" cy="32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501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95ECEA-B8E1-410B-AE67-44D90E6083AA}"/>
              </a:ext>
            </a:extLst>
          </p:cNvPr>
          <p:cNvSpPr>
            <a:spLocks noGrp="1"/>
          </p:cNvSpPr>
          <p:nvPr>
            <p:ph type="title"/>
          </p:nvPr>
        </p:nvSpPr>
        <p:spPr/>
        <p:txBody>
          <a:bodyPr>
            <a:normAutofit fontScale="90000"/>
          </a:bodyPr>
          <a:lstStyle/>
          <a:p>
            <a:r>
              <a:rPr lang="en-US" dirty="0"/>
              <a:t>Anisotropic Material</a:t>
            </a:r>
            <a:endParaRPr lang="tr-TR" dirty="0"/>
          </a:p>
        </p:txBody>
      </p:sp>
      <p:sp>
        <p:nvSpPr>
          <p:cNvPr id="3" name="İçerik Yer Tutucusu 2">
            <a:extLst>
              <a:ext uri="{FF2B5EF4-FFF2-40B4-BE49-F238E27FC236}">
                <a16:creationId xmlns:a16="http://schemas.microsoft.com/office/drawing/2014/main" id="{4E8D9EF0-B1C5-498C-98B9-FD6075CA6FD0}"/>
              </a:ext>
            </a:extLst>
          </p:cNvPr>
          <p:cNvSpPr>
            <a:spLocks noGrp="1"/>
          </p:cNvSpPr>
          <p:nvPr>
            <p:ph idx="1"/>
          </p:nvPr>
        </p:nvSpPr>
        <p:spPr>
          <a:xfrm>
            <a:off x="457200" y="908720"/>
            <a:ext cx="8229600" cy="5674642"/>
          </a:xfrm>
        </p:spPr>
        <p:txBody>
          <a:bodyPr>
            <a:normAutofit fontScale="77500" lnSpcReduction="20000"/>
          </a:bodyPr>
          <a:lstStyle/>
          <a:p>
            <a:pPr algn="just"/>
            <a:r>
              <a:rPr lang="en-US" dirty="0"/>
              <a:t>The material that has 21 independent elastic constants at a point is called an</a:t>
            </a:r>
            <a:r>
              <a:rPr lang="tr-TR" dirty="0"/>
              <a:t> </a:t>
            </a:r>
            <a:r>
              <a:rPr lang="en-US" dirty="0"/>
              <a:t>anisotropic material. Once these constants are found for a particular point,</a:t>
            </a:r>
            <a:r>
              <a:rPr lang="tr-TR" dirty="0"/>
              <a:t> </a:t>
            </a:r>
            <a:r>
              <a:rPr lang="en-US" dirty="0"/>
              <a:t>the stress and strain relationship can be developed at that point.</a:t>
            </a:r>
            <a:endParaRPr lang="tr-TR" dirty="0"/>
          </a:p>
          <a:p>
            <a:pPr algn="just"/>
            <a:endParaRPr lang="tr-TR" sz="1000" dirty="0"/>
          </a:p>
          <a:p>
            <a:pPr algn="just"/>
            <a:r>
              <a:rPr lang="en-US" dirty="0"/>
              <a:t>Note that</a:t>
            </a:r>
            <a:r>
              <a:rPr lang="tr-TR" dirty="0"/>
              <a:t> </a:t>
            </a:r>
            <a:r>
              <a:rPr lang="en-US" dirty="0"/>
              <a:t>these constants can vary from point to point if the material is nonhomogeneous.</a:t>
            </a:r>
            <a:endParaRPr lang="tr-TR" dirty="0"/>
          </a:p>
          <a:p>
            <a:pPr algn="just"/>
            <a:endParaRPr lang="tr-TR" sz="1000" dirty="0"/>
          </a:p>
          <a:p>
            <a:pPr algn="just"/>
            <a:r>
              <a:rPr lang="tr-TR" dirty="0"/>
              <a:t>I</a:t>
            </a:r>
            <a:r>
              <a:rPr lang="en-US" dirty="0"/>
              <a:t>f the material is homogeneous (or assumed to be), one needs</a:t>
            </a:r>
            <a:r>
              <a:rPr lang="tr-TR" dirty="0"/>
              <a:t> </a:t>
            </a:r>
            <a:r>
              <a:rPr lang="en-US" dirty="0"/>
              <a:t>to  ﬁnd  these  21  elastic  constants  analytically  or  experimentally.  </a:t>
            </a:r>
            <a:endParaRPr lang="tr-TR" dirty="0"/>
          </a:p>
          <a:p>
            <a:pPr algn="just"/>
            <a:endParaRPr lang="tr-TR" sz="1000" dirty="0"/>
          </a:p>
          <a:p>
            <a:pPr algn="just"/>
            <a:r>
              <a:rPr lang="en-US" dirty="0"/>
              <a:t>However,</a:t>
            </a:r>
            <a:r>
              <a:rPr lang="tr-TR" dirty="0"/>
              <a:t> </a:t>
            </a:r>
            <a:r>
              <a:rPr lang="en-US" dirty="0"/>
              <a:t>many natural and synthetic materials do possess material symmetry </a:t>
            </a:r>
            <a:r>
              <a:rPr lang="tr-TR" dirty="0"/>
              <a:t>-</a:t>
            </a:r>
            <a:r>
              <a:rPr lang="en-US" dirty="0"/>
              <a:t> that</a:t>
            </a:r>
            <a:r>
              <a:rPr lang="tr-TR" dirty="0"/>
              <a:t> </a:t>
            </a:r>
            <a:r>
              <a:rPr lang="en-US" dirty="0"/>
              <a:t>is, elastic properties are identical in directions of symmetry because symmetry is present in the internal structure. </a:t>
            </a:r>
            <a:endParaRPr lang="tr-TR" dirty="0"/>
          </a:p>
          <a:p>
            <a:pPr algn="just"/>
            <a:endParaRPr lang="tr-TR" sz="1000" dirty="0"/>
          </a:p>
          <a:p>
            <a:pPr algn="just"/>
            <a:r>
              <a:rPr lang="tr-TR" dirty="0"/>
              <a:t>S</a:t>
            </a:r>
            <a:r>
              <a:rPr lang="en-US" dirty="0" err="1"/>
              <a:t>ymmetry</a:t>
            </a:r>
            <a:r>
              <a:rPr lang="en-US" dirty="0"/>
              <a:t> reduces</a:t>
            </a:r>
            <a:r>
              <a:rPr lang="tr-TR" dirty="0"/>
              <a:t> </a:t>
            </a:r>
            <a:r>
              <a:rPr lang="en-US" dirty="0"/>
              <a:t>the number of the independent elastic constants by zeroing out or relating</a:t>
            </a:r>
            <a:r>
              <a:rPr lang="tr-TR" dirty="0"/>
              <a:t> </a:t>
            </a:r>
            <a:r>
              <a:rPr lang="en-US" dirty="0"/>
              <a:t>some of the constants within the 6 × 6 stiffness [C] and 6 × 6 compliance [S]</a:t>
            </a:r>
            <a:r>
              <a:rPr lang="tr-TR" dirty="0"/>
              <a:t> </a:t>
            </a:r>
            <a:r>
              <a:rPr lang="en-US" dirty="0"/>
              <a:t>matrices. This simpliﬁes the Hooke’s law relationships for various types of</a:t>
            </a:r>
            <a:r>
              <a:rPr lang="tr-TR" dirty="0"/>
              <a:t> </a:t>
            </a:r>
            <a:r>
              <a:rPr lang="en-US" dirty="0"/>
              <a:t>elastic symmetry. </a:t>
            </a:r>
            <a:endParaRPr lang="tr-TR" dirty="0"/>
          </a:p>
          <a:p>
            <a:pPr algn="just"/>
            <a:endParaRPr lang="tr-TR" sz="1100" dirty="0"/>
          </a:p>
          <a:p>
            <a:pPr algn="just"/>
            <a:r>
              <a:rPr lang="en-US" dirty="0"/>
              <a:t>In terms of material properties, such an</a:t>
            </a:r>
            <a:r>
              <a:rPr lang="tr-TR" dirty="0"/>
              <a:t> </a:t>
            </a:r>
            <a:r>
              <a:rPr lang="en-US" dirty="0"/>
              <a:t>anisotropic material that does not have planes of symmetry is called Triclinic material.</a:t>
            </a:r>
            <a:endParaRPr lang="tr-TR" dirty="0"/>
          </a:p>
        </p:txBody>
      </p:sp>
    </p:spTree>
    <p:extLst>
      <p:ext uri="{BB962C8B-B14F-4D97-AF65-F5344CB8AC3E}">
        <p14:creationId xmlns:p14="http://schemas.microsoft.com/office/powerpoint/2010/main" val="901760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931224" cy="634082"/>
          </a:xfrm>
        </p:spPr>
        <p:txBody>
          <a:bodyPr>
            <a:normAutofit fontScale="90000"/>
          </a:bodyPr>
          <a:lstStyle/>
          <a:p>
            <a:r>
              <a:rPr lang="en-US" dirty="0"/>
              <a:t> Monoclinic Material</a:t>
            </a:r>
          </a:p>
        </p:txBody>
      </p:sp>
      <p:sp>
        <p:nvSpPr>
          <p:cNvPr id="3" name="İçerik Yer Tutucusu 2"/>
          <p:cNvSpPr>
            <a:spLocks noGrp="1"/>
          </p:cNvSpPr>
          <p:nvPr>
            <p:ph idx="1"/>
          </p:nvPr>
        </p:nvSpPr>
        <p:spPr>
          <a:xfrm>
            <a:off x="457200" y="908720"/>
            <a:ext cx="8229600" cy="1944216"/>
          </a:xfrm>
        </p:spPr>
        <p:txBody>
          <a:bodyPr>
            <a:normAutofit/>
          </a:bodyPr>
          <a:lstStyle/>
          <a:p>
            <a:pPr marL="0" indent="0" algn="just">
              <a:buNone/>
            </a:pPr>
            <a:r>
              <a:rPr lang="en-US" dirty="0"/>
              <a:t>Materials that, in addition to showing triclinic material properties, also have one plane of symmetry at the crystal or larger macro level are called monoclinic materials.</a:t>
            </a:r>
          </a:p>
        </p:txBody>
      </p:sp>
      <p:pic>
        <p:nvPicPr>
          <p:cNvPr id="8" name="Resim 7">
            <a:extLst>
              <a:ext uri="{FF2B5EF4-FFF2-40B4-BE49-F238E27FC236}">
                <a16:creationId xmlns:a16="http://schemas.microsoft.com/office/drawing/2014/main" id="{AF56105E-7BC2-A366-1969-2911C3096620}"/>
              </a:ext>
            </a:extLst>
          </p:cNvPr>
          <p:cNvPicPr>
            <a:picLocks noChangeAspect="1"/>
          </p:cNvPicPr>
          <p:nvPr/>
        </p:nvPicPr>
        <p:blipFill>
          <a:blip r:embed="rId2"/>
          <a:stretch>
            <a:fillRect/>
          </a:stretch>
        </p:blipFill>
        <p:spPr>
          <a:xfrm>
            <a:off x="5580112" y="3429000"/>
            <a:ext cx="3381375" cy="2362200"/>
          </a:xfrm>
          <a:prstGeom prst="rect">
            <a:avLst/>
          </a:prstGeom>
        </p:spPr>
      </p:pic>
      <p:pic>
        <p:nvPicPr>
          <p:cNvPr id="10" name="Resim 9">
            <a:extLst>
              <a:ext uri="{FF2B5EF4-FFF2-40B4-BE49-F238E27FC236}">
                <a16:creationId xmlns:a16="http://schemas.microsoft.com/office/drawing/2014/main" id="{4FB97108-5E28-DB81-C692-B1DEF02F71E2}"/>
              </a:ext>
            </a:extLst>
          </p:cNvPr>
          <p:cNvPicPr>
            <a:picLocks noChangeAspect="1"/>
          </p:cNvPicPr>
          <p:nvPr/>
        </p:nvPicPr>
        <p:blipFill>
          <a:blip r:embed="rId3"/>
          <a:stretch>
            <a:fillRect/>
          </a:stretch>
        </p:blipFill>
        <p:spPr>
          <a:xfrm>
            <a:off x="1487413" y="2676506"/>
            <a:ext cx="3876675" cy="3981450"/>
          </a:xfrm>
          <a:prstGeom prst="rect">
            <a:avLst/>
          </a:prstGeom>
        </p:spPr>
      </p:pic>
    </p:spTree>
    <p:extLst>
      <p:ext uri="{BB962C8B-B14F-4D97-AF65-F5344CB8AC3E}">
        <p14:creationId xmlns:p14="http://schemas.microsoft.com/office/powerpoint/2010/main" val="78490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tr-TR"/>
          </a:p>
        </p:txBody>
      </p:sp>
      <p:sp>
        <p:nvSpPr>
          <p:cNvPr id="3" name="Content Placeholder 2"/>
          <p:cNvSpPr>
            <a:spLocks noGrp="1"/>
          </p:cNvSpPr>
          <p:nvPr>
            <p:ph idx="1"/>
          </p:nvPr>
        </p:nvSpPr>
        <p:spPr/>
        <p:txBody>
          <a:bodyPr/>
          <a:lstStyle/>
          <a:p>
            <a:pPr marL="514350" indent="-514350" algn="just">
              <a:buFont typeface="+mj-lt"/>
              <a:buAutoNum type="arabicPeriod" startAt="2"/>
            </a:pPr>
            <a:r>
              <a:rPr lang="en-US" dirty="0"/>
              <a:t>Develop the stress–strain relationships for a unidirectional/bidirectional lamina. This is</a:t>
            </a:r>
            <a:r>
              <a:rPr lang="tr-TR" dirty="0"/>
              <a:t> </a:t>
            </a:r>
            <a:r>
              <a:rPr lang="en-US" dirty="0"/>
              <a:t>called the </a:t>
            </a:r>
            <a:r>
              <a:rPr lang="en-US" b="1" i="1" dirty="0" err="1"/>
              <a:t>macromechanics</a:t>
            </a:r>
            <a:r>
              <a:rPr lang="en-US" dirty="0"/>
              <a:t> of a lamina.</a:t>
            </a:r>
            <a:endParaRPr lang="tr-TR" dirty="0"/>
          </a:p>
        </p:txBody>
      </p:sp>
    </p:spTree>
    <p:extLst>
      <p:ext uri="{BB962C8B-B14F-4D97-AF65-F5344CB8AC3E}">
        <p14:creationId xmlns:p14="http://schemas.microsoft.com/office/powerpoint/2010/main" val="3235239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089980-438D-3B3C-EA71-3DB15E5DECEB}"/>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BF4B5243-6671-8871-9839-884834D02D41}"/>
              </a:ext>
            </a:extLst>
          </p:cNvPr>
          <p:cNvSpPr>
            <a:spLocks noGrp="1"/>
          </p:cNvSpPr>
          <p:nvPr>
            <p:ph idx="1"/>
          </p:nvPr>
        </p:nvSpPr>
        <p:spPr>
          <a:xfrm>
            <a:off x="457200" y="2741334"/>
            <a:ext cx="8229600" cy="3842028"/>
          </a:xfrm>
        </p:spPr>
        <p:txBody>
          <a:bodyPr>
            <a:normAutofit/>
          </a:bodyPr>
          <a:lstStyle/>
          <a:p>
            <a:pPr algn="just"/>
            <a:r>
              <a:rPr lang="en-US" dirty="0"/>
              <a:t>Physical material properties are symmetrical with respect to this plane.</a:t>
            </a:r>
            <a:endParaRPr lang="tr-TR" dirty="0"/>
          </a:p>
          <a:p>
            <a:pPr algn="just"/>
            <a:r>
              <a:rPr lang="en-US" dirty="0"/>
              <a:t>In homogeneous structures, these symmetry planes at all points are parallel to each other.</a:t>
            </a:r>
            <a:endParaRPr lang="tr-TR" dirty="0"/>
          </a:p>
          <a:p>
            <a:pPr algn="just"/>
            <a:r>
              <a:rPr lang="en-US" dirty="0"/>
              <a:t>Layered (laminated)composite materials can have planes of symmetry or planes of symmetry parallel to each other at much larger sizes than the crystal level (at the macro level that can be seen with the eye).</a:t>
            </a:r>
          </a:p>
          <a:p>
            <a:endParaRPr lang="tr-TR" dirty="0"/>
          </a:p>
        </p:txBody>
      </p:sp>
      <p:pic>
        <p:nvPicPr>
          <p:cNvPr id="4" name="Resim 3">
            <a:extLst>
              <a:ext uri="{FF2B5EF4-FFF2-40B4-BE49-F238E27FC236}">
                <a16:creationId xmlns:a16="http://schemas.microsoft.com/office/drawing/2014/main" id="{60059546-E63F-4ABE-F298-13772B9543B1}"/>
              </a:ext>
            </a:extLst>
          </p:cNvPr>
          <p:cNvPicPr>
            <a:picLocks noChangeAspect="1"/>
          </p:cNvPicPr>
          <p:nvPr/>
        </p:nvPicPr>
        <p:blipFill rotWithShape="1">
          <a:blip r:embed="rId2"/>
          <a:srcRect b="41311"/>
          <a:stretch/>
        </p:blipFill>
        <p:spPr>
          <a:xfrm>
            <a:off x="2633662" y="404664"/>
            <a:ext cx="3876675" cy="2336670"/>
          </a:xfrm>
          <a:prstGeom prst="rect">
            <a:avLst/>
          </a:prstGeom>
        </p:spPr>
      </p:pic>
    </p:spTree>
    <p:extLst>
      <p:ext uri="{BB962C8B-B14F-4D97-AF65-F5344CB8AC3E}">
        <p14:creationId xmlns:p14="http://schemas.microsoft.com/office/powerpoint/2010/main" val="458796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336F0209-1E30-1B8A-4A61-298E01302B47}"/>
                  </a:ext>
                </a:extLst>
              </p:cNvPr>
              <p:cNvSpPr>
                <a:spLocks noGrp="1"/>
              </p:cNvSpPr>
              <p:nvPr>
                <p:ph idx="1"/>
              </p:nvPr>
            </p:nvSpPr>
            <p:spPr>
              <a:xfrm>
                <a:off x="457200" y="332656"/>
                <a:ext cx="8229600" cy="5793507"/>
              </a:xfrm>
            </p:spPr>
            <p:txBody>
              <a:bodyPr>
                <a:normAutofit fontScale="92500" lnSpcReduction="20000"/>
              </a:bodyPr>
              <a:lstStyle/>
              <a:p>
                <a:pPr algn="just"/>
                <a:r>
                  <a:rPr lang="en-US" dirty="0"/>
                  <a:t>We think that there is material symmetry with respect to the </a:t>
                </a:r>
                <a:r>
                  <a:rPr lang="en-US" b="1" dirty="0"/>
                  <a:t>1-2</a:t>
                </a:r>
                <a:r>
                  <a:rPr lang="en-US" dirty="0"/>
                  <a:t> plane</a:t>
                </a:r>
                <a:r>
                  <a:rPr lang="tr-TR" dirty="0"/>
                  <a:t> </a:t>
                </a:r>
                <a:r>
                  <a:rPr lang="en-US" dirty="0"/>
                  <a:t>at some point in an anisotropic, elastic and monoclinic structure.</a:t>
                </a:r>
                <a:endParaRPr lang="tr-TR" dirty="0"/>
              </a:p>
              <a:p>
                <a:pPr algn="just"/>
                <a:r>
                  <a:rPr lang="en-US" dirty="0"/>
                  <a:t>At this point, while there is normal</a:t>
                </a:r>
                <a:r>
                  <a:rPr lang="tr-TR" dirty="0"/>
                  <a:t> </a:t>
                </a:r>
                <a:r>
                  <a:rPr lang="en-US" dirty="0"/>
                  <a:t>stress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𝜎</m:t>
                        </m:r>
                      </m:e>
                      <m:sub>
                        <m:r>
                          <a:rPr lang="tr-TR" b="0" i="1" dirty="0" smtClean="0">
                            <a:latin typeface="Cambria Math" panose="02040503050406030204" pitchFamily="18" charset="0"/>
                          </a:rPr>
                          <m:t>1</m:t>
                        </m:r>
                      </m:sub>
                    </m:sSub>
                  </m:oMath>
                </a14:m>
                <a:r>
                  <a:rPr lang="en-US" dirty="0"/>
                  <a:t>) only in direction 1,</a:t>
                </a:r>
                <a:r>
                  <a:rPr lang="tr-TR" dirty="0"/>
                  <a:t> </a:t>
                </a:r>
                <a:r>
                  <a:rPr lang="en-US" dirty="0"/>
                  <a:t>distortion will not occur in directions</a:t>
                </a:r>
                <a:r>
                  <a:rPr lang="tr-TR" dirty="0"/>
                  <a:t> </a:t>
                </a:r>
                <a:r>
                  <a:rPr lang="en-US" b="1" dirty="0"/>
                  <a:t>1-3</a:t>
                </a:r>
                <a:r>
                  <a:rPr lang="en-US" dirty="0"/>
                  <a:t> and </a:t>
                </a:r>
                <a:r>
                  <a:rPr lang="en-US" b="1" dirty="0"/>
                  <a:t>2-3</a:t>
                </a:r>
                <a:r>
                  <a:rPr lang="en-US" dirty="0"/>
                  <a:t> due to symmetry.</a:t>
                </a:r>
                <a:r>
                  <a:rPr lang="tr-TR" dirty="0"/>
                  <a:t> </a:t>
                </a:r>
                <a:r>
                  <a:rPr lang="en-US" dirty="0"/>
                  <a:t>So: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rPr>
                          <m:t>23</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rPr>
                          <m:t>31</m:t>
                        </m:r>
                      </m:sub>
                    </m:sSub>
                    <m:r>
                      <a:rPr lang="tr-TR" b="0" i="1" smtClean="0">
                        <a:latin typeface="Cambria Math" panose="02040503050406030204" pitchFamily="18" charset="0"/>
                      </a:rPr>
                      <m:t>=0</m:t>
                    </m:r>
                  </m:oMath>
                </a14:m>
                <a:r>
                  <a:rPr lang="en-US" dirty="0"/>
                  <a:t>.</a:t>
                </a:r>
                <a:endParaRPr lang="tr-TR" dirty="0"/>
              </a:p>
              <a:p>
                <a:pPr algn="just"/>
                <a:r>
                  <a:rPr lang="tr-TR" dirty="0"/>
                  <a:t>     </a:t>
                </a:r>
                <a14:m>
                  <m:oMath xmlns:m="http://schemas.openxmlformats.org/officeDocument/2006/math">
                    <m:d>
                      <m:dPr>
                        <m:begChr m:val="["/>
                        <m:endChr m:val="]"/>
                        <m:ctrlPr>
                          <a:rPr lang="tr-TR" i="1" smtClean="0">
                            <a:latin typeface="Cambria Math" panose="02040503050406030204" pitchFamily="18" charset="0"/>
                          </a:rPr>
                        </m:ctrlPr>
                      </m:dPr>
                      <m:e>
                        <m:m>
                          <m:mPr>
                            <m:mcs>
                              <m:mc>
                                <m:mcPr>
                                  <m:count m:val="1"/>
                                  <m:mcJc m:val="center"/>
                                </m:mcPr>
                              </m:mc>
                            </m:mcs>
                            <m:ctrlPr>
                              <a:rPr lang="tr-TR" i="1" smtClean="0">
                                <a:latin typeface="Cambria Math" panose="02040503050406030204" pitchFamily="18" charset="0"/>
                              </a:rPr>
                            </m:ctrlPr>
                          </m:mPr>
                          <m:mr>
                            <m:e>
                              <m:m>
                                <m:mPr>
                                  <m:mcs>
                                    <m:mc>
                                      <m:mcPr>
                                        <m:count m:val="1"/>
                                        <m:mcJc m:val="center"/>
                                      </m:mcPr>
                                    </m:mc>
                                  </m:mcs>
                                  <m:ctrlPr>
                                    <a:rPr lang="tr-TR" i="1" smtClean="0">
                                      <a:latin typeface="Cambria Math" panose="02040503050406030204" pitchFamily="18" charset="0"/>
                                    </a:rPr>
                                  </m:ctrlPr>
                                </m:mPr>
                                <m:mr>
                                  <m:e>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𝜀</m:t>
                                        </m:r>
                                      </m:e>
                                      <m:sub>
                                        <m:r>
                                          <a:rPr lang="tr-TR" b="0" i="1" smtClean="0">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𝜀</m:t>
                                        </m:r>
                                      </m:e>
                                      <m:sub>
                                        <m:r>
                                          <a:rPr lang="tr-TR" b="0" i="1" smtClean="0">
                                            <a:latin typeface="Cambria Math" panose="02040503050406030204" pitchFamily="18" charset="0"/>
                                            <a:ea typeface="Cambria Math" panose="02040503050406030204" pitchFamily="18" charset="0"/>
                                          </a:rPr>
                                          <m:t>2</m:t>
                                        </m:r>
                                      </m:sub>
                                    </m:sSub>
                                  </m:e>
                                </m:mr>
                                <m:m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𝜀</m:t>
                                        </m:r>
                                      </m:e>
                                      <m:sub>
                                        <m:r>
                                          <a:rPr lang="tr-TR" b="0" i="1" smtClean="0">
                                            <a:latin typeface="Cambria Math" panose="02040503050406030204" pitchFamily="18" charset="0"/>
                                            <a:ea typeface="Cambria Math" panose="02040503050406030204" pitchFamily="18" charset="0"/>
                                          </a:rPr>
                                          <m:t>3</m:t>
                                        </m:r>
                                      </m:sub>
                                    </m:sSub>
                                  </m:e>
                                </m:mr>
                              </m:m>
                            </m:e>
                          </m:mr>
                          <m:mr>
                            <m:e>
                              <m:m>
                                <m:mPr>
                                  <m:mcs>
                                    <m:mc>
                                      <m:mcPr>
                                        <m:count m:val="1"/>
                                        <m:mcJc m:val="center"/>
                                      </m:mcPr>
                                    </m:mc>
                                  </m:mcs>
                                  <m:ctrlPr>
                                    <a:rPr lang="tr-TR" i="1" smtClean="0">
                                      <a:latin typeface="Cambria Math" panose="02040503050406030204" pitchFamily="18" charset="0"/>
                                    </a:rPr>
                                  </m:ctrlPr>
                                </m:mPr>
                                <m:mr>
                                  <m:e>
                                    <m:sSub>
                                      <m:sSubPr>
                                        <m:ctrlPr>
                                          <a:rPr lang="tr-TR" i="1">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ea typeface="Cambria Math" panose="02040503050406030204" pitchFamily="18" charset="0"/>
                                          </a:rPr>
                                          <m:t>23</m:t>
                                        </m:r>
                                      </m:sub>
                                    </m:sSub>
                                  </m:e>
                                </m:mr>
                                <m:mr>
                                  <m:e>
                                    <m:sSub>
                                      <m:sSubPr>
                                        <m:ctrlPr>
                                          <a:rPr lang="tr-TR" i="1">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ea typeface="Cambria Math" panose="02040503050406030204" pitchFamily="18" charset="0"/>
                                          </a:rPr>
                                          <m:t>31</m:t>
                                        </m:r>
                                      </m:sub>
                                    </m:sSub>
                                  </m:e>
                                </m:mr>
                                <m:mr>
                                  <m:e>
                                    <m:sSub>
                                      <m:sSubPr>
                                        <m:ctrlPr>
                                          <a:rPr lang="tr-TR" i="1">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𝛾</m:t>
                                        </m:r>
                                      </m:e>
                                      <m:sub>
                                        <m:r>
                                          <a:rPr lang="tr-TR" i="1">
                                            <a:latin typeface="Cambria Math" panose="02040503050406030204" pitchFamily="18" charset="0"/>
                                          </a:rPr>
                                          <m:t>1</m:t>
                                        </m:r>
                                        <m:r>
                                          <a:rPr lang="tr-TR" b="0" i="1" smtClean="0">
                                            <a:latin typeface="Cambria Math" panose="02040503050406030204" pitchFamily="18" charset="0"/>
                                          </a:rPr>
                                          <m:t>2</m:t>
                                        </m:r>
                                      </m:sub>
                                    </m:sSub>
                                  </m:e>
                                </m:mr>
                              </m:m>
                            </m:e>
                          </m:mr>
                        </m:m>
                      </m:e>
                    </m:d>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2"/>
                                  <m:mcJc m:val="center"/>
                                </m:mcPr>
                              </m:mc>
                            </m:mcs>
                            <m:ctrlPr>
                              <a:rPr lang="tr-TR" b="0" i="1" smtClean="0">
                                <a:latin typeface="Cambria Math" panose="02040503050406030204" pitchFamily="18" charset="0"/>
                              </a:rPr>
                            </m:ctrlPr>
                          </m:mPr>
                          <m:mr>
                            <m:e>
                              <m:m>
                                <m:mPr>
                                  <m:mcs>
                                    <m:mc>
                                      <m:mcPr>
                                        <m:count m:val="3"/>
                                        <m:mcJc m:val="center"/>
                                      </m:mcPr>
                                    </m:mc>
                                  </m:mcs>
                                  <m:ctrlPr>
                                    <a:rPr lang="tr-TR" b="0" i="1" smtClean="0">
                                      <a:latin typeface="Cambria Math" panose="02040503050406030204" pitchFamily="18" charset="0"/>
                                    </a:rPr>
                                  </m:ctrlPr>
                                </m:mPr>
                                <m:m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11</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1</m:t>
                                        </m:r>
                                        <m:r>
                                          <a:rPr lang="tr-TR" b="0" i="1" smtClean="0">
                                            <a:latin typeface="Cambria Math" panose="02040503050406030204" pitchFamily="18" charset="0"/>
                                          </a:rPr>
                                          <m:t>2</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1</m:t>
                                        </m:r>
                                        <m:r>
                                          <a:rPr lang="tr-TR" b="0" i="1" smtClean="0">
                                            <a:latin typeface="Cambria Math" panose="02040503050406030204" pitchFamily="18" charset="0"/>
                                          </a:rPr>
                                          <m:t>3</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2</m:t>
                                        </m:r>
                                        <m:r>
                                          <a:rPr lang="tr-TR" i="1">
                                            <a:latin typeface="Cambria Math" panose="02040503050406030204" pitchFamily="18" charset="0"/>
                                          </a:rPr>
                                          <m:t>1</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22</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23</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3</m:t>
                                        </m:r>
                                        <m:r>
                                          <a:rPr lang="tr-TR" i="1">
                                            <a:latin typeface="Cambria Math" panose="02040503050406030204" pitchFamily="18" charset="0"/>
                                          </a:rPr>
                                          <m:t>1</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32</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33</m:t>
                                        </m:r>
                                      </m:sub>
                                    </m:sSub>
                                  </m:e>
                                </m:mr>
                              </m:m>
                            </m:e>
                            <m:e>
                              <m:m>
                                <m:mPr>
                                  <m:mcs>
                                    <m:mc>
                                      <m:mcPr>
                                        <m:count m:val="3"/>
                                        <m:mcJc m:val="center"/>
                                      </m:mcPr>
                                    </m:mc>
                                  </m:mcs>
                                  <m:ctrlPr>
                                    <a:rPr lang="tr-TR" b="0" i="1" smtClean="0">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1</m:t>
                                        </m:r>
                                        <m:r>
                                          <a:rPr lang="tr-TR" b="0" i="1" smtClean="0">
                                            <a:latin typeface="Cambria Math" panose="02040503050406030204" pitchFamily="18" charset="0"/>
                                          </a:rPr>
                                          <m:t>4</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1</m:t>
                                        </m:r>
                                        <m:r>
                                          <a:rPr lang="tr-TR" b="0" i="1" smtClean="0">
                                            <a:latin typeface="Cambria Math" panose="02040503050406030204" pitchFamily="18" charset="0"/>
                                          </a:rPr>
                                          <m:t>5</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1</m:t>
                                        </m:r>
                                        <m:r>
                                          <a:rPr lang="tr-TR" b="0" i="1" smtClean="0">
                                            <a:latin typeface="Cambria Math" panose="02040503050406030204" pitchFamily="18" charset="0"/>
                                          </a:rPr>
                                          <m:t>6</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24</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11</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26</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34</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35</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36</m:t>
                                        </m:r>
                                      </m:sub>
                                    </m:sSub>
                                  </m:e>
                                </m:mr>
                              </m:m>
                            </m:e>
                          </m:mr>
                          <m:mr>
                            <m:e>
                              <m:m>
                                <m:mPr>
                                  <m:mcs>
                                    <m:mc>
                                      <m:mcPr>
                                        <m:count m:val="3"/>
                                        <m:mcJc m:val="center"/>
                                      </m:mcPr>
                                    </m:mc>
                                  </m:mcs>
                                  <m:ctrlPr>
                                    <a:rPr lang="tr-TR" b="0" i="1" smtClean="0">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4</m:t>
                                        </m:r>
                                        <m:r>
                                          <a:rPr lang="tr-TR" i="1">
                                            <a:latin typeface="Cambria Math" panose="02040503050406030204" pitchFamily="18" charset="0"/>
                                          </a:rPr>
                                          <m:t>1</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42</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43</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5</m:t>
                                        </m:r>
                                        <m:r>
                                          <a:rPr lang="tr-TR" i="1">
                                            <a:latin typeface="Cambria Math" panose="02040503050406030204" pitchFamily="18" charset="0"/>
                                          </a:rPr>
                                          <m:t>1</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52</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53</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6</m:t>
                                        </m:r>
                                        <m:r>
                                          <a:rPr lang="tr-TR" i="1">
                                            <a:latin typeface="Cambria Math" panose="02040503050406030204" pitchFamily="18" charset="0"/>
                                          </a:rPr>
                                          <m:t>1</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62</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63</m:t>
                                        </m:r>
                                      </m:sub>
                                    </m:sSub>
                                  </m:e>
                                </m:mr>
                              </m:m>
                            </m:e>
                            <m:e>
                              <m:m>
                                <m:mPr>
                                  <m:mcs>
                                    <m:mc>
                                      <m:mcPr>
                                        <m:count m:val="3"/>
                                        <m:mcJc m:val="center"/>
                                      </m:mcPr>
                                    </m:mc>
                                  </m:mcs>
                                  <m:ctrlPr>
                                    <a:rPr lang="tr-TR" b="0" i="1" smtClean="0">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44</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45</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46</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54</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55</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56</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64</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65</m:t>
                                        </m:r>
                                      </m:sub>
                                    </m:sSub>
                                  </m:e>
                                  <m:e>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66</m:t>
                                        </m:r>
                                      </m:sub>
                                    </m:sSub>
                                  </m:e>
                                </m:mr>
                              </m:m>
                            </m:e>
                          </m:mr>
                        </m:m>
                      </m:e>
                    </m:d>
                    <m:d>
                      <m:dPr>
                        <m:begChr m:val="["/>
                        <m:endChr m:val="]"/>
                        <m:ctrlPr>
                          <a:rPr lang="tr-TR" i="1" smtClean="0">
                            <a:latin typeface="Cambria Math" panose="02040503050406030204" pitchFamily="18" charset="0"/>
                          </a:rPr>
                        </m:ctrlPr>
                      </m:dPr>
                      <m:e>
                        <m:m>
                          <m:mPr>
                            <m:mcs>
                              <m:mc>
                                <m:mcPr>
                                  <m:count m:val="1"/>
                                  <m:mcJc m:val="center"/>
                                </m:mcPr>
                              </m:mc>
                            </m:mcs>
                            <m:ctrlPr>
                              <a:rPr lang="tr-TR" i="1" smtClean="0">
                                <a:latin typeface="Cambria Math" panose="02040503050406030204" pitchFamily="18" charset="0"/>
                              </a:rPr>
                            </m:ctrlPr>
                          </m:mPr>
                          <m:mr>
                            <m:e>
                              <m:m>
                                <m:mPr>
                                  <m:mcs>
                                    <m:mc>
                                      <m:mcPr>
                                        <m:count m:val="1"/>
                                        <m:mcJc m:val="center"/>
                                      </m:mcPr>
                                    </m:mc>
                                  </m:mcs>
                                  <m:ctrlPr>
                                    <a:rPr lang="tr-TR" i="1" smtClean="0">
                                      <a:latin typeface="Cambria Math" panose="02040503050406030204" pitchFamily="18" charset="0"/>
                                    </a:rPr>
                                  </m:ctrlPr>
                                </m:mPr>
                                <m:mr>
                                  <m:e>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1</m:t>
                                        </m:r>
                                      </m:sub>
                                    </m:sSub>
                                  </m:e>
                                </m:mr>
                                <m:mr>
                                  <m:e>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2</m:t>
                                        </m:r>
                                      </m:sub>
                                    </m:sSub>
                                  </m:e>
                                </m:mr>
                                <m:mr>
                                  <m:e>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3</m:t>
                                        </m:r>
                                      </m:sub>
                                    </m:sSub>
                                  </m:e>
                                </m:mr>
                              </m:m>
                            </m:e>
                          </m:mr>
                          <m:mr>
                            <m:e>
                              <m:m>
                                <m:mPr>
                                  <m:mcs>
                                    <m:mc>
                                      <m:mcPr>
                                        <m:count m:val="1"/>
                                        <m:mcJc m:val="center"/>
                                      </m:mcPr>
                                    </m:mc>
                                  </m:mcs>
                                  <m:ctrlPr>
                                    <a:rPr lang="tr-TR" i="1" smtClean="0">
                                      <a:latin typeface="Cambria Math" panose="02040503050406030204" pitchFamily="18" charset="0"/>
                                    </a:rPr>
                                  </m:ctrlPr>
                                </m:mPr>
                                <m:mr>
                                  <m:e>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𝜏</m:t>
                                        </m:r>
                                      </m:e>
                                      <m:sub>
                                        <m:r>
                                          <a:rPr lang="tr-TR" b="0" i="1" smtClean="0">
                                            <a:latin typeface="Cambria Math" panose="02040503050406030204" pitchFamily="18" charset="0"/>
                                          </a:rPr>
                                          <m:t>23</m:t>
                                        </m:r>
                                      </m:sub>
                                    </m:sSub>
                                  </m:e>
                                </m:mr>
                                <m:mr>
                                  <m:e>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𝜏</m:t>
                                        </m:r>
                                      </m:e>
                                      <m:sub>
                                        <m:r>
                                          <a:rPr lang="tr-TR" b="0" i="1" smtClean="0">
                                            <a:latin typeface="Cambria Math" panose="02040503050406030204" pitchFamily="18" charset="0"/>
                                          </a:rPr>
                                          <m:t>31</m:t>
                                        </m:r>
                                      </m:sub>
                                    </m:sSub>
                                  </m:e>
                                </m:mr>
                                <m:mr>
                                  <m:e>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𝜏</m:t>
                                        </m:r>
                                      </m:e>
                                      <m:sub>
                                        <m:r>
                                          <a:rPr lang="tr-TR" b="0" i="1" smtClean="0">
                                            <a:latin typeface="Cambria Math" panose="02040503050406030204" pitchFamily="18" charset="0"/>
                                          </a:rPr>
                                          <m:t>12</m:t>
                                        </m:r>
                                      </m:sub>
                                    </m:sSub>
                                  </m:e>
                                </m:mr>
                              </m:m>
                            </m:e>
                          </m:mr>
                        </m:m>
                      </m:e>
                    </m:d>
                  </m:oMath>
                </a14:m>
                <a:endParaRPr lang="tr-TR" dirty="0"/>
              </a:p>
              <a:p>
                <a:pPr algn="just"/>
                <a:endParaRPr lang="tr-TR" sz="900" dirty="0"/>
              </a:p>
              <a:p>
                <a:r>
                  <a:rPr lang="tr-TR" dirty="0"/>
                  <a:t>when </a:t>
                </a:r>
                <a:r>
                  <a:rPr lang="tr-TR" dirty="0" err="1"/>
                  <a:t>there</a:t>
                </a:r>
                <a:r>
                  <a:rPr lang="tr-TR" dirty="0"/>
                  <a:t> is </a:t>
                </a:r>
                <a:r>
                  <a:rPr lang="tr-TR" dirty="0" err="1"/>
                  <a:t>only</a:t>
                </a:r>
                <a:r>
                  <a:rPr lang="tr-TR" dirty="0"/>
                  <a:t> </a:t>
                </a:r>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1</m:t>
                        </m:r>
                      </m:sub>
                    </m:sSub>
                  </m:oMath>
                </a14:m>
                <a:r>
                  <a:rPr lang="tr-TR" dirty="0"/>
                  <a:t>, </a:t>
                </a:r>
                <a14:m>
                  <m:oMath xmlns:m="http://schemas.openxmlformats.org/officeDocument/2006/math">
                    <m:d>
                      <m:dPr>
                        <m:ctrlPr>
                          <a:rPr lang="tr-TR" i="1" smtClean="0">
                            <a:latin typeface="Cambria Math" panose="02040503050406030204" pitchFamily="18" charset="0"/>
                          </a:rPr>
                        </m:ctrlPr>
                      </m:dPr>
                      <m:e>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2</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3</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𝜏</m:t>
                            </m:r>
                          </m:e>
                          <m:sub>
                            <m:r>
                              <a:rPr lang="tr-TR" i="1">
                                <a:latin typeface="Cambria Math" panose="02040503050406030204" pitchFamily="18" charset="0"/>
                              </a:rPr>
                              <m:t>2</m:t>
                            </m:r>
                            <m:r>
                              <a:rPr lang="tr-TR" b="0" i="1" smtClean="0">
                                <a:latin typeface="Cambria Math" panose="02040503050406030204" pitchFamily="18" charset="0"/>
                              </a:rPr>
                              <m:t>3</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𝜏</m:t>
                            </m:r>
                          </m:e>
                          <m:sub>
                            <m:r>
                              <a:rPr lang="tr-TR" b="0" i="1" smtClean="0">
                                <a:latin typeface="Cambria Math" panose="02040503050406030204" pitchFamily="18" charset="0"/>
                              </a:rPr>
                              <m:t>31</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𝜏</m:t>
                            </m:r>
                          </m:e>
                          <m:sub>
                            <m:r>
                              <a:rPr lang="tr-TR" b="0" i="1" smtClean="0">
                                <a:latin typeface="Cambria Math" panose="02040503050406030204" pitchFamily="18" charset="0"/>
                                <a:ea typeface="Cambria Math" panose="02040503050406030204" pitchFamily="18" charset="0"/>
                              </a:rPr>
                              <m:t>1</m:t>
                            </m:r>
                            <m:r>
                              <a:rPr lang="tr-TR" i="1">
                                <a:latin typeface="Cambria Math" panose="02040503050406030204" pitchFamily="18" charset="0"/>
                              </a:rPr>
                              <m:t>2</m:t>
                            </m:r>
                          </m:sub>
                        </m:sSub>
                        <m:r>
                          <a:rPr lang="tr-TR" b="0" i="1" smtClean="0">
                            <a:latin typeface="Cambria Math" panose="02040503050406030204" pitchFamily="18" charset="0"/>
                          </a:rPr>
                          <m:t>=0</m:t>
                        </m:r>
                      </m:e>
                    </m:d>
                  </m:oMath>
                </a14:m>
                <a:r>
                  <a:rPr lang="tr-TR" dirty="0"/>
                  <a:t>;</a:t>
                </a:r>
              </a:p>
              <a:p>
                <a:pPr lvl="1"/>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rPr>
                          <m:t>23</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𝑠</m:t>
                        </m:r>
                      </m:e>
                      <m:sub>
                        <m:r>
                          <a:rPr lang="tr-TR" b="0" i="1" smtClean="0">
                            <a:latin typeface="Cambria Math" panose="02040503050406030204" pitchFamily="18" charset="0"/>
                          </a:rPr>
                          <m:t>14</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2</m:t>
                        </m:r>
                      </m:sub>
                    </m:sSub>
                    <m:r>
                      <a:rPr lang="tr-TR" b="0" i="1" smtClean="0">
                        <a:latin typeface="Cambria Math" panose="02040503050406030204" pitchFamily="18" charset="0"/>
                      </a:rPr>
                      <m:t>=0</m:t>
                    </m:r>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𝑠</m:t>
                        </m:r>
                      </m:e>
                      <m:sub>
                        <m:r>
                          <a:rPr lang="tr-TR" b="0" i="1" smtClean="0">
                            <a:latin typeface="Cambria Math" panose="02040503050406030204" pitchFamily="18" charset="0"/>
                            <a:ea typeface="Cambria Math" panose="02040503050406030204" pitchFamily="18" charset="0"/>
                          </a:rPr>
                          <m:t>14</m:t>
                        </m:r>
                      </m:sub>
                    </m:sSub>
                    <m:r>
                      <a:rPr lang="tr-TR" b="0" i="1" smtClean="0">
                        <a:latin typeface="Cambria Math" panose="02040503050406030204" pitchFamily="18" charset="0"/>
                        <a:ea typeface="Cambria Math" panose="02040503050406030204" pitchFamily="18" charset="0"/>
                      </a:rPr>
                      <m:t>=0</m:t>
                    </m:r>
                  </m:oMath>
                </a14:m>
                <a:endParaRPr lang="tr-TR" dirty="0"/>
              </a:p>
              <a:p>
                <a:pPr lvl="1"/>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rPr>
                          <m:t>31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𝑠</m:t>
                        </m:r>
                      </m:e>
                      <m:sub>
                        <m:r>
                          <a:rPr lang="tr-TR" b="0" i="1" smtClean="0">
                            <a:latin typeface="Cambria Math" panose="02040503050406030204" pitchFamily="18" charset="0"/>
                          </a:rPr>
                          <m:t>15</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2</m:t>
                        </m:r>
                      </m:sub>
                    </m:sSub>
                    <m:r>
                      <a:rPr lang="tr-TR" b="0" i="1" smtClean="0">
                        <a:latin typeface="Cambria Math" panose="02040503050406030204" pitchFamily="18" charset="0"/>
                      </a:rPr>
                      <m:t>=0</m:t>
                    </m:r>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𝑠</m:t>
                        </m:r>
                      </m:e>
                      <m:sub>
                        <m:r>
                          <a:rPr lang="tr-TR" b="0" i="1" smtClean="0">
                            <a:latin typeface="Cambria Math" panose="02040503050406030204" pitchFamily="18" charset="0"/>
                            <a:ea typeface="Cambria Math" panose="02040503050406030204" pitchFamily="18" charset="0"/>
                          </a:rPr>
                          <m:t>15</m:t>
                        </m:r>
                      </m:sub>
                    </m:sSub>
                    <m:r>
                      <a:rPr lang="tr-TR" b="0" i="1" smtClean="0">
                        <a:latin typeface="Cambria Math" panose="02040503050406030204" pitchFamily="18" charset="0"/>
                        <a:ea typeface="Cambria Math" panose="02040503050406030204" pitchFamily="18" charset="0"/>
                      </a:rPr>
                      <m:t>=0</m:t>
                    </m:r>
                  </m:oMath>
                </a14:m>
                <a:endParaRPr lang="tr-TR" dirty="0"/>
              </a:p>
              <a:p>
                <a:pPr algn="just"/>
                <a:endParaRPr lang="tr-TR" dirty="0"/>
              </a:p>
              <a:p>
                <a:pPr algn="just"/>
                <a:endParaRPr lang="tr-TR" dirty="0"/>
              </a:p>
            </p:txBody>
          </p:sp>
        </mc:Choice>
        <mc:Fallback xmlns="">
          <p:sp>
            <p:nvSpPr>
              <p:cNvPr id="3" name="İçerik Yer Tutucusu 2">
                <a:extLst>
                  <a:ext uri="{FF2B5EF4-FFF2-40B4-BE49-F238E27FC236}">
                    <a16:creationId xmlns:a16="http://schemas.microsoft.com/office/drawing/2014/main" id="{336F0209-1E30-1B8A-4A61-298E01302B47}"/>
                  </a:ext>
                </a:extLst>
              </p:cNvPr>
              <p:cNvSpPr>
                <a:spLocks noGrp="1" noRot="1" noChangeAspect="1" noMove="1" noResize="1" noEditPoints="1" noAdjustHandles="1" noChangeArrowheads="1" noChangeShapeType="1" noTextEdit="1"/>
              </p:cNvSpPr>
              <p:nvPr>
                <p:ph idx="1"/>
              </p:nvPr>
            </p:nvSpPr>
            <p:spPr>
              <a:xfrm>
                <a:off x="457200" y="332656"/>
                <a:ext cx="8229600" cy="5793507"/>
              </a:xfrm>
              <a:blipFill>
                <a:blip r:embed="rId2"/>
                <a:stretch>
                  <a:fillRect l="-1111" t="-2211" r="-1333" b="-632"/>
                </a:stretch>
              </a:blipFill>
            </p:spPr>
            <p:txBody>
              <a:bodyPr/>
              <a:lstStyle/>
              <a:p>
                <a:r>
                  <a:rPr lang="tr-TR">
                    <a:noFill/>
                  </a:rPr>
                  <a:t> </a:t>
                </a:r>
              </a:p>
            </p:txBody>
          </p:sp>
        </mc:Fallback>
      </mc:AlternateContent>
    </p:spTree>
    <p:extLst>
      <p:ext uri="{BB962C8B-B14F-4D97-AF65-F5344CB8AC3E}">
        <p14:creationId xmlns:p14="http://schemas.microsoft.com/office/powerpoint/2010/main" val="855006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48945E-103C-C4F4-8515-D69C93BA08C5}"/>
              </a:ext>
            </a:extLst>
          </p:cNvPr>
          <p:cNvSpPr>
            <a:spLocks noGrp="1"/>
          </p:cNvSpPr>
          <p:nvPr>
            <p:ph type="title"/>
          </p:nvPr>
        </p:nvSpPr>
        <p:spPr/>
        <p:txBody>
          <a:bodyPr>
            <a:normAutofit fontScale="90000"/>
          </a:bodyPr>
          <a:lstStyle/>
          <a:p>
            <a:endParaRPr lang="tr-T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A08418A9-C23B-7C56-F3F6-60F63B4F4359}"/>
                  </a:ext>
                </a:extLst>
              </p:cNvPr>
              <p:cNvSpPr>
                <a:spLocks noGrp="1"/>
              </p:cNvSpPr>
              <p:nvPr>
                <p:ph idx="1"/>
              </p:nvPr>
            </p:nvSpPr>
            <p:spPr/>
            <p:txBody>
              <a:bodyPr>
                <a:normAutofit fontScale="92500"/>
              </a:bodyPr>
              <a:lstStyle/>
              <a:p>
                <a:pPr algn="just"/>
                <a:r>
                  <a:rPr lang="tr-TR" dirty="0"/>
                  <a:t>Similary, in </a:t>
                </a:r>
                <a:r>
                  <a:rPr lang="tr-TR" dirty="0" err="1"/>
                  <a:t>the</a:t>
                </a:r>
                <a:r>
                  <a:rPr lang="tr-TR" dirty="0"/>
                  <a:t> </a:t>
                </a:r>
                <a:r>
                  <a:rPr lang="tr-TR" dirty="0" err="1"/>
                  <a:t>following</a:t>
                </a:r>
                <a:r>
                  <a:rPr lang="tr-TR" dirty="0"/>
                  <a:t> </a:t>
                </a:r>
                <a:r>
                  <a:rPr lang="tr-TR" dirty="0" err="1"/>
                  <a:t>cases</a:t>
                </a:r>
                <a:r>
                  <a:rPr lang="tr-TR" dirty="0"/>
                  <a:t>, </a:t>
                </a:r>
                <a:r>
                  <a:rPr lang="tr-TR" dirty="0" err="1"/>
                  <a:t>there</a:t>
                </a:r>
                <a:r>
                  <a:rPr lang="tr-TR" dirty="0"/>
                  <a:t> </a:t>
                </a:r>
                <a:r>
                  <a:rPr lang="tr-TR" dirty="0" err="1"/>
                  <a:t>will</a:t>
                </a:r>
                <a:r>
                  <a:rPr lang="tr-TR" dirty="0"/>
                  <a:t> be </a:t>
                </a:r>
                <a:r>
                  <a:rPr lang="tr-TR" dirty="0" err="1"/>
                  <a:t>no</a:t>
                </a:r>
                <a:r>
                  <a:rPr lang="tr-TR" dirty="0"/>
                  <a:t> </a:t>
                </a:r>
                <a:r>
                  <a:rPr lang="tr-TR" dirty="0" err="1"/>
                  <a:t>distortions</a:t>
                </a:r>
                <a:r>
                  <a:rPr lang="tr-TR" dirty="0"/>
                  <a:t> in </a:t>
                </a:r>
                <a:r>
                  <a:rPr lang="tr-TR" b="1" dirty="0"/>
                  <a:t>1-3</a:t>
                </a:r>
                <a:r>
                  <a:rPr lang="tr-TR" dirty="0"/>
                  <a:t> </a:t>
                </a:r>
                <a:r>
                  <a:rPr lang="tr-TR" dirty="0" err="1"/>
                  <a:t>and</a:t>
                </a:r>
                <a:r>
                  <a:rPr lang="tr-TR" dirty="0"/>
                  <a:t> </a:t>
                </a:r>
                <a:r>
                  <a:rPr lang="tr-TR" b="1" dirty="0"/>
                  <a:t>2-3</a:t>
                </a:r>
                <a:r>
                  <a:rPr lang="tr-TR" dirty="0"/>
                  <a:t> </a:t>
                </a:r>
                <a:r>
                  <a:rPr lang="tr-TR" dirty="0" err="1"/>
                  <a:t>directions</a:t>
                </a:r>
                <a:endParaRPr lang="tr-TR" dirty="0"/>
              </a:p>
              <a:p>
                <a:pPr algn="just"/>
                <a:r>
                  <a:rPr lang="tr-TR" dirty="0" err="1"/>
                  <a:t>when</a:t>
                </a:r>
                <a:r>
                  <a:rPr lang="tr-TR" dirty="0"/>
                  <a:t> </a:t>
                </a:r>
                <a:r>
                  <a:rPr lang="tr-TR" dirty="0" err="1"/>
                  <a:t>there</a:t>
                </a:r>
                <a:r>
                  <a:rPr lang="tr-TR" dirty="0"/>
                  <a:t> is </a:t>
                </a:r>
                <a:r>
                  <a:rPr lang="tr-TR" dirty="0" err="1"/>
                  <a:t>only</a:t>
                </a:r>
                <a:r>
                  <a:rPr lang="tr-TR" dirty="0"/>
                  <a:t> </a:t>
                </a:r>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2</m:t>
                        </m:r>
                      </m:sub>
                    </m:sSub>
                  </m:oMath>
                </a14:m>
                <a:r>
                  <a:rPr lang="tr-TR" dirty="0"/>
                  <a:t>, </a:t>
                </a:r>
                <a14:m>
                  <m:oMath xmlns:m="http://schemas.openxmlformats.org/officeDocument/2006/math">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𝜎</m:t>
                            </m:r>
                          </m:e>
                          <m:sub>
                            <m:r>
                              <a:rPr lang="tr-TR" i="1">
                                <a:latin typeface="Cambria Math" panose="02040503050406030204" pitchFamily="18" charset="0"/>
                              </a:rPr>
                              <m:t>3</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𝜏</m:t>
                            </m:r>
                          </m:e>
                          <m:sub>
                            <m:r>
                              <a:rPr lang="tr-TR" i="1">
                                <a:latin typeface="Cambria Math" panose="02040503050406030204" pitchFamily="18" charset="0"/>
                              </a:rPr>
                              <m:t>23</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𝜏</m:t>
                            </m:r>
                          </m:e>
                          <m:sub>
                            <m:r>
                              <a:rPr lang="tr-TR" i="1">
                                <a:latin typeface="Cambria Math" panose="02040503050406030204" pitchFamily="18" charset="0"/>
                              </a:rPr>
                              <m:t>31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𝜏</m:t>
                            </m:r>
                          </m:e>
                          <m:sub>
                            <m:r>
                              <a:rPr lang="tr-TR" i="1">
                                <a:latin typeface="Cambria Math" panose="02040503050406030204" pitchFamily="18" charset="0"/>
                                <a:ea typeface="Cambria Math" panose="02040503050406030204" pitchFamily="18" charset="0"/>
                              </a:rPr>
                              <m:t>1</m:t>
                            </m:r>
                            <m:r>
                              <a:rPr lang="tr-TR" i="1">
                                <a:latin typeface="Cambria Math" panose="02040503050406030204" pitchFamily="18" charset="0"/>
                              </a:rPr>
                              <m:t>2</m:t>
                            </m:r>
                          </m:sub>
                        </m:sSub>
                        <m:r>
                          <a:rPr lang="tr-TR" i="1">
                            <a:latin typeface="Cambria Math" panose="02040503050406030204" pitchFamily="18" charset="0"/>
                          </a:rPr>
                          <m:t>=0</m:t>
                        </m:r>
                      </m:e>
                    </m:d>
                  </m:oMath>
                </a14:m>
                <a:r>
                  <a:rPr lang="tr-TR" dirty="0"/>
                  <a:t>;</a:t>
                </a:r>
              </a:p>
              <a:p>
                <a:pPr lvl="1" algn="just"/>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rPr>
                          <m:t>23</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𝑠</m:t>
                        </m:r>
                      </m:e>
                      <m:sub>
                        <m:r>
                          <a:rPr lang="tr-TR" b="0" i="1" smtClean="0">
                            <a:latin typeface="Cambria Math" panose="02040503050406030204" pitchFamily="18" charset="0"/>
                          </a:rPr>
                          <m:t>24</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2</m:t>
                        </m:r>
                      </m:sub>
                    </m:sSub>
                    <m:r>
                      <a:rPr lang="tr-TR" b="0" i="1" smtClean="0">
                        <a:latin typeface="Cambria Math" panose="02040503050406030204" pitchFamily="18" charset="0"/>
                      </a:rPr>
                      <m:t>=0</m:t>
                    </m:r>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𝑠</m:t>
                        </m:r>
                      </m:e>
                      <m:sub>
                        <m:r>
                          <a:rPr lang="tr-TR" b="0" i="1" smtClean="0">
                            <a:latin typeface="Cambria Math" panose="02040503050406030204" pitchFamily="18" charset="0"/>
                            <a:ea typeface="Cambria Math" panose="02040503050406030204" pitchFamily="18" charset="0"/>
                          </a:rPr>
                          <m:t>24</m:t>
                        </m:r>
                      </m:sub>
                    </m:sSub>
                    <m:r>
                      <a:rPr lang="tr-TR" b="0" i="1" smtClean="0">
                        <a:latin typeface="Cambria Math" panose="02040503050406030204" pitchFamily="18" charset="0"/>
                        <a:ea typeface="Cambria Math" panose="02040503050406030204" pitchFamily="18" charset="0"/>
                      </a:rPr>
                      <m:t>=0</m:t>
                    </m:r>
                  </m:oMath>
                </a14:m>
                <a:endParaRPr lang="tr-TR" dirty="0"/>
              </a:p>
              <a:p>
                <a:pPr lvl="1" algn="just"/>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rPr>
                          <m:t>31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𝑠</m:t>
                        </m:r>
                      </m:e>
                      <m:sub>
                        <m:r>
                          <a:rPr lang="tr-TR" b="0" i="1" smtClean="0">
                            <a:latin typeface="Cambria Math" panose="02040503050406030204" pitchFamily="18" charset="0"/>
                          </a:rPr>
                          <m:t>25</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2</m:t>
                        </m:r>
                      </m:sub>
                    </m:sSub>
                    <m:r>
                      <a:rPr lang="tr-TR" b="0" i="1" smtClean="0">
                        <a:latin typeface="Cambria Math" panose="02040503050406030204" pitchFamily="18" charset="0"/>
                      </a:rPr>
                      <m:t>=0</m:t>
                    </m:r>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𝑠</m:t>
                        </m:r>
                      </m:e>
                      <m:sub>
                        <m:r>
                          <a:rPr lang="tr-TR" b="0" i="1" smtClean="0">
                            <a:latin typeface="Cambria Math" panose="02040503050406030204" pitchFamily="18" charset="0"/>
                            <a:ea typeface="Cambria Math" panose="02040503050406030204" pitchFamily="18" charset="0"/>
                          </a:rPr>
                          <m:t>25</m:t>
                        </m:r>
                      </m:sub>
                    </m:sSub>
                    <m:r>
                      <a:rPr lang="tr-TR" b="0" i="1" smtClean="0">
                        <a:latin typeface="Cambria Math" panose="02040503050406030204" pitchFamily="18" charset="0"/>
                        <a:ea typeface="Cambria Math" panose="02040503050406030204" pitchFamily="18" charset="0"/>
                      </a:rPr>
                      <m:t>=0</m:t>
                    </m:r>
                  </m:oMath>
                </a14:m>
                <a:endParaRPr lang="tr-TR" dirty="0"/>
              </a:p>
              <a:p>
                <a:pPr algn="just"/>
                <a:r>
                  <a:rPr lang="tr-TR" dirty="0" err="1"/>
                  <a:t>when</a:t>
                </a:r>
                <a:r>
                  <a:rPr lang="tr-TR" dirty="0"/>
                  <a:t> </a:t>
                </a:r>
                <a:r>
                  <a:rPr lang="tr-TR" dirty="0" err="1"/>
                  <a:t>there</a:t>
                </a:r>
                <a:r>
                  <a:rPr lang="tr-TR" dirty="0"/>
                  <a:t> is </a:t>
                </a:r>
                <a:r>
                  <a:rPr lang="tr-TR" dirty="0" err="1"/>
                  <a:t>only</a:t>
                </a:r>
                <a:r>
                  <a:rPr lang="tr-TR" dirty="0"/>
                  <a:t> </a:t>
                </a:r>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3</m:t>
                        </m:r>
                      </m:sub>
                    </m:sSub>
                  </m:oMath>
                </a14:m>
                <a:r>
                  <a:rPr lang="tr-TR" dirty="0"/>
                  <a:t>, </a:t>
                </a:r>
                <a14:m>
                  <m:oMath xmlns:m="http://schemas.openxmlformats.org/officeDocument/2006/math">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𝜏</m:t>
                            </m:r>
                          </m:e>
                          <m:sub>
                            <m:r>
                              <a:rPr lang="tr-TR" i="1">
                                <a:latin typeface="Cambria Math" panose="02040503050406030204" pitchFamily="18" charset="0"/>
                              </a:rPr>
                              <m:t>23</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𝜏</m:t>
                            </m:r>
                          </m:e>
                          <m:sub>
                            <m:r>
                              <a:rPr lang="tr-TR" i="1">
                                <a:latin typeface="Cambria Math" panose="02040503050406030204" pitchFamily="18" charset="0"/>
                              </a:rPr>
                              <m:t>31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𝜏</m:t>
                            </m:r>
                          </m:e>
                          <m:sub>
                            <m:r>
                              <a:rPr lang="tr-TR" i="1">
                                <a:latin typeface="Cambria Math" panose="02040503050406030204" pitchFamily="18" charset="0"/>
                                <a:ea typeface="Cambria Math" panose="02040503050406030204" pitchFamily="18" charset="0"/>
                              </a:rPr>
                              <m:t>1</m:t>
                            </m:r>
                            <m:r>
                              <a:rPr lang="tr-TR" i="1">
                                <a:latin typeface="Cambria Math" panose="02040503050406030204" pitchFamily="18" charset="0"/>
                              </a:rPr>
                              <m:t>2</m:t>
                            </m:r>
                          </m:sub>
                        </m:sSub>
                        <m:r>
                          <a:rPr lang="tr-TR" i="1">
                            <a:latin typeface="Cambria Math" panose="02040503050406030204" pitchFamily="18" charset="0"/>
                          </a:rPr>
                          <m:t>=0</m:t>
                        </m:r>
                      </m:e>
                    </m:d>
                  </m:oMath>
                </a14:m>
                <a:r>
                  <a:rPr lang="tr-TR" dirty="0"/>
                  <a:t>;</a:t>
                </a:r>
              </a:p>
              <a:p>
                <a:pPr lvl="1" algn="just"/>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rPr>
                          <m:t>23</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𝑠</m:t>
                        </m:r>
                      </m:e>
                      <m:sub>
                        <m:r>
                          <a:rPr lang="tr-TR" b="0" i="1" smtClean="0">
                            <a:latin typeface="Cambria Math" panose="02040503050406030204" pitchFamily="18" charset="0"/>
                          </a:rPr>
                          <m:t>34</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3</m:t>
                        </m:r>
                      </m:sub>
                    </m:sSub>
                    <m:r>
                      <a:rPr lang="tr-TR" b="0" i="1" smtClean="0">
                        <a:latin typeface="Cambria Math" panose="02040503050406030204" pitchFamily="18" charset="0"/>
                      </a:rPr>
                      <m:t>=0</m:t>
                    </m:r>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𝑠</m:t>
                        </m:r>
                      </m:e>
                      <m:sub>
                        <m:r>
                          <a:rPr lang="tr-TR" b="0" i="1" smtClean="0">
                            <a:latin typeface="Cambria Math" panose="02040503050406030204" pitchFamily="18" charset="0"/>
                            <a:ea typeface="Cambria Math" panose="02040503050406030204" pitchFamily="18" charset="0"/>
                          </a:rPr>
                          <m:t>34</m:t>
                        </m:r>
                      </m:sub>
                    </m:sSub>
                    <m:r>
                      <a:rPr lang="tr-TR" b="0" i="1" smtClean="0">
                        <a:latin typeface="Cambria Math" panose="02040503050406030204" pitchFamily="18" charset="0"/>
                        <a:ea typeface="Cambria Math" panose="02040503050406030204" pitchFamily="18" charset="0"/>
                      </a:rPr>
                      <m:t>=0</m:t>
                    </m:r>
                  </m:oMath>
                </a14:m>
                <a:endParaRPr lang="tr-TR" dirty="0"/>
              </a:p>
              <a:p>
                <a:pPr lvl="1" algn="just"/>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rPr>
                          <m:t>31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𝑠</m:t>
                        </m:r>
                      </m:e>
                      <m:sub>
                        <m:r>
                          <a:rPr lang="tr-TR" b="0" i="1" smtClean="0">
                            <a:latin typeface="Cambria Math" panose="02040503050406030204" pitchFamily="18" charset="0"/>
                          </a:rPr>
                          <m:t>35</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3</m:t>
                        </m:r>
                      </m:sub>
                    </m:sSub>
                    <m:r>
                      <a:rPr lang="tr-TR" b="0" i="1" smtClean="0">
                        <a:latin typeface="Cambria Math" panose="02040503050406030204" pitchFamily="18" charset="0"/>
                      </a:rPr>
                      <m:t>=0</m:t>
                    </m:r>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𝑠</m:t>
                        </m:r>
                      </m:e>
                      <m:sub>
                        <m:r>
                          <a:rPr lang="tr-TR" b="0" i="1" smtClean="0">
                            <a:latin typeface="Cambria Math" panose="02040503050406030204" pitchFamily="18" charset="0"/>
                            <a:ea typeface="Cambria Math" panose="02040503050406030204" pitchFamily="18" charset="0"/>
                          </a:rPr>
                          <m:t>35</m:t>
                        </m:r>
                      </m:sub>
                    </m:sSub>
                    <m:r>
                      <a:rPr lang="tr-TR" b="0" i="1" smtClean="0">
                        <a:latin typeface="Cambria Math" panose="02040503050406030204" pitchFamily="18" charset="0"/>
                        <a:ea typeface="Cambria Math" panose="02040503050406030204" pitchFamily="18" charset="0"/>
                      </a:rPr>
                      <m:t>=0</m:t>
                    </m:r>
                  </m:oMath>
                </a14:m>
                <a:endParaRPr lang="tr-TR" dirty="0"/>
              </a:p>
              <a:p>
                <a:pPr algn="just"/>
                <a:r>
                  <a:rPr lang="tr-TR" dirty="0"/>
                  <a:t>when </a:t>
                </a:r>
                <a:r>
                  <a:rPr lang="tr-TR" dirty="0" err="1"/>
                  <a:t>there</a:t>
                </a:r>
                <a:r>
                  <a:rPr lang="tr-TR" dirty="0"/>
                  <a:t> is </a:t>
                </a:r>
                <a:r>
                  <a:rPr lang="tr-TR" dirty="0" err="1"/>
                  <a:t>only</a:t>
                </a:r>
                <a:r>
                  <a:rPr lang="tr-TR" dirty="0"/>
                  <a:t> </a:t>
                </a:r>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𝜏</m:t>
                        </m:r>
                      </m:e>
                      <m:sub>
                        <m:r>
                          <a:rPr lang="tr-TR" b="0" i="1" smtClean="0">
                            <a:latin typeface="Cambria Math" panose="02040503050406030204" pitchFamily="18" charset="0"/>
                          </a:rPr>
                          <m:t>12</m:t>
                        </m:r>
                      </m:sub>
                    </m:sSub>
                  </m:oMath>
                </a14:m>
                <a:r>
                  <a:rPr lang="tr-TR" dirty="0"/>
                  <a:t>, </a:t>
                </a:r>
                <a14:m>
                  <m:oMath xmlns:m="http://schemas.openxmlformats.org/officeDocument/2006/math">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𝜎</m:t>
                            </m:r>
                          </m:e>
                          <m:sub>
                            <m:r>
                              <a:rPr lang="tr-TR" i="1">
                                <a:latin typeface="Cambria Math" panose="02040503050406030204" pitchFamily="18" charset="0"/>
                              </a:rPr>
                              <m:t>3</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𝜏</m:t>
                            </m:r>
                          </m:e>
                          <m:sub>
                            <m:r>
                              <a:rPr lang="tr-TR" i="1">
                                <a:latin typeface="Cambria Math" panose="02040503050406030204" pitchFamily="18" charset="0"/>
                              </a:rPr>
                              <m:t>23</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𝜏</m:t>
                            </m:r>
                          </m:e>
                          <m:sub>
                            <m:r>
                              <a:rPr lang="tr-TR" i="1">
                                <a:latin typeface="Cambria Math" panose="02040503050406030204" pitchFamily="18" charset="0"/>
                              </a:rPr>
                              <m:t>31</m:t>
                            </m:r>
                          </m:sub>
                        </m:sSub>
                        <m:r>
                          <a:rPr lang="tr-TR" i="1">
                            <a:latin typeface="Cambria Math" panose="02040503050406030204" pitchFamily="18" charset="0"/>
                          </a:rPr>
                          <m:t>=0</m:t>
                        </m:r>
                      </m:e>
                    </m:d>
                  </m:oMath>
                </a14:m>
                <a:r>
                  <a:rPr lang="tr-TR" dirty="0"/>
                  <a:t>;</a:t>
                </a:r>
              </a:p>
              <a:p>
                <a:pPr lvl="1" algn="just"/>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rPr>
                          <m:t>23</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𝑠</m:t>
                        </m:r>
                      </m:e>
                      <m:sub>
                        <m:r>
                          <a:rPr lang="tr-TR" b="0" i="1" smtClean="0">
                            <a:latin typeface="Cambria Math" panose="02040503050406030204" pitchFamily="18" charset="0"/>
                          </a:rPr>
                          <m:t>46</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𝜏</m:t>
                        </m:r>
                      </m:e>
                      <m:sub>
                        <m:r>
                          <a:rPr lang="tr-TR" b="0" i="1" smtClean="0">
                            <a:latin typeface="Cambria Math" panose="02040503050406030204" pitchFamily="18" charset="0"/>
                            <a:ea typeface="Cambria Math" panose="02040503050406030204" pitchFamily="18" charset="0"/>
                          </a:rPr>
                          <m:t>12</m:t>
                        </m:r>
                      </m:sub>
                    </m:sSub>
                    <m:r>
                      <a:rPr lang="tr-TR" b="0" i="1" smtClean="0">
                        <a:latin typeface="Cambria Math" panose="02040503050406030204" pitchFamily="18" charset="0"/>
                      </a:rPr>
                      <m:t>=0</m:t>
                    </m:r>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𝑠</m:t>
                        </m:r>
                      </m:e>
                      <m:sub>
                        <m:r>
                          <a:rPr lang="tr-TR" b="0" i="1" smtClean="0">
                            <a:latin typeface="Cambria Math" panose="02040503050406030204" pitchFamily="18" charset="0"/>
                            <a:ea typeface="Cambria Math" panose="02040503050406030204" pitchFamily="18" charset="0"/>
                          </a:rPr>
                          <m:t>46</m:t>
                        </m:r>
                      </m:sub>
                    </m:sSub>
                    <m:r>
                      <a:rPr lang="tr-TR" b="0" i="1" smtClean="0">
                        <a:latin typeface="Cambria Math" panose="02040503050406030204" pitchFamily="18" charset="0"/>
                        <a:ea typeface="Cambria Math" panose="02040503050406030204" pitchFamily="18" charset="0"/>
                      </a:rPr>
                      <m:t>=0</m:t>
                    </m:r>
                  </m:oMath>
                </a14:m>
                <a:endParaRPr lang="tr-TR" dirty="0"/>
              </a:p>
              <a:p>
                <a:pPr lvl="1" algn="just"/>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rPr>
                          <m:t>31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𝑠</m:t>
                        </m:r>
                      </m:e>
                      <m:sub>
                        <m:r>
                          <a:rPr lang="tr-TR" b="0" i="1" smtClean="0">
                            <a:latin typeface="Cambria Math" panose="02040503050406030204" pitchFamily="18" charset="0"/>
                          </a:rPr>
                          <m:t>56</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𝜏</m:t>
                        </m:r>
                      </m:e>
                      <m:sub>
                        <m:r>
                          <a:rPr lang="tr-TR" b="0" i="1" smtClean="0">
                            <a:latin typeface="Cambria Math" panose="02040503050406030204" pitchFamily="18" charset="0"/>
                          </a:rPr>
                          <m:t>12</m:t>
                        </m:r>
                      </m:sub>
                    </m:sSub>
                    <m:r>
                      <a:rPr lang="tr-TR" b="0" i="1" smtClean="0">
                        <a:latin typeface="Cambria Math" panose="02040503050406030204" pitchFamily="18" charset="0"/>
                      </a:rPr>
                      <m:t>=0</m:t>
                    </m:r>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𝑠</m:t>
                        </m:r>
                      </m:e>
                      <m:sub>
                        <m:r>
                          <a:rPr lang="tr-TR" b="0" i="1" smtClean="0">
                            <a:latin typeface="Cambria Math" panose="02040503050406030204" pitchFamily="18" charset="0"/>
                            <a:ea typeface="Cambria Math" panose="02040503050406030204" pitchFamily="18" charset="0"/>
                          </a:rPr>
                          <m:t>56</m:t>
                        </m:r>
                      </m:sub>
                    </m:sSub>
                    <m:r>
                      <a:rPr lang="tr-TR" b="0" i="1" smtClean="0">
                        <a:latin typeface="Cambria Math" panose="02040503050406030204" pitchFamily="18" charset="0"/>
                        <a:ea typeface="Cambria Math" panose="02040503050406030204" pitchFamily="18" charset="0"/>
                      </a:rPr>
                      <m:t>=0</m:t>
                    </m:r>
                  </m:oMath>
                </a14:m>
                <a:endParaRPr lang="tr-TR" dirty="0"/>
              </a:p>
              <a:p>
                <a:pPr lvl="1" algn="just"/>
                <a:endParaRPr lang="tr-TR" dirty="0"/>
              </a:p>
              <a:p>
                <a:pPr algn="just"/>
                <a:endParaRPr lang="tr-TR" dirty="0"/>
              </a:p>
            </p:txBody>
          </p:sp>
        </mc:Choice>
        <mc:Fallback xmlns="">
          <p:sp>
            <p:nvSpPr>
              <p:cNvPr id="3" name="İçerik Yer Tutucusu 2">
                <a:extLst>
                  <a:ext uri="{FF2B5EF4-FFF2-40B4-BE49-F238E27FC236}">
                    <a16:creationId xmlns:a16="http://schemas.microsoft.com/office/drawing/2014/main" id="{A08418A9-C23B-7C56-F3F6-60F63B4F4359}"/>
                  </a:ext>
                </a:extLst>
              </p:cNvPr>
              <p:cNvSpPr>
                <a:spLocks noGrp="1" noRot="1" noChangeAspect="1" noMove="1" noResize="1" noEditPoints="1" noAdjustHandles="1" noChangeArrowheads="1" noChangeShapeType="1" noTextEdit="1"/>
              </p:cNvSpPr>
              <p:nvPr>
                <p:ph idx="1"/>
              </p:nvPr>
            </p:nvSpPr>
            <p:spPr>
              <a:blipFill>
                <a:blip r:embed="rId2"/>
                <a:stretch>
                  <a:fillRect l="-1111" t="-1098" r="-1333"/>
                </a:stretch>
              </a:blipFill>
            </p:spPr>
            <p:txBody>
              <a:bodyPr/>
              <a:lstStyle/>
              <a:p>
                <a:r>
                  <a:rPr lang="tr-TR">
                    <a:noFill/>
                  </a:rPr>
                  <a:t> </a:t>
                </a:r>
              </a:p>
            </p:txBody>
          </p:sp>
        </mc:Fallback>
      </mc:AlternateContent>
    </p:spTree>
    <p:extLst>
      <p:ext uri="{BB962C8B-B14F-4D97-AF65-F5344CB8AC3E}">
        <p14:creationId xmlns:p14="http://schemas.microsoft.com/office/powerpoint/2010/main" val="666120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6B9C2B-9D77-CD9A-0935-C0F924FF4CFC}"/>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AF4DC8E0-6AD9-5864-F536-16B724843521}"/>
              </a:ext>
            </a:extLst>
          </p:cNvPr>
          <p:cNvSpPr>
            <a:spLocks noGrp="1"/>
          </p:cNvSpPr>
          <p:nvPr>
            <p:ph idx="1"/>
          </p:nvPr>
        </p:nvSpPr>
        <p:spPr/>
        <p:txBody>
          <a:bodyPr/>
          <a:lstStyle/>
          <a:p>
            <a:pPr algn="just"/>
            <a:r>
              <a:rPr lang="en-US" dirty="0"/>
              <a:t>In this case, for a monoclinic and elastic material, the independent material constants in the compliance and stiffness matrices are reduced to 13.</a:t>
            </a:r>
            <a:endParaRPr lang="tr-TR" dirty="0"/>
          </a:p>
          <a:p>
            <a:pPr algn="just"/>
            <a:endParaRPr lang="tr-TR" dirty="0"/>
          </a:p>
        </p:txBody>
      </p:sp>
      <p:pic>
        <p:nvPicPr>
          <p:cNvPr id="5" name="Resim 4">
            <a:extLst>
              <a:ext uri="{FF2B5EF4-FFF2-40B4-BE49-F238E27FC236}">
                <a16:creationId xmlns:a16="http://schemas.microsoft.com/office/drawing/2014/main" id="{FCDA231D-E9BF-F871-7116-81B20981E6B2}"/>
              </a:ext>
            </a:extLst>
          </p:cNvPr>
          <p:cNvPicPr>
            <a:picLocks noChangeAspect="1"/>
          </p:cNvPicPr>
          <p:nvPr/>
        </p:nvPicPr>
        <p:blipFill rotWithShape="1">
          <a:blip r:embed="rId2"/>
          <a:srcRect r="54725"/>
          <a:stretch/>
        </p:blipFill>
        <p:spPr>
          <a:xfrm>
            <a:off x="2195736" y="2393156"/>
            <a:ext cx="4139952" cy="2071688"/>
          </a:xfrm>
          <a:prstGeom prst="rect">
            <a:avLst/>
          </a:prstGeom>
        </p:spPr>
      </p:pic>
      <p:pic>
        <p:nvPicPr>
          <p:cNvPr id="7" name="Resim 6">
            <a:extLst>
              <a:ext uri="{FF2B5EF4-FFF2-40B4-BE49-F238E27FC236}">
                <a16:creationId xmlns:a16="http://schemas.microsoft.com/office/drawing/2014/main" id="{AA4196E8-88DC-DC82-797D-2FEF6CA0B484}"/>
              </a:ext>
            </a:extLst>
          </p:cNvPr>
          <p:cNvPicPr>
            <a:picLocks noChangeAspect="1"/>
          </p:cNvPicPr>
          <p:nvPr/>
        </p:nvPicPr>
        <p:blipFill rotWithShape="1">
          <a:blip r:embed="rId2"/>
          <a:srcRect l="53150"/>
          <a:stretch/>
        </p:blipFill>
        <p:spPr>
          <a:xfrm>
            <a:off x="2195736" y="4270499"/>
            <a:ext cx="4283968" cy="2071688"/>
          </a:xfrm>
          <a:prstGeom prst="rect">
            <a:avLst/>
          </a:prstGeom>
        </p:spPr>
      </p:pic>
    </p:spTree>
    <p:extLst>
      <p:ext uri="{BB962C8B-B14F-4D97-AF65-F5344CB8AC3E}">
        <p14:creationId xmlns:p14="http://schemas.microsoft.com/office/powerpoint/2010/main" val="440426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AD2FE9-FF9A-99C3-425A-7416FB87827E}"/>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DDA3EC75-6261-9DCF-069A-E2A8C4E1C67B}"/>
              </a:ext>
            </a:extLst>
          </p:cNvPr>
          <p:cNvSpPr>
            <a:spLocks noGrp="1"/>
          </p:cNvSpPr>
          <p:nvPr>
            <p:ph idx="1"/>
          </p:nvPr>
        </p:nvSpPr>
        <p:spPr/>
        <p:txBody>
          <a:bodyPr/>
          <a:lstStyle/>
          <a:p>
            <a:pPr algn="just"/>
            <a:r>
              <a:rPr lang="en-US" dirty="0"/>
              <a:t>Below is shown the explicit expression of each term of the [S] compliance matrix for a monoclinic material.</a:t>
            </a:r>
            <a:endParaRPr lang="tr-TR" dirty="0"/>
          </a:p>
          <a:p>
            <a:pPr algn="just"/>
            <a:endParaRPr lang="tr-TR" dirty="0"/>
          </a:p>
        </p:txBody>
      </p:sp>
      <p:pic>
        <p:nvPicPr>
          <p:cNvPr id="11" name="Resim 10">
            <a:extLst>
              <a:ext uri="{FF2B5EF4-FFF2-40B4-BE49-F238E27FC236}">
                <a16:creationId xmlns:a16="http://schemas.microsoft.com/office/drawing/2014/main" id="{AF445D1D-AAA1-EF73-D3D6-BF9AB143D725}"/>
              </a:ext>
            </a:extLst>
          </p:cNvPr>
          <p:cNvPicPr>
            <a:picLocks noChangeAspect="1"/>
          </p:cNvPicPr>
          <p:nvPr/>
        </p:nvPicPr>
        <p:blipFill>
          <a:blip r:embed="rId2"/>
          <a:stretch>
            <a:fillRect/>
          </a:stretch>
        </p:blipFill>
        <p:spPr>
          <a:xfrm>
            <a:off x="1979712" y="2439987"/>
            <a:ext cx="5410200" cy="4143375"/>
          </a:xfrm>
          <a:prstGeom prst="rect">
            <a:avLst/>
          </a:prstGeom>
        </p:spPr>
      </p:pic>
    </p:spTree>
    <p:extLst>
      <p:ext uri="{BB962C8B-B14F-4D97-AF65-F5344CB8AC3E}">
        <p14:creationId xmlns:p14="http://schemas.microsoft.com/office/powerpoint/2010/main" val="4164191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0803" y="332656"/>
            <a:ext cx="8979296" cy="634082"/>
          </a:xfrm>
        </p:spPr>
        <p:txBody>
          <a:bodyPr>
            <a:normAutofit fontScale="90000"/>
          </a:bodyPr>
          <a:lstStyle/>
          <a:p>
            <a:r>
              <a:rPr lang="en-US" dirty="0"/>
              <a:t> Orthotropic Material</a:t>
            </a:r>
          </a:p>
        </p:txBody>
      </p:sp>
      <p:sp>
        <p:nvSpPr>
          <p:cNvPr id="3" name="İçerik Yer Tutucusu 2"/>
          <p:cNvSpPr>
            <a:spLocks noGrp="1"/>
          </p:cNvSpPr>
          <p:nvPr>
            <p:ph idx="1"/>
          </p:nvPr>
        </p:nvSpPr>
        <p:spPr>
          <a:xfrm>
            <a:off x="4572000" y="1340769"/>
            <a:ext cx="4125143" cy="3528391"/>
          </a:xfrm>
        </p:spPr>
        <p:txBody>
          <a:bodyPr>
            <a:noAutofit/>
          </a:bodyPr>
          <a:lstStyle/>
          <a:p>
            <a:pPr algn="just"/>
            <a:r>
              <a:rPr lang="en-US" sz="2200" dirty="0"/>
              <a:t>In addition to the triclinic material feature, materials that have three planes of symmetry at the crystal or larger macro level are called orthotropic materials.</a:t>
            </a:r>
            <a:endParaRPr lang="tr-TR" sz="2200" dirty="0"/>
          </a:p>
          <a:p>
            <a:pPr algn="just"/>
            <a:r>
              <a:rPr lang="en-US" sz="2200" dirty="0"/>
              <a:t>In other words, in the orthotropic material type, there are 2 more symmetry planes in addition to the monoclinic material.</a:t>
            </a:r>
            <a:endParaRPr lang="tr-TR" sz="2200" dirty="0"/>
          </a:p>
        </p:txBody>
      </p:sp>
      <p:pic>
        <p:nvPicPr>
          <p:cNvPr id="5" name="Resim 4">
            <a:extLst>
              <a:ext uri="{FF2B5EF4-FFF2-40B4-BE49-F238E27FC236}">
                <a16:creationId xmlns:a16="http://schemas.microsoft.com/office/drawing/2014/main" id="{2EED462D-43F8-3905-0D6F-D7D7DD7BAB46}"/>
              </a:ext>
            </a:extLst>
          </p:cNvPr>
          <p:cNvPicPr>
            <a:picLocks noChangeAspect="1"/>
          </p:cNvPicPr>
          <p:nvPr/>
        </p:nvPicPr>
        <p:blipFill>
          <a:blip r:embed="rId2"/>
          <a:stretch>
            <a:fillRect/>
          </a:stretch>
        </p:blipFill>
        <p:spPr>
          <a:xfrm>
            <a:off x="539556" y="1052736"/>
            <a:ext cx="3986213" cy="3771900"/>
          </a:xfrm>
          <a:prstGeom prst="rect">
            <a:avLst/>
          </a:prstGeom>
        </p:spPr>
      </p:pic>
      <p:sp>
        <p:nvSpPr>
          <p:cNvPr id="6" name="Metin kutusu 5">
            <a:extLst>
              <a:ext uri="{FF2B5EF4-FFF2-40B4-BE49-F238E27FC236}">
                <a16:creationId xmlns:a16="http://schemas.microsoft.com/office/drawing/2014/main" id="{E2C42C25-B26D-2B99-6126-111710F1E9BD}"/>
              </a:ext>
            </a:extLst>
          </p:cNvPr>
          <p:cNvSpPr txBox="1"/>
          <p:nvPr/>
        </p:nvSpPr>
        <p:spPr>
          <a:xfrm>
            <a:off x="317701" y="5134451"/>
            <a:ext cx="8373615" cy="1723549"/>
          </a:xfrm>
          <a:prstGeom prst="rect">
            <a:avLst/>
          </a:prstGeom>
          <a:noFill/>
        </p:spPr>
        <p:txBody>
          <a:bodyPr wrap="square" rtlCol="0">
            <a:spAutoFit/>
          </a:bodyPr>
          <a:lstStyle/>
          <a:p>
            <a:pPr marL="285750" indent="-285750" algn="just">
              <a:buFont typeface="Arial" panose="020B0604020202020204" pitchFamily="34" charset="0"/>
              <a:buChar char="•"/>
            </a:pPr>
            <a:r>
              <a:rPr lang="en-US" sz="2200" dirty="0"/>
              <a:t>At each point of the orthotropic material, there is symmetry with respect to all three planes 1-2, 2-3 and 1-3.</a:t>
            </a:r>
            <a:endParaRPr lang="tr-TR" sz="2200" dirty="0"/>
          </a:p>
          <a:p>
            <a:pPr marL="285750" indent="-285750" algn="just">
              <a:buFont typeface="Arial" panose="020B0604020202020204" pitchFamily="34" charset="0"/>
              <a:buChar char="•"/>
            </a:pPr>
            <a:r>
              <a:rPr lang="en-US" sz="2200" dirty="0"/>
              <a:t>Continuous fiber reinforced composite layers show orthotropic properties.</a:t>
            </a:r>
          </a:p>
          <a:p>
            <a:endParaRPr lang="tr-TR" dirty="0"/>
          </a:p>
        </p:txBody>
      </p:sp>
    </p:spTree>
    <p:extLst>
      <p:ext uri="{BB962C8B-B14F-4D97-AF65-F5344CB8AC3E}">
        <p14:creationId xmlns:p14="http://schemas.microsoft.com/office/powerpoint/2010/main" val="710277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5CEAF184-F4E8-BC39-82F0-197579B50AB5}"/>
                  </a:ext>
                </a:extLst>
              </p:cNvPr>
              <p:cNvSpPr>
                <a:spLocks noGrp="1"/>
              </p:cNvSpPr>
              <p:nvPr>
                <p:ph idx="1"/>
              </p:nvPr>
            </p:nvSpPr>
            <p:spPr>
              <a:xfrm>
                <a:off x="457200" y="476672"/>
                <a:ext cx="8229600" cy="5649491"/>
              </a:xfrm>
            </p:spPr>
            <p:txBody>
              <a:bodyPr>
                <a:normAutofit/>
              </a:bodyPr>
              <a:lstStyle/>
              <a:p>
                <a:pPr algn="just"/>
                <a:r>
                  <a:rPr lang="tr-TR" sz="2600" dirty="0"/>
                  <a:t>I</a:t>
                </a:r>
                <a:r>
                  <a:rPr lang="en-US" sz="2600" dirty="0"/>
                  <a:t>f there is normal stress (</a:t>
                </a:r>
                <a14:m>
                  <m:oMath xmlns:m="http://schemas.openxmlformats.org/officeDocument/2006/math">
                    <m:sSub>
                      <m:sSubPr>
                        <m:ctrlPr>
                          <a:rPr lang="en-US" sz="2600" i="1" smtClean="0">
                            <a:latin typeface="Cambria Math" panose="02040503050406030204" pitchFamily="18" charset="0"/>
                          </a:rPr>
                        </m:ctrlPr>
                      </m:sSubPr>
                      <m:e>
                        <m:r>
                          <a:rPr lang="en-US" sz="2600" i="1" smtClean="0">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rPr>
                          <m:t>1</m:t>
                        </m:r>
                      </m:sub>
                    </m:sSub>
                  </m:oMath>
                </a14:m>
                <a:r>
                  <a:rPr lang="en-US" sz="2600" dirty="0"/>
                  <a:t>) only in the direction</a:t>
                </a:r>
                <a:r>
                  <a:rPr lang="tr-TR" sz="2600" dirty="0"/>
                  <a:t>-1</a:t>
                </a:r>
                <a:r>
                  <a:rPr lang="en-US" sz="2600" dirty="0"/>
                  <a:t>, distortion will not occur in any of the symmetry planes.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𝛾</m:t>
                        </m:r>
                      </m:e>
                      <m:sub>
                        <m:r>
                          <a:rPr lang="tr-TR" sz="2600" i="1">
                            <a:latin typeface="Cambria Math" panose="02040503050406030204" pitchFamily="18" charset="0"/>
                          </a:rPr>
                          <m:t>23</m:t>
                        </m:r>
                      </m:sub>
                    </m:sSub>
                    <m:r>
                      <a:rPr lang="tr-TR" sz="2600" i="1">
                        <a:latin typeface="Cambria Math" panose="02040503050406030204" pitchFamily="18" charset="0"/>
                      </a:rPr>
                      <m:t>=</m:t>
                    </m:r>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𝛾</m:t>
                        </m:r>
                      </m:e>
                      <m:sub>
                        <m:r>
                          <a:rPr lang="tr-TR" sz="2600" i="1">
                            <a:latin typeface="Cambria Math" panose="02040503050406030204" pitchFamily="18" charset="0"/>
                          </a:rPr>
                          <m:t>31</m:t>
                        </m:r>
                      </m:sub>
                    </m:sSub>
                    <m:r>
                      <a:rPr lang="tr-TR" sz="2600" i="1">
                        <a:latin typeface="Cambria Math" panose="02040503050406030204" pitchFamily="18" charset="0"/>
                      </a:rPr>
                      <m:t>=</m:t>
                    </m:r>
                    <m:sSub>
                      <m:sSubPr>
                        <m:ctrlPr>
                          <a:rPr lang="tr-TR" sz="2600" i="1" smtClean="0">
                            <a:latin typeface="Cambria Math" panose="02040503050406030204" pitchFamily="18" charset="0"/>
                          </a:rPr>
                        </m:ctrlPr>
                      </m:sSubPr>
                      <m:e>
                        <m:r>
                          <a:rPr lang="tr-TR" sz="2600" i="1" smtClean="0">
                            <a:latin typeface="Cambria Math" panose="02040503050406030204" pitchFamily="18" charset="0"/>
                            <a:ea typeface="Cambria Math" panose="02040503050406030204" pitchFamily="18" charset="0"/>
                          </a:rPr>
                          <m:t>𝛾</m:t>
                        </m:r>
                      </m:e>
                      <m:sub>
                        <m:r>
                          <a:rPr lang="tr-TR" sz="2600" b="0" i="1" smtClean="0">
                            <a:latin typeface="Cambria Math" panose="02040503050406030204" pitchFamily="18" charset="0"/>
                          </a:rPr>
                          <m:t>12</m:t>
                        </m:r>
                      </m:sub>
                    </m:sSub>
                    <m:r>
                      <a:rPr lang="tr-TR" sz="2600" b="0" i="1" smtClean="0">
                        <a:latin typeface="Cambria Math" panose="02040503050406030204" pitchFamily="18" charset="0"/>
                      </a:rPr>
                      <m:t>=</m:t>
                    </m:r>
                    <m:r>
                      <a:rPr lang="tr-TR" sz="2600" i="1">
                        <a:latin typeface="Cambria Math" panose="02040503050406030204" pitchFamily="18" charset="0"/>
                      </a:rPr>
                      <m:t>0</m:t>
                    </m:r>
                  </m:oMath>
                </a14:m>
                <a:r>
                  <a:rPr lang="tr-TR" sz="2600" dirty="0"/>
                  <a:t>.</a:t>
                </a:r>
              </a:p>
              <a:p>
                <a:pPr algn="just"/>
                <a:r>
                  <a:rPr lang="tr-TR" sz="2600" dirty="0"/>
                  <a:t>when </a:t>
                </a:r>
                <a:r>
                  <a:rPr lang="tr-TR" sz="2600" dirty="0" err="1"/>
                  <a:t>there</a:t>
                </a:r>
                <a:r>
                  <a:rPr lang="tr-TR" sz="2600" dirty="0"/>
                  <a:t> is </a:t>
                </a:r>
                <a:r>
                  <a:rPr lang="tr-TR" sz="2600" dirty="0" err="1"/>
                  <a:t>only</a:t>
                </a:r>
                <a:r>
                  <a:rPr lang="tr-TR" sz="2600" dirty="0"/>
                  <a:t> </a:t>
                </a:r>
                <a14:m>
                  <m:oMath xmlns:m="http://schemas.openxmlformats.org/officeDocument/2006/math">
                    <m:sSub>
                      <m:sSubPr>
                        <m:ctrlPr>
                          <a:rPr lang="tr-TR" sz="2600" i="1" smtClean="0">
                            <a:latin typeface="Cambria Math" panose="02040503050406030204" pitchFamily="18" charset="0"/>
                          </a:rPr>
                        </m:ctrlPr>
                      </m:sSubPr>
                      <m:e>
                        <m:r>
                          <a:rPr lang="tr-TR" sz="2600" i="1" smtClean="0">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rPr>
                          <m:t>1</m:t>
                        </m:r>
                      </m:sub>
                    </m:sSub>
                  </m:oMath>
                </a14:m>
                <a:r>
                  <a:rPr lang="tr-TR" sz="2600" dirty="0"/>
                  <a:t>, </a:t>
                </a:r>
                <a14:m>
                  <m:oMath xmlns:m="http://schemas.openxmlformats.org/officeDocument/2006/math">
                    <m:d>
                      <m:dPr>
                        <m:ctrlPr>
                          <a:rPr lang="tr-TR" sz="2600" i="1" smtClean="0">
                            <a:latin typeface="Cambria Math" panose="02040503050406030204" pitchFamily="18" charset="0"/>
                          </a:rPr>
                        </m:ctrlPr>
                      </m:dPr>
                      <m:e>
                        <m:sSub>
                          <m:sSubPr>
                            <m:ctrlPr>
                              <a:rPr lang="tr-TR" sz="2600" i="1" smtClean="0">
                                <a:latin typeface="Cambria Math" panose="02040503050406030204" pitchFamily="18" charset="0"/>
                              </a:rPr>
                            </m:ctrlPr>
                          </m:sSubPr>
                          <m:e>
                            <m:r>
                              <a:rPr lang="tr-TR" sz="2600" i="1" smtClean="0">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rPr>
                              <m:t>2</m:t>
                            </m:r>
                          </m:sub>
                        </m:sSub>
                        <m:r>
                          <a:rPr lang="tr-TR" sz="2600" b="0" i="1" smtClean="0">
                            <a:latin typeface="Cambria Math" panose="02040503050406030204" pitchFamily="18" charset="0"/>
                          </a:rPr>
                          <m:t>=</m:t>
                        </m:r>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rPr>
                              <m:t>3</m:t>
                            </m:r>
                          </m:sub>
                        </m:sSub>
                        <m:r>
                          <a:rPr lang="tr-TR" sz="2600" b="0" i="1" smtClean="0">
                            <a:latin typeface="Cambria Math" panose="02040503050406030204" pitchFamily="18" charset="0"/>
                          </a:rPr>
                          <m:t>=</m:t>
                        </m:r>
                        <m:sSub>
                          <m:sSubPr>
                            <m:ctrlPr>
                              <a:rPr lang="tr-TR" sz="2600" i="1">
                                <a:latin typeface="Cambria Math" panose="02040503050406030204" pitchFamily="18" charset="0"/>
                              </a:rPr>
                            </m:ctrlPr>
                          </m:sSubPr>
                          <m:e>
                            <m:r>
                              <a:rPr lang="tr-TR" sz="2600" i="1" smtClean="0">
                                <a:latin typeface="Cambria Math" panose="02040503050406030204" pitchFamily="18" charset="0"/>
                                <a:ea typeface="Cambria Math" panose="02040503050406030204" pitchFamily="18" charset="0"/>
                              </a:rPr>
                              <m:t>𝜏</m:t>
                            </m:r>
                          </m:e>
                          <m:sub>
                            <m:r>
                              <a:rPr lang="tr-TR" sz="2600" i="1">
                                <a:latin typeface="Cambria Math" panose="02040503050406030204" pitchFamily="18" charset="0"/>
                              </a:rPr>
                              <m:t>2</m:t>
                            </m:r>
                            <m:r>
                              <a:rPr lang="tr-TR" sz="2600" b="0" i="1" smtClean="0">
                                <a:latin typeface="Cambria Math" panose="02040503050406030204" pitchFamily="18" charset="0"/>
                              </a:rPr>
                              <m:t>3</m:t>
                            </m:r>
                          </m:sub>
                        </m:sSub>
                        <m:r>
                          <a:rPr lang="tr-TR" sz="2600" b="0" i="1" smtClean="0">
                            <a:latin typeface="Cambria Math" panose="02040503050406030204" pitchFamily="18" charset="0"/>
                          </a:rPr>
                          <m:t>=</m:t>
                        </m:r>
                        <m:sSub>
                          <m:sSubPr>
                            <m:ctrlPr>
                              <a:rPr lang="tr-TR" sz="2600" i="1">
                                <a:latin typeface="Cambria Math" panose="02040503050406030204" pitchFamily="18" charset="0"/>
                              </a:rPr>
                            </m:ctrlPr>
                          </m:sSubPr>
                          <m:e>
                            <m:r>
                              <a:rPr lang="tr-TR" sz="2600" i="1" smtClean="0">
                                <a:latin typeface="Cambria Math" panose="02040503050406030204" pitchFamily="18" charset="0"/>
                                <a:ea typeface="Cambria Math" panose="02040503050406030204" pitchFamily="18" charset="0"/>
                              </a:rPr>
                              <m:t>𝜏</m:t>
                            </m:r>
                          </m:e>
                          <m:sub>
                            <m:r>
                              <a:rPr lang="tr-TR" sz="2600" b="0" i="1" smtClean="0">
                                <a:latin typeface="Cambria Math" panose="02040503050406030204" pitchFamily="18" charset="0"/>
                              </a:rPr>
                              <m:t>31</m:t>
                            </m:r>
                          </m:sub>
                        </m:sSub>
                        <m:r>
                          <a:rPr lang="tr-TR" sz="2600" b="0" i="1" smtClean="0">
                            <a:latin typeface="Cambria Math" panose="02040503050406030204" pitchFamily="18" charset="0"/>
                          </a:rPr>
                          <m:t>=</m:t>
                        </m:r>
                        <m:sSub>
                          <m:sSubPr>
                            <m:ctrlPr>
                              <a:rPr lang="tr-TR" sz="2600" i="1">
                                <a:latin typeface="Cambria Math" panose="02040503050406030204" pitchFamily="18" charset="0"/>
                              </a:rPr>
                            </m:ctrlPr>
                          </m:sSubPr>
                          <m:e>
                            <m:r>
                              <a:rPr lang="tr-TR" sz="2600" i="1" smtClean="0">
                                <a:latin typeface="Cambria Math" panose="02040503050406030204" pitchFamily="18" charset="0"/>
                                <a:ea typeface="Cambria Math" panose="02040503050406030204" pitchFamily="18" charset="0"/>
                              </a:rPr>
                              <m:t>𝜏</m:t>
                            </m:r>
                          </m:e>
                          <m:sub>
                            <m:r>
                              <a:rPr lang="tr-TR" sz="2600" b="0" i="1" smtClean="0">
                                <a:latin typeface="Cambria Math" panose="02040503050406030204" pitchFamily="18" charset="0"/>
                                <a:ea typeface="Cambria Math" panose="02040503050406030204" pitchFamily="18" charset="0"/>
                              </a:rPr>
                              <m:t>1</m:t>
                            </m:r>
                            <m:r>
                              <a:rPr lang="tr-TR" sz="2600" i="1">
                                <a:latin typeface="Cambria Math" panose="02040503050406030204" pitchFamily="18" charset="0"/>
                              </a:rPr>
                              <m:t>2</m:t>
                            </m:r>
                          </m:sub>
                        </m:sSub>
                        <m:r>
                          <a:rPr lang="tr-TR" sz="2600" b="0" i="1" smtClean="0">
                            <a:latin typeface="Cambria Math" panose="02040503050406030204" pitchFamily="18" charset="0"/>
                          </a:rPr>
                          <m:t>=0</m:t>
                        </m:r>
                      </m:e>
                    </m:d>
                  </m:oMath>
                </a14:m>
                <a:r>
                  <a:rPr lang="tr-TR" sz="2600" dirty="0"/>
                  <a:t>;</a:t>
                </a:r>
              </a:p>
              <a:p>
                <a:pPr lvl="1" algn="just"/>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ea typeface="Cambria Math" panose="02040503050406030204" pitchFamily="18" charset="0"/>
                          </a:rPr>
                          <m:t>1</m:t>
                        </m:r>
                        <m:r>
                          <a:rPr lang="tr-TR" b="0" i="1" smtClean="0">
                            <a:latin typeface="Cambria Math" panose="02040503050406030204" pitchFamily="18" charset="0"/>
                          </a:rPr>
                          <m:t>2</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16</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1</m:t>
                        </m:r>
                      </m:sub>
                    </m:sSub>
                    <m:r>
                      <a:rPr lang="tr-TR" b="0" i="1" smtClean="0">
                        <a:latin typeface="Cambria Math" panose="02040503050406030204" pitchFamily="18" charset="0"/>
                      </a:rPr>
                      <m:t>=0</m:t>
                    </m:r>
                    <m:r>
                      <a:rPr lang="tr-TR" b="0" i="1" smtClean="0">
                        <a:latin typeface="Cambria Math" panose="02040503050406030204" pitchFamily="18" charset="0"/>
                        <a:ea typeface="Cambria Math" panose="02040503050406030204" pitchFamily="18" charset="0"/>
                      </a:rPr>
                      <m:t>→</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𝑆</m:t>
                        </m:r>
                      </m:e>
                      <m:sub>
                        <m:r>
                          <a:rPr lang="tr-TR" b="0" i="1" smtClean="0">
                            <a:latin typeface="Cambria Math" panose="02040503050406030204" pitchFamily="18" charset="0"/>
                            <a:ea typeface="Cambria Math" panose="02040503050406030204" pitchFamily="18" charset="0"/>
                          </a:rPr>
                          <m:t>16</m:t>
                        </m:r>
                      </m:sub>
                    </m:sSub>
                    <m:r>
                      <a:rPr lang="tr-TR" b="0" i="1" smtClean="0">
                        <a:latin typeface="Cambria Math" panose="02040503050406030204" pitchFamily="18" charset="0"/>
                        <a:ea typeface="Cambria Math" panose="02040503050406030204" pitchFamily="18" charset="0"/>
                      </a:rPr>
                      <m:t>=0</m:t>
                    </m:r>
                  </m:oMath>
                </a14:m>
                <a:endParaRPr lang="tr-TR" dirty="0"/>
              </a:p>
              <a:p>
                <a:pPr algn="just"/>
                <a:r>
                  <a:rPr lang="en-US" sz="2600" dirty="0"/>
                  <a:t>when there is only</a:t>
                </a:r>
                <a:r>
                  <a:rPr lang="tr-TR" sz="2600" dirty="0"/>
                  <a:t> </a:t>
                </a:r>
                <a14:m>
                  <m:oMath xmlns:m="http://schemas.openxmlformats.org/officeDocument/2006/math">
                    <m:sSub>
                      <m:sSubPr>
                        <m:ctrlPr>
                          <a:rPr lang="tr-TR" sz="2600" i="1" smtClean="0">
                            <a:latin typeface="Cambria Math" panose="02040503050406030204" pitchFamily="18" charset="0"/>
                          </a:rPr>
                        </m:ctrlPr>
                      </m:sSubPr>
                      <m:e>
                        <m:r>
                          <a:rPr lang="tr-TR" sz="2600" i="1" smtClean="0">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rPr>
                          <m:t>2</m:t>
                        </m:r>
                      </m:sub>
                    </m:sSub>
                  </m:oMath>
                </a14:m>
                <a:r>
                  <a:rPr lang="tr-TR" sz="2600" dirty="0"/>
                  <a:t>, </a:t>
                </a:r>
                <a14:m>
                  <m:oMath xmlns:m="http://schemas.openxmlformats.org/officeDocument/2006/math">
                    <m:d>
                      <m:dPr>
                        <m:ctrlPr>
                          <a:rPr lang="tr-TR" sz="2600" i="1">
                            <a:latin typeface="Cambria Math" panose="02040503050406030204" pitchFamily="18" charset="0"/>
                          </a:rPr>
                        </m:ctrlPr>
                      </m:dPr>
                      <m:e>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rPr>
                              <m:t>1</m:t>
                            </m:r>
                          </m:sub>
                        </m:sSub>
                        <m:r>
                          <a:rPr lang="tr-TR" sz="2600" i="1">
                            <a:latin typeface="Cambria Math" panose="02040503050406030204" pitchFamily="18" charset="0"/>
                          </a:rPr>
                          <m:t>=</m:t>
                        </m:r>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𝜎</m:t>
                            </m:r>
                          </m:e>
                          <m:sub>
                            <m:r>
                              <a:rPr lang="tr-TR" sz="2600" i="1">
                                <a:latin typeface="Cambria Math" panose="02040503050406030204" pitchFamily="18" charset="0"/>
                              </a:rPr>
                              <m:t>3</m:t>
                            </m:r>
                          </m:sub>
                        </m:sSub>
                        <m:r>
                          <a:rPr lang="tr-TR" sz="2600" i="1">
                            <a:latin typeface="Cambria Math" panose="02040503050406030204" pitchFamily="18" charset="0"/>
                          </a:rPr>
                          <m:t>=</m:t>
                        </m:r>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𝜏</m:t>
                            </m:r>
                          </m:e>
                          <m:sub>
                            <m:r>
                              <a:rPr lang="tr-TR" sz="2600" i="1">
                                <a:latin typeface="Cambria Math" panose="02040503050406030204" pitchFamily="18" charset="0"/>
                              </a:rPr>
                              <m:t>23</m:t>
                            </m:r>
                          </m:sub>
                        </m:sSub>
                        <m:r>
                          <a:rPr lang="tr-TR" sz="2600" i="1">
                            <a:latin typeface="Cambria Math" panose="02040503050406030204" pitchFamily="18" charset="0"/>
                          </a:rPr>
                          <m:t>=</m:t>
                        </m:r>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𝜏</m:t>
                            </m:r>
                          </m:e>
                          <m:sub>
                            <m:r>
                              <a:rPr lang="tr-TR" sz="2600" i="1">
                                <a:latin typeface="Cambria Math" panose="02040503050406030204" pitchFamily="18" charset="0"/>
                              </a:rPr>
                              <m:t>31</m:t>
                            </m:r>
                          </m:sub>
                        </m:sSub>
                        <m:r>
                          <a:rPr lang="tr-TR" sz="2600" i="1">
                            <a:latin typeface="Cambria Math" panose="02040503050406030204" pitchFamily="18" charset="0"/>
                          </a:rPr>
                          <m:t>=</m:t>
                        </m:r>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𝜏</m:t>
                            </m:r>
                          </m:e>
                          <m:sub>
                            <m:r>
                              <a:rPr lang="tr-TR" sz="2600" i="1">
                                <a:latin typeface="Cambria Math" panose="02040503050406030204" pitchFamily="18" charset="0"/>
                                <a:ea typeface="Cambria Math" panose="02040503050406030204" pitchFamily="18" charset="0"/>
                              </a:rPr>
                              <m:t>1</m:t>
                            </m:r>
                            <m:r>
                              <a:rPr lang="tr-TR" sz="2600" i="1">
                                <a:latin typeface="Cambria Math" panose="02040503050406030204" pitchFamily="18" charset="0"/>
                              </a:rPr>
                              <m:t>2</m:t>
                            </m:r>
                          </m:sub>
                        </m:sSub>
                        <m:r>
                          <a:rPr lang="tr-TR" sz="2600" i="1">
                            <a:latin typeface="Cambria Math" panose="02040503050406030204" pitchFamily="18" charset="0"/>
                          </a:rPr>
                          <m:t>=0</m:t>
                        </m:r>
                      </m:e>
                    </m:d>
                  </m:oMath>
                </a14:m>
                <a:r>
                  <a:rPr lang="tr-TR" sz="2600" dirty="0"/>
                  <a:t>;</a:t>
                </a:r>
              </a:p>
              <a:p>
                <a:pPr lvl="1" algn="just"/>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i="1">
                            <a:latin typeface="Cambria Math" panose="02040503050406030204" pitchFamily="18" charset="0"/>
                          </a:rPr>
                          <m:t>12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2</m:t>
                        </m:r>
                        <m:r>
                          <a:rPr lang="tr-TR" i="1">
                            <a:latin typeface="Cambria Math" panose="02040503050406030204" pitchFamily="18" charset="0"/>
                          </a:rPr>
                          <m:t>6</m:t>
                        </m:r>
                      </m:sub>
                    </m:sSub>
                    <m:sSub>
                      <m:sSubPr>
                        <m:ctrlPr>
                          <a:rPr lang="tr-TR" i="1">
                            <a:latin typeface="Cambria Math" panose="02040503050406030204" pitchFamily="18" charset="0"/>
                          </a:rPr>
                        </m:ctrlPr>
                      </m:sSubPr>
                      <m:e>
                        <m:r>
                          <a:rPr lang="tr-TR" i="1">
                            <a:latin typeface="Cambria Math" panose="02040503050406030204" pitchFamily="18" charset="0"/>
                          </a:rPr>
                          <m:t>𝜎</m:t>
                        </m:r>
                      </m:e>
                      <m:sub>
                        <m:r>
                          <a:rPr lang="tr-TR" b="0" i="1" smtClean="0">
                            <a:latin typeface="Cambria Math" panose="02040503050406030204" pitchFamily="18" charset="0"/>
                          </a:rPr>
                          <m:t>2</m:t>
                        </m:r>
                      </m:sub>
                    </m:sSub>
                    <m:r>
                      <a:rPr lang="tr-TR" i="1">
                        <a:latin typeface="Cambria Math" panose="02040503050406030204" pitchFamily="18" charset="0"/>
                      </a:rPr>
                      <m:t>=0→</m:t>
                    </m:r>
                    <m:sSub>
                      <m:sSubPr>
                        <m:ctrlPr>
                          <a:rPr lang="tr-TR" i="1">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2</m:t>
                        </m:r>
                        <m:r>
                          <a:rPr lang="tr-TR" i="1">
                            <a:latin typeface="Cambria Math" panose="02040503050406030204" pitchFamily="18" charset="0"/>
                          </a:rPr>
                          <m:t>6</m:t>
                        </m:r>
                      </m:sub>
                    </m:sSub>
                    <m:r>
                      <a:rPr lang="tr-TR" i="1">
                        <a:latin typeface="Cambria Math" panose="02040503050406030204" pitchFamily="18" charset="0"/>
                      </a:rPr>
                      <m:t>=0</m:t>
                    </m:r>
                  </m:oMath>
                </a14:m>
                <a:endParaRPr lang="tr-TR" i="1" dirty="0">
                  <a:latin typeface="Cambria Math" panose="02040503050406030204" pitchFamily="18" charset="0"/>
                </a:endParaRPr>
              </a:p>
              <a:p>
                <a:pPr algn="just"/>
                <a:r>
                  <a:rPr lang="en-US" sz="2600" dirty="0"/>
                  <a:t>when there is only</a:t>
                </a:r>
                <a:r>
                  <a:rPr lang="tr-TR" sz="2600" dirty="0"/>
                  <a:t> </a:t>
                </a:r>
                <a14:m>
                  <m:oMath xmlns:m="http://schemas.openxmlformats.org/officeDocument/2006/math">
                    <m:sSub>
                      <m:sSubPr>
                        <m:ctrlPr>
                          <a:rPr lang="tr-TR" sz="2600" i="1" smtClean="0">
                            <a:latin typeface="Cambria Math" panose="02040503050406030204" pitchFamily="18" charset="0"/>
                          </a:rPr>
                        </m:ctrlPr>
                      </m:sSubPr>
                      <m:e>
                        <m:r>
                          <a:rPr lang="tr-TR" sz="2600" i="1" smtClean="0">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ea typeface="Cambria Math" panose="02040503050406030204" pitchFamily="18" charset="0"/>
                          </a:rPr>
                          <m:t>3</m:t>
                        </m:r>
                      </m:sub>
                    </m:sSub>
                  </m:oMath>
                </a14:m>
                <a:r>
                  <a:rPr lang="tr-TR" sz="2600" dirty="0"/>
                  <a:t>, </a:t>
                </a:r>
                <a14:m>
                  <m:oMath xmlns:m="http://schemas.openxmlformats.org/officeDocument/2006/math">
                    <m:d>
                      <m:dPr>
                        <m:ctrlPr>
                          <a:rPr lang="tr-TR" sz="2600" i="1">
                            <a:latin typeface="Cambria Math" panose="02040503050406030204" pitchFamily="18" charset="0"/>
                          </a:rPr>
                        </m:ctrlPr>
                      </m:dPr>
                      <m:e>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rPr>
                              <m:t>1</m:t>
                            </m:r>
                          </m:sub>
                        </m:sSub>
                        <m:r>
                          <a:rPr lang="tr-TR" sz="2600" i="1">
                            <a:latin typeface="Cambria Math" panose="02040503050406030204" pitchFamily="18" charset="0"/>
                          </a:rPr>
                          <m:t>=</m:t>
                        </m:r>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ea typeface="Cambria Math" panose="02040503050406030204" pitchFamily="18" charset="0"/>
                              </a:rPr>
                              <m:t>2</m:t>
                            </m:r>
                          </m:sub>
                        </m:sSub>
                        <m:r>
                          <a:rPr lang="tr-TR" sz="2600" i="1">
                            <a:latin typeface="Cambria Math" panose="02040503050406030204" pitchFamily="18" charset="0"/>
                          </a:rPr>
                          <m:t>=</m:t>
                        </m:r>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𝜏</m:t>
                            </m:r>
                          </m:e>
                          <m:sub>
                            <m:r>
                              <a:rPr lang="tr-TR" sz="2600" i="1">
                                <a:latin typeface="Cambria Math" panose="02040503050406030204" pitchFamily="18" charset="0"/>
                              </a:rPr>
                              <m:t>23</m:t>
                            </m:r>
                          </m:sub>
                        </m:sSub>
                        <m:r>
                          <a:rPr lang="tr-TR" sz="2600" i="1">
                            <a:latin typeface="Cambria Math" panose="02040503050406030204" pitchFamily="18" charset="0"/>
                          </a:rPr>
                          <m:t>=</m:t>
                        </m:r>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𝜏</m:t>
                            </m:r>
                          </m:e>
                          <m:sub>
                            <m:r>
                              <a:rPr lang="tr-TR" sz="2600" i="1">
                                <a:latin typeface="Cambria Math" panose="02040503050406030204" pitchFamily="18" charset="0"/>
                              </a:rPr>
                              <m:t>31</m:t>
                            </m:r>
                          </m:sub>
                        </m:sSub>
                        <m:r>
                          <a:rPr lang="tr-TR" sz="2600" i="1">
                            <a:latin typeface="Cambria Math" panose="02040503050406030204" pitchFamily="18" charset="0"/>
                          </a:rPr>
                          <m:t>=</m:t>
                        </m:r>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𝜏</m:t>
                            </m:r>
                          </m:e>
                          <m:sub>
                            <m:r>
                              <a:rPr lang="tr-TR" sz="2600" i="1">
                                <a:latin typeface="Cambria Math" panose="02040503050406030204" pitchFamily="18" charset="0"/>
                                <a:ea typeface="Cambria Math" panose="02040503050406030204" pitchFamily="18" charset="0"/>
                              </a:rPr>
                              <m:t>1</m:t>
                            </m:r>
                            <m:r>
                              <a:rPr lang="tr-TR" sz="2600" i="1">
                                <a:latin typeface="Cambria Math" panose="02040503050406030204" pitchFamily="18" charset="0"/>
                              </a:rPr>
                              <m:t>2</m:t>
                            </m:r>
                          </m:sub>
                        </m:sSub>
                        <m:r>
                          <a:rPr lang="tr-TR" sz="2600" i="1">
                            <a:latin typeface="Cambria Math" panose="02040503050406030204" pitchFamily="18" charset="0"/>
                          </a:rPr>
                          <m:t>=0</m:t>
                        </m:r>
                      </m:e>
                    </m:d>
                  </m:oMath>
                </a14:m>
                <a:r>
                  <a:rPr lang="tr-TR" sz="2600" dirty="0"/>
                  <a:t>;</a:t>
                </a:r>
              </a:p>
              <a:p>
                <a:pPr lvl="1" algn="just"/>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i="1">
                            <a:latin typeface="Cambria Math" panose="02040503050406030204" pitchFamily="18" charset="0"/>
                          </a:rPr>
                          <m:t>12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3</m:t>
                        </m:r>
                        <m:r>
                          <a:rPr lang="tr-TR" i="1">
                            <a:latin typeface="Cambria Math" panose="02040503050406030204" pitchFamily="18" charset="0"/>
                          </a:rPr>
                          <m:t>6</m:t>
                        </m:r>
                      </m:sub>
                    </m:sSub>
                    <m:sSub>
                      <m:sSubPr>
                        <m:ctrlPr>
                          <a:rPr lang="tr-TR" i="1">
                            <a:latin typeface="Cambria Math" panose="02040503050406030204" pitchFamily="18" charset="0"/>
                          </a:rPr>
                        </m:ctrlPr>
                      </m:sSubPr>
                      <m:e>
                        <m:r>
                          <a:rPr lang="tr-TR" i="1">
                            <a:latin typeface="Cambria Math" panose="02040503050406030204" pitchFamily="18" charset="0"/>
                          </a:rPr>
                          <m:t>𝜎</m:t>
                        </m:r>
                      </m:e>
                      <m:sub>
                        <m:r>
                          <a:rPr lang="tr-TR" b="0" i="1" smtClean="0">
                            <a:latin typeface="Cambria Math" panose="02040503050406030204" pitchFamily="18" charset="0"/>
                          </a:rPr>
                          <m:t>2</m:t>
                        </m:r>
                      </m:sub>
                    </m:sSub>
                    <m:r>
                      <a:rPr lang="tr-TR" i="1">
                        <a:latin typeface="Cambria Math" panose="02040503050406030204" pitchFamily="18" charset="0"/>
                      </a:rPr>
                      <m:t>=0→</m:t>
                    </m:r>
                    <m:sSub>
                      <m:sSubPr>
                        <m:ctrlPr>
                          <a:rPr lang="tr-TR" i="1">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3</m:t>
                        </m:r>
                        <m:r>
                          <a:rPr lang="tr-TR" i="1">
                            <a:latin typeface="Cambria Math" panose="02040503050406030204" pitchFamily="18" charset="0"/>
                          </a:rPr>
                          <m:t>6</m:t>
                        </m:r>
                      </m:sub>
                    </m:sSub>
                    <m:r>
                      <a:rPr lang="tr-TR" i="1">
                        <a:latin typeface="Cambria Math" panose="02040503050406030204" pitchFamily="18" charset="0"/>
                      </a:rPr>
                      <m:t>=0</m:t>
                    </m:r>
                  </m:oMath>
                </a14:m>
                <a:endParaRPr lang="tr-TR" i="1" dirty="0">
                  <a:latin typeface="Cambria Math" panose="02040503050406030204" pitchFamily="18" charset="0"/>
                </a:endParaRPr>
              </a:p>
              <a:p>
                <a:pPr algn="just"/>
                <a:endParaRPr lang="tr-TR" i="1" dirty="0">
                  <a:latin typeface="Cambria Math" panose="02040503050406030204" pitchFamily="18" charset="0"/>
                </a:endParaRPr>
              </a:p>
              <a:p>
                <a:pPr algn="just"/>
                <a:endParaRPr lang="tr-TR" sz="2600" dirty="0"/>
              </a:p>
            </p:txBody>
          </p:sp>
        </mc:Choice>
        <mc:Fallback xmlns="">
          <p:sp>
            <p:nvSpPr>
              <p:cNvPr id="3" name="İçerik Yer Tutucusu 2">
                <a:extLst>
                  <a:ext uri="{FF2B5EF4-FFF2-40B4-BE49-F238E27FC236}">
                    <a16:creationId xmlns:a16="http://schemas.microsoft.com/office/drawing/2014/main" id="{5CEAF184-F4E8-BC39-82F0-197579B50AB5}"/>
                  </a:ext>
                </a:extLst>
              </p:cNvPr>
              <p:cNvSpPr>
                <a:spLocks noGrp="1" noRot="1" noChangeAspect="1" noMove="1" noResize="1" noEditPoints="1" noAdjustHandles="1" noChangeArrowheads="1" noChangeShapeType="1" noTextEdit="1"/>
              </p:cNvSpPr>
              <p:nvPr>
                <p:ph idx="1"/>
              </p:nvPr>
            </p:nvSpPr>
            <p:spPr>
              <a:xfrm>
                <a:off x="457200" y="476672"/>
                <a:ext cx="8229600" cy="5649491"/>
              </a:xfrm>
              <a:blipFill>
                <a:blip r:embed="rId2"/>
                <a:stretch>
                  <a:fillRect l="-1111" t="-863" r="-1333"/>
                </a:stretch>
              </a:blipFill>
            </p:spPr>
            <p:txBody>
              <a:bodyPr/>
              <a:lstStyle/>
              <a:p>
                <a:r>
                  <a:rPr lang="tr-TR">
                    <a:noFill/>
                  </a:rPr>
                  <a:t> </a:t>
                </a:r>
              </a:p>
            </p:txBody>
          </p:sp>
        </mc:Fallback>
      </mc:AlternateContent>
    </p:spTree>
    <p:extLst>
      <p:ext uri="{BB962C8B-B14F-4D97-AF65-F5344CB8AC3E}">
        <p14:creationId xmlns:p14="http://schemas.microsoft.com/office/powerpoint/2010/main" val="2212602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D49D8914-279F-9736-43E6-DEEC63D5A278}"/>
                  </a:ext>
                </a:extLst>
              </p:cNvPr>
              <p:cNvSpPr>
                <a:spLocks noGrp="1"/>
              </p:cNvSpPr>
              <p:nvPr>
                <p:ph idx="1"/>
              </p:nvPr>
            </p:nvSpPr>
            <p:spPr>
              <a:xfrm>
                <a:off x="457200" y="2780928"/>
                <a:ext cx="8229600" cy="3600400"/>
              </a:xfrm>
            </p:spPr>
            <p:txBody>
              <a:bodyPr>
                <a:normAutofit/>
              </a:bodyPr>
              <a:lstStyle/>
              <a:p>
                <a:pPr algn="just"/>
                <a:r>
                  <a:rPr lang="en-US" sz="2600" dirty="0"/>
                  <a:t>Additionally, while there are only </a:t>
                </a:r>
                <a14:m>
                  <m:oMath xmlns:m="http://schemas.openxmlformats.org/officeDocument/2006/math">
                    <m:sSub>
                      <m:sSubPr>
                        <m:ctrlPr>
                          <a:rPr lang="en-US" sz="2600" i="1" smtClean="0">
                            <a:latin typeface="Cambria Math" panose="02040503050406030204" pitchFamily="18" charset="0"/>
                          </a:rPr>
                        </m:ctrlPr>
                      </m:sSubPr>
                      <m:e>
                        <m:r>
                          <a:rPr lang="en-US" sz="2600" i="1" smtClean="0">
                            <a:latin typeface="Cambria Math" panose="02040503050406030204" pitchFamily="18" charset="0"/>
                            <a:ea typeface="Cambria Math" panose="02040503050406030204" pitchFamily="18" charset="0"/>
                          </a:rPr>
                          <m:t>𝜏</m:t>
                        </m:r>
                      </m:e>
                      <m:sub>
                        <m:r>
                          <a:rPr lang="tr-TR" sz="2600" b="0" i="1" smtClean="0">
                            <a:latin typeface="Cambria Math" panose="02040503050406030204" pitchFamily="18" charset="0"/>
                          </a:rPr>
                          <m:t>23</m:t>
                        </m:r>
                      </m:sub>
                    </m:sSub>
                  </m:oMath>
                </a14:m>
                <a:r>
                  <a:rPr lang="en-US" sz="2600" dirty="0"/>
                  <a:t>stress in the material,</a:t>
                </a:r>
                <a:endParaRPr lang="tr-TR" sz="2600" dirty="0"/>
              </a:p>
              <a:p>
                <a:pPr lvl="1" algn="just"/>
                <a14:m>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𝛾</m:t>
                        </m:r>
                      </m:e>
                      <m:sub>
                        <m:r>
                          <a:rPr lang="tr-TR" b="0" i="1" smtClean="0">
                            <a:latin typeface="Cambria Math" panose="02040503050406030204" pitchFamily="18" charset="0"/>
                          </a:rPr>
                          <m:t>23</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44</m:t>
                        </m:r>
                      </m:sub>
                    </m:sSub>
                    <m:sSub>
                      <m:sSubPr>
                        <m:ctrlPr>
                          <a:rPr lang="tr-TR" i="1">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𝜏</m:t>
                        </m:r>
                      </m:e>
                      <m:sub>
                        <m:r>
                          <a:rPr lang="tr-TR" b="0" i="1" smtClean="0">
                            <a:latin typeface="Cambria Math" panose="02040503050406030204" pitchFamily="18" charset="0"/>
                          </a:rPr>
                          <m:t>23</m:t>
                        </m:r>
                      </m:sub>
                    </m:sSub>
                    <m:r>
                      <a:rPr lang="tr-TR" i="1">
                        <a:latin typeface="Cambria Math" panose="02040503050406030204" pitchFamily="18" charset="0"/>
                      </a:rPr>
                      <m:t>=0→</m:t>
                    </m:r>
                    <m:sSub>
                      <m:sSubPr>
                        <m:ctrlPr>
                          <a:rPr lang="tr-TR" i="1">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44</m:t>
                        </m:r>
                      </m:sub>
                    </m:sSub>
                    <m:r>
                      <a:rPr lang="tr-TR" i="1">
                        <a:latin typeface="Cambria Math" panose="02040503050406030204" pitchFamily="18" charset="0"/>
                      </a:rPr>
                      <m:t>=0</m:t>
                    </m:r>
                  </m:oMath>
                </a14:m>
                <a:endParaRPr lang="tr-TR" i="1" dirty="0">
                  <a:latin typeface="Cambria Math" panose="02040503050406030204" pitchFamily="18" charset="0"/>
                </a:endParaRPr>
              </a:p>
              <a:p>
                <a:pPr algn="just"/>
                <a:r>
                  <a:rPr lang="en-US" sz="2600" dirty="0"/>
                  <a:t>Due to symmetry, a slip angle does not occur in other planes</a:t>
                </a:r>
                <a:r>
                  <a:rPr lang="tr-TR" sz="2600" dirty="0"/>
                  <a:t>;</a:t>
                </a:r>
              </a:p>
              <a:p>
                <a:pPr lvl="1" algn="just"/>
                <a14:m>
                  <m:oMath xmlns:m="http://schemas.openxmlformats.org/officeDocument/2006/math">
                    <m:sSub>
                      <m:sSubPr>
                        <m:ctrlPr>
                          <a:rPr lang="tr-TR" sz="2400" i="1" smtClean="0">
                            <a:latin typeface="Cambria Math" panose="02040503050406030204" pitchFamily="18" charset="0"/>
                          </a:rPr>
                        </m:ctrlPr>
                      </m:sSubPr>
                      <m:e>
                        <m:r>
                          <a:rPr lang="tr-TR" sz="2400" i="1">
                            <a:latin typeface="Cambria Math" panose="02040503050406030204" pitchFamily="18" charset="0"/>
                          </a:rPr>
                          <m:t>𝛾</m:t>
                        </m:r>
                      </m:e>
                      <m:sub>
                        <m:r>
                          <a:rPr lang="tr-TR" sz="2400" b="0" i="1" smtClean="0">
                            <a:latin typeface="Cambria Math" panose="02040503050406030204" pitchFamily="18" charset="0"/>
                          </a:rPr>
                          <m:t>31</m:t>
                        </m:r>
                      </m:sub>
                    </m:sSub>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𝛾</m:t>
                        </m:r>
                      </m:e>
                      <m:sub>
                        <m:r>
                          <a:rPr lang="tr-TR" sz="2400" b="0" i="1" smtClean="0">
                            <a:latin typeface="Cambria Math" panose="02040503050406030204" pitchFamily="18" charset="0"/>
                          </a:rPr>
                          <m:t>12</m:t>
                        </m:r>
                      </m:sub>
                    </m:sSub>
                    <m:r>
                      <a:rPr lang="tr-TR" sz="2400" b="0" i="1" smtClean="0">
                        <a:latin typeface="Cambria Math" panose="02040503050406030204" pitchFamily="18" charset="0"/>
                      </a:rPr>
                      <m:t>=0</m:t>
                    </m:r>
                  </m:oMath>
                </a14:m>
                <a:endParaRPr lang="tr-TR" sz="2200" dirty="0"/>
              </a:p>
              <a:p>
                <a:pPr lvl="1" algn="just"/>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𝛾</m:t>
                        </m:r>
                      </m:e>
                      <m:sub>
                        <m:r>
                          <a:rPr lang="tr-TR" i="1">
                            <a:latin typeface="Cambria Math" panose="02040503050406030204" pitchFamily="18" charset="0"/>
                          </a:rPr>
                          <m:t>31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𝑆</m:t>
                        </m:r>
                      </m:e>
                      <m:sub>
                        <m:r>
                          <a:rPr lang="tr-TR" i="1">
                            <a:latin typeface="Cambria Math" panose="02040503050406030204" pitchFamily="18" charset="0"/>
                          </a:rPr>
                          <m:t>4</m:t>
                        </m:r>
                        <m:r>
                          <a:rPr lang="tr-TR" b="0" i="1" smtClean="0">
                            <a:latin typeface="Cambria Math" panose="02040503050406030204" pitchFamily="18" charset="0"/>
                          </a:rPr>
                          <m:t>5</m:t>
                        </m:r>
                      </m:sub>
                    </m:sSub>
                    <m:sSub>
                      <m:sSubPr>
                        <m:ctrlPr>
                          <a:rPr lang="tr-TR" i="1">
                            <a:latin typeface="Cambria Math" panose="02040503050406030204" pitchFamily="18" charset="0"/>
                          </a:rPr>
                        </m:ctrlPr>
                      </m:sSubPr>
                      <m:e>
                        <m:r>
                          <a:rPr lang="tr-TR" i="1">
                            <a:latin typeface="Cambria Math" panose="02040503050406030204" pitchFamily="18" charset="0"/>
                          </a:rPr>
                          <m:t>𝜏</m:t>
                        </m:r>
                      </m:e>
                      <m:sub>
                        <m:r>
                          <a:rPr lang="tr-TR" i="1">
                            <a:latin typeface="Cambria Math" panose="02040503050406030204" pitchFamily="18" charset="0"/>
                          </a:rPr>
                          <m:t>23</m:t>
                        </m:r>
                      </m:sub>
                    </m:sSub>
                    <m:r>
                      <a:rPr lang="tr-TR" i="1">
                        <a:latin typeface="Cambria Math" panose="02040503050406030204" pitchFamily="18" charset="0"/>
                      </a:rPr>
                      <m:t>=0→</m:t>
                    </m:r>
                    <m:sSub>
                      <m:sSubPr>
                        <m:ctrlPr>
                          <a:rPr lang="tr-TR" i="1">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45</m:t>
                        </m:r>
                      </m:sub>
                    </m:sSub>
                    <m:r>
                      <a:rPr lang="tr-TR" i="1">
                        <a:latin typeface="Cambria Math" panose="02040503050406030204" pitchFamily="18" charset="0"/>
                      </a:rPr>
                      <m:t>=0</m:t>
                    </m:r>
                  </m:oMath>
                </a14:m>
                <a:endParaRPr lang="tr-TR" i="1" dirty="0">
                  <a:latin typeface="Cambria Math" panose="02040503050406030204" pitchFamily="18" charset="0"/>
                </a:endParaRPr>
              </a:p>
              <a:p>
                <a:pPr algn="just"/>
                <a:r>
                  <a:rPr lang="tr-TR" sz="2600" dirty="0"/>
                  <a:t>(</a:t>
                </a:r>
                <a:r>
                  <a:rPr lang="en-US" sz="2600" dirty="0"/>
                  <a:t>Note</a:t>
                </a:r>
                <a:r>
                  <a:rPr lang="tr-TR" sz="2600" dirty="0"/>
                  <a:t> </a:t>
                </a:r>
                <a:r>
                  <a:rPr lang="tr-TR" sz="2600" dirty="0" err="1"/>
                  <a:t>that</a:t>
                </a:r>
                <a:r>
                  <a:rPr lang="en-US" sz="2600" dirty="0"/>
                  <a:t> </a:t>
                </a:r>
                <a14:m>
                  <m:oMath xmlns:m="http://schemas.openxmlformats.org/officeDocument/2006/math">
                    <m:sSub>
                      <m:sSubPr>
                        <m:ctrlPr>
                          <a:rPr lang="en-US" sz="2600" i="1" smtClean="0">
                            <a:latin typeface="Cambria Math" panose="02040503050406030204" pitchFamily="18" charset="0"/>
                          </a:rPr>
                        </m:ctrlPr>
                      </m:sSubPr>
                      <m:e>
                        <m:r>
                          <a:rPr lang="en-US" sz="2600" i="1" smtClean="0">
                            <a:latin typeface="Cambria Math" panose="02040503050406030204" pitchFamily="18" charset="0"/>
                            <a:ea typeface="Cambria Math" panose="02040503050406030204" pitchFamily="18" charset="0"/>
                          </a:rPr>
                          <m:t>𝜏</m:t>
                        </m:r>
                      </m:e>
                      <m:sub>
                        <m:r>
                          <a:rPr lang="tr-TR" sz="2600" b="0" i="1" smtClean="0">
                            <a:latin typeface="Cambria Math" panose="02040503050406030204" pitchFamily="18" charset="0"/>
                          </a:rPr>
                          <m:t>23</m:t>
                        </m:r>
                      </m:sub>
                    </m:sSub>
                  </m:oMath>
                </a14:m>
                <a:r>
                  <a:rPr lang="en-US" sz="2600" dirty="0"/>
                  <a:t> 𝑐𝑎𝑛 𝑎𝑙𝑠𝑜 𝑏𝑒 𝑟𝑒𝑝𝑟𝑒𝑠𝑒𝑛𝑡𝑒𝑑 𝑎𝑠 </a:t>
                </a:r>
                <a14:m>
                  <m:oMath xmlns:m="http://schemas.openxmlformats.org/officeDocument/2006/math">
                    <m:sSub>
                      <m:sSubPr>
                        <m:ctrlPr>
                          <a:rPr lang="en-US" sz="2600" i="1">
                            <a:latin typeface="Cambria Math" panose="02040503050406030204" pitchFamily="18" charset="0"/>
                          </a:rPr>
                        </m:ctrlPr>
                      </m:sSubPr>
                      <m:e>
                        <m:r>
                          <a:rPr lang="en-US" sz="2600" i="1" smtClean="0">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rPr>
                          <m:t>4</m:t>
                        </m:r>
                      </m:sub>
                    </m:sSub>
                  </m:oMath>
                </a14:m>
                <a:r>
                  <a:rPr lang="tr-TR" sz="2600" dirty="0"/>
                  <a:t>)</a:t>
                </a:r>
              </a:p>
            </p:txBody>
          </p:sp>
        </mc:Choice>
        <mc:Fallback xmlns="">
          <p:sp>
            <p:nvSpPr>
              <p:cNvPr id="3" name="İçerik Yer Tutucusu 2">
                <a:extLst>
                  <a:ext uri="{FF2B5EF4-FFF2-40B4-BE49-F238E27FC236}">
                    <a16:creationId xmlns:a16="http://schemas.microsoft.com/office/drawing/2014/main" id="{D49D8914-279F-9736-43E6-DEEC63D5A278}"/>
                  </a:ext>
                </a:extLst>
              </p:cNvPr>
              <p:cNvSpPr>
                <a:spLocks noGrp="1" noRot="1" noChangeAspect="1" noMove="1" noResize="1" noEditPoints="1" noAdjustHandles="1" noChangeArrowheads="1" noChangeShapeType="1" noTextEdit="1"/>
              </p:cNvSpPr>
              <p:nvPr>
                <p:ph idx="1"/>
              </p:nvPr>
            </p:nvSpPr>
            <p:spPr>
              <a:xfrm>
                <a:off x="457200" y="2780928"/>
                <a:ext cx="8229600" cy="3600400"/>
              </a:xfrm>
              <a:blipFill>
                <a:blip r:embed="rId2"/>
                <a:stretch>
                  <a:fillRect l="-1111" t="-1354" r="-1333" b="-3046"/>
                </a:stretch>
              </a:blipFill>
            </p:spPr>
            <p:txBody>
              <a:bodyPr/>
              <a:lstStyle/>
              <a:p>
                <a:r>
                  <a:rPr lang="tr-TR">
                    <a:noFill/>
                  </a:rPr>
                  <a:t> </a:t>
                </a:r>
              </a:p>
            </p:txBody>
          </p:sp>
        </mc:Fallback>
      </mc:AlternateContent>
      <p:pic>
        <p:nvPicPr>
          <p:cNvPr id="5" name="Resim 4">
            <a:extLst>
              <a:ext uri="{FF2B5EF4-FFF2-40B4-BE49-F238E27FC236}">
                <a16:creationId xmlns:a16="http://schemas.microsoft.com/office/drawing/2014/main" id="{339E2734-2C19-D4E2-8524-D6D59FE14546}"/>
              </a:ext>
            </a:extLst>
          </p:cNvPr>
          <p:cNvPicPr>
            <a:picLocks noChangeAspect="1"/>
          </p:cNvPicPr>
          <p:nvPr/>
        </p:nvPicPr>
        <p:blipFill>
          <a:blip r:embed="rId3"/>
          <a:stretch>
            <a:fillRect/>
          </a:stretch>
        </p:blipFill>
        <p:spPr>
          <a:xfrm>
            <a:off x="430560" y="8492"/>
            <a:ext cx="3286125" cy="2895600"/>
          </a:xfrm>
          <a:prstGeom prst="rect">
            <a:avLst/>
          </a:prstGeom>
        </p:spPr>
      </p:pic>
      <p:pic>
        <p:nvPicPr>
          <p:cNvPr id="8" name="Resim 7">
            <a:extLst>
              <a:ext uri="{FF2B5EF4-FFF2-40B4-BE49-F238E27FC236}">
                <a16:creationId xmlns:a16="http://schemas.microsoft.com/office/drawing/2014/main" id="{61F87E0D-F85C-7C99-5CF8-EEF0B130C098}"/>
              </a:ext>
            </a:extLst>
          </p:cNvPr>
          <p:cNvPicPr>
            <a:picLocks noChangeAspect="1"/>
          </p:cNvPicPr>
          <p:nvPr/>
        </p:nvPicPr>
        <p:blipFill>
          <a:blip r:embed="rId4"/>
          <a:stretch>
            <a:fillRect/>
          </a:stretch>
        </p:blipFill>
        <p:spPr>
          <a:xfrm>
            <a:off x="3995936" y="37019"/>
            <a:ext cx="3564000" cy="2805510"/>
          </a:xfrm>
          <a:prstGeom prst="rect">
            <a:avLst/>
          </a:prstGeom>
        </p:spPr>
      </p:pic>
    </p:spTree>
    <p:extLst>
      <p:ext uri="{BB962C8B-B14F-4D97-AF65-F5344CB8AC3E}">
        <p14:creationId xmlns:p14="http://schemas.microsoft.com/office/powerpoint/2010/main" val="3665669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43296B8F-CEB4-8CDC-872D-F6725B8DC642}"/>
                  </a:ext>
                </a:extLst>
              </p:cNvPr>
              <p:cNvSpPr>
                <a:spLocks noGrp="1"/>
              </p:cNvSpPr>
              <p:nvPr>
                <p:ph idx="1"/>
              </p:nvPr>
            </p:nvSpPr>
            <p:spPr>
              <a:xfrm>
                <a:off x="457200" y="2063658"/>
                <a:ext cx="8229600" cy="4062506"/>
              </a:xfrm>
            </p:spPr>
            <p:txBody>
              <a:bodyPr/>
              <a:lstStyle/>
              <a:p>
                <a:pPr algn="just"/>
                <a:r>
                  <a:rPr lang="en-US" sz="2400" dirty="0"/>
                  <a:t>As a result, there are 9 independent material constants for an orthotropic material:</a:t>
                </a:r>
                <a:endParaRPr lang="tr-TR" sz="2400" dirty="0"/>
              </a:p>
              <a:p>
                <a:pPr lvl="1" algn="just"/>
                <a14:m>
                  <m:oMath xmlns:m="http://schemas.openxmlformats.org/officeDocument/2006/math">
                    <m:sSub>
                      <m:sSubPr>
                        <m:ctrlPr>
                          <a:rPr lang="tr-TR" sz="2300" i="1" smtClean="0">
                            <a:latin typeface="Cambria Math" panose="02040503050406030204" pitchFamily="18" charset="0"/>
                          </a:rPr>
                        </m:ctrlPr>
                      </m:sSubPr>
                      <m:e>
                        <m:r>
                          <a:rPr lang="tr-TR" sz="2300" b="0" i="1" smtClean="0">
                            <a:latin typeface="Cambria Math" panose="02040503050406030204" pitchFamily="18" charset="0"/>
                          </a:rPr>
                          <m:t>𝐸</m:t>
                        </m:r>
                      </m:e>
                      <m:sub>
                        <m:r>
                          <a:rPr lang="tr-TR" sz="2300" b="0" i="1" smtClean="0">
                            <a:latin typeface="Cambria Math" panose="02040503050406030204" pitchFamily="18" charset="0"/>
                          </a:rPr>
                          <m:t>1</m:t>
                        </m:r>
                      </m:sub>
                    </m:sSub>
                  </m:oMath>
                </a14:m>
                <a:r>
                  <a:rPr lang="tr-TR" sz="2300" dirty="0"/>
                  <a:t>, </a:t>
                </a:r>
                <a14:m>
                  <m:oMath xmlns:m="http://schemas.openxmlformats.org/officeDocument/2006/math">
                    <m:sSub>
                      <m:sSubPr>
                        <m:ctrlPr>
                          <a:rPr lang="tr-TR" sz="2300" i="1">
                            <a:latin typeface="Cambria Math" panose="02040503050406030204" pitchFamily="18" charset="0"/>
                          </a:rPr>
                        </m:ctrlPr>
                      </m:sSubPr>
                      <m:e>
                        <m:r>
                          <a:rPr lang="tr-TR" sz="2300" i="1">
                            <a:latin typeface="Cambria Math" panose="02040503050406030204" pitchFamily="18" charset="0"/>
                          </a:rPr>
                          <m:t>𝐸</m:t>
                        </m:r>
                      </m:e>
                      <m:sub>
                        <m:r>
                          <a:rPr lang="tr-TR" sz="2300" b="0" i="1" smtClean="0">
                            <a:latin typeface="Cambria Math" panose="02040503050406030204" pitchFamily="18" charset="0"/>
                          </a:rPr>
                          <m:t>2</m:t>
                        </m:r>
                      </m:sub>
                    </m:sSub>
                  </m:oMath>
                </a14:m>
                <a:r>
                  <a:rPr lang="tr-TR" sz="2300" dirty="0"/>
                  <a:t>, </a:t>
                </a:r>
                <a14:m>
                  <m:oMath xmlns:m="http://schemas.openxmlformats.org/officeDocument/2006/math">
                    <m:sSub>
                      <m:sSubPr>
                        <m:ctrlPr>
                          <a:rPr lang="tr-TR" sz="2300" i="1">
                            <a:latin typeface="Cambria Math" panose="02040503050406030204" pitchFamily="18" charset="0"/>
                          </a:rPr>
                        </m:ctrlPr>
                      </m:sSubPr>
                      <m:e>
                        <m:r>
                          <a:rPr lang="tr-TR" sz="2300" i="1">
                            <a:latin typeface="Cambria Math" panose="02040503050406030204" pitchFamily="18" charset="0"/>
                          </a:rPr>
                          <m:t>𝐸</m:t>
                        </m:r>
                      </m:e>
                      <m:sub>
                        <m:r>
                          <a:rPr lang="tr-TR" sz="2300" b="0" i="1" smtClean="0">
                            <a:latin typeface="Cambria Math" panose="02040503050406030204" pitchFamily="18" charset="0"/>
                          </a:rPr>
                          <m:t>3</m:t>
                        </m:r>
                      </m:sub>
                    </m:sSub>
                  </m:oMath>
                </a14:m>
                <a:r>
                  <a:rPr lang="tr-TR" sz="2300" dirty="0"/>
                  <a:t>, </a:t>
                </a:r>
                <a14:m>
                  <m:oMath xmlns:m="http://schemas.openxmlformats.org/officeDocument/2006/math">
                    <m:sSub>
                      <m:sSubPr>
                        <m:ctrlPr>
                          <a:rPr lang="tr-TR" sz="2300" i="1">
                            <a:latin typeface="Cambria Math" panose="02040503050406030204" pitchFamily="18" charset="0"/>
                          </a:rPr>
                        </m:ctrlPr>
                      </m:sSubPr>
                      <m:e>
                        <m:r>
                          <a:rPr lang="tr-TR" sz="2300" i="1" smtClean="0">
                            <a:latin typeface="Cambria Math" panose="02040503050406030204" pitchFamily="18" charset="0"/>
                            <a:ea typeface="Cambria Math" panose="02040503050406030204" pitchFamily="18" charset="0"/>
                          </a:rPr>
                          <m:t>𝜈</m:t>
                        </m:r>
                      </m:e>
                      <m:sub>
                        <m:r>
                          <a:rPr lang="tr-TR" sz="2300" b="0" i="1" smtClean="0">
                            <a:latin typeface="Cambria Math" panose="02040503050406030204" pitchFamily="18" charset="0"/>
                          </a:rPr>
                          <m:t>23</m:t>
                        </m:r>
                      </m:sub>
                    </m:sSub>
                  </m:oMath>
                </a14:m>
                <a:r>
                  <a:rPr lang="tr-TR" sz="2300" dirty="0"/>
                  <a:t>,</a:t>
                </a:r>
                <a14:m>
                  <m:oMath xmlns:m="http://schemas.openxmlformats.org/officeDocument/2006/math">
                    <m:sSub>
                      <m:sSubPr>
                        <m:ctrlPr>
                          <a:rPr lang="tr-TR" sz="2300" i="1">
                            <a:latin typeface="Cambria Math" panose="02040503050406030204" pitchFamily="18" charset="0"/>
                          </a:rPr>
                        </m:ctrlPr>
                      </m:sSubPr>
                      <m:e>
                        <m:r>
                          <a:rPr lang="tr-TR" sz="2300" i="1">
                            <a:latin typeface="Cambria Math" panose="02040503050406030204" pitchFamily="18" charset="0"/>
                            <a:ea typeface="Cambria Math" panose="02040503050406030204" pitchFamily="18" charset="0"/>
                          </a:rPr>
                          <m:t>𝜈</m:t>
                        </m:r>
                      </m:e>
                      <m:sub>
                        <m:r>
                          <a:rPr lang="tr-TR" sz="2300" b="0" i="1" smtClean="0">
                            <a:latin typeface="Cambria Math" panose="02040503050406030204" pitchFamily="18" charset="0"/>
                            <a:ea typeface="Cambria Math" panose="02040503050406030204" pitchFamily="18" charset="0"/>
                          </a:rPr>
                          <m:t>3</m:t>
                        </m:r>
                        <m:r>
                          <a:rPr lang="tr-TR" sz="2300" i="1">
                            <a:latin typeface="Cambria Math" panose="02040503050406030204" pitchFamily="18" charset="0"/>
                          </a:rPr>
                          <m:t>1</m:t>
                        </m:r>
                      </m:sub>
                    </m:sSub>
                  </m:oMath>
                </a14:m>
                <a:r>
                  <a:rPr lang="tr-TR" sz="2300" dirty="0"/>
                  <a:t>,</a:t>
                </a:r>
                <a14:m>
                  <m:oMath xmlns:m="http://schemas.openxmlformats.org/officeDocument/2006/math">
                    <m:sSub>
                      <m:sSubPr>
                        <m:ctrlPr>
                          <a:rPr lang="tr-TR" sz="2300" i="1">
                            <a:latin typeface="Cambria Math" panose="02040503050406030204" pitchFamily="18" charset="0"/>
                          </a:rPr>
                        </m:ctrlPr>
                      </m:sSubPr>
                      <m:e>
                        <m:r>
                          <a:rPr lang="tr-TR" sz="2300" i="1">
                            <a:latin typeface="Cambria Math" panose="02040503050406030204" pitchFamily="18" charset="0"/>
                            <a:ea typeface="Cambria Math" panose="02040503050406030204" pitchFamily="18" charset="0"/>
                          </a:rPr>
                          <m:t>𝜈</m:t>
                        </m:r>
                      </m:e>
                      <m:sub>
                        <m:r>
                          <a:rPr lang="tr-TR" sz="2300" i="1">
                            <a:latin typeface="Cambria Math" panose="02040503050406030204" pitchFamily="18" charset="0"/>
                          </a:rPr>
                          <m:t>12</m:t>
                        </m:r>
                      </m:sub>
                    </m:sSub>
                  </m:oMath>
                </a14:m>
                <a:r>
                  <a:rPr lang="tr-TR" sz="2300" dirty="0"/>
                  <a:t>, </a:t>
                </a:r>
                <a14:m>
                  <m:oMath xmlns:m="http://schemas.openxmlformats.org/officeDocument/2006/math">
                    <m:sSub>
                      <m:sSubPr>
                        <m:ctrlPr>
                          <a:rPr lang="tr-TR" sz="2300" i="1">
                            <a:latin typeface="Cambria Math" panose="02040503050406030204" pitchFamily="18" charset="0"/>
                          </a:rPr>
                        </m:ctrlPr>
                      </m:sSubPr>
                      <m:e>
                        <m:r>
                          <a:rPr lang="tr-TR" sz="2300" b="0" i="1" smtClean="0">
                            <a:latin typeface="Cambria Math" panose="02040503050406030204" pitchFamily="18" charset="0"/>
                            <a:ea typeface="Cambria Math" panose="02040503050406030204" pitchFamily="18" charset="0"/>
                          </a:rPr>
                          <m:t>𝐺</m:t>
                        </m:r>
                      </m:e>
                      <m:sub>
                        <m:r>
                          <a:rPr lang="tr-TR" sz="2300" i="1">
                            <a:latin typeface="Cambria Math" panose="02040503050406030204" pitchFamily="18" charset="0"/>
                          </a:rPr>
                          <m:t>2</m:t>
                        </m:r>
                        <m:r>
                          <a:rPr lang="tr-TR" sz="2300" b="0" i="1" smtClean="0">
                            <a:latin typeface="Cambria Math" panose="02040503050406030204" pitchFamily="18" charset="0"/>
                          </a:rPr>
                          <m:t>3</m:t>
                        </m:r>
                      </m:sub>
                    </m:sSub>
                  </m:oMath>
                </a14:m>
                <a:r>
                  <a:rPr lang="tr-TR" sz="2300" dirty="0"/>
                  <a:t>, </a:t>
                </a:r>
                <a14:m>
                  <m:oMath xmlns:m="http://schemas.openxmlformats.org/officeDocument/2006/math">
                    <m:sSub>
                      <m:sSubPr>
                        <m:ctrlPr>
                          <a:rPr lang="tr-TR" sz="2300" i="1">
                            <a:latin typeface="Cambria Math" panose="02040503050406030204" pitchFamily="18" charset="0"/>
                          </a:rPr>
                        </m:ctrlPr>
                      </m:sSubPr>
                      <m:e>
                        <m:r>
                          <a:rPr lang="tr-TR" sz="2300" i="1">
                            <a:latin typeface="Cambria Math" panose="02040503050406030204" pitchFamily="18" charset="0"/>
                            <a:ea typeface="Cambria Math" panose="02040503050406030204" pitchFamily="18" charset="0"/>
                          </a:rPr>
                          <m:t>𝐺</m:t>
                        </m:r>
                      </m:e>
                      <m:sub>
                        <m:r>
                          <a:rPr lang="tr-TR" sz="2300" i="1">
                            <a:latin typeface="Cambria Math" panose="02040503050406030204" pitchFamily="18" charset="0"/>
                          </a:rPr>
                          <m:t>3</m:t>
                        </m:r>
                        <m:r>
                          <a:rPr lang="tr-TR" sz="2300" b="0" i="1" smtClean="0">
                            <a:latin typeface="Cambria Math" panose="02040503050406030204" pitchFamily="18" charset="0"/>
                          </a:rPr>
                          <m:t>1</m:t>
                        </m:r>
                      </m:sub>
                    </m:sSub>
                  </m:oMath>
                </a14:m>
                <a:r>
                  <a:rPr lang="tr-TR" sz="2300" dirty="0"/>
                  <a:t> and </a:t>
                </a:r>
                <a14:m>
                  <m:oMath xmlns:m="http://schemas.openxmlformats.org/officeDocument/2006/math">
                    <m:sSub>
                      <m:sSubPr>
                        <m:ctrlPr>
                          <a:rPr lang="tr-TR" sz="2300" i="1">
                            <a:latin typeface="Cambria Math" panose="02040503050406030204" pitchFamily="18" charset="0"/>
                          </a:rPr>
                        </m:ctrlPr>
                      </m:sSubPr>
                      <m:e>
                        <m:r>
                          <a:rPr lang="tr-TR" sz="2300" i="1">
                            <a:latin typeface="Cambria Math" panose="02040503050406030204" pitchFamily="18" charset="0"/>
                            <a:ea typeface="Cambria Math" panose="02040503050406030204" pitchFamily="18" charset="0"/>
                          </a:rPr>
                          <m:t>𝐺</m:t>
                        </m:r>
                      </m:e>
                      <m:sub>
                        <m:r>
                          <a:rPr lang="tr-TR" sz="2300" b="0" i="1" smtClean="0">
                            <a:latin typeface="Cambria Math" panose="02040503050406030204" pitchFamily="18" charset="0"/>
                            <a:ea typeface="Cambria Math" panose="02040503050406030204" pitchFamily="18" charset="0"/>
                          </a:rPr>
                          <m:t>1</m:t>
                        </m:r>
                        <m:r>
                          <a:rPr lang="tr-TR" sz="2300" i="1">
                            <a:latin typeface="Cambria Math" panose="02040503050406030204" pitchFamily="18" charset="0"/>
                          </a:rPr>
                          <m:t>2</m:t>
                        </m:r>
                      </m:sub>
                    </m:sSub>
                  </m:oMath>
                </a14:m>
                <a:endParaRPr lang="tr-TR" sz="2300" dirty="0"/>
              </a:p>
              <a:p>
                <a:pPr lvl="1" algn="just"/>
                <a:endParaRPr lang="tr-TR" dirty="0"/>
              </a:p>
            </p:txBody>
          </p:sp>
        </mc:Choice>
        <mc:Fallback xmlns="">
          <p:sp>
            <p:nvSpPr>
              <p:cNvPr id="3" name="İçerik Yer Tutucusu 2">
                <a:extLst>
                  <a:ext uri="{FF2B5EF4-FFF2-40B4-BE49-F238E27FC236}">
                    <a16:creationId xmlns:a16="http://schemas.microsoft.com/office/drawing/2014/main" id="{43296B8F-CEB4-8CDC-872D-F6725B8DC642}"/>
                  </a:ext>
                </a:extLst>
              </p:cNvPr>
              <p:cNvSpPr>
                <a:spLocks noGrp="1" noRot="1" noChangeAspect="1" noMove="1" noResize="1" noEditPoints="1" noAdjustHandles="1" noChangeArrowheads="1" noChangeShapeType="1" noTextEdit="1"/>
              </p:cNvSpPr>
              <p:nvPr>
                <p:ph idx="1"/>
              </p:nvPr>
            </p:nvSpPr>
            <p:spPr>
              <a:xfrm>
                <a:off x="457200" y="2063658"/>
                <a:ext cx="8229600" cy="4062506"/>
              </a:xfrm>
              <a:blipFill>
                <a:blip r:embed="rId2"/>
                <a:stretch>
                  <a:fillRect l="-963" t="-1201" r="-1111"/>
                </a:stretch>
              </a:blipFill>
            </p:spPr>
            <p:txBody>
              <a:bodyPr/>
              <a:lstStyle/>
              <a:p>
                <a:r>
                  <a:rPr lang="tr-TR">
                    <a:noFill/>
                  </a:rPr>
                  <a:t> </a:t>
                </a:r>
              </a:p>
            </p:txBody>
          </p:sp>
        </mc:Fallback>
      </mc:AlternateContent>
      <p:pic>
        <p:nvPicPr>
          <p:cNvPr id="6" name="Resim 5">
            <a:extLst>
              <a:ext uri="{FF2B5EF4-FFF2-40B4-BE49-F238E27FC236}">
                <a16:creationId xmlns:a16="http://schemas.microsoft.com/office/drawing/2014/main" id="{68170189-DD98-2C1E-FA06-DCCD16C759A1}"/>
              </a:ext>
            </a:extLst>
          </p:cNvPr>
          <p:cNvPicPr>
            <a:picLocks noChangeAspect="1"/>
          </p:cNvPicPr>
          <p:nvPr/>
        </p:nvPicPr>
        <p:blipFill>
          <a:blip r:embed="rId3"/>
          <a:stretch>
            <a:fillRect/>
          </a:stretch>
        </p:blipFill>
        <p:spPr>
          <a:xfrm>
            <a:off x="2536626" y="234857"/>
            <a:ext cx="3971925" cy="1828800"/>
          </a:xfrm>
          <a:prstGeom prst="rect">
            <a:avLst/>
          </a:prstGeom>
        </p:spPr>
      </p:pic>
      <p:pic>
        <p:nvPicPr>
          <p:cNvPr id="8" name="Resim 7">
            <a:extLst>
              <a:ext uri="{FF2B5EF4-FFF2-40B4-BE49-F238E27FC236}">
                <a16:creationId xmlns:a16="http://schemas.microsoft.com/office/drawing/2014/main" id="{7E41F5DD-5376-B73B-2A5D-F09457CEEA9D}"/>
              </a:ext>
            </a:extLst>
          </p:cNvPr>
          <p:cNvPicPr>
            <a:picLocks noChangeAspect="1"/>
          </p:cNvPicPr>
          <p:nvPr/>
        </p:nvPicPr>
        <p:blipFill>
          <a:blip r:embed="rId4"/>
          <a:stretch>
            <a:fillRect/>
          </a:stretch>
        </p:blipFill>
        <p:spPr>
          <a:xfrm>
            <a:off x="2358000" y="3284984"/>
            <a:ext cx="4428000" cy="3338159"/>
          </a:xfrm>
          <a:prstGeom prst="rect">
            <a:avLst/>
          </a:prstGeom>
        </p:spPr>
      </p:pic>
    </p:spTree>
    <p:extLst>
      <p:ext uri="{BB962C8B-B14F-4D97-AF65-F5344CB8AC3E}">
        <p14:creationId xmlns:p14="http://schemas.microsoft.com/office/powerpoint/2010/main" val="4008378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8418788-23CD-C894-9E7D-93BB51677F6F}"/>
              </a:ext>
            </a:extLst>
          </p:cNvPr>
          <p:cNvSpPr>
            <a:spLocks noGrp="1"/>
          </p:cNvSpPr>
          <p:nvPr>
            <p:ph idx="1"/>
          </p:nvPr>
        </p:nvSpPr>
        <p:spPr>
          <a:xfrm>
            <a:off x="457200" y="404664"/>
            <a:ext cx="8229600" cy="5721499"/>
          </a:xfrm>
        </p:spPr>
        <p:txBody>
          <a:bodyPr/>
          <a:lstStyle/>
          <a:p>
            <a:r>
              <a:rPr lang="en-US" dirty="0"/>
              <a:t>Stiffness [C] matrix for orthotropic material</a:t>
            </a:r>
            <a:endParaRPr lang="tr-TR" dirty="0"/>
          </a:p>
        </p:txBody>
      </p:sp>
      <p:pic>
        <p:nvPicPr>
          <p:cNvPr id="9" name="Resim 8">
            <a:extLst>
              <a:ext uri="{FF2B5EF4-FFF2-40B4-BE49-F238E27FC236}">
                <a16:creationId xmlns:a16="http://schemas.microsoft.com/office/drawing/2014/main" id="{B3D8A5C5-4B68-B4FB-46C1-483855E55B6D}"/>
              </a:ext>
            </a:extLst>
          </p:cNvPr>
          <p:cNvPicPr>
            <a:picLocks noChangeAspect="1"/>
          </p:cNvPicPr>
          <p:nvPr/>
        </p:nvPicPr>
        <p:blipFill>
          <a:blip r:embed="rId2"/>
          <a:stretch>
            <a:fillRect/>
          </a:stretch>
        </p:blipFill>
        <p:spPr>
          <a:xfrm>
            <a:off x="2051719" y="985776"/>
            <a:ext cx="4829175" cy="1771650"/>
          </a:xfrm>
          <a:prstGeom prst="rect">
            <a:avLst/>
          </a:prstGeom>
        </p:spPr>
      </p:pic>
      <p:pic>
        <p:nvPicPr>
          <p:cNvPr id="10" name="Picture 2">
            <a:extLst>
              <a:ext uri="{FF2B5EF4-FFF2-40B4-BE49-F238E27FC236}">
                <a16:creationId xmlns:a16="http://schemas.microsoft.com/office/drawing/2014/main" id="{75302099-93F8-DCF4-DAA6-4159BB9D14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167"/>
          <a:stretch/>
        </p:blipFill>
        <p:spPr bwMode="auto">
          <a:xfrm>
            <a:off x="1368000" y="2821710"/>
            <a:ext cx="6408000" cy="282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id="{4D9D013A-D388-3093-F176-0B1CB492F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306" y="5885587"/>
            <a:ext cx="5328000" cy="35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64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tr-TR"/>
          </a:p>
        </p:txBody>
      </p:sp>
      <p:sp>
        <p:nvSpPr>
          <p:cNvPr id="3" name="Content Placeholder 2"/>
          <p:cNvSpPr>
            <a:spLocks noGrp="1"/>
          </p:cNvSpPr>
          <p:nvPr>
            <p:ph idx="1"/>
          </p:nvPr>
        </p:nvSpPr>
        <p:spPr/>
        <p:txBody>
          <a:bodyPr/>
          <a:lstStyle/>
          <a:p>
            <a:endParaRPr lang="tr-TR"/>
          </a:p>
        </p:txBody>
      </p:sp>
      <p:pic>
        <p:nvPicPr>
          <p:cNvPr id="4" name="Picture 3"/>
          <p:cNvPicPr>
            <a:picLocks noChangeAspect="1"/>
          </p:cNvPicPr>
          <p:nvPr/>
        </p:nvPicPr>
        <p:blipFill>
          <a:blip r:embed="rId2"/>
          <a:stretch>
            <a:fillRect/>
          </a:stretch>
        </p:blipFill>
        <p:spPr>
          <a:xfrm>
            <a:off x="1979712" y="0"/>
            <a:ext cx="5635161" cy="6775610"/>
          </a:xfrm>
          <a:prstGeom prst="rect">
            <a:avLst/>
          </a:prstGeom>
        </p:spPr>
      </p:pic>
    </p:spTree>
    <p:extLst>
      <p:ext uri="{BB962C8B-B14F-4D97-AF65-F5344CB8AC3E}">
        <p14:creationId xmlns:p14="http://schemas.microsoft.com/office/powerpoint/2010/main" val="137866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27B04542-9615-6B6A-085E-0FCF4DA7F7F5}"/>
              </a:ext>
            </a:extLst>
          </p:cNvPr>
          <p:cNvPicPr>
            <a:picLocks noChangeAspect="1"/>
          </p:cNvPicPr>
          <p:nvPr/>
        </p:nvPicPr>
        <p:blipFill>
          <a:blip r:embed="rId2"/>
          <a:stretch>
            <a:fillRect/>
          </a:stretch>
        </p:blipFill>
        <p:spPr>
          <a:xfrm>
            <a:off x="304241" y="2692781"/>
            <a:ext cx="3420000" cy="2176365"/>
          </a:xfrm>
          <a:prstGeom prst="rect">
            <a:avLst/>
          </a:prstGeom>
        </p:spPr>
      </p:pic>
      <p:pic>
        <p:nvPicPr>
          <p:cNvPr id="10" name="Resim 9">
            <a:extLst>
              <a:ext uri="{FF2B5EF4-FFF2-40B4-BE49-F238E27FC236}">
                <a16:creationId xmlns:a16="http://schemas.microsoft.com/office/drawing/2014/main" id="{AB8B9FFF-F592-F6D9-9753-8DC2F94E3DC0}"/>
              </a:ext>
            </a:extLst>
          </p:cNvPr>
          <p:cNvPicPr>
            <a:picLocks noChangeAspect="1"/>
          </p:cNvPicPr>
          <p:nvPr/>
        </p:nvPicPr>
        <p:blipFill>
          <a:blip r:embed="rId3"/>
          <a:stretch>
            <a:fillRect/>
          </a:stretch>
        </p:blipFill>
        <p:spPr>
          <a:xfrm>
            <a:off x="971600" y="4658382"/>
            <a:ext cx="2520000" cy="2163913"/>
          </a:xfrm>
          <a:prstGeom prst="rect">
            <a:avLst/>
          </a:prstGeom>
        </p:spPr>
      </p:pic>
      <p:pic>
        <p:nvPicPr>
          <p:cNvPr id="5" name="Resim 4">
            <a:extLst>
              <a:ext uri="{FF2B5EF4-FFF2-40B4-BE49-F238E27FC236}">
                <a16:creationId xmlns:a16="http://schemas.microsoft.com/office/drawing/2014/main" id="{39446883-D891-72C6-1FF7-4D5A94E53599}"/>
              </a:ext>
            </a:extLst>
          </p:cNvPr>
          <p:cNvPicPr>
            <a:picLocks noChangeAspect="1"/>
          </p:cNvPicPr>
          <p:nvPr/>
        </p:nvPicPr>
        <p:blipFill>
          <a:blip r:embed="rId4"/>
          <a:stretch>
            <a:fillRect/>
          </a:stretch>
        </p:blipFill>
        <p:spPr>
          <a:xfrm>
            <a:off x="6012160" y="404664"/>
            <a:ext cx="2700000" cy="2516099"/>
          </a:xfrm>
          <a:prstGeom prst="rect">
            <a:avLst/>
          </a:prstGeom>
        </p:spPr>
      </p:pic>
      <p:sp>
        <p:nvSpPr>
          <p:cNvPr id="3" name="İçerik Yer Tutucusu 2">
            <a:extLst>
              <a:ext uri="{FF2B5EF4-FFF2-40B4-BE49-F238E27FC236}">
                <a16:creationId xmlns:a16="http://schemas.microsoft.com/office/drawing/2014/main" id="{BC6CC936-04AD-B207-25AB-438C6A40F49B}"/>
              </a:ext>
            </a:extLst>
          </p:cNvPr>
          <p:cNvSpPr>
            <a:spLocks noGrp="1"/>
          </p:cNvSpPr>
          <p:nvPr>
            <p:ph idx="1"/>
          </p:nvPr>
        </p:nvSpPr>
        <p:spPr>
          <a:xfrm>
            <a:off x="457200" y="404664"/>
            <a:ext cx="5554960" cy="2867025"/>
          </a:xfrm>
        </p:spPr>
        <p:txBody>
          <a:bodyPr>
            <a:normAutofit/>
          </a:bodyPr>
          <a:lstStyle/>
          <a:p>
            <a:pPr algn="just"/>
            <a:r>
              <a:rPr lang="en-US" dirty="0"/>
              <a:t>A fiber reinforced composite</a:t>
            </a:r>
            <a:r>
              <a:rPr lang="tr-TR" dirty="0"/>
              <a:t> </a:t>
            </a:r>
            <a:r>
              <a:rPr lang="en-US" dirty="0"/>
              <a:t> lamina is symmetrical with</a:t>
            </a:r>
            <a:r>
              <a:rPr lang="tr-TR" dirty="0"/>
              <a:t> </a:t>
            </a:r>
            <a:r>
              <a:rPr lang="en-US" dirty="0"/>
              <a:t>respect to all three planes at the macro level and can be considered as orthotropic material at the macro level.</a:t>
            </a:r>
            <a:endParaRPr lang="tr-TR" dirty="0"/>
          </a:p>
        </p:txBody>
      </p:sp>
      <p:sp>
        <p:nvSpPr>
          <p:cNvPr id="6" name="İçerik Yer Tutucusu 2">
            <a:extLst>
              <a:ext uri="{FF2B5EF4-FFF2-40B4-BE49-F238E27FC236}">
                <a16:creationId xmlns:a16="http://schemas.microsoft.com/office/drawing/2014/main" id="{26AC9703-1B50-9491-B97C-5E8E2248C072}"/>
              </a:ext>
            </a:extLst>
          </p:cNvPr>
          <p:cNvSpPr txBox="1">
            <a:spLocks/>
          </p:cNvSpPr>
          <p:nvPr/>
        </p:nvSpPr>
        <p:spPr>
          <a:xfrm>
            <a:off x="3724240" y="3435634"/>
            <a:ext cx="4987920" cy="286702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a:t>However, while determining the</a:t>
            </a:r>
            <a:r>
              <a:rPr lang="tr-TR" dirty="0"/>
              <a:t> </a:t>
            </a:r>
            <a:r>
              <a:rPr lang="en-US" dirty="0"/>
              <a:t>material properties, care should be</a:t>
            </a:r>
            <a:r>
              <a:rPr lang="tr-TR" dirty="0"/>
              <a:t> </a:t>
            </a:r>
            <a:r>
              <a:rPr lang="en-US" dirty="0"/>
              <a:t>taken to ensure that the test sample</a:t>
            </a:r>
            <a:r>
              <a:rPr lang="tr-TR" dirty="0"/>
              <a:t> </a:t>
            </a:r>
            <a:r>
              <a:rPr lang="en-US" dirty="0"/>
              <a:t>to be removed from the lamina is</a:t>
            </a:r>
            <a:r>
              <a:rPr lang="tr-TR" dirty="0"/>
              <a:t> </a:t>
            </a:r>
            <a:r>
              <a:rPr lang="en-US" dirty="0"/>
              <a:t>also symmetrical with respect to 3</a:t>
            </a:r>
            <a:r>
              <a:rPr lang="tr-TR" dirty="0"/>
              <a:t> </a:t>
            </a:r>
            <a:r>
              <a:rPr lang="en-US" dirty="0"/>
              <a:t>planes at the macro level.</a:t>
            </a:r>
            <a:endParaRPr lang="tr-TR" dirty="0"/>
          </a:p>
        </p:txBody>
      </p:sp>
    </p:spTree>
    <p:extLst>
      <p:ext uri="{BB962C8B-B14F-4D97-AF65-F5344CB8AC3E}">
        <p14:creationId xmlns:p14="http://schemas.microsoft.com/office/powerpoint/2010/main" val="2060301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40748C9-A657-5DCC-E26E-D1AF875CDDDC}"/>
              </a:ext>
            </a:extLst>
          </p:cNvPr>
          <p:cNvSpPr>
            <a:spLocks noGrp="1"/>
          </p:cNvSpPr>
          <p:nvPr>
            <p:ph idx="1"/>
          </p:nvPr>
        </p:nvSpPr>
        <p:spPr>
          <a:xfrm>
            <a:off x="251520" y="332656"/>
            <a:ext cx="4905263" cy="6120680"/>
          </a:xfrm>
        </p:spPr>
        <p:txBody>
          <a:bodyPr>
            <a:noAutofit/>
          </a:bodyPr>
          <a:lstStyle/>
          <a:p>
            <a:pPr algn="just"/>
            <a:r>
              <a:rPr lang="en-US" sz="2000" dirty="0"/>
              <a:t>If there are isotropy planes parallel to each other at every point</a:t>
            </a:r>
            <a:r>
              <a:rPr lang="tr-TR" sz="2000" dirty="0"/>
              <a:t> </a:t>
            </a:r>
            <a:r>
              <a:rPr lang="en-US" sz="2000" dirty="0"/>
              <a:t>of the orthotropic material, these materials are called</a:t>
            </a:r>
            <a:r>
              <a:rPr lang="tr-TR" sz="2000" dirty="0"/>
              <a:t> </a:t>
            </a:r>
            <a:r>
              <a:rPr lang="en-US" sz="2000" dirty="0"/>
              <a:t>transversely isotropic materials.</a:t>
            </a:r>
            <a:endParaRPr lang="tr-TR" sz="2000" dirty="0"/>
          </a:p>
          <a:p>
            <a:pPr algn="just"/>
            <a:endParaRPr lang="en-US" sz="800" dirty="0"/>
          </a:p>
          <a:p>
            <a:pPr algn="just"/>
            <a:r>
              <a:rPr lang="en-US" sz="2000" dirty="0"/>
              <a:t>Although the material properties are the same in all directions on</a:t>
            </a:r>
            <a:r>
              <a:rPr lang="tr-TR" sz="2000" dirty="0"/>
              <a:t> </a:t>
            </a:r>
            <a:r>
              <a:rPr lang="en-US" sz="2000" dirty="0"/>
              <a:t>that plane, they differ in the direction perpendicular to the plane.</a:t>
            </a:r>
            <a:endParaRPr lang="tr-TR" sz="2000" dirty="0"/>
          </a:p>
          <a:p>
            <a:pPr algn="just"/>
            <a:endParaRPr lang="en-US" sz="800" dirty="0"/>
          </a:p>
          <a:p>
            <a:pPr algn="just"/>
            <a:r>
              <a:rPr lang="en-US" sz="2000" dirty="0"/>
              <a:t>Composite elements with rotational symmetry with respect to</a:t>
            </a:r>
            <a:r>
              <a:rPr lang="tr-TR" sz="2000" dirty="0"/>
              <a:t> </a:t>
            </a:r>
            <a:r>
              <a:rPr lang="en-US" sz="2000" dirty="0"/>
              <a:t>the fiber axis (1) are transversely isotropic materials. Because</a:t>
            </a:r>
            <a:r>
              <a:rPr lang="tr-TR" sz="2000" dirty="0"/>
              <a:t> </a:t>
            </a:r>
            <a:r>
              <a:rPr lang="en-US" sz="2000" dirty="0"/>
              <a:t>the features are approximately the same in every direction in</a:t>
            </a:r>
            <a:r>
              <a:rPr lang="tr-TR" sz="2000" dirty="0"/>
              <a:t> </a:t>
            </a:r>
            <a:r>
              <a:rPr lang="en-US" sz="2000" dirty="0"/>
              <a:t>the 2-3 plane. The features in line 1 are different.</a:t>
            </a:r>
            <a:endParaRPr lang="tr-TR" sz="2000" dirty="0"/>
          </a:p>
          <a:p>
            <a:pPr algn="just"/>
            <a:endParaRPr lang="tr-TR" sz="800" dirty="0"/>
          </a:p>
          <a:p>
            <a:pPr algn="just"/>
            <a:r>
              <a:rPr lang="en-US" sz="2000" dirty="0"/>
              <a:t>There are infinite planes of symmetry, the normal of which is direction 1 and parallel to plane 2-3.</a:t>
            </a:r>
            <a:endParaRPr lang="tr-TR" sz="2000" dirty="0"/>
          </a:p>
        </p:txBody>
      </p:sp>
      <p:pic>
        <p:nvPicPr>
          <p:cNvPr id="5" name="Resim 4">
            <a:extLst>
              <a:ext uri="{FF2B5EF4-FFF2-40B4-BE49-F238E27FC236}">
                <a16:creationId xmlns:a16="http://schemas.microsoft.com/office/drawing/2014/main" id="{B6F6E238-6908-7C44-2F84-C65EB94C79AD}"/>
              </a:ext>
            </a:extLst>
          </p:cNvPr>
          <p:cNvPicPr>
            <a:picLocks noChangeAspect="1"/>
          </p:cNvPicPr>
          <p:nvPr/>
        </p:nvPicPr>
        <p:blipFill>
          <a:blip r:embed="rId2"/>
          <a:stretch>
            <a:fillRect/>
          </a:stretch>
        </p:blipFill>
        <p:spPr>
          <a:xfrm>
            <a:off x="5333940" y="836712"/>
            <a:ext cx="3558540" cy="4815840"/>
          </a:xfrm>
          <a:prstGeom prst="rect">
            <a:avLst/>
          </a:prstGeom>
        </p:spPr>
      </p:pic>
    </p:spTree>
    <p:extLst>
      <p:ext uri="{BB962C8B-B14F-4D97-AF65-F5344CB8AC3E}">
        <p14:creationId xmlns:p14="http://schemas.microsoft.com/office/powerpoint/2010/main" val="370471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5FD1CBE-8B1E-9B0B-BF82-C0590A7DE2B5}"/>
              </a:ext>
            </a:extLst>
          </p:cNvPr>
          <p:cNvPicPr>
            <a:picLocks noChangeAspect="1"/>
          </p:cNvPicPr>
          <p:nvPr/>
        </p:nvPicPr>
        <p:blipFill>
          <a:blip r:embed="rId2"/>
          <a:stretch>
            <a:fillRect/>
          </a:stretch>
        </p:blipFill>
        <p:spPr>
          <a:xfrm>
            <a:off x="2135981" y="188640"/>
            <a:ext cx="4872038" cy="2393156"/>
          </a:xfrm>
          <a:prstGeom prst="rect">
            <a:avLst/>
          </a:prstGeom>
        </p:spPr>
      </p:pic>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B8919EBE-A11A-3DE4-3099-050C207BCDE8}"/>
                  </a:ext>
                </a:extLst>
              </p:cNvPr>
              <p:cNvSpPr>
                <a:spLocks noGrp="1"/>
              </p:cNvSpPr>
              <p:nvPr>
                <p:ph idx="1"/>
              </p:nvPr>
            </p:nvSpPr>
            <p:spPr>
              <a:xfrm>
                <a:off x="395536" y="2708920"/>
                <a:ext cx="8291264" cy="3600399"/>
              </a:xfrm>
            </p:spPr>
            <p:txBody>
              <a:bodyPr>
                <a:normAutofit/>
              </a:bodyPr>
              <a:lstStyle/>
              <a:p>
                <a:pPr algn="just"/>
                <a:r>
                  <a:rPr lang="en-US" sz="2500" dirty="0"/>
                  <a:t>In composite materials with rotational</a:t>
                </a:r>
                <a:r>
                  <a:rPr lang="tr-TR" sz="2500" dirty="0"/>
                  <a:t> </a:t>
                </a:r>
                <a:r>
                  <a:rPr lang="en-US" sz="2500" dirty="0"/>
                  <a:t>symmetry with respect to fiber axis 1,</a:t>
                </a:r>
                <a:r>
                  <a:rPr lang="tr-TR" sz="2500" dirty="0"/>
                  <a:t> </a:t>
                </a:r>
                <a:r>
                  <a:rPr lang="en-US" sz="2500" dirty="0"/>
                  <a:t>material properties can be considered</a:t>
                </a:r>
                <a:r>
                  <a:rPr lang="tr-TR" sz="2500" dirty="0"/>
                  <a:t> </a:t>
                </a:r>
                <a:r>
                  <a:rPr lang="en-US" sz="2500" dirty="0"/>
                  <a:t>the same in all directions in sections</a:t>
                </a:r>
                <a:r>
                  <a:rPr lang="tr-TR" sz="2500" dirty="0"/>
                  <a:t> </a:t>
                </a:r>
                <a:r>
                  <a:rPr lang="en-US" sz="2500" dirty="0"/>
                  <a:t>parallel to plane </a:t>
                </a:r>
                <a:r>
                  <a:rPr lang="tr-TR" sz="2500" b="1" dirty="0"/>
                  <a:t>2-3</a:t>
                </a:r>
                <a:r>
                  <a:rPr lang="tr-TR" sz="2500" dirty="0"/>
                  <a:t>.</a:t>
                </a:r>
              </a:p>
              <a:p>
                <a:pPr algn="just"/>
                <a:r>
                  <a:rPr lang="en-US" sz="2500" dirty="0"/>
                  <a:t>Thus, the independent material constant is reduced from 9 to 5:</a:t>
                </a:r>
                <a:endParaRPr lang="tr-TR" sz="2500" dirty="0"/>
              </a:p>
              <a:p>
                <a:pPr lvl="1" algn="just"/>
                <a14:m>
                  <m:oMath xmlns:m="http://schemas.openxmlformats.org/officeDocument/2006/math">
                    <m:sSub>
                      <m:sSubPr>
                        <m:ctrlPr>
                          <a:rPr lang="tr-TR" sz="2500" i="1" smtClean="0">
                            <a:latin typeface="Cambria Math" panose="02040503050406030204" pitchFamily="18" charset="0"/>
                          </a:rPr>
                        </m:ctrlPr>
                      </m:sSubPr>
                      <m:e>
                        <m:r>
                          <a:rPr lang="tr-TR" sz="2500" b="0" i="1" smtClean="0">
                            <a:latin typeface="Cambria Math" panose="02040503050406030204" pitchFamily="18" charset="0"/>
                          </a:rPr>
                          <m:t>𝐸</m:t>
                        </m:r>
                      </m:e>
                      <m:sub>
                        <m:r>
                          <a:rPr lang="tr-TR" sz="2500" b="0" i="1" smtClean="0">
                            <a:latin typeface="Cambria Math" panose="02040503050406030204" pitchFamily="18" charset="0"/>
                          </a:rPr>
                          <m:t>1</m:t>
                        </m:r>
                      </m:sub>
                    </m:sSub>
                  </m:oMath>
                </a14:m>
                <a:r>
                  <a:rPr lang="tr-TR" sz="2500" dirty="0"/>
                  <a:t>, </a:t>
                </a:r>
                <a14:m>
                  <m:oMath xmlns:m="http://schemas.openxmlformats.org/officeDocument/2006/math">
                    <m:sSub>
                      <m:sSubPr>
                        <m:ctrlPr>
                          <a:rPr lang="tr-TR" sz="2500" i="1">
                            <a:latin typeface="Cambria Math" panose="02040503050406030204" pitchFamily="18" charset="0"/>
                          </a:rPr>
                        </m:ctrlPr>
                      </m:sSubPr>
                      <m:e>
                        <m:r>
                          <a:rPr lang="tr-TR" sz="2500" i="1">
                            <a:latin typeface="Cambria Math" panose="02040503050406030204" pitchFamily="18" charset="0"/>
                          </a:rPr>
                          <m:t>𝐸</m:t>
                        </m:r>
                      </m:e>
                      <m:sub>
                        <m:r>
                          <a:rPr lang="tr-TR" sz="2500" b="0" i="1" smtClean="0">
                            <a:latin typeface="Cambria Math" panose="02040503050406030204" pitchFamily="18" charset="0"/>
                          </a:rPr>
                          <m:t>2</m:t>
                        </m:r>
                      </m:sub>
                    </m:sSub>
                    <m:r>
                      <a:rPr lang="tr-TR" sz="2500" b="0" i="1" smtClean="0">
                        <a:latin typeface="Cambria Math" panose="02040503050406030204" pitchFamily="18" charset="0"/>
                      </a:rPr>
                      <m:t>(=</m:t>
                    </m:r>
                    <m:sSub>
                      <m:sSubPr>
                        <m:ctrlPr>
                          <a:rPr lang="tr-TR" sz="2500" i="1">
                            <a:latin typeface="Cambria Math" panose="02040503050406030204" pitchFamily="18" charset="0"/>
                          </a:rPr>
                        </m:ctrlPr>
                      </m:sSubPr>
                      <m:e>
                        <m:r>
                          <a:rPr lang="tr-TR" sz="2500" i="1">
                            <a:latin typeface="Cambria Math" panose="02040503050406030204" pitchFamily="18" charset="0"/>
                          </a:rPr>
                          <m:t>𝐸</m:t>
                        </m:r>
                      </m:e>
                      <m:sub>
                        <m:r>
                          <a:rPr lang="tr-TR" sz="2500" b="0" i="1" smtClean="0">
                            <a:latin typeface="Cambria Math" panose="02040503050406030204" pitchFamily="18" charset="0"/>
                          </a:rPr>
                          <m:t>3</m:t>
                        </m:r>
                      </m:sub>
                    </m:sSub>
                    <m:r>
                      <a:rPr lang="tr-TR" sz="2500" b="0" i="1" smtClean="0">
                        <a:latin typeface="Cambria Math" panose="02040503050406030204" pitchFamily="18" charset="0"/>
                      </a:rPr>
                      <m:t>)</m:t>
                    </m:r>
                  </m:oMath>
                </a14:m>
                <a:r>
                  <a:rPr lang="tr-TR" sz="2500" dirty="0"/>
                  <a:t>, </a:t>
                </a:r>
                <a14:m>
                  <m:oMath xmlns:m="http://schemas.openxmlformats.org/officeDocument/2006/math">
                    <m:sSub>
                      <m:sSubPr>
                        <m:ctrlPr>
                          <a:rPr lang="tr-TR" sz="2500" i="1">
                            <a:latin typeface="Cambria Math" panose="02040503050406030204" pitchFamily="18" charset="0"/>
                          </a:rPr>
                        </m:ctrlPr>
                      </m:sSubPr>
                      <m:e>
                        <m:r>
                          <a:rPr lang="tr-TR" sz="2500" i="1" smtClean="0">
                            <a:latin typeface="Cambria Math" panose="02040503050406030204" pitchFamily="18" charset="0"/>
                            <a:ea typeface="Cambria Math" panose="02040503050406030204" pitchFamily="18" charset="0"/>
                          </a:rPr>
                          <m:t>𝜈</m:t>
                        </m:r>
                      </m:e>
                      <m:sub>
                        <m:r>
                          <a:rPr lang="tr-TR" sz="2500" b="0" i="1" smtClean="0">
                            <a:latin typeface="Cambria Math" panose="02040503050406030204" pitchFamily="18" charset="0"/>
                          </a:rPr>
                          <m:t>23</m:t>
                        </m:r>
                      </m:sub>
                    </m:sSub>
                  </m:oMath>
                </a14:m>
                <a:r>
                  <a:rPr lang="tr-TR" sz="2500" dirty="0"/>
                  <a:t>,</a:t>
                </a:r>
                <a14:m>
                  <m:oMath xmlns:m="http://schemas.openxmlformats.org/officeDocument/2006/math">
                    <m:sSub>
                      <m:sSubPr>
                        <m:ctrlPr>
                          <a:rPr lang="tr-TR" sz="2500" i="1">
                            <a:latin typeface="Cambria Math" panose="02040503050406030204" pitchFamily="18" charset="0"/>
                          </a:rPr>
                        </m:ctrlPr>
                      </m:sSubPr>
                      <m:e>
                        <m:r>
                          <a:rPr lang="tr-TR" sz="2500" i="1">
                            <a:latin typeface="Cambria Math" panose="02040503050406030204" pitchFamily="18" charset="0"/>
                            <a:ea typeface="Cambria Math" panose="02040503050406030204" pitchFamily="18" charset="0"/>
                          </a:rPr>
                          <m:t>𝜈</m:t>
                        </m:r>
                      </m:e>
                      <m:sub>
                        <m:r>
                          <a:rPr lang="tr-TR" sz="2500" b="0" i="1" smtClean="0">
                            <a:latin typeface="Cambria Math" panose="02040503050406030204" pitchFamily="18" charset="0"/>
                            <a:ea typeface="Cambria Math" panose="02040503050406030204" pitchFamily="18" charset="0"/>
                          </a:rPr>
                          <m:t>3</m:t>
                        </m:r>
                        <m:r>
                          <a:rPr lang="tr-TR" sz="2500" i="1">
                            <a:latin typeface="Cambria Math" panose="02040503050406030204" pitchFamily="18" charset="0"/>
                          </a:rPr>
                          <m:t>1</m:t>
                        </m:r>
                      </m:sub>
                    </m:sSub>
                    <m:r>
                      <a:rPr lang="tr-TR" sz="2500" b="0" i="1" smtClean="0">
                        <a:latin typeface="Cambria Math" panose="02040503050406030204" pitchFamily="18" charset="0"/>
                      </a:rPr>
                      <m:t>(=</m:t>
                    </m:r>
                    <m:sSub>
                      <m:sSubPr>
                        <m:ctrlPr>
                          <a:rPr lang="tr-TR" sz="2500" i="1">
                            <a:latin typeface="Cambria Math" panose="02040503050406030204" pitchFamily="18" charset="0"/>
                          </a:rPr>
                        </m:ctrlPr>
                      </m:sSubPr>
                      <m:e>
                        <m:r>
                          <a:rPr lang="tr-TR" sz="2500" i="1">
                            <a:latin typeface="Cambria Math" panose="02040503050406030204" pitchFamily="18" charset="0"/>
                            <a:ea typeface="Cambria Math" panose="02040503050406030204" pitchFamily="18" charset="0"/>
                          </a:rPr>
                          <m:t>𝜈</m:t>
                        </m:r>
                      </m:e>
                      <m:sub>
                        <m:r>
                          <a:rPr lang="tr-TR" sz="2500" i="1">
                            <a:latin typeface="Cambria Math" panose="02040503050406030204" pitchFamily="18" charset="0"/>
                          </a:rPr>
                          <m:t>12</m:t>
                        </m:r>
                      </m:sub>
                    </m:sSub>
                    <m:r>
                      <a:rPr lang="tr-TR" sz="2500" b="0" i="1" smtClean="0">
                        <a:latin typeface="Cambria Math" panose="02040503050406030204" pitchFamily="18" charset="0"/>
                      </a:rPr>
                      <m:t>)</m:t>
                    </m:r>
                  </m:oMath>
                </a14:m>
                <a:r>
                  <a:rPr lang="tr-TR" sz="2500" dirty="0"/>
                  <a:t>, </a:t>
                </a:r>
                <a14:m>
                  <m:oMath xmlns:m="http://schemas.openxmlformats.org/officeDocument/2006/math">
                    <m:sSub>
                      <m:sSubPr>
                        <m:ctrlPr>
                          <a:rPr lang="tr-TR" sz="2500" i="1">
                            <a:latin typeface="Cambria Math" panose="02040503050406030204" pitchFamily="18" charset="0"/>
                          </a:rPr>
                        </m:ctrlPr>
                      </m:sSubPr>
                      <m:e>
                        <m:r>
                          <a:rPr lang="tr-TR" sz="2500" i="1">
                            <a:latin typeface="Cambria Math" panose="02040503050406030204" pitchFamily="18" charset="0"/>
                            <a:ea typeface="Cambria Math" panose="02040503050406030204" pitchFamily="18" charset="0"/>
                          </a:rPr>
                          <m:t>𝐺</m:t>
                        </m:r>
                      </m:e>
                      <m:sub>
                        <m:r>
                          <a:rPr lang="tr-TR" sz="2500" i="1">
                            <a:latin typeface="Cambria Math" panose="02040503050406030204" pitchFamily="18" charset="0"/>
                          </a:rPr>
                          <m:t>3</m:t>
                        </m:r>
                        <m:r>
                          <a:rPr lang="tr-TR" sz="2500" b="0" i="1" smtClean="0">
                            <a:latin typeface="Cambria Math" panose="02040503050406030204" pitchFamily="18" charset="0"/>
                          </a:rPr>
                          <m:t>1</m:t>
                        </m:r>
                      </m:sub>
                    </m:sSub>
                  </m:oMath>
                </a14:m>
                <a:r>
                  <a:rPr lang="tr-TR" sz="2500" dirty="0"/>
                  <a:t>(=</a:t>
                </a:r>
                <a14:m>
                  <m:oMath xmlns:m="http://schemas.openxmlformats.org/officeDocument/2006/math">
                    <m:sSub>
                      <m:sSubPr>
                        <m:ctrlPr>
                          <a:rPr lang="tr-TR" sz="2500" i="1">
                            <a:latin typeface="Cambria Math" panose="02040503050406030204" pitchFamily="18" charset="0"/>
                          </a:rPr>
                        </m:ctrlPr>
                      </m:sSubPr>
                      <m:e>
                        <m:r>
                          <a:rPr lang="tr-TR" sz="2500" i="1">
                            <a:latin typeface="Cambria Math" panose="02040503050406030204" pitchFamily="18" charset="0"/>
                            <a:ea typeface="Cambria Math" panose="02040503050406030204" pitchFamily="18" charset="0"/>
                          </a:rPr>
                          <m:t>𝐺</m:t>
                        </m:r>
                      </m:e>
                      <m:sub>
                        <m:r>
                          <a:rPr lang="tr-TR" sz="2500" b="0" i="1" smtClean="0">
                            <a:latin typeface="Cambria Math" panose="02040503050406030204" pitchFamily="18" charset="0"/>
                            <a:ea typeface="Cambria Math" panose="02040503050406030204" pitchFamily="18" charset="0"/>
                          </a:rPr>
                          <m:t>1</m:t>
                        </m:r>
                        <m:r>
                          <a:rPr lang="tr-TR" sz="2500" i="1">
                            <a:latin typeface="Cambria Math" panose="02040503050406030204" pitchFamily="18" charset="0"/>
                          </a:rPr>
                          <m:t>2</m:t>
                        </m:r>
                      </m:sub>
                    </m:sSub>
                    <m:r>
                      <a:rPr lang="tr-TR" sz="2500" b="0" i="1" smtClean="0">
                        <a:latin typeface="Cambria Math" panose="02040503050406030204" pitchFamily="18" charset="0"/>
                      </a:rPr>
                      <m:t>),</m:t>
                    </m:r>
                    <m:sSub>
                      <m:sSubPr>
                        <m:ctrlPr>
                          <a:rPr lang="tr-TR" sz="2500" i="1">
                            <a:latin typeface="Cambria Math" panose="02040503050406030204" pitchFamily="18" charset="0"/>
                          </a:rPr>
                        </m:ctrlPr>
                      </m:sSubPr>
                      <m:e>
                        <m:r>
                          <a:rPr lang="tr-TR" sz="2500" i="1">
                            <a:latin typeface="Cambria Math" panose="02040503050406030204" pitchFamily="18" charset="0"/>
                            <a:ea typeface="Cambria Math" panose="02040503050406030204" pitchFamily="18" charset="0"/>
                          </a:rPr>
                          <m:t>𝐺</m:t>
                        </m:r>
                      </m:e>
                      <m:sub>
                        <m:r>
                          <a:rPr lang="tr-TR" sz="2500" i="1">
                            <a:latin typeface="Cambria Math" panose="02040503050406030204" pitchFamily="18" charset="0"/>
                          </a:rPr>
                          <m:t>23</m:t>
                        </m:r>
                      </m:sub>
                    </m:sSub>
                    <m:r>
                      <a:rPr lang="tr-TR" sz="2500" b="0" i="1" smtClean="0">
                        <a:latin typeface="Cambria Math" panose="02040503050406030204" pitchFamily="18" charset="0"/>
                      </a:rPr>
                      <m:t>=</m:t>
                    </m:r>
                    <m:f>
                      <m:fPr>
                        <m:ctrlPr>
                          <a:rPr lang="tr-TR" sz="2500" b="0" i="1" smtClean="0">
                            <a:latin typeface="Cambria Math" panose="02040503050406030204" pitchFamily="18" charset="0"/>
                          </a:rPr>
                        </m:ctrlPr>
                      </m:fPr>
                      <m:num>
                        <m:sSub>
                          <m:sSubPr>
                            <m:ctrlPr>
                              <a:rPr lang="tr-TR" sz="2500" b="0" i="1" smtClean="0">
                                <a:latin typeface="Cambria Math" panose="02040503050406030204" pitchFamily="18" charset="0"/>
                              </a:rPr>
                            </m:ctrlPr>
                          </m:sSubPr>
                          <m:e>
                            <m:r>
                              <a:rPr lang="tr-TR" sz="2500" b="0" i="1" smtClean="0">
                                <a:latin typeface="Cambria Math" panose="02040503050406030204" pitchFamily="18" charset="0"/>
                              </a:rPr>
                              <m:t>𝐸</m:t>
                            </m:r>
                          </m:e>
                          <m:sub>
                            <m:r>
                              <a:rPr lang="tr-TR" sz="2500" b="0" i="1" smtClean="0">
                                <a:latin typeface="Cambria Math" panose="02040503050406030204" pitchFamily="18" charset="0"/>
                              </a:rPr>
                              <m:t>2</m:t>
                            </m:r>
                          </m:sub>
                        </m:sSub>
                      </m:num>
                      <m:den>
                        <m:r>
                          <a:rPr lang="tr-TR" sz="2500" b="0" i="1" smtClean="0">
                            <a:latin typeface="Cambria Math" panose="02040503050406030204" pitchFamily="18" charset="0"/>
                          </a:rPr>
                          <m:t>2(1+</m:t>
                        </m:r>
                        <m:sSub>
                          <m:sSubPr>
                            <m:ctrlPr>
                              <a:rPr lang="tr-TR" sz="2500" b="0" i="1" smtClean="0">
                                <a:latin typeface="Cambria Math" panose="02040503050406030204" pitchFamily="18" charset="0"/>
                              </a:rPr>
                            </m:ctrlPr>
                          </m:sSubPr>
                          <m:e>
                            <m:r>
                              <a:rPr lang="tr-TR" sz="2500" b="0" i="1" smtClean="0">
                                <a:latin typeface="Cambria Math" panose="02040503050406030204" pitchFamily="18" charset="0"/>
                                <a:ea typeface="Cambria Math" panose="02040503050406030204" pitchFamily="18" charset="0"/>
                              </a:rPr>
                              <m:t>𝜈</m:t>
                            </m:r>
                          </m:e>
                          <m:sub>
                            <m:r>
                              <a:rPr lang="tr-TR" sz="2500" b="0" i="1" smtClean="0">
                                <a:latin typeface="Cambria Math" panose="02040503050406030204" pitchFamily="18" charset="0"/>
                              </a:rPr>
                              <m:t>23</m:t>
                            </m:r>
                          </m:sub>
                        </m:sSub>
                        <m:r>
                          <a:rPr lang="tr-TR" sz="2500" b="0" i="1" smtClean="0">
                            <a:latin typeface="Cambria Math" panose="02040503050406030204" pitchFamily="18" charset="0"/>
                          </a:rPr>
                          <m:t>)</m:t>
                        </m:r>
                      </m:den>
                    </m:f>
                  </m:oMath>
                </a14:m>
                <a:endParaRPr lang="tr-TR" sz="2500" dirty="0"/>
              </a:p>
            </p:txBody>
          </p:sp>
        </mc:Choice>
        <mc:Fallback xmlns="">
          <p:sp>
            <p:nvSpPr>
              <p:cNvPr id="3" name="İçerik Yer Tutucusu 2">
                <a:extLst>
                  <a:ext uri="{FF2B5EF4-FFF2-40B4-BE49-F238E27FC236}">
                    <a16:creationId xmlns:a16="http://schemas.microsoft.com/office/drawing/2014/main" id="{B8919EBE-A11A-3DE4-3099-050C207BCDE8}"/>
                  </a:ext>
                </a:extLst>
              </p:cNvPr>
              <p:cNvSpPr>
                <a:spLocks noGrp="1" noRot="1" noChangeAspect="1" noMove="1" noResize="1" noEditPoints="1" noAdjustHandles="1" noChangeArrowheads="1" noChangeShapeType="1" noTextEdit="1"/>
              </p:cNvSpPr>
              <p:nvPr>
                <p:ph idx="1"/>
              </p:nvPr>
            </p:nvSpPr>
            <p:spPr>
              <a:xfrm>
                <a:off x="395536" y="2708920"/>
                <a:ext cx="8291264" cy="3600399"/>
              </a:xfrm>
              <a:blipFill>
                <a:blip r:embed="rId3"/>
                <a:stretch>
                  <a:fillRect l="-1103" t="-1184" r="-1176"/>
                </a:stretch>
              </a:blipFill>
            </p:spPr>
            <p:txBody>
              <a:bodyPr/>
              <a:lstStyle/>
              <a:p>
                <a:r>
                  <a:rPr lang="tr-TR">
                    <a:noFill/>
                  </a:rPr>
                  <a:t> </a:t>
                </a:r>
              </a:p>
            </p:txBody>
          </p:sp>
        </mc:Fallback>
      </mc:AlternateContent>
    </p:spTree>
    <p:extLst>
      <p:ext uri="{BB962C8B-B14F-4D97-AF65-F5344CB8AC3E}">
        <p14:creationId xmlns:p14="http://schemas.microsoft.com/office/powerpoint/2010/main" val="3046449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97EB533-11A1-E567-0D96-285EBE9CA2A2}"/>
              </a:ext>
            </a:extLst>
          </p:cNvPr>
          <p:cNvSpPr>
            <a:spLocks noGrp="1"/>
          </p:cNvSpPr>
          <p:nvPr>
            <p:ph idx="1"/>
          </p:nvPr>
        </p:nvSpPr>
        <p:spPr>
          <a:xfrm>
            <a:off x="457200" y="406524"/>
            <a:ext cx="8229600" cy="5719639"/>
          </a:xfrm>
        </p:spPr>
        <p:txBody>
          <a:bodyPr>
            <a:normAutofit/>
          </a:bodyPr>
          <a:lstStyle/>
          <a:p>
            <a:pPr algn="just"/>
            <a:r>
              <a:rPr lang="en-US" sz="2500" dirty="0"/>
              <a:t>The transverse isotropy feature is seen in nature in</a:t>
            </a:r>
            <a:r>
              <a:rPr lang="tr-TR" sz="2500" dirty="0"/>
              <a:t> </a:t>
            </a:r>
            <a:r>
              <a:rPr lang="en-US" sz="2500" dirty="0"/>
              <a:t>layered sedimentary rocks with long wavelengths. Each</a:t>
            </a:r>
            <a:r>
              <a:rPr lang="tr-TR" sz="2500" dirty="0"/>
              <a:t> </a:t>
            </a:r>
            <a:r>
              <a:rPr lang="en-US" sz="2500" dirty="0"/>
              <a:t>layer has approximately the same properties in its plane</a:t>
            </a:r>
            <a:r>
              <a:rPr lang="tr-TR" sz="2500" dirty="0"/>
              <a:t> </a:t>
            </a:r>
            <a:r>
              <a:rPr lang="en-US" sz="2500" dirty="0"/>
              <a:t>(each layer is 2-3 planes). However, there are different</a:t>
            </a:r>
            <a:r>
              <a:rPr lang="tr-TR" sz="2500" dirty="0"/>
              <a:t> </a:t>
            </a:r>
            <a:r>
              <a:rPr lang="en-US" sz="2500" dirty="0"/>
              <a:t>properties along the thickness (from bottom to top, as the</a:t>
            </a:r>
            <a:r>
              <a:rPr lang="tr-TR" sz="2500" dirty="0"/>
              <a:t> </a:t>
            </a:r>
            <a:r>
              <a:rPr lang="en-US" sz="2500" dirty="0"/>
              <a:t>1 axis). The plane of each layer is the isotropy plane and</a:t>
            </a:r>
            <a:r>
              <a:rPr lang="tr-TR" sz="2500" dirty="0"/>
              <a:t> </a:t>
            </a:r>
            <a:r>
              <a:rPr lang="en-US" sz="2500" dirty="0"/>
              <a:t>the perpendicular axis is the symmetry axis.</a:t>
            </a:r>
            <a:endParaRPr lang="tr-TR" sz="2500" dirty="0"/>
          </a:p>
          <a:p>
            <a:pPr algn="just"/>
            <a:endParaRPr lang="tr-TR" sz="2500" dirty="0"/>
          </a:p>
        </p:txBody>
      </p:sp>
      <p:pic>
        <p:nvPicPr>
          <p:cNvPr id="5" name="Resim 4">
            <a:extLst>
              <a:ext uri="{FF2B5EF4-FFF2-40B4-BE49-F238E27FC236}">
                <a16:creationId xmlns:a16="http://schemas.microsoft.com/office/drawing/2014/main" id="{AF9A6619-E5E2-B04E-32E2-88820AE6069E}"/>
              </a:ext>
            </a:extLst>
          </p:cNvPr>
          <p:cNvPicPr>
            <a:picLocks noChangeAspect="1"/>
          </p:cNvPicPr>
          <p:nvPr/>
        </p:nvPicPr>
        <p:blipFill>
          <a:blip r:embed="rId2"/>
          <a:stretch>
            <a:fillRect/>
          </a:stretch>
        </p:blipFill>
        <p:spPr>
          <a:xfrm>
            <a:off x="2699792" y="3212976"/>
            <a:ext cx="4143375" cy="3238500"/>
          </a:xfrm>
          <a:prstGeom prst="rect">
            <a:avLst/>
          </a:prstGeom>
        </p:spPr>
      </p:pic>
    </p:spTree>
    <p:extLst>
      <p:ext uri="{BB962C8B-B14F-4D97-AF65-F5344CB8AC3E}">
        <p14:creationId xmlns:p14="http://schemas.microsoft.com/office/powerpoint/2010/main" val="632906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2121037-E2D6-CCCA-F358-565FF48EC174}"/>
              </a:ext>
            </a:extLst>
          </p:cNvPr>
          <p:cNvSpPr>
            <a:spLocks noGrp="1"/>
          </p:cNvSpPr>
          <p:nvPr>
            <p:ph idx="1"/>
          </p:nvPr>
        </p:nvSpPr>
        <p:spPr>
          <a:xfrm>
            <a:off x="457200" y="620688"/>
            <a:ext cx="8229600" cy="5505475"/>
          </a:xfrm>
        </p:spPr>
        <p:txBody>
          <a:bodyPr/>
          <a:lstStyle/>
          <a:p>
            <a:r>
              <a:rPr lang="en-US" dirty="0"/>
              <a:t>Material constants matrices for transversely isotropic materials:</a:t>
            </a:r>
            <a:endParaRPr lang="tr-TR" dirty="0"/>
          </a:p>
        </p:txBody>
      </p:sp>
      <p:pic>
        <p:nvPicPr>
          <p:cNvPr id="5" name="Resim 4">
            <a:extLst>
              <a:ext uri="{FF2B5EF4-FFF2-40B4-BE49-F238E27FC236}">
                <a16:creationId xmlns:a16="http://schemas.microsoft.com/office/drawing/2014/main" id="{F70C00EB-9FB7-A442-EC33-6CF34E413BA1}"/>
              </a:ext>
            </a:extLst>
          </p:cNvPr>
          <p:cNvPicPr>
            <a:picLocks noChangeAspect="1"/>
          </p:cNvPicPr>
          <p:nvPr/>
        </p:nvPicPr>
        <p:blipFill>
          <a:blip r:embed="rId2"/>
          <a:stretch>
            <a:fillRect/>
          </a:stretch>
        </p:blipFill>
        <p:spPr>
          <a:xfrm>
            <a:off x="1854000" y="1844824"/>
            <a:ext cx="5436000" cy="4179921"/>
          </a:xfrm>
          <a:prstGeom prst="rect">
            <a:avLst/>
          </a:prstGeom>
        </p:spPr>
      </p:pic>
    </p:spTree>
    <p:extLst>
      <p:ext uri="{BB962C8B-B14F-4D97-AF65-F5344CB8AC3E}">
        <p14:creationId xmlns:p14="http://schemas.microsoft.com/office/powerpoint/2010/main" val="2460647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43A0D3-A112-DB0B-6EE1-8B166FFD158C}"/>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C97AD7C1-B246-0331-D068-9DC5CDF43B4E}"/>
              </a:ext>
            </a:extLst>
          </p:cNvPr>
          <p:cNvSpPr>
            <a:spLocks noGrp="1"/>
          </p:cNvSpPr>
          <p:nvPr>
            <p:ph idx="1"/>
          </p:nvPr>
        </p:nvSpPr>
        <p:spPr/>
        <p:txBody>
          <a:bodyPr/>
          <a:lstStyle/>
          <a:p>
            <a:endParaRPr lang="tr-TR" dirty="0"/>
          </a:p>
        </p:txBody>
      </p:sp>
      <p:pic>
        <p:nvPicPr>
          <p:cNvPr id="5" name="Resim 4">
            <a:extLst>
              <a:ext uri="{FF2B5EF4-FFF2-40B4-BE49-F238E27FC236}">
                <a16:creationId xmlns:a16="http://schemas.microsoft.com/office/drawing/2014/main" id="{C1692EAF-FECC-07DE-2449-8753AA53ADAF}"/>
              </a:ext>
            </a:extLst>
          </p:cNvPr>
          <p:cNvPicPr>
            <a:picLocks noChangeAspect="1"/>
          </p:cNvPicPr>
          <p:nvPr/>
        </p:nvPicPr>
        <p:blipFill rotWithShape="1">
          <a:blip r:embed="rId2"/>
          <a:srcRect t="29412" r="74800" b="18151"/>
          <a:stretch/>
        </p:blipFill>
        <p:spPr>
          <a:xfrm>
            <a:off x="3203848" y="703966"/>
            <a:ext cx="2304256" cy="1872208"/>
          </a:xfrm>
          <a:prstGeom prst="rect">
            <a:avLst/>
          </a:prstGeom>
        </p:spPr>
      </p:pic>
      <p:pic>
        <p:nvPicPr>
          <p:cNvPr id="7" name="Resim 6">
            <a:extLst>
              <a:ext uri="{FF2B5EF4-FFF2-40B4-BE49-F238E27FC236}">
                <a16:creationId xmlns:a16="http://schemas.microsoft.com/office/drawing/2014/main" id="{3D5AE3E6-348F-77F2-6766-7502D1B97516}"/>
              </a:ext>
            </a:extLst>
          </p:cNvPr>
          <p:cNvPicPr>
            <a:picLocks noChangeAspect="1"/>
          </p:cNvPicPr>
          <p:nvPr/>
        </p:nvPicPr>
        <p:blipFill rotWithShape="1">
          <a:blip r:embed="rId2"/>
          <a:srcRect l="37400"/>
          <a:stretch/>
        </p:blipFill>
        <p:spPr>
          <a:xfrm>
            <a:off x="1709936" y="2597643"/>
            <a:ext cx="5724128" cy="3570426"/>
          </a:xfrm>
          <a:prstGeom prst="rect">
            <a:avLst/>
          </a:prstGeom>
        </p:spPr>
      </p:pic>
    </p:spTree>
    <p:extLst>
      <p:ext uri="{BB962C8B-B14F-4D97-AF65-F5344CB8AC3E}">
        <p14:creationId xmlns:p14="http://schemas.microsoft.com/office/powerpoint/2010/main" val="4208775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811B77-F2D0-E92B-D5CC-87A67D147ECC}"/>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3216C10A-D23B-8933-B0D2-70E479D97482}"/>
              </a:ext>
            </a:extLst>
          </p:cNvPr>
          <p:cNvSpPr>
            <a:spLocks noGrp="1"/>
          </p:cNvSpPr>
          <p:nvPr>
            <p:ph idx="1"/>
          </p:nvPr>
        </p:nvSpPr>
        <p:spPr>
          <a:xfrm>
            <a:off x="457200" y="2779440"/>
            <a:ext cx="8229600" cy="3673896"/>
          </a:xfrm>
        </p:spPr>
        <p:txBody>
          <a:bodyPr>
            <a:normAutofit lnSpcReduction="10000"/>
          </a:bodyPr>
          <a:lstStyle/>
          <a:p>
            <a:pPr algn="just"/>
            <a:r>
              <a:rPr lang="en-US" dirty="0"/>
              <a:t>If there are an infinite number of isotropy planes parallel or angled to the axes in the</a:t>
            </a:r>
            <a:r>
              <a:rPr lang="tr-TR" dirty="0"/>
              <a:t> </a:t>
            </a:r>
            <a:r>
              <a:rPr lang="en-US" dirty="0"/>
              <a:t>structure, these types of materials are called isotropic materials.</a:t>
            </a:r>
          </a:p>
          <a:p>
            <a:pPr algn="just"/>
            <a:r>
              <a:rPr lang="en-US" dirty="0"/>
              <a:t>In other words, the properties are the same in all directions parallel or at an angle to</a:t>
            </a:r>
            <a:r>
              <a:rPr lang="tr-TR" dirty="0"/>
              <a:t> </a:t>
            </a:r>
            <a:r>
              <a:rPr lang="en-US" dirty="0"/>
              <a:t>the axes in the material, so there are infinite directions.</a:t>
            </a:r>
            <a:endParaRPr lang="tr-TR" dirty="0"/>
          </a:p>
          <a:p>
            <a:pPr algn="just"/>
            <a:r>
              <a:rPr lang="en-US" dirty="0"/>
              <a:t>All metallic materials such as steel, aluminum are isotropic.</a:t>
            </a:r>
            <a:endParaRPr lang="tr-TR" dirty="0"/>
          </a:p>
        </p:txBody>
      </p:sp>
      <p:pic>
        <p:nvPicPr>
          <p:cNvPr id="5" name="Resim 4">
            <a:extLst>
              <a:ext uri="{FF2B5EF4-FFF2-40B4-BE49-F238E27FC236}">
                <a16:creationId xmlns:a16="http://schemas.microsoft.com/office/drawing/2014/main" id="{6CDE5093-839F-54C0-480A-629417336D21}"/>
              </a:ext>
            </a:extLst>
          </p:cNvPr>
          <p:cNvPicPr>
            <a:picLocks noChangeAspect="1"/>
          </p:cNvPicPr>
          <p:nvPr/>
        </p:nvPicPr>
        <p:blipFill>
          <a:blip r:embed="rId2"/>
          <a:stretch>
            <a:fillRect/>
          </a:stretch>
        </p:blipFill>
        <p:spPr>
          <a:xfrm>
            <a:off x="2981325" y="188640"/>
            <a:ext cx="3181350" cy="2590800"/>
          </a:xfrm>
          <a:prstGeom prst="rect">
            <a:avLst/>
          </a:prstGeom>
        </p:spPr>
      </p:pic>
    </p:spTree>
    <p:extLst>
      <p:ext uri="{BB962C8B-B14F-4D97-AF65-F5344CB8AC3E}">
        <p14:creationId xmlns:p14="http://schemas.microsoft.com/office/powerpoint/2010/main" val="2731878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24550418-D15C-E214-BFD4-E8E275175FC7}"/>
                  </a:ext>
                </a:extLst>
              </p:cNvPr>
              <p:cNvSpPr>
                <a:spLocks noGrp="1"/>
              </p:cNvSpPr>
              <p:nvPr>
                <p:ph idx="1"/>
              </p:nvPr>
            </p:nvSpPr>
            <p:spPr>
              <a:xfrm>
                <a:off x="457200" y="404664"/>
                <a:ext cx="8363272" cy="5721499"/>
              </a:xfrm>
            </p:spPr>
            <p:txBody>
              <a:bodyPr/>
              <a:lstStyle/>
              <a:p>
                <a:r>
                  <a:rPr lang="tr-TR" sz="2600" dirty="0"/>
                  <a:t>In </a:t>
                </a:r>
                <a:r>
                  <a:rPr lang="tr-TR" sz="2600" dirty="0" err="1"/>
                  <a:t>this</a:t>
                </a:r>
                <a:r>
                  <a:rPr lang="tr-TR" sz="2600" dirty="0"/>
                  <a:t> </a:t>
                </a:r>
                <a:r>
                  <a:rPr lang="tr-TR" sz="2600" dirty="0" err="1"/>
                  <a:t>case</a:t>
                </a:r>
                <a:r>
                  <a:rPr lang="tr-TR" sz="2600" dirty="0"/>
                  <a:t>, </a:t>
                </a:r>
                <a:r>
                  <a:rPr lang="tr-TR" sz="2600" dirty="0" err="1"/>
                  <a:t>the</a:t>
                </a:r>
                <a:r>
                  <a:rPr lang="tr-TR" sz="2600" dirty="0"/>
                  <a:t> </a:t>
                </a:r>
                <a:r>
                  <a:rPr lang="tr-TR" sz="2600" dirty="0" err="1"/>
                  <a:t>elastic</a:t>
                </a:r>
                <a:r>
                  <a:rPr lang="tr-TR" sz="2600" dirty="0"/>
                  <a:t> </a:t>
                </a:r>
                <a:r>
                  <a:rPr lang="tr-TR" sz="2600" dirty="0" err="1"/>
                  <a:t>material</a:t>
                </a:r>
                <a:r>
                  <a:rPr lang="tr-TR" sz="2600" dirty="0"/>
                  <a:t> </a:t>
                </a:r>
                <a:r>
                  <a:rPr lang="tr-TR" sz="2600" dirty="0" err="1"/>
                  <a:t>constants</a:t>
                </a:r>
                <a:r>
                  <a:rPr lang="tr-TR" sz="2600" dirty="0"/>
                  <a:t> </a:t>
                </a:r>
                <a:r>
                  <a:rPr lang="tr-TR" sz="2600" dirty="0" err="1"/>
                  <a:t>are</a:t>
                </a:r>
                <a:r>
                  <a:rPr lang="tr-TR" sz="2600" dirty="0"/>
                  <a:t> </a:t>
                </a:r>
                <a:r>
                  <a:rPr lang="tr-TR" sz="2600" dirty="0" err="1"/>
                  <a:t>reduced</a:t>
                </a:r>
                <a:r>
                  <a:rPr lang="tr-TR" sz="2600" dirty="0"/>
                  <a:t> </a:t>
                </a:r>
                <a:r>
                  <a:rPr lang="tr-TR" sz="2600" dirty="0" err="1"/>
                  <a:t>from</a:t>
                </a:r>
                <a:r>
                  <a:rPr lang="tr-TR" sz="2600" dirty="0"/>
                  <a:t> 5 </a:t>
                </a:r>
                <a:r>
                  <a:rPr lang="tr-TR" sz="2600" dirty="0" err="1"/>
                  <a:t>to</a:t>
                </a:r>
                <a:r>
                  <a:rPr lang="tr-TR" sz="2600" dirty="0"/>
                  <a:t> 2 (</a:t>
                </a:r>
                <a14:m>
                  <m:oMath xmlns:m="http://schemas.openxmlformats.org/officeDocument/2006/math">
                    <m:r>
                      <a:rPr lang="tr-TR" sz="2600" b="0" i="1" smtClean="0">
                        <a:latin typeface="Cambria Math" panose="02040503050406030204" pitchFamily="18" charset="0"/>
                      </a:rPr>
                      <m:t>𝐸</m:t>
                    </m:r>
                  </m:oMath>
                </a14:m>
                <a:r>
                  <a:rPr lang="tr-TR" sz="2600" dirty="0"/>
                  <a:t> </a:t>
                </a:r>
                <a:r>
                  <a:rPr lang="tr-TR" sz="2600" dirty="0" err="1"/>
                  <a:t>and</a:t>
                </a:r>
                <a:r>
                  <a:rPr lang="tr-TR" sz="2600" dirty="0"/>
                  <a:t> </a:t>
                </a:r>
                <a14:m>
                  <m:oMath xmlns:m="http://schemas.openxmlformats.org/officeDocument/2006/math">
                    <m:r>
                      <a:rPr lang="tr-TR" sz="2600" i="1" smtClean="0">
                        <a:latin typeface="Cambria Math" panose="02040503050406030204" pitchFamily="18" charset="0"/>
                        <a:ea typeface="Cambria Math" panose="02040503050406030204" pitchFamily="18" charset="0"/>
                      </a:rPr>
                      <m:t>𝜈</m:t>
                    </m:r>
                  </m:oMath>
                </a14:m>
                <a:r>
                  <a:rPr lang="tr-TR" sz="2600" dirty="0"/>
                  <a:t>)</a:t>
                </a:r>
              </a:p>
              <a:p>
                <a14:m>
                  <m:oMath xmlns:m="http://schemas.openxmlformats.org/officeDocument/2006/math">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𝐸</m:t>
                        </m:r>
                      </m:e>
                      <m:sub>
                        <m:r>
                          <a:rPr lang="tr-TR" sz="2400" b="0" i="1" smtClean="0">
                            <a:latin typeface="Cambria Math" panose="02040503050406030204" pitchFamily="18" charset="0"/>
                          </a:rPr>
                          <m:t>1</m:t>
                        </m:r>
                      </m:sub>
                    </m:sSub>
                    <m:r>
                      <a:rPr lang="tr-TR" sz="2400" b="0" i="1" smtClean="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𝐸</m:t>
                        </m:r>
                      </m:e>
                      <m:sub>
                        <m:r>
                          <a:rPr lang="tr-TR" sz="2400" b="0" i="1" smtClean="0">
                            <a:latin typeface="Cambria Math" panose="02040503050406030204" pitchFamily="18" charset="0"/>
                          </a:rPr>
                          <m:t>2</m:t>
                        </m:r>
                      </m:sub>
                    </m:sSub>
                    <m:r>
                      <a:rPr lang="tr-TR" sz="2400" b="0" i="1" smtClean="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𝐸</m:t>
                        </m:r>
                      </m:e>
                      <m:sub>
                        <m:r>
                          <a:rPr lang="tr-TR" sz="2400" b="0" i="1" smtClean="0">
                            <a:latin typeface="Cambria Math" panose="02040503050406030204" pitchFamily="18" charset="0"/>
                          </a:rPr>
                          <m:t>3</m:t>
                        </m:r>
                      </m:sub>
                    </m:sSub>
                    <m:r>
                      <a:rPr lang="tr-TR" sz="2400" b="0" i="1" smtClean="0">
                        <a:latin typeface="Cambria Math" panose="02040503050406030204" pitchFamily="18" charset="0"/>
                      </a:rPr>
                      <m:t>,     </m:t>
                    </m:r>
                    <m:sSub>
                      <m:sSubPr>
                        <m:ctrlPr>
                          <a:rPr lang="tr-TR" sz="2400" i="1" smtClean="0">
                            <a:latin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𝜈</m:t>
                        </m:r>
                      </m:e>
                      <m:sub>
                        <m:r>
                          <a:rPr lang="tr-TR" sz="2400" b="0" i="1" smtClean="0">
                            <a:latin typeface="Cambria Math" panose="02040503050406030204" pitchFamily="18" charset="0"/>
                          </a:rPr>
                          <m:t>23</m:t>
                        </m:r>
                      </m:sub>
                    </m:sSub>
                    <m:r>
                      <a:rPr lang="tr-TR" sz="2400" b="0" i="1" smtClean="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𝜈</m:t>
                        </m:r>
                      </m:e>
                      <m:sub>
                        <m:r>
                          <a:rPr lang="tr-TR" sz="2400" b="0" i="1" smtClean="0">
                            <a:latin typeface="Cambria Math" panose="02040503050406030204" pitchFamily="18" charset="0"/>
                          </a:rPr>
                          <m:t>31</m:t>
                        </m:r>
                      </m:sub>
                    </m:sSub>
                    <m:r>
                      <a:rPr lang="tr-TR" sz="2400" b="0" i="1" smtClean="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𝜈</m:t>
                        </m:r>
                      </m:e>
                      <m:sub>
                        <m:r>
                          <a:rPr lang="tr-TR" sz="2400" i="1">
                            <a:latin typeface="Cambria Math" panose="02040503050406030204" pitchFamily="18" charset="0"/>
                          </a:rPr>
                          <m:t>12</m:t>
                        </m:r>
                      </m:sub>
                    </m:sSub>
                    <m:r>
                      <a:rPr lang="tr-TR" sz="2400" b="0" i="1" smtClean="0">
                        <a:latin typeface="Cambria Math" panose="02040503050406030204" pitchFamily="18" charset="0"/>
                      </a:rPr>
                      <m:t>,    </m:t>
                    </m:r>
                    <m:sSub>
                      <m:sSubPr>
                        <m:ctrlPr>
                          <a:rPr lang="tr-TR" sz="2400" i="1" smtClean="0">
                            <a:latin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𝐺</m:t>
                        </m:r>
                      </m:e>
                      <m:sub>
                        <m:r>
                          <a:rPr lang="tr-TR" sz="2400" b="0" i="1" smtClean="0">
                            <a:latin typeface="Cambria Math" panose="02040503050406030204" pitchFamily="18" charset="0"/>
                            <a:ea typeface="Cambria Math" panose="02040503050406030204" pitchFamily="18" charset="0"/>
                          </a:rPr>
                          <m:t>23</m:t>
                        </m:r>
                      </m:sub>
                    </m:sSub>
                    <m:r>
                      <a:rPr lang="tr-TR" sz="2400" b="0" i="1" smtClean="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𝐺</m:t>
                        </m:r>
                      </m:e>
                      <m:sub>
                        <m:r>
                          <a:rPr lang="tr-TR" sz="2400" i="1">
                            <a:latin typeface="Cambria Math" panose="02040503050406030204" pitchFamily="18" charset="0"/>
                            <a:ea typeface="Cambria Math" panose="02040503050406030204" pitchFamily="18" charset="0"/>
                          </a:rPr>
                          <m:t>3</m:t>
                        </m:r>
                        <m:r>
                          <a:rPr lang="tr-TR" sz="2400" b="0" i="1" smtClean="0">
                            <a:latin typeface="Cambria Math" panose="02040503050406030204" pitchFamily="18" charset="0"/>
                            <a:ea typeface="Cambria Math" panose="02040503050406030204" pitchFamily="18" charset="0"/>
                          </a:rPr>
                          <m:t>1</m:t>
                        </m:r>
                      </m:sub>
                    </m:sSub>
                    <m:r>
                      <a:rPr lang="tr-TR" sz="2400" b="0" i="1" smtClean="0">
                        <a:latin typeface="Cambria Math" panose="02040503050406030204" pitchFamily="18" charset="0"/>
                        <a:ea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𝐺</m:t>
                        </m:r>
                      </m:e>
                      <m:sub>
                        <m:r>
                          <a:rPr lang="tr-TR" sz="2400" b="0" i="1" smtClean="0">
                            <a:latin typeface="Cambria Math" panose="02040503050406030204" pitchFamily="18" charset="0"/>
                            <a:ea typeface="Cambria Math" panose="02040503050406030204" pitchFamily="18" charset="0"/>
                          </a:rPr>
                          <m:t>1</m:t>
                        </m:r>
                        <m:r>
                          <a:rPr lang="tr-TR" sz="2400" i="1">
                            <a:latin typeface="Cambria Math" panose="02040503050406030204" pitchFamily="18" charset="0"/>
                            <a:ea typeface="Cambria Math" panose="02040503050406030204" pitchFamily="18" charset="0"/>
                          </a:rPr>
                          <m:t>2</m:t>
                        </m:r>
                      </m:sub>
                    </m:sSub>
                    <m:r>
                      <a:rPr lang="tr-TR" sz="2400" b="0" i="1" smtClean="0">
                        <a:latin typeface="Cambria Math" panose="02040503050406030204" pitchFamily="18" charset="0"/>
                        <a:ea typeface="Cambria Math" panose="02040503050406030204" pitchFamily="18" charset="0"/>
                      </a:rPr>
                      <m:t>=</m:t>
                    </m:r>
                    <m:f>
                      <m:fPr>
                        <m:ctrlPr>
                          <a:rPr lang="tr-TR" sz="2400" b="0" i="1" smtClean="0">
                            <a:latin typeface="Cambria Math" panose="02040503050406030204" pitchFamily="18" charset="0"/>
                            <a:ea typeface="Cambria Math" panose="02040503050406030204" pitchFamily="18" charset="0"/>
                          </a:rPr>
                        </m:ctrlPr>
                      </m:fPr>
                      <m:num>
                        <m:r>
                          <a:rPr lang="tr-TR" sz="2400" b="0" i="1" smtClean="0">
                            <a:latin typeface="Cambria Math" panose="02040503050406030204" pitchFamily="18" charset="0"/>
                            <a:ea typeface="Cambria Math" panose="02040503050406030204" pitchFamily="18" charset="0"/>
                          </a:rPr>
                          <m:t>𝐸</m:t>
                        </m:r>
                      </m:num>
                      <m:den>
                        <m:r>
                          <a:rPr lang="tr-TR" sz="2400" b="0" i="1" smtClean="0">
                            <a:latin typeface="Cambria Math" panose="02040503050406030204" pitchFamily="18" charset="0"/>
                            <a:ea typeface="Cambria Math" panose="02040503050406030204" pitchFamily="18" charset="0"/>
                          </a:rPr>
                          <m:t>2(1+</m:t>
                        </m:r>
                        <m:r>
                          <a:rPr lang="tr-TR" sz="2400" b="0" i="1" smtClean="0">
                            <a:latin typeface="Cambria Math" panose="02040503050406030204" pitchFamily="18" charset="0"/>
                            <a:ea typeface="Cambria Math" panose="02040503050406030204" pitchFamily="18" charset="0"/>
                          </a:rPr>
                          <m:t>𝜈</m:t>
                        </m:r>
                        <m:r>
                          <a:rPr lang="tr-TR" sz="2400" b="0" i="1" smtClean="0">
                            <a:latin typeface="Cambria Math" panose="02040503050406030204" pitchFamily="18" charset="0"/>
                            <a:ea typeface="Cambria Math" panose="02040503050406030204" pitchFamily="18" charset="0"/>
                          </a:rPr>
                          <m:t>)</m:t>
                        </m:r>
                      </m:den>
                    </m:f>
                  </m:oMath>
                </a14:m>
                <a:endParaRPr lang="tr-TR" sz="2400" dirty="0"/>
              </a:p>
              <a:p>
                <a:endParaRPr lang="tr-TR" dirty="0"/>
              </a:p>
            </p:txBody>
          </p:sp>
        </mc:Choice>
        <mc:Fallback xmlns="">
          <p:sp>
            <p:nvSpPr>
              <p:cNvPr id="3" name="İçerik Yer Tutucusu 2">
                <a:extLst>
                  <a:ext uri="{FF2B5EF4-FFF2-40B4-BE49-F238E27FC236}">
                    <a16:creationId xmlns:a16="http://schemas.microsoft.com/office/drawing/2014/main" id="{24550418-D15C-E214-BFD4-E8E275175FC7}"/>
                  </a:ext>
                </a:extLst>
              </p:cNvPr>
              <p:cNvSpPr>
                <a:spLocks noGrp="1" noRot="1" noChangeAspect="1" noMove="1" noResize="1" noEditPoints="1" noAdjustHandles="1" noChangeArrowheads="1" noChangeShapeType="1" noTextEdit="1"/>
              </p:cNvSpPr>
              <p:nvPr>
                <p:ph idx="1"/>
              </p:nvPr>
            </p:nvSpPr>
            <p:spPr>
              <a:xfrm>
                <a:off x="457200" y="404664"/>
                <a:ext cx="8363272" cy="5721499"/>
              </a:xfrm>
              <a:blipFill>
                <a:blip r:embed="rId2"/>
                <a:stretch>
                  <a:fillRect l="-1093" t="-852"/>
                </a:stretch>
              </a:blipFill>
            </p:spPr>
            <p:txBody>
              <a:bodyPr/>
              <a:lstStyle/>
              <a:p>
                <a:r>
                  <a:rPr lang="tr-TR">
                    <a:noFill/>
                  </a:rPr>
                  <a:t> </a:t>
                </a:r>
              </a:p>
            </p:txBody>
          </p:sp>
        </mc:Fallback>
      </mc:AlternateContent>
      <p:pic>
        <p:nvPicPr>
          <p:cNvPr id="5" name="Resim 4">
            <a:extLst>
              <a:ext uri="{FF2B5EF4-FFF2-40B4-BE49-F238E27FC236}">
                <a16:creationId xmlns:a16="http://schemas.microsoft.com/office/drawing/2014/main" id="{C414C876-3D8C-7C6A-313B-8354D28D3768}"/>
              </a:ext>
            </a:extLst>
          </p:cNvPr>
          <p:cNvPicPr>
            <a:picLocks noChangeAspect="1"/>
          </p:cNvPicPr>
          <p:nvPr/>
        </p:nvPicPr>
        <p:blipFill>
          <a:blip r:embed="rId3"/>
          <a:stretch>
            <a:fillRect/>
          </a:stretch>
        </p:blipFill>
        <p:spPr>
          <a:xfrm>
            <a:off x="1835696" y="1988840"/>
            <a:ext cx="6115050" cy="1762125"/>
          </a:xfrm>
          <a:prstGeom prst="rect">
            <a:avLst/>
          </a:prstGeom>
        </p:spPr>
      </p:pic>
      <p:pic>
        <p:nvPicPr>
          <p:cNvPr id="7" name="Resim 6">
            <a:extLst>
              <a:ext uri="{FF2B5EF4-FFF2-40B4-BE49-F238E27FC236}">
                <a16:creationId xmlns:a16="http://schemas.microsoft.com/office/drawing/2014/main" id="{800DCC4A-8CAB-29CA-B79B-E7F73FC15E47}"/>
              </a:ext>
            </a:extLst>
          </p:cNvPr>
          <p:cNvPicPr>
            <a:picLocks noChangeAspect="1"/>
          </p:cNvPicPr>
          <p:nvPr/>
        </p:nvPicPr>
        <p:blipFill>
          <a:blip r:embed="rId4"/>
          <a:stretch>
            <a:fillRect/>
          </a:stretch>
        </p:blipFill>
        <p:spPr>
          <a:xfrm>
            <a:off x="2123728" y="3717032"/>
            <a:ext cx="5362575" cy="2466975"/>
          </a:xfrm>
          <a:prstGeom prst="rect">
            <a:avLst/>
          </a:prstGeom>
        </p:spPr>
      </p:pic>
    </p:spTree>
    <p:extLst>
      <p:ext uri="{BB962C8B-B14F-4D97-AF65-F5344CB8AC3E}">
        <p14:creationId xmlns:p14="http://schemas.microsoft.com/office/powerpoint/2010/main" val="2632163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4EB00B-CB5D-27BE-12B3-973F910D781D}"/>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A1476E6B-95FD-BD34-1A65-3546A47086C2}"/>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237385FA-C8AA-A483-34CE-FBAF0AD4BB60}"/>
              </a:ext>
            </a:extLst>
          </p:cNvPr>
          <p:cNvPicPr>
            <a:picLocks noChangeAspect="1"/>
          </p:cNvPicPr>
          <p:nvPr/>
        </p:nvPicPr>
        <p:blipFill>
          <a:blip r:embed="rId2"/>
          <a:stretch>
            <a:fillRect/>
          </a:stretch>
        </p:blipFill>
        <p:spPr>
          <a:xfrm>
            <a:off x="2483768" y="354042"/>
            <a:ext cx="4091940" cy="2956560"/>
          </a:xfrm>
          <a:prstGeom prst="rect">
            <a:avLst/>
          </a:prstGeom>
        </p:spPr>
      </p:pic>
      <p:pic>
        <p:nvPicPr>
          <p:cNvPr id="7" name="Resim 6">
            <a:extLst>
              <a:ext uri="{FF2B5EF4-FFF2-40B4-BE49-F238E27FC236}">
                <a16:creationId xmlns:a16="http://schemas.microsoft.com/office/drawing/2014/main" id="{723F570E-80E9-2EFC-C532-A7D63EF3A8C3}"/>
              </a:ext>
            </a:extLst>
          </p:cNvPr>
          <p:cNvPicPr>
            <a:picLocks noChangeAspect="1"/>
          </p:cNvPicPr>
          <p:nvPr/>
        </p:nvPicPr>
        <p:blipFill>
          <a:blip r:embed="rId3"/>
          <a:stretch>
            <a:fillRect/>
          </a:stretch>
        </p:blipFill>
        <p:spPr>
          <a:xfrm>
            <a:off x="827584" y="3372178"/>
            <a:ext cx="7299960" cy="2933700"/>
          </a:xfrm>
          <a:prstGeom prst="rect">
            <a:avLst/>
          </a:prstGeom>
        </p:spPr>
      </p:pic>
    </p:spTree>
    <p:extLst>
      <p:ext uri="{BB962C8B-B14F-4D97-AF65-F5344CB8AC3E}">
        <p14:creationId xmlns:p14="http://schemas.microsoft.com/office/powerpoint/2010/main" val="3726993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408621"/>
            <a:ext cx="4500000" cy="314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p:txBody>
          <a:bodyPr>
            <a:normAutofit fontScale="90000"/>
          </a:bodyPr>
          <a:lstStyle/>
          <a:p>
            <a:r>
              <a:rPr lang="en-US" dirty="0"/>
              <a:t> Plane Stress Assumption</a:t>
            </a:r>
          </a:p>
        </p:txBody>
      </p:sp>
      <p:sp>
        <p:nvSpPr>
          <p:cNvPr id="3" name="İçerik Yer Tutucusu 2"/>
          <p:cNvSpPr>
            <a:spLocks noGrp="1"/>
          </p:cNvSpPr>
          <p:nvPr>
            <p:ph idx="1"/>
          </p:nvPr>
        </p:nvSpPr>
        <p:spPr>
          <a:xfrm>
            <a:off x="457200" y="908720"/>
            <a:ext cx="8229600" cy="5217443"/>
          </a:xfrm>
        </p:spPr>
        <p:txBody>
          <a:bodyPr>
            <a:normAutofit/>
          </a:bodyPr>
          <a:lstStyle/>
          <a:p>
            <a:pPr marL="0" indent="0" algn="just">
              <a:buNone/>
            </a:pPr>
            <a:r>
              <a:rPr lang="en-US" sz="2400" dirty="0"/>
              <a:t>A thin plate is a prismatic member having a small thickness</a:t>
            </a:r>
            <a:r>
              <a:rPr lang="tr-TR" sz="2400" dirty="0"/>
              <a:t> </a:t>
            </a:r>
            <a:r>
              <a:rPr lang="en-US" sz="2400" dirty="0"/>
              <a:t>and there are no out-of-plane loads,</a:t>
            </a:r>
            <a:r>
              <a:rPr lang="tr-TR" sz="2400" dirty="0"/>
              <a:t> </a:t>
            </a:r>
            <a:r>
              <a:rPr lang="en-US" sz="2400" dirty="0"/>
              <a:t>it can be considered to be under plane stress. If the upper and</a:t>
            </a:r>
            <a:r>
              <a:rPr lang="tr-TR" sz="2400" dirty="0"/>
              <a:t> </a:t>
            </a:r>
            <a:r>
              <a:rPr lang="en-US" sz="2400" dirty="0"/>
              <a:t>lower surfaces of the plate are free from external loads, then σ</a:t>
            </a:r>
            <a:r>
              <a:rPr lang="en-US" sz="2400" baseline="-25000" dirty="0"/>
              <a:t>3</a:t>
            </a:r>
            <a:r>
              <a:rPr lang="en-US" sz="2400" dirty="0"/>
              <a:t> = 0, τ</a:t>
            </a:r>
            <a:r>
              <a:rPr lang="en-US" sz="2400" baseline="-25000" dirty="0"/>
              <a:t>31</a:t>
            </a:r>
            <a:r>
              <a:rPr lang="en-US" sz="2400" dirty="0"/>
              <a:t> = 0,</a:t>
            </a:r>
            <a:r>
              <a:rPr lang="tr-TR" sz="2400" dirty="0"/>
              <a:t> </a:t>
            </a:r>
            <a:r>
              <a:rPr lang="en-US" sz="2400" dirty="0"/>
              <a:t>and τ</a:t>
            </a:r>
            <a:r>
              <a:rPr lang="en-US" sz="2400" baseline="-25000" dirty="0"/>
              <a:t>23</a:t>
            </a:r>
            <a:r>
              <a:rPr lang="en-US" sz="2400" dirty="0"/>
              <a:t> = 0.</a:t>
            </a:r>
            <a:r>
              <a:rPr lang="tr-TR" sz="2400" dirty="0"/>
              <a:t> </a:t>
            </a:r>
            <a:r>
              <a:rPr lang="en-US" sz="2400" dirty="0"/>
              <a:t>Because the plate is thin, these three stresses within the plate are</a:t>
            </a:r>
            <a:r>
              <a:rPr lang="tr-TR" sz="2400" dirty="0"/>
              <a:t> </a:t>
            </a:r>
            <a:r>
              <a:rPr lang="en-US" sz="2400" dirty="0"/>
              <a:t>assumed  to  vary  little  from  the  magnitude  of  stresses  at  the  top  and  the</a:t>
            </a:r>
            <a:r>
              <a:rPr lang="tr-TR" sz="2400" dirty="0"/>
              <a:t> </a:t>
            </a:r>
            <a:r>
              <a:rPr lang="en-US" sz="2400" dirty="0"/>
              <a:t>bottom surfaces.</a:t>
            </a:r>
          </a:p>
        </p:txBody>
      </p:sp>
    </p:spTree>
    <p:extLst>
      <p:ext uri="{BB962C8B-B14F-4D97-AF65-F5344CB8AC3E}">
        <p14:creationId xmlns:p14="http://schemas.microsoft.com/office/powerpoint/2010/main" val="2041691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tr-TR"/>
          </a:p>
        </p:txBody>
      </p:sp>
      <p:sp>
        <p:nvSpPr>
          <p:cNvPr id="3" name="Content Placeholder 2"/>
          <p:cNvSpPr>
            <a:spLocks noGrp="1"/>
          </p:cNvSpPr>
          <p:nvPr>
            <p:ph idx="1"/>
          </p:nvPr>
        </p:nvSpPr>
        <p:spPr/>
        <p:txBody>
          <a:bodyPr/>
          <a:lstStyle/>
          <a:p>
            <a:pPr marL="0" indent="0">
              <a:buNone/>
            </a:pPr>
            <a:r>
              <a:rPr lang="en-US" b="1" dirty="0"/>
              <a:t>What is an isotropic body?</a:t>
            </a:r>
          </a:p>
          <a:p>
            <a:pPr marL="0" indent="0" algn="just">
              <a:buNone/>
            </a:pPr>
            <a:r>
              <a:rPr lang="en-US" dirty="0"/>
              <a:t>An isotropic material has properties that are the same in all directions. For</a:t>
            </a:r>
            <a:r>
              <a:rPr lang="tr-TR" dirty="0"/>
              <a:t> </a:t>
            </a:r>
            <a:r>
              <a:rPr lang="en-US" dirty="0"/>
              <a:t>example, the Young’s modulus of steel is the same in all directions.</a:t>
            </a:r>
            <a:endParaRPr lang="tr-TR" dirty="0"/>
          </a:p>
          <a:p>
            <a:pPr marL="0" indent="0">
              <a:buNone/>
            </a:pPr>
            <a:endParaRPr lang="en-US" dirty="0"/>
          </a:p>
          <a:p>
            <a:pPr marL="0" indent="0">
              <a:buNone/>
            </a:pPr>
            <a:r>
              <a:rPr lang="en-US" b="1" dirty="0"/>
              <a:t>What is a homogeneous body?</a:t>
            </a:r>
          </a:p>
          <a:p>
            <a:pPr marL="0" indent="0" algn="just">
              <a:buNone/>
            </a:pPr>
            <a:r>
              <a:rPr lang="en-US" dirty="0"/>
              <a:t>A homogeneous body has properties that are the same at all points in the</a:t>
            </a:r>
            <a:r>
              <a:rPr lang="tr-TR" dirty="0"/>
              <a:t> </a:t>
            </a:r>
            <a:r>
              <a:rPr lang="en-US" dirty="0"/>
              <a:t>body. A steel rod is an example of a homogeneous body. </a:t>
            </a:r>
            <a:endParaRPr lang="tr-TR" dirty="0"/>
          </a:p>
        </p:txBody>
      </p:sp>
    </p:spTree>
    <p:extLst>
      <p:ext uri="{BB962C8B-B14F-4D97-AF65-F5344CB8AC3E}">
        <p14:creationId xmlns:p14="http://schemas.microsoft.com/office/powerpoint/2010/main" val="3121127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41" y="1556792"/>
            <a:ext cx="4176059" cy="146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416952"/>
            <a:ext cx="4106227" cy="147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098144"/>
            <a:ext cx="1817383" cy="58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892345"/>
            <a:ext cx="1988834" cy="58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5633" y="5686546"/>
            <a:ext cx="1765948" cy="62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6350" y="5615269"/>
            <a:ext cx="1002991" cy="60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310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endParaRPr lang="en-US"/>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pPr marL="0" indent="0" algn="just">
                  <a:buNone/>
                </a:pPr>
                <a14:m>
                  <m:oMath xmlns:m="http://schemas.openxmlformats.org/officeDocument/2006/math">
                    <m:sSub>
                      <m:sSubPr>
                        <m:ctrlPr>
                          <a:rPr lang="en-US" i="1" dirty="0" smtClean="0">
                            <a:latin typeface="Cambria Math" panose="02040503050406030204" pitchFamily="18" charset="0"/>
                          </a:rPr>
                        </m:ctrlPr>
                      </m:sSubPr>
                      <m:e>
                        <m:r>
                          <a:rPr lang="tr-TR" b="0" i="1" dirty="0" smtClean="0">
                            <a:latin typeface="Cambria Math" panose="02040503050406030204" pitchFamily="18" charset="0"/>
                          </a:rPr>
                          <m:t>𝐸</m:t>
                        </m:r>
                      </m:e>
                      <m:sub>
                        <m:r>
                          <a:rPr lang="tr-TR" b="0" i="1" dirty="0" smtClean="0">
                            <a:latin typeface="Cambria Math" panose="02040503050406030204" pitchFamily="18" charset="0"/>
                          </a:rPr>
                          <m:t>1</m:t>
                        </m:r>
                      </m:sub>
                    </m:sSub>
                  </m:oMath>
                </a14:m>
                <a:r>
                  <a:rPr lang="en-US" dirty="0"/>
                  <a:t> = longitudinal Young’s modulus (in direction 1)</a:t>
                </a:r>
              </a:p>
              <a:p>
                <a:pPr marL="0" indent="0" algn="just">
                  <a:buNone/>
                </a:pPr>
                <a14:m>
                  <m:oMath xmlns:m="http://schemas.openxmlformats.org/officeDocument/2006/math">
                    <m:sSub>
                      <m:sSubPr>
                        <m:ctrlPr>
                          <a:rPr lang="en-US" i="1" dirty="0" smtClean="0">
                            <a:latin typeface="Cambria Math" panose="02040503050406030204" pitchFamily="18" charset="0"/>
                          </a:rPr>
                        </m:ctrlPr>
                      </m:sSubPr>
                      <m:e>
                        <m:r>
                          <a:rPr lang="tr-TR" b="0" i="1" dirty="0" smtClean="0">
                            <a:latin typeface="Cambria Math" panose="02040503050406030204" pitchFamily="18" charset="0"/>
                          </a:rPr>
                          <m:t>𝐸</m:t>
                        </m:r>
                      </m:e>
                      <m:sub>
                        <m:r>
                          <a:rPr lang="tr-TR" b="0" i="1" dirty="0" smtClean="0">
                            <a:latin typeface="Cambria Math" panose="02040503050406030204" pitchFamily="18" charset="0"/>
                          </a:rPr>
                          <m:t>2</m:t>
                        </m:r>
                      </m:sub>
                    </m:sSub>
                  </m:oMath>
                </a14:m>
                <a:r>
                  <a:rPr lang="en-US" dirty="0"/>
                  <a:t> = transverse Young’s modulus (in direction 2)</a:t>
                </a:r>
              </a:p>
              <a:p>
                <a:pPr marL="0" indent="0" algn="just">
                  <a:buNone/>
                </a:pPr>
                <a14:m>
                  <m:oMath xmlns:m="http://schemas.openxmlformats.org/officeDocument/2006/math">
                    <m:sSub>
                      <m:sSubPr>
                        <m:ctrlPr>
                          <a:rPr lang="en-US" i="1" dirty="0" smtClean="0">
                            <a:latin typeface="Cambria Math" panose="02040503050406030204" pitchFamily="18" charset="0"/>
                          </a:rPr>
                        </m:ctrlPr>
                      </m:sSubPr>
                      <m:e>
                        <m:r>
                          <a:rPr lang="tr-TR" b="0" i="1" dirty="0" smtClean="0">
                            <a:latin typeface="Cambria Math" panose="02040503050406030204" pitchFamily="18" charset="0"/>
                            <a:ea typeface="Cambria Math" panose="02040503050406030204" pitchFamily="18" charset="0"/>
                          </a:rPr>
                          <m:t>𝜈</m:t>
                        </m:r>
                      </m:e>
                      <m:sub>
                        <m:r>
                          <a:rPr lang="tr-TR" b="0" i="1" dirty="0" smtClean="0">
                            <a:latin typeface="Cambria Math" panose="02040503050406030204" pitchFamily="18" charset="0"/>
                          </a:rPr>
                          <m:t>12</m:t>
                        </m:r>
                      </m:sub>
                    </m:sSub>
                  </m:oMath>
                </a14:m>
                <a:r>
                  <a:rPr lang="en-US" dirty="0"/>
                  <a:t> = major Poisson’s ratio, where the general Poisson’s ratio, </a:t>
                </a:r>
                <a14:m>
                  <m:oMath xmlns:m="http://schemas.openxmlformats.org/officeDocument/2006/math">
                    <m:sSub>
                      <m:sSubPr>
                        <m:ctrlPr>
                          <a:rPr lang="en-US" i="1" dirty="0">
                            <a:latin typeface="Cambria Math" panose="02040503050406030204" pitchFamily="18" charset="0"/>
                          </a:rPr>
                        </m:ctrlPr>
                      </m:sSubPr>
                      <m:e>
                        <m:r>
                          <a:rPr lang="tr-TR" i="1" dirty="0">
                            <a:latin typeface="Cambria Math" panose="02040503050406030204" pitchFamily="18" charset="0"/>
                            <a:ea typeface="Cambria Math" panose="02040503050406030204" pitchFamily="18" charset="0"/>
                          </a:rPr>
                          <m:t>𝜈</m:t>
                        </m:r>
                      </m:e>
                      <m:sub>
                        <m:r>
                          <a:rPr lang="tr-TR" b="0" i="1" dirty="0" smtClean="0">
                            <a:latin typeface="Cambria Math" panose="02040503050406030204" pitchFamily="18" charset="0"/>
                          </a:rPr>
                          <m:t>𝑖𝑗</m:t>
                        </m:r>
                      </m:sub>
                    </m:sSub>
                  </m:oMath>
                </a14:m>
                <a:r>
                  <a:rPr lang="en-US" dirty="0"/>
                  <a:t> is</a:t>
                </a:r>
                <a:r>
                  <a:rPr lang="tr-TR" dirty="0"/>
                  <a:t> d</a:t>
                </a:r>
                <a:r>
                  <a:rPr lang="en-US" dirty="0" err="1"/>
                  <a:t>eﬁned</a:t>
                </a:r>
                <a:r>
                  <a:rPr lang="en-US" dirty="0"/>
                  <a:t> as the ratio of the negative of the normal strain in direction</a:t>
                </a:r>
                <a:r>
                  <a:rPr lang="tr-TR" dirty="0"/>
                  <a:t> </a:t>
                </a:r>
                <a14:m>
                  <m:oMath xmlns:m="http://schemas.openxmlformats.org/officeDocument/2006/math">
                    <m:r>
                      <a:rPr lang="en-US" i="1" dirty="0" smtClean="0">
                        <a:latin typeface="Cambria Math" panose="02040503050406030204" pitchFamily="18" charset="0"/>
                      </a:rPr>
                      <m:t>𝑗</m:t>
                    </m:r>
                  </m:oMath>
                </a14:m>
                <a:r>
                  <a:rPr lang="en-US" dirty="0"/>
                  <a:t> to the normal strain in direction </a:t>
                </a:r>
                <a14:m>
                  <m:oMath xmlns:m="http://schemas.openxmlformats.org/officeDocument/2006/math">
                    <m:r>
                      <a:rPr lang="en-US" i="1" dirty="0" smtClean="0">
                        <a:latin typeface="Cambria Math" panose="02040503050406030204" pitchFamily="18" charset="0"/>
                      </a:rPr>
                      <m:t>𝑖</m:t>
                    </m:r>
                  </m:oMath>
                </a14:m>
                <a:r>
                  <a:rPr lang="en-US" dirty="0"/>
                  <a:t>, when the only normal load is</a:t>
                </a:r>
                <a:r>
                  <a:rPr lang="tr-TR" dirty="0"/>
                  <a:t> </a:t>
                </a:r>
                <a:r>
                  <a:rPr lang="en-US" dirty="0"/>
                  <a:t>applied in direction </a:t>
                </a:r>
                <a14:m>
                  <m:oMath xmlns:m="http://schemas.openxmlformats.org/officeDocument/2006/math">
                    <m:r>
                      <a:rPr lang="en-US" i="1" dirty="0" smtClean="0">
                        <a:latin typeface="Cambria Math" panose="02040503050406030204" pitchFamily="18" charset="0"/>
                      </a:rPr>
                      <m:t>𝑖</m:t>
                    </m:r>
                  </m:oMath>
                </a14:m>
                <a:endParaRPr lang="en-US" dirty="0"/>
              </a:p>
              <a:p>
                <a:pPr marL="0" indent="0" algn="just">
                  <a:buNone/>
                </a:pPr>
                <a14:m>
                  <m:oMath xmlns:m="http://schemas.openxmlformats.org/officeDocument/2006/math">
                    <m:sSub>
                      <m:sSubPr>
                        <m:ctrlPr>
                          <a:rPr lang="en-US" i="1" dirty="0" smtClean="0">
                            <a:latin typeface="Cambria Math" panose="02040503050406030204" pitchFamily="18" charset="0"/>
                          </a:rPr>
                        </m:ctrlPr>
                      </m:sSubPr>
                      <m:e>
                        <m:r>
                          <a:rPr lang="tr-TR" b="0" i="1" dirty="0" smtClean="0">
                            <a:latin typeface="Cambria Math" panose="02040503050406030204" pitchFamily="18" charset="0"/>
                            <a:ea typeface="Cambria Math" panose="02040503050406030204" pitchFamily="18" charset="0"/>
                          </a:rPr>
                          <m:t>𝐺</m:t>
                        </m:r>
                      </m:e>
                      <m:sub>
                        <m:r>
                          <a:rPr lang="tr-TR" b="0" i="1" dirty="0" smtClean="0">
                            <a:latin typeface="Cambria Math" panose="02040503050406030204" pitchFamily="18" charset="0"/>
                          </a:rPr>
                          <m:t>12</m:t>
                        </m:r>
                      </m:sub>
                    </m:sSub>
                  </m:oMath>
                </a14:m>
                <a:r>
                  <a:rPr lang="en-US" dirty="0"/>
                  <a:t> = in-plane shear modulus (in plane </a:t>
                </a:r>
                <a:r>
                  <a:rPr lang="en-US" b="1" dirty="0"/>
                  <a:t>1</a:t>
                </a:r>
                <a:r>
                  <a:rPr lang="tr-TR" b="1" dirty="0"/>
                  <a:t>-</a:t>
                </a:r>
                <a:r>
                  <a:rPr lang="en-US" b="1" dirty="0"/>
                  <a:t>2</a:t>
                </a:r>
                <a:r>
                  <a:rPr lang="en-US" dirty="0"/>
                  <a:t>)</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481" t="-1220" r="-1481"/>
                </a:stretch>
              </a:blipFill>
            </p:spPr>
            <p:txBody>
              <a:bodyPr/>
              <a:lstStyle/>
              <a:p>
                <a:r>
                  <a:rPr lang="tr-TR">
                    <a:noFill/>
                  </a:rPr>
                  <a:t> </a:t>
                </a:r>
              </a:p>
            </p:txBody>
          </p:sp>
        </mc:Fallback>
      </mc:AlternateContent>
    </p:spTree>
    <p:extLst>
      <p:ext uri="{BB962C8B-B14F-4D97-AF65-F5344CB8AC3E}">
        <p14:creationId xmlns:p14="http://schemas.microsoft.com/office/powerpoint/2010/main" val="1905607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Coefficients</a:t>
            </a:r>
            <a:r>
              <a:rPr lang="tr-TR" dirty="0"/>
              <a:t> of </a:t>
            </a:r>
            <a:r>
              <a:rPr lang="tr-TR" dirty="0" err="1"/>
              <a:t>Compliance</a:t>
            </a:r>
            <a:r>
              <a:rPr lang="tr-TR" dirty="0"/>
              <a:t> </a:t>
            </a:r>
            <a:r>
              <a:rPr lang="tr-TR" dirty="0" err="1"/>
              <a:t>and</a:t>
            </a:r>
            <a:r>
              <a:rPr lang="tr-TR" dirty="0"/>
              <a:t> </a:t>
            </a:r>
            <a:r>
              <a:rPr lang="tr-TR" dirty="0" err="1"/>
              <a:t>Stiffness</a:t>
            </a:r>
            <a:r>
              <a:rPr lang="tr-TR" dirty="0"/>
              <a:t> </a:t>
            </a:r>
            <a:r>
              <a:rPr lang="tr-TR" dirty="0" err="1"/>
              <a:t>Matrices</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96752"/>
            <a:ext cx="2160240" cy="52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384198"/>
            <a:ext cx="2736304" cy="485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812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Hooke’s Law for a 2D Angle Lamina</a:t>
            </a:r>
          </a:p>
        </p:txBody>
      </p:sp>
      <p:sp>
        <p:nvSpPr>
          <p:cNvPr id="3" name="İçerik Yer Tutucusu 2"/>
          <p:cNvSpPr>
            <a:spLocks noGrp="1"/>
          </p:cNvSpPr>
          <p:nvPr>
            <p:ph idx="1"/>
          </p:nvPr>
        </p:nvSpPr>
        <p:spPr>
          <a:xfrm>
            <a:off x="457200" y="5661248"/>
            <a:ext cx="8229600" cy="720080"/>
          </a:xfrm>
        </p:spPr>
        <p:txBody>
          <a:bodyPr>
            <a:normAutofit/>
          </a:bodyPr>
          <a:lstStyle/>
          <a:p>
            <a:pPr marL="0" indent="0">
              <a:buNone/>
            </a:pPr>
            <a:r>
              <a:rPr lang="tr-TR" dirty="0" err="1"/>
              <a:t>Local</a:t>
            </a:r>
            <a:r>
              <a:rPr lang="tr-TR" dirty="0"/>
              <a:t> (1, 2) </a:t>
            </a:r>
            <a:r>
              <a:rPr lang="tr-TR" dirty="0" err="1"/>
              <a:t>and</a:t>
            </a:r>
            <a:r>
              <a:rPr lang="tr-TR"/>
              <a:t> global (x, y) </a:t>
            </a:r>
            <a:r>
              <a:rPr lang="tr-TR" dirty="0" err="1"/>
              <a:t>axes</a:t>
            </a:r>
            <a:r>
              <a:rPr lang="tr-TR" dirty="0"/>
              <a:t> of an </a:t>
            </a:r>
            <a:r>
              <a:rPr lang="tr-TR" dirty="0" err="1"/>
              <a:t>angle</a:t>
            </a:r>
            <a:r>
              <a:rPr lang="tr-TR" dirty="0"/>
              <a:t> </a:t>
            </a:r>
            <a:r>
              <a:rPr lang="tr-TR" dirty="0" err="1"/>
              <a:t>lamina</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674" y="1196752"/>
            <a:ext cx="612506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çerik Yer Tutucusu 2"/>
          <p:cNvSpPr txBox="1">
            <a:spLocks/>
          </p:cNvSpPr>
          <p:nvPr/>
        </p:nvSpPr>
        <p:spPr>
          <a:xfrm>
            <a:off x="1259632" y="1376772"/>
            <a:ext cx="2675433" cy="36004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err="1"/>
              <a:t>Transverse</a:t>
            </a:r>
            <a:r>
              <a:rPr lang="tr-TR" dirty="0"/>
              <a:t> </a:t>
            </a:r>
            <a:r>
              <a:rPr lang="tr-TR" dirty="0" err="1"/>
              <a:t>direction</a:t>
            </a:r>
            <a:endParaRPr lang="en-US" dirty="0"/>
          </a:p>
        </p:txBody>
      </p:sp>
      <p:sp>
        <p:nvSpPr>
          <p:cNvPr id="6" name="İçerik Yer Tutucusu 2"/>
          <p:cNvSpPr txBox="1">
            <a:spLocks/>
          </p:cNvSpPr>
          <p:nvPr/>
        </p:nvSpPr>
        <p:spPr>
          <a:xfrm>
            <a:off x="5796136" y="1376772"/>
            <a:ext cx="2675433" cy="36004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err="1"/>
              <a:t>Longitudinal</a:t>
            </a:r>
            <a:r>
              <a:rPr lang="tr-TR" dirty="0"/>
              <a:t> </a:t>
            </a:r>
            <a:r>
              <a:rPr lang="tr-TR" dirty="0" err="1"/>
              <a:t>direction</a:t>
            </a:r>
            <a:endParaRPr lang="en-US" dirty="0"/>
          </a:p>
        </p:txBody>
      </p:sp>
      <p:sp>
        <p:nvSpPr>
          <p:cNvPr id="7" name="İçerik Yer Tutucusu 2"/>
          <p:cNvSpPr txBox="1">
            <a:spLocks/>
          </p:cNvSpPr>
          <p:nvPr/>
        </p:nvSpPr>
        <p:spPr>
          <a:xfrm>
            <a:off x="6804248" y="4398955"/>
            <a:ext cx="2675433" cy="36004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t>Global </a:t>
            </a:r>
            <a:r>
              <a:rPr lang="tr-TR" dirty="0" err="1"/>
              <a:t>axes</a:t>
            </a:r>
            <a:r>
              <a:rPr lang="tr-TR" dirty="0"/>
              <a:t>, x, y</a:t>
            </a:r>
            <a:endParaRPr lang="en-US" dirty="0"/>
          </a:p>
        </p:txBody>
      </p:sp>
    </p:spTree>
    <p:extLst>
      <p:ext uri="{BB962C8B-B14F-4D97-AF65-F5344CB8AC3E}">
        <p14:creationId xmlns:p14="http://schemas.microsoft.com/office/powerpoint/2010/main" val="1042403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5CF2D4-4253-4459-9F40-FFD0B7269417}"/>
              </a:ext>
            </a:extLst>
          </p:cNvPr>
          <p:cNvSpPr>
            <a:spLocks noGrp="1"/>
          </p:cNvSpPr>
          <p:nvPr>
            <p:ph type="title"/>
          </p:nvPr>
        </p:nvSpPr>
        <p:spPr/>
        <p:txBody>
          <a:bodyPr>
            <a:normAutofit fontScale="90000"/>
          </a:bodyPr>
          <a:lstStyle/>
          <a:p>
            <a:endParaRPr lang="tr-TR"/>
          </a:p>
        </p:txBody>
      </p:sp>
      <p:pic>
        <p:nvPicPr>
          <p:cNvPr id="9" name="İçerik Yer Tutucusu 8">
            <a:extLst>
              <a:ext uri="{FF2B5EF4-FFF2-40B4-BE49-F238E27FC236}">
                <a16:creationId xmlns:a16="http://schemas.microsoft.com/office/drawing/2014/main" id="{2D06AF39-5F7F-6D5B-B2C4-DD5CD78EA556}"/>
              </a:ext>
            </a:extLst>
          </p:cNvPr>
          <p:cNvPicPr>
            <a:picLocks noGrp="1" noChangeAspect="1"/>
          </p:cNvPicPr>
          <p:nvPr>
            <p:ph idx="1"/>
          </p:nvPr>
        </p:nvPicPr>
        <p:blipFill rotWithShape="1">
          <a:blip r:embed="rId2"/>
          <a:srcRect t="52816"/>
          <a:stretch/>
        </p:blipFill>
        <p:spPr>
          <a:xfrm>
            <a:off x="1691680" y="4951377"/>
            <a:ext cx="5895975" cy="1528068"/>
          </a:xfrm>
        </p:spPr>
      </p:pic>
      <p:pic>
        <p:nvPicPr>
          <p:cNvPr id="5" name="Resim 4">
            <a:extLst>
              <a:ext uri="{FF2B5EF4-FFF2-40B4-BE49-F238E27FC236}">
                <a16:creationId xmlns:a16="http://schemas.microsoft.com/office/drawing/2014/main" id="{575F1D69-CEA1-EEC1-7E60-41A6F02A72B4}"/>
              </a:ext>
            </a:extLst>
          </p:cNvPr>
          <p:cNvPicPr>
            <a:picLocks noChangeAspect="1"/>
          </p:cNvPicPr>
          <p:nvPr/>
        </p:nvPicPr>
        <p:blipFill>
          <a:blip r:embed="rId3"/>
          <a:stretch>
            <a:fillRect/>
          </a:stretch>
        </p:blipFill>
        <p:spPr>
          <a:xfrm>
            <a:off x="2767011" y="359854"/>
            <a:ext cx="3348000" cy="2879808"/>
          </a:xfrm>
          <a:prstGeom prst="rect">
            <a:avLst/>
          </a:prstGeom>
        </p:spPr>
      </p:pic>
      <p:pic>
        <p:nvPicPr>
          <p:cNvPr id="7" name="Resim 6">
            <a:extLst>
              <a:ext uri="{FF2B5EF4-FFF2-40B4-BE49-F238E27FC236}">
                <a16:creationId xmlns:a16="http://schemas.microsoft.com/office/drawing/2014/main" id="{77D48CC0-11DF-AC2E-7158-32D4791F9B90}"/>
              </a:ext>
            </a:extLst>
          </p:cNvPr>
          <p:cNvPicPr>
            <a:picLocks noChangeAspect="1"/>
          </p:cNvPicPr>
          <p:nvPr/>
        </p:nvPicPr>
        <p:blipFill rotWithShape="1">
          <a:blip r:embed="rId2"/>
          <a:srcRect b="48860"/>
          <a:stretch/>
        </p:blipFill>
        <p:spPr>
          <a:xfrm>
            <a:off x="1624010" y="3212976"/>
            <a:ext cx="5895975" cy="1656184"/>
          </a:xfrm>
          <a:prstGeom prst="rect">
            <a:avLst/>
          </a:prstGeom>
        </p:spPr>
      </p:pic>
    </p:spTree>
    <p:extLst>
      <p:ext uri="{BB962C8B-B14F-4D97-AF65-F5344CB8AC3E}">
        <p14:creationId xmlns:p14="http://schemas.microsoft.com/office/powerpoint/2010/main" val="1871177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B59C0873-2CC4-F1B3-021F-B6FC0F873CB0}"/>
                  </a:ext>
                </a:extLst>
              </p:cNvPr>
              <p:cNvSpPr>
                <a:spLocks noGrp="1"/>
              </p:cNvSpPr>
              <p:nvPr>
                <p:ph idx="1"/>
              </p:nvPr>
            </p:nvSpPr>
            <p:spPr>
              <a:xfrm>
                <a:off x="395536" y="620688"/>
                <a:ext cx="8424936" cy="5505475"/>
              </a:xfrm>
            </p:spPr>
            <p:txBody>
              <a:bodyPr/>
              <a:lstStyle/>
              <a:p>
                <a:pPr algn="just"/>
                <a:r>
                  <a:rPr lang="en-US" dirty="0"/>
                  <a:t>For an orthotropic layer, we consider  𝑥′ ≡ 1 axis,  𝑦′≡ 2 axis and </a:t>
                </a:r>
                <a14:m>
                  <m:oMath xmlns:m="http://schemas.openxmlformats.org/officeDocument/2006/math">
                    <m:r>
                      <a:rPr lang="en-US" i="1" dirty="0" smtClean="0">
                        <a:latin typeface="Cambria Math" panose="02040503050406030204" pitchFamily="18" charset="0"/>
                        <a:ea typeface="Cambria Math" panose="02040503050406030204" pitchFamily="18" charset="0"/>
                      </a:rPr>
                      <m:t>𝜃</m:t>
                    </m:r>
                    <m:r>
                      <a:rPr lang="tr-TR" b="0" i="1" dirty="0" smtClean="0">
                        <a:latin typeface="Cambria Math" panose="02040503050406030204" pitchFamily="18" charset="0"/>
                        <a:ea typeface="Cambria Math" panose="02040503050406030204" pitchFamily="18" charset="0"/>
                      </a:rPr>
                      <m:t>=</m:t>
                    </m:r>
                    <m:r>
                      <a:rPr lang="tr-TR" b="0" i="1" dirty="0" smtClean="0">
                        <a:latin typeface="Cambria Math" panose="02040503050406030204" pitchFamily="18" charset="0"/>
                        <a:ea typeface="Cambria Math" panose="02040503050406030204" pitchFamily="18" charset="0"/>
                      </a:rPr>
                      <m:t>𝑜𝑟𝑖𝑒𝑛𝑡𝑎𝑡𝑖𝑜𝑛</m:t>
                    </m:r>
                    <m:r>
                      <a:rPr lang="tr-TR" b="0" i="1" dirty="0" smtClean="0">
                        <a:latin typeface="Cambria Math" panose="02040503050406030204" pitchFamily="18" charset="0"/>
                        <a:ea typeface="Cambria Math" panose="02040503050406030204" pitchFamily="18" charset="0"/>
                      </a:rPr>
                      <m:t> </m:t>
                    </m:r>
                    <m:r>
                      <a:rPr lang="tr-TR" b="0" i="1" dirty="0" smtClean="0">
                        <a:latin typeface="Cambria Math" panose="02040503050406030204" pitchFamily="18" charset="0"/>
                        <a:ea typeface="Cambria Math" panose="02040503050406030204" pitchFamily="18" charset="0"/>
                      </a:rPr>
                      <m:t>𝑎𝑛𝑔𝑙𝑒</m:t>
                    </m:r>
                  </m:oMath>
                </a14:m>
                <a:r>
                  <a:rPr lang="en-US" dirty="0"/>
                  <a:t>.</a:t>
                </a:r>
                <a:endParaRPr lang="tr-TR" dirty="0"/>
              </a:p>
            </p:txBody>
          </p:sp>
        </mc:Choice>
        <mc:Fallback xmlns="">
          <p:sp>
            <p:nvSpPr>
              <p:cNvPr id="3" name="İçerik Yer Tutucusu 2">
                <a:extLst>
                  <a:ext uri="{FF2B5EF4-FFF2-40B4-BE49-F238E27FC236}">
                    <a16:creationId xmlns:a16="http://schemas.microsoft.com/office/drawing/2014/main" id="{B59C0873-2CC4-F1B3-021F-B6FC0F873CB0}"/>
                  </a:ext>
                </a:extLst>
              </p:cNvPr>
              <p:cNvSpPr>
                <a:spLocks noGrp="1" noRot="1" noChangeAspect="1" noMove="1" noResize="1" noEditPoints="1" noAdjustHandles="1" noChangeArrowheads="1" noChangeShapeType="1" noTextEdit="1"/>
              </p:cNvSpPr>
              <p:nvPr>
                <p:ph idx="1"/>
              </p:nvPr>
            </p:nvSpPr>
            <p:spPr>
              <a:xfrm>
                <a:off x="395536" y="620688"/>
                <a:ext cx="8424936" cy="5505475"/>
              </a:xfrm>
              <a:blipFill>
                <a:blip r:embed="rId2"/>
                <a:stretch>
                  <a:fillRect l="-1302" t="-1440" r="-1447"/>
                </a:stretch>
              </a:blipFill>
            </p:spPr>
            <p:txBody>
              <a:bodyPr/>
              <a:lstStyle/>
              <a:p>
                <a:r>
                  <a:rPr lang="tr-TR">
                    <a:noFill/>
                  </a:rPr>
                  <a:t> </a:t>
                </a:r>
              </a:p>
            </p:txBody>
          </p:sp>
        </mc:Fallback>
      </mc:AlternateContent>
      <p:pic>
        <p:nvPicPr>
          <p:cNvPr id="5" name="Resim 4">
            <a:extLst>
              <a:ext uri="{FF2B5EF4-FFF2-40B4-BE49-F238E27FC236}">
                <a16:creationId xmlns:a16="http://schemas.microsoft.com/office/drawing/2014/main" id="{39A26158-2024-24F5-8E17-FBFFD2A8585D}"/>
              </a:ext>
            </a:extLst>
          </p:cNvPr>
          <p:cNvPicPr>
            <a:picLocks noChangeAspect="1"/>
          </p:cNvPicPr>
          <p:nvPr/>
        </p:nvPicPr>
        <p:blipFill>
          <a:blip r:embed="rId3"/>
          <a:stretch>
            <a:fillRect/>
          </a:stretch>
        </p:blipFill>
        <p:spPr>
          <a:xfrm>
            <a:off x="2915816" y="1556794"/>
            <a:ext cx="3672000" cy="3242687"/>
          </a:xfrm>
          <a:prstGeom prst="rect">
            <a:avLst/>
          </a:prstGeom>
        </p:spPr>
      </p:pic>
      <p:pic>
        <p:nvPicPr>
          <p:cNvPr id="7" name="Resim 6">
            <a:extLst>
              <a:ext uri="{FF2B5EF4-FFF2-40B4-BE49-F238E27FC236}">
                <a16:creationId xmlns:a16="http://schemas.microsoft.com/office/drawing/2014/main" id="{94E79FE6-D393-A224-2084-8137E797F8CF}"/>
              </a:ext>
            </a:extLst>
          </p:cNvPr>
          <p:cNvPicPr>
            <a:picLocks noChangeAspect="1"/>
          </p:cNvPicPr>
          <p:nvPr/>
        </p:nvPicPr>
        <p:blipFill>
          <a:blip r:embed="rId4"/>
          <a:stretch>
            <a:fillRect/>
          </a:stretch>
        </p:blipFill>
        <p:spPr>
          <a:xfrm>
            <a:off x="1679066" y="4799481"/>
            <a:ext cx="5857875" cy="1457325"/>
          </a:xfrm>
          <a:prstGeom prst="rect">
            <a:avLst/>
          </a:prstGeom>
        </p:spPr>
      </p:pic>
    </p:spTree>
    <p:extLst>
      <p:ext uri="{BB962C8B-B14F-4D97-AF65-F5344CB8AC3E}">
        <p14:creationId xmlns:p14="http://schemas.microsoft.com/office/powerpoint/2010/main" val="8104603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1773690-B3ED-DB04-2BC8-14F722FF9559}"/>
              </a:ext>
            </a:extLst>
          </p:cNvPr>
          <p:cNvSpPr>
            <a:spLocks noGrp="1"/>
          </p:cNvSpPr>
          <p:nvPr>
            <p:ph idx="1"/>
          </p:nvPr>
        </p:nvSpPr>
        <p:spPr>
          <a:xfrm>
            <a:off x="457200" y="332656"/>
            <a:ext cx="8229600" cy="5793507"/>
          </a:xfrm>
        </p:spPr>
        <p:txBody>
          <a:bodyPr/>
          <a:lstStyle/>
          <a:p>
            <a:r>
              <a:rPr lang="en-US" dirty="0"/>
              <a:t>Now we will write these equations in matrix form</a:t>
            </a:r>
            <a:r>
              <a:rPr lang="tr-TR" dirty="0"/>
              <a:t>at, </a:t>
            </a:r>
            <a:r>
              <a:rPr lang="tr-TR" dirty="0" err="1"/>
              <a:t>we</a:t>
            </a:r>
            <a:r>
              <a:rPr lang="tr-TR" dirty="0"/>
              <a:t> define a </a:t>
            </a:r>
            <a:r>
              <a:rPr lang="tr-TR" dirty="0" err="1"/>
              <a:t>transformation</a:t>
            </a:r>
            <a:r>
              <a:rPr lang="tr-TR" dirty="0"/>
              <a:t> </a:t>
            </a:r>
            <a:r>
              <a:rPr lang="tr-TR" dirty="0" err="1"/>
              <a:t>matrix</a:t>
            </a:r>
            <a:r>
              <a:rPr lang="tr-TR" dirty="0"/>
              <a:t>;</a:t>
            </a:r>
          </a:p>
          <a:p>
            <a:endParaRPr lang="tr-TR" dirty="0"/>
          </a:p>
        </p:txBody>
      </p:sp>
      <p:pic>
        <p:nvPicPr>
          <p:cNvPr id="4" name="Picture 4">
            <a:extLst>
              <a:ext uri="{FF2B5EF4-FFF2-40B4-BE49-F238E27FC236}">
                <a16:creationId xmlns:a16="http://schemas.microsoft.com/office/drawing/2014/main" id="{5762B65A-9AE4-498C-8AF0-F10A2D0C4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555" y="1391831"/>
            <a:ext cx="3312368" cy="13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extLst>
              <a:ext uri="{FF2B5EF4-FFF2-40B4-BE49-F238E27FC236}">
                <a16:creationId xmlns:a16="http://schemas.microsoft.com/office/drawing/2014/main" id="{83CF07BB-A12E-AECC-2E28-8A7F5894F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391831"/>
            <a:ext cx="1506628"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76D928AC-80A0-BBE0-8489-0706A484D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906098"/>
            <a:ext cx="2592288" cy="176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a:extLst>
              <a:ext uri="{FF2B5EF4-FFF2-40B4-BE49-F238E27FC236}">
                <a16:creationId xmlns:a16="http://schemas.microsoft.com/office/drawing/2014/main" id="{CE5ACACF-3548-ED44-175E-D15FC0026CAC}"/>
              </a:ext>
            </a:extLst>
          </p:cNvPr>
          <p:cNvSpPr txBox="1"/>
          <p:nvPr/>
        </p:nvSpPr>
        <p:spPr>
          <a:xfrm>
            <a:off x="3707906" y="3603284"/>
            <a:ext cx="1800200" cy="369332"/>
          </a:xfrm>
          <a:prstGeom prst="rect">
            <a:avLst/>
          </a:prstGeom>
          <a:noFill/>
        </p:spPr>
        <p:txBody>
          <a:bodyPr wrap="square" rtlCol="0">
            <a:spAutoFit/>
          </a:bodyPr>
          <a:lstStyle/>
          <a:p>
            <a:r>
              <a:rPr lang="tr-TR" dirty="0" err="1"/>
              <a:t>where</a:t>
            </a:r>
            <a:endParaRPr lang="tr-TR" dirty="0"/>
          </a:p>
        </p:txBody>
      </p:sp>
      <p:pic>
        <p:nvPicPr>
          <p:cNvPr id="8" name="Picture 3">
            <a:extLst>
              <a:ext uri="{FF2B5EF4-FFF2-40B4-BE49-F238E27FC236}">
                <a16:creationId xmlns:a16="http://schemas.microsoft.com/office/drawing/2014/main" id="{BC935125-5F31-33E9-F069-20C0513744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021235"/>
            <a:ext cx="3528392" cy="145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çerik Yer Tutucusu 6">
            <a:extLst>
              <a:ext uri="{FF2B5EF4-FFF2-40B4-BE49-F238E27FC236}">
                <a16:creationId xmlns:a16="http://schemas.microsoft.com/office/drawing/2014/main" id="{65A89A6F-2760-96BF-2B5F-4A45EF6ADDE7}"/>
              </a:ext>
            </a:extLst>
          </p:cNvPr>
          <p:cNvPicPr>
            <a:picLocks noChangeAspect="1"/>
          </p:cNvPicPr>
          <p:nvPr/>
        </p:nvPicPr>
        <p:blipFill>
          <a:blip r:embed="rId6"/>
          <a:stretch>
            <a:fillRect/>
          </a:stretch>
        </p:blipFill>
        <p:spPr>
          <a:xfrm>
            <a:off x="5045035" y="4831245"/>
            <a:ext cx="1924050" cy="1095375"/>
          </a:xfrm>
          <a:prstGeom prst="rect">
            <a:avLst/>
          </a:prstGeom>
        </p:spPr>
      </p:pic>
      <p:pic>
        <p:nvPicPr>
          <p:cNvPr id="12" name="Resim 11">
            <a:extLst>
              <a:ext uri="{FF2B5EF4-FFF2-40B4-BE49-F238E27FC236}">
                <a16:creationId xmlns:a16="http://schemas.microsoft.com/office/drawing/2014/main" id="{878A4869-7295-A3C3-1AB9-DDDD9966DA3A}"/>
              </a:ext>
            </a:extLst>
          </p:cNvPr>
          <p:cNvPicPr>
            <a:picLocks noChangeAspect="1"/>
          </p:cNvPicPr>
          <p:nvPr/>
        </p:nvPicPr>
        <p:blipFill>
          <a:blip r:embed="rId7"/>
          <a:stretch>
            <a:fillRect/>
          </a:stretch>
        </p:blipFill>
        <p:spPr>
          <a:xfrm>
            <a:off x="2092707" y="4831245"/>
            <a:ext cx="1905000" cy="1133475"/>
          </a:xfrm>
          <a:prstGeom prst="rect">
            <a:avLst/>
          </a:prstGeom>
        </p:spPr>
      </p:pic>
    </p:spTree>
    <p:extLst>
      <p:ext uri="{BB962C8B-B14F-4D97-AF65-F5344CB8AC3E}">
        <p14:creationId xmlns:p14="http://schemas.microsoft.com/office/powerpoint/2010/main" val="819809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3922E0-3074-22BF-AAE0-2DC5152C4799}"/>
              </a:ext>
            </a:extLst>
          </p:cNvPr>
          <p:cNvSpPr>
            <a:spLocks noGrp="1"/>
          </p:cNvSpPr>
          <p:nvPr>
            <p:ph type="title"/>
          </p:nvPr>
        </p:nvSpPr>
        <p:spPr/>
        <p:txBody>
          <a:bodyPr>
            <a:normAutofit fontScale="90000"/>
          </a:bodyPr>
          <a:lstStyle/>
          <a:p>
            <a:endParaRPr lang="tr-T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0EE5E8BB-EBD1-875C-4C0F-F59881AD3105}"/>
                  </a:ext>
                </a:extLst>
              </p:cNvPr>
              <p:cNvSpPr>
                <a:spLocks noGrp="1"/>
              </p:cNvSpPr>
              <p:nvPr>
                <p:ph idx="1"/>
              </p:nvPr>
            </p:nvSpPr>
            <p:spPr/>
            <p:txBody>
              <a:bodyPr/>
              <a:lstStyle/>
              <a:p>
                <a:r>
                  <a:rPr lang="tr-TR" dirty="0"/>
                  <a:t>We </a:t>
                </a:r>
                <a:r>
                  <a:rPr lang="tr-TR" dirty="0" err="1"/>
                  <a:t>want</a:t>
                </a:r>
                <a:r>
                  <a:rPr lang="tr-TR" dirty="0"/>
                  <a:t> </a:t>
                </a:r>
                <a:r>
                  <a:rPr lang="tr-TR" dirty="0" err="1"/>
                  <a:t>to</a:t>
                </a:r>
                <a:r>
                  <a:rPr lang="tr-TR" dirty="0"/>
                  <a:t> </a:t>
                </a:r>
                <a:r>
                  <a:rPr lang="tr-TR" dirty="0" err="1"/>
                  <a:t>substitute</a:t>
                </a:r>
                <a:r>
                  <a:rPr lang="tr-TR" dirty="0"/>
                  <a:t> </a:t>
                </a:r>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rPr>
                          <m:t>12</m:t>
                        </m:r>
                      </m:sub>
                    </m:sSub>
                  </m:oMath>
                </a14:m>
                <a:r>
                  <a:rPr lang="tr-TR" dirty="0"/>
                  <a:t> </a:t>
                </a:r>
                <a:r>
                  <a:rPr lang="tr-TR" dirty="0" err="1"/>
                  <a:t>for</a:t>
                </a:r>
                <a:r>
                  <a:rPr lang="tr-TR" dirty="0"/>
                  <a:t> </a:t>
                </a:r>
                <a14:m>
                  <m:oMath xmlns:m="http://schemas.openxmlformats.org/officeDocument/2006/math">
                    <m:f>
                      <m:fPr>
                        <m:ctrlPr>
                          <a:rPr lang="tr-TR" i="1" smtClean="0">
                            <a:latin typeface="Cambria Math" panose="02040503050406030204" pitchFamily="18" charset="0"/>
                          </a:rPr>
                        </m:ctrlPr>
                      </m:fPr>
                      <m:num>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rPr>
                              <m:t>12</m:t>
                            </m:r>
                          </m:sub>
                        </m:sSub>
                      </m:num>
                      <m:den>
                        <m:r>
                          <a:rPr lang="tr-TR" b="0" i="1" smtClean="0">
                            <a:latin typeface="Cambria Math" panose="02040503050406030204" pitchFamily="18" charset="0"/>
                          </a:rPr>
                          <m:t>2</m:t>
                        </m:r>
                      </m:den>
                    </m:f>
                  </m:oMath>
                </a14:m>
                <a:r>
                  <a:rPr lang="tr-TR" dirty="0"/>
                  <a:t> and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rPr>
                          <m:t>𝑥𝑥</m:t>
                        </m:r>
                      </m:sub>
                    </m:sSub>
                  </m:oMath>
                </a14:m>
                <a:r>
                  <a:rPr lang="tr-TR" dirty="0"/>
                  <a:t> </a:t>
                </a:r>
                <a:r>
                  <a:rPr lang="tr-TR" dirty="0" err="1"/>
                  <a:t>for</a:t>
                </a:r>
                <a:r>
                  <a:rPr lang="tr-TR" dirty="0"/>
                  <a:t> </a:t>
                </a:r>
                <a14:m>
                  <m:oMath xmlns:m="http://schemas.openxmlformats.org/officeDocument/2006/math">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𝛾</m:t>
                            </m:r>
                          </m:e>
                          <m:sub>
                            <m:r>
                              <a:rPr lang="tr-TR" b="0" i="1" smtClean="0">
                                <a:latin typeface="Cambria Math" panose="02040503050406030204" pitchFamily="18" charset="0"/>
                              </a:rPr>
                              <m:t>𝑥𝑦</m:t>
                            </m:r>
                          </m:sub>
                        </m:sSub>
                      </m:num>
                      <m:den>
                        <m:r>
                          <a:rPr lang="tr-TR" i="1">
                            <a:latin typeface="Cambria Math" panose="02040503050406030204" pitchFamily="18" charset="0"/>
                          </a:rPr>
                          <m:t>2</m:t>
                        </m:r>
                      </m:den>
                    </m:f>
                  </m:oMath>
                </a14:m>
                <a:r>
                  <a:rPr lang="tr-TR" dirty="0"/>
                  <a:t> </a:t>
                </a:r>
                <a:r>
                  <a:rPr lang="tr-TR" dirty="0" err="1"/>
                  <a:t>into</a:t>
                </a:r>
                <a:r>
                  <a:rPr lang="tr-TR" dirty="0"/>
                  <a:t> </a:t>
                </a:r>
                <a:r>
                  <a:rPr lang="tr-TR" dirty="0" err="1"/>
                  <a:t>equations</a:t>
                </a:r>
                <a:r>
                  <a:rPr lang="tr-TR" dirty="0"/>
                  <a:t>. </a:t>
                </a:r>
                <a:r>
                  <a:rPr lang="tr-TR" dirty="0" err="1"/>
                  <a:t>If</a:t>
                </a:r>
                <a:r>
                  <a:rPr lang="tr-TR" dirty="0"/>
                  <a:t> </a:t>
                </a:r>
                <a:r>
                  <a:rPr lang="tr-TR" dirty="0" err="1"/>
                  <a:t>we</a:t>
                </a:r>
                <a:r>
                  <a:rPr lang="tr-TR" dirty="0"/>
                  <a:t> define </a:t>
                </a:r>
                <a14:m>
                  <m:oMath xmlns:m="http://schemas.openxmlformats.org/officeDocument/2006/math">
                    <m:r>
                      <a:rPr lang="tr-TR" i="1" dirty="0" smtClean="0">
                        <a:latin typeface="Cambria Math" panose="02040503050406030204" pitchFamily="18" charset="0"/>
                      </a:rPr>
                      <m:t>𝑅</m:t>
                    </m:r>
                    <m:r>
                      <a:rPr lang="tr-TR" b="0" i="1" dirty="0" smtClean="0">
                        <a:latin typeface="Cambria Math" panose="02040503050406030204" pitchFamily="18" charset="0"/>
                      </a:rPr>
                      <m:t> (</m:t>
                    </m:r>
                    <m:r>
                      <a:rPr lang="tr-TR" b="0" i="1" dirty="0" smtClean="0">
                        <a:latin typeface="Cambria Math" panose="02040503050406030204" pitchFamily="18" charset="0"/>
                      </a:rPr>
                      <m:t>𝑅𝑒𝑢𝑡𝑒𝑟</m:t>
                    </m:r>
                    <m:r>
                      <a:rPr lang="tr-TR" b="0" i="1" dirty="0" smtClean="0">
                        <a:latin typeface="Cambria Math" panose="02040503050406030204" pitchFamily="18" charset="0"/>
                      </a:rPr>
                      <m:t> </m:t>
                    </m:r>
                    <m:r>
                      <a:rPr lang="tr-TR" b="0" i="1" dirty="0" smtClean="0">
                        <a:latin typeface="Cambria Math" panose="02040503050406030204" pitchFamily="18" charset="0"/>
                      </a:rPr>
                      <m:t>𝑚𝑎𝑡𝑟𝑖𝑥</m:t>
                    </m:r>
                    <m:r>
                      <a:rPr lang="tr-TR" b="0" i="1" dirty="0" smtClean="0">
                        <a:latin typeface="Cambria Math" panose="02040503050406030204" pitchFamily="18" charset="0"/>
                      </a:rPr>
                      <m:t>)</m:t>
                    </m:r>
                  </m:oMath>
                </a14:m>
                <a:r>
                  <a:rPr lang="tr-TR" dirty="0"/>
                  <a:t> </a:t>
                </a:r>
                <a:r>
                  <a:rPr lang="tr-TR" dirty="0" err="1"/>
                  <a:t>matrix</a:t>
                </a:r>
                <a:r>
                  <a:rPr lang="tr-TR" dirty="0"/>
                  <a:t> </a:t>
                </a:r>
                <a:r>
                  <a:rPr lang="tr-TR" dirty="0" err="1"/>
                  <a:t>for</a:t>
                </a:r>
                <a:r>
                  <a:rPr lang="tr-TR" dirty="0"/>
                  <a:t> </a:t>
                </a:r>
                <a:r>
                  <a:rPr lang="tr-TR" dirty="0" err="1"/>
                  <a:t>this</a:t>
                </a:r>
                <a:r>
                  <a:rPr lang="tr-TR" dirty="0"/>
                  <a:t>; </a:t>
                </a:r>
              </a:p>
            </p:txBody>
          </p:sp>
        </mc:Choice>
        <mc:Fallback xmlns="">
          <p:sp>
            <p:nvSpPr>
              <p:cNvPr id="3" name="İçerik Yer Tutucusu 2">
                <a:extLst>
                  <a:ext uri="{FF2B5EF4-FFF2-40B4-BE49-F238E27FC236}">
                    <a16:creationId xmlns:a16="http://schemas.microsoft.com/office/drawing/2014/main" id="{0EE5E8BB-EBD1-875C-4C0F-F59881AD3105}"/>
                  </a:ext>
                </a:extLst>
              </p:cNvPr>
              <p:cNvSpPr>
                <a:spLocks noGrp="1" noRot="1" noChangeAspect="1" noMove="1" noResize="1" noEditPoints="1" noAdjustHandles="1" noChangeArrowheads="1" noChangeShapeType="1" noTextEdit="1"/>
              </p:cNvSpPr>
              <p:nvPr>
                <p:ph idx="1"/>
              </p:nvPr>
            </p:nvSpPr>
            <p:spPr>
              <a:blipFill>
                <a:blip r:embed="rId2"/>
                <a:stretch>
                  <a:fillRect l="-1333"/>
                </a:stretch>
              </a:blipFill>
            </p:spPr>
            <p:txBody>
              <a:bodyPr/>
              <a:lstStyle/>
              <a:p>
                <a:r>
                  <a:rPr lang="tr-TR">
                    <a:noFill/>
                  </a:rPr>
                  <a:t> </a:t>
                </a:r>
              </a:p>
            </p:txBody>
          </p:sp>
        </mc:Fallback>
      </mc:AlternateContent>
      <p:pic>
        <p:nvPicPr>
          <p:cNvPr id="6" name="Resim 5">
            <a:extLst>
              <a:ext uri="{FF2B5EF4-FFF2-40B4-BE49-F238E27FC236}">
                <a16:creationId xmlns:a16="http://schemas.microsoft.com/office/drawing/2014/main" id="{A13BF7DD-EBE8-BA3A-778F-74E574D65D45}"/>
              </a:ext>
            </a:extLst>
          </p:cNvPr>
          <p:cNvPicPr>
            <a:picLocks noChangeAspect="1"/>
          </p:cNvPicPr>
          <p:nvPr/>
        </p:nvPicPr>
        <p:blipFill>
          <a:blip r:embed="rId3"/>
          <a:stretch>
            <a:fillRect/>
          </a:stretch>
        </p:blipFill>
        <p:spPr>
          <a:xfrm>
            <a:off x="2271712" y="2631196"/>
            <a:ext cx="4600575" cy="923925"/>
          </a:xfrm>
          <a:prstGeom prst="rect">
            <a:avLst/>
          </a:prstGeom>
        </p:spPr>
      </p:pic>
      <p:pic>
        <p:nvPicPr>
          <p:cNvPr id="10" name="Resim 9">
            <a:extLst>
              <a:ext uri="{FF2B5EF4-FFF2-40B4-BE49-F238E27FC236}">
                <a16:creationId xmlns:a16="http://schemas.microsoft.com/office/drawing/2014/main" id="{E5F57A8A-3976-A514-ADB8-CFA6DEF973E1}"/>
              </a:ext>
            </a:extLst>
          </p:cNvPr>
          <p:cNvPicPr>
            <a:picLocks noChangeAspect="1"/>
          </p:cNvPicPr>
          <p:nvPr/>
        </p:nvPicPr>
        <p:blipFill>
          <a:blip r:embed="rId4"/>
          <a:stretch>
            <a:fillRect/>
          </a:stretch>
        </p:blipFill>
        <p:spPr>
          <a:xfrm>
            <a:off x="2296724" y="3628470"/>
            <a:ext cx="1857375" cy="1171575"/>
          </a:xfrm>
          <a:prstGeom prst="rect">
            <a:avLst/>
          </a:prstGeom>
        </p:spPr>
      </p:pic>
      <p:pic>
        <p:nvPicPr>
          <p:cNvPr id="12" name="Resim 11">
            <a:extLst>
              <a:ext uri="{FF2B5EF4-FFF2-40B4-BE49-F238E27FC236}">
                <a16:creationId xmlns:a16="http://schemas.microsoft.com/office/drawing/2014/main" id="{0088B369-7A0B-DB26-79DE-9BF4F0DFE4CC}"/>
              </a:ext>
            </a:extLst>
          </p:cNvPr>
          <p:cNvPicPr>
            <a:picLocks noChangeAspect="1"/>
          </p:cNvPicPr>
          <p:nvPr/>
        </p:nvPicPr>
        <p:blipFill>
          <a:blip r:embed="rId5"/>
          <a:stretch>
            <a:fillRect/>
          </a:stretch>
        </p:blipFill>
        <p:spPr>
          <a:xfrm>
            <a:off x="4716016" y="3652283"/>
            <a:ext cx="2076450" cy="1123950"/>
          </a:xfrm>
          <a:prstGeom prst="rect">
            <a:avLst/>
          </a:prstGeom>
        </p:spPr>
      </p:pic>
      <p:pic>
        <p:nvPicPr>
          <p:cNvPr id="14" name="Resim 13">
            <a:extLst>
              <a:ext uri="{FF2B5EF4-FFF2-40B4-BE49-F238E27FC236}">
                <a16:creationId xmlns:a16="http://schemas.microsoft.com/office/drawing/2014/main" id="{51067A20-30FA-8F81-8C40-0CD8950BE26B}"/>
              </a:ext>
            </a:extLst>
          </p:cNvPr>
          <p:cNvPicPr>
            <a:picLocks noChangeAspect="1"/>
          </p:cNvPicPr>
          <p:nvPr/>
        </p:nvPicPr>
        <p:blipFill>
          <a:blip r:embed="rId6"/>
          <a:stretch>
            <a:fillRect/>
          </a:stretch>
        </p:blipFill>
        <p:spPr>
          <a:xfrm>
            <a:off x="3242892" y="4828540"/>
            <a:ext cx="1895475" cy="1219200"/>
          </a:xfrm>
          <a:prstGeom prst="rect">
            <a:avLst/>
          </a:prstGeom>
        </p:spPr>
      </p:pic>
      <p:pic>
        <p:nvPicPr>
          <p:cNvPr id="15" name="Resim 14">
            <a:extLst>
              <a:ext uri="{FF2B5EF4-FFF2-40B4-BE49-F238E27FC236}">
                <a16:creationId xmlns:a16="http://schemas.microsoft.com/office/drawing/2014/main" id="{EFCAAD35-F301-6491-BC3A-65642BCC5FE5}"/>
              </a:ext>
            </a:extLst>
          </p:cNvPr>
          <p:cNvPicPr>
            <a:picLocks noChangeAspect="1"/>
          </p:cNvPicPr>
          <p:nvPr/>
        </p:nvPicPr>
        <p:blipFill>
          <a:blip r:embed="rId7"/>
          <a:stretch>
            <a:fillRect/>
          </a:stretch>
        </p:blipFill>
        <p:spPr>
          <a:xfrm>
            <a:off x="755576" y="4896366"/>
            <a:ext cx="1905000" cy="1133475"/>
          </a:xfrm>
          <a:prstGeom prst="rect">
            <a:avLst/>
          </a:prstGeom>
        </p:spPr>
      </p:pic>
      <p:cxnSp>
        <p:nvCxnSpPr>
          <p:cNvPr id="17" name="Düz Ok Bağlayıcısı 16">
            <a:extLst>
              <a:ext uri="{FF2B5EF4-FFF2-40B4-BE49-F238E27FC236}">
                <a16:creationId xmlns:a16="http://schemas.microsoft.com/office/drawing/2014/main" id="{36E6577B-00C9-4979-D899-B63471C31FE8}"/>
              </a:ext>
            </a:extLst>
          </p:cNvPr>
          <p:cNvCxnSpPr>
            <a:endCxn id="14" idx="1"/>
          </p:cNvCxnSpPr>
          <p:nvPr/>
        </p:nvCxnSpPr>
        <p:spPr>
          <a:xfrm>
            <a:off x="2771800" y="5438140"/>
            <a:ext cx="47109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Resim 18">
            <a:extLst>
              <a:ext uri="{FF2B5EF4-FFF2-40B4-BE49-F238E27FC236}">
                <a16:creationId xmlns:a16="http://schemas.microsoft.com/office/drawing/2014/main" id="{EFC6703F-D6C1-AFD9-AB96-39EEF20AD409}"/>
              </a:ext>
            </a:extLst>
          </p:cNvPr>
          <p:cNvPicPr>
            <a:picLocks noChangeAspect="1"/>
          </p:cNvPicPr>
          <p:nvPr/>
        </p:nvPicPr>
        <p:blipFill>
          <a:blip r:embed="rId8"/>
          <a:stretch>
            <a:fillRect/>
          </a:stretch>
        </p:blipFill>
        <p:spPr>
          <a:xfrm>
            <a:off x="5557663" y="4951135"/>
            <a:ext cx="2657475" cy="1000125"/>
          </a:xfrm>
          <a:prstGeom prst="rect">
            <a:avLst/>
          </a:prstGeom>
        </p:spPr>
      </p:pic>
      <p:cxnSp>
        <p:nvCxnSpPr>
          <p:cNvPr id="20" name="Düz Ok Bağlayıcısı 19">
            <a:extLst>
              <a:ext uri="{FF2B5EF4-FFF2-40B4-BE49-F238E27FC236}">
                <a16:creationId xmlns:a16="http://schemas.microsoft.com/office/drawing/2014/main" id="{8C557C84-4A29-C645-F8B6-5850695C43E5}"/>
              </a:ext>
            </a:extLst>
          </p:cNvPr>
          <p:cNvCxnSpPr/>
          <p:nvPr/>
        </p:nvCxnSpPr>
        <p:spPr>
          <a:xfrm>
            <a:off x="5138367" y="5422207"/>
            <a:ext cx="47109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094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2C1A84-C2ED-4DBB-3452-7DBEC5BBC0A9}"/>
              </a:ext>
            </a:extLst>
          </p:cNvPr>
          <p:cNvSpPr>
            <a:spLocks noGrp="1"/>
          </p:cNvSpPr>
          <p:nvPr>
            <p:ph type="title"/>
          </p:nvPr>
        </p:nvSpPr>
        <p:spPr/>
        <p:txBody>
          <a:bodyPr>
            <a:normAutofit fontScale="90000"/>
          </a:bodyPr>
          <a:lstStyle/>
          <a:p>
            <a:endParaRPr lang="tr-TR"/>
          </a:p>
        </p:txBody>
      </p:sp>
      <p:pic>
        <p:nvPicPr>
          <p:cNvPr id="11" name="İçerik Yer Tutucusu 10">
            <a:extLst>
              <a:ext uri="{FF2B5EF4-FFF2-40B4-BE49-F238E27FC236}">
                <a16:creationId xmlns:a16="http://schemas.microsoft.com/office/drawing/2014/main" id="{72858C91-0DF7-4592-BE62-E217242B7089}"/>
              </a:ext>
            </a:extLst>
          </p:cNvPr>
          <p:cNvPicPr>
            <a:picLocks noGrp="1" noChangeAspect="1"/>
          </p:cNvPicPr>
          <p:nvPr>
            <p:ph idx="1"/>
          </p:nvPr>
        </p:nvPicPr>
        <p:blipFill>
          <a:blip r:embed="rId2"/>
          <a:stretch>
            <a:fillRect/>
          </a:stretch>
        </p:blipFill>
        <p:spPr>
          <a:xfrm>
            <a:off x="1115616" y="1844824"/>
            <a:ext cx="6619875" cy="1171575"/>
          </a:xfrm>
        </p:spPr>
      </p:pic>
      <p:pic>
        <p:nvPicPr>
          <p:cNvPr id="13" name="Resim 12">
            <a:extLst>
              <a:ext uri="{FF2B5EF4-FFF2-40B4-BE49-F238E27FC236}">
                <a16:creationId xmlns:a16="http://schemas.microsoft.com/office/drawing/2014/main" id="{475EDE24-3801-CE2C-1148-A2E18D3106BB}"/>
              </a:ext>
            </a:extLst>
          </p:cNvPr>
          <p:cNvPicPr>
            <a:picLocks noChangeAspect="1"/>
          </p:cNvPicPr>
          <p:nvPr/>
        </p:nvPicPr>
        <p:blipFill>
          <a:blip r:embed="rId3"/>
          <a:stretch>
            <a:fillRect/>
          </a:stretch>
        </p:blipFill>
        <p:spPr>
          <a:xfrm>
            <a:off x="252000" y="3577421"/>
            <a:ext cx="8640000" cy="1680489"/>
          </a:xfrm>
          <a:prstGeom prst="rect">
            <a:avLst/>
          </a:prstGeom>
        </p:spPr>
      </p:pic>
    </p:spTree>
    <p:extLst>
      <p:ext uri="{BB962C8B-B14F-4D97-AF65-F5344CB8AC3E}">
        <p14:creationId xmlns:p14="http://schemas.microsoft.com/office/powerpoint/2010/main" val="2377252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p:txBody>
          <a:bodyPr>
            <a:normAutofit fontScale="90000"/>
          </a:bodyPr>
          <a:lstStyle/>
          <a:p>
            <a:r>
              <a:rPr lang="tr-TR" dirty="0"/>
              <a:t>Global </a:t>
            </a:r>
            <a:r>
              <a:rPr lang="tr-TR" dirty="0" err="1"/>
              <a:t>and</a:t>
            </a:r>
            <a:r>
              <a:rPr lang="tr-TR" dirty="0"/>
              <a:t> </a:t>
            </a:r>
            <a:r>
              <a:rPr lang="tr-TR" dirty="0" err="1"/>
              <a:t>Local</a:t>
            </a:r>
            <a:r>
              <a:rPr lang="tr-TR" dirty="0"/>
              <a:t> </a:t>
            </a:r>
            <a:r>
              <a:rPr lang="tr-TR" dirty="0" err="1"/>
              <a:t>Stresses</a:t>
            </a:r>
            <a:endParaRPr lang="en-US"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097" y="1196752"/>
            <a:ext cx="4037224" cy="15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445" y="2852936"/>
            <a:ext cx="415311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54" y="4979364"/>
            <a:ext cx="8181910"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47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7663"/>
            <a:ext cx="8229600" cy="634082"/>
          </a:xfrm>
        </p:spPr>
        <p:txBody>
          <a:bodyPr>
            <a:normAutofit fontScale="90000"/>
          </a:bodyPr>
          <a:lstStyle/>
          <a:p>
            <a:r>
              <a:rPr lang="en-US" b="1" dirty="0"/>
              <a:t>What is an anisotropic material?</a:t>
            </a:r>
            <a:endParaRPr lang="tr-TR" dirty="0"/>
          </a:p>
        </p:txBody>
      </p:sp>
      <p:sp>
        <p:nvSpPr>
          <p:cNvPr id="3" name="Content Placeholder 2"/>
          <p:cNvSpPr>
            <a:spLocks noGrp="1"/>
          </p:cNvSpPr>
          <p:nvPr>
            <p:ph idx="1"/>
          </p:nvPr>
        </p:nvSpPr>
        <p:spPr>
          <a:xfrm>
            <a:off x="457200" y="1081744"/>
            <a:ext cx="8229600" cy="5443599"/>
          </a:xfrm>
        </p:spPr>
        <p:txBody>
          <a:bodyPr>
            <a:normAutofit fontScale="85000" lnSpcReduction="20000"/>
          </a:bodyPr>
          <a:lstStyle/>
          <a:p>
            <a:pPr marL="0" indent="0" algn="just">
              <a:buNone/>
            </a:pPr>
            <a:r>
              <a:rPr lang="en-US" dirty="0"/>
              <a:t>Materials whose properties vary with direction are called anisotropic materials.</a:t>
            </a:r>
            <a:endParaRPr lang="tr-TR" dirty="0"/>
          </a:p>
          <a:p>
            <a:pPr algn="just"/>
            <a:r>
              <a:rPr lang="en-US" dirty="0"/>
              <a:t>Anisotropic materials show different mechanical behavior (stressing, deformation, etc.) depending on the direction, against thermal or mechanical loading.</a:t>
            </a:r>
            <a:endParaRPr lang="tr-TR" dirty="0"/>
          </a:p>
          <a:p>
            <a:pPr algn="just"/>
            <a:r>
              <a:rPr lang="en-US" dirty="0"/>
              <a:t>Composite materials are anisotropic materials and are more specialized versions of them.</a:t>
            </a:r>
            <a:endParaRPr lang="tr-TR" dirty="0"/>
          </a:p>
          <a:p>
            <a:pPr algn="just"/>
            <a:r>
              <a:rPr lang="en-US" dirty="0"/>
              <a:t>In order to understand the mechanics of composites, it is important to first know the more general mechanics of anisotropic materials.</a:t>
            </a:r>
            <a:endParaRPr lang="tr-TR" dirty="0"/>
          </a:p>
          <a:p>
            <a:pPr algn="just"/>
            <a:r>
              <a:rPr lang="en-US" dirty="0"/>
              <a:t>In fact, isotropic materials are the most special form of anisotropic material.</a:t>
            </a:r>
            <a:endParaRPr lang="tr-TR" dirty="0"/>
          </a:p>
          <a:p>
            <a:pPr marL="0" indent="0">
              <a:buNone/>
            </a:pPr>
            <a:r>
              <a:rPr lang="en-US" b="1" dirty="0"/>
              <a:t>What is a nonhomogeneous body?</a:t>
            </a:r>
          </a:p>
          <a:p>
            <a:pPr marL="0" indent="0" algn="just">
              <a:buNone/>
            </a:pPr>
            <a:r>
              <a:rPr lang="en-US" dirty="0"/>
              <a:t>A nonhomogeneous or inhomogeneous body has material properties that</a:t>
            </a:r>
            <a:r>
              <a:rPr lang="tr-TR" dirty="0"/>
              <a:t> </a:t>
            </a:r>
            <a:r>
              <a:rPr lang="en-US" dirty="0"/>
              <a:t>are a function of the position on the body.</a:t>
            </a:r>
            <a:endParaRPr lang="tr-TR" dirty="0"/>
          </a:p>
        </p:txBody>
      </p:sp>
    </p:spTree>
    <p:extLst>
      <p:ext uri="{BB962C8B-B14F-4D97-AF65-F5344CB8AC3E}">
        <p14:creationId xmlns:p14="http://schemas.microsoft.com/office/powerpoint/2010/main" val="9802279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Transformed</a:t>
            </a:r>
            <a:r>
              <a:rPr lang="tr-TR" dirty="0"/>
              <a:t> </a:t>
            </a:r>
            <a:r>
              <a:rPr lang="tr-TR" dirty="0" err="1"/>
              <a:t>Reduced</a:t>
            </a:r>
            <a:r>
              <a:rPr lang="tr-TR" dirty="0"/>
              <a:t> Stiffness Matrix</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237130"/>
            <a:ext cx="5976664" cy="513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1543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019" y="2177520"/>
            <a:ext cx="4283262" cy="1729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aşlık 1"/>
          <p:cNvSpPr>
            <a:spLocks noGrp="1"/>
          </p:cNvSpPr>
          <p:nvPr>
            <p:ph type="title"/>
          </p:nvPr>
        </p:nvSpPr>
        <p:spPr/>
        <p:txBody>
          <a:bodyPr>
            <a:normAutofit fontScale="90000"/>
          </a:bodyPr>
          <a:lstStyle/>
          <a:p>
            <a:r>
              <a:rPr lang="tr-TR" dirty="0"/>
              <a:t>Global </a:t>
            </a:r>
            <a:r>
              <a:rPr lang="tr-TR" dirty="0" err="1"/>
              <a:t>and</a:t>
            </a:r>
            <a:r>
              <a:rPr lang="tr-TR" dirty="0"/>
              <a:t> </a:t>
            </a:r>
            <a:r>
              <a:rPr lang="tr-TR" dirty="0" err="1"/>
              <a:t>Local</a:t>
            </a:r>
            <a:r>
              <a:rPr lang="tr-TR" dirty="0"/>
              <a:t> </a:t>
            </a:r>
            <a:r>
              <a:rPr lang="tr-TR" dirty="0" err="1"/>
              <a:t>Stresses</a:t>
            </a:r>
            <a:endParaRPr lang="en-US" dirty="0"/>
          </a:p>
        </p:txBody>
      </p:sp>
      <p:sp>
        <p:nvSpPr>
          <p:cNvPr id="4" name="Dikdörtgen 3"/>
          <p:cNvSpPr/>
          <p:nvPr/>
        </p:nvSpPr>
        <p:spPr>
          <a:xfrm>
            <a:off x="795594" y="1431810"/>
            <a:ext cx="3269549" cy="461665"/>
          </a:xfrm>
          <a:prstGeom prst="rect">
            <a:avLst/>
          </a:prstGeom>
        </p:spPr>
        <p:txBody>
          <a:bodyPr wrap="none">
            <a:spAutoFit/>
          </a:bodyPr>
          <a:lstStyle/>
          <a:p>
            <a:r>
              <a:rPr lang="en-US" sz="2400" dirty="0"/>
              <a:t>Inverting </a:t>
            </a:r>
            <a:r>
              <a:rPr lang="tr-TR" sz="2400" dirty="0" err="1"/>
              <a:t>stress</a:t>
            </a:r>
            <a:r>
              <a:rPr lang="tr-TR" sz="2400" dirty="0"/>
              <a:t> e</a:t>
            </a:r>
            <a:r>
              <a:rPr lang="en-US" sz="2400" dirty="0" err="1"/>
              <a:t>quation</a:t>
            </a:r>
            <a:endParaRPr lang="en-US" sz="2400" dirty="0"/>
          </a:p>
        </p:txBody>
      </p:sp>
      <p:sp>
        <p:nvSpPr>
          <p:cNvPr id="6" name="Dikdörtgen 5"/>
          <p:cNvSpPr/>
          <p:nvPr/>
        </p:nvSpPr>
        <p:spPr>
          <a:xfrm>
            <a:off x="1953187" y="4335487"/>
            <a:ext cx="5229958" cy="461665"/>
          </a:xfrm>
          <a:prstGeom prst="rect">
            <a:avLst/>
          </a:prstGeom>
        </p:spPr>
        <p:txBody>
          <a:bodyPr wrap="none">
            <a:spAutoFit/>
          </a:bodyPr>
          <a:lstStyle/>
          <a:p>
            <a:r>
              <a:rPr lang="tr-TR" sz="2400" dirty="0"/>
              <a:t>T</a:t>
            </a:r>
            <a:r>
              <a:rPr lang="en-US" sz="2400" dirty="0" err="1"/>
              <a:t>ransformed</a:t>
            </a:r>
            <a:r>
              <a:rPr lang="en-US" sz="2400" dirty="0"/>
              <a:t> reduced compliance matrix</a:t>
            </a:r>
          </a:p>
        </p:txBody>
      </p:sp>
      <p:sp>
        <p:nvSpPr>
          <p:cNvPr id="7" name="Sağ Ayraç 6"/>
          <p:cNvSpPr/>
          <p:nvPr/>
        </p:nvSpPr>
        <p:spPr>
          <a:xfrm rot="5400000">
            <a:off x="4473501" y="2909739"/>
            <a:ext cx="431256" cy="213834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21227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fontScale="90000"/>
          </a:bodyPr>
          <a:lstStyle/>
          <a:p>
            <a:r>
              <a:rPr lang="tr-TR" dirty="0"/>
              <a:t>Global </a:t>
            </a:r>
            <a:r>
              <a:rPr lang="tr-TR" dirty="0" err="1"/>
              <a:t>and</a:t>
            </a:r>
            <a:r>
              <a:rPr lang="tr-TR" dirty="0"/>
              <a:t> </a:t>
            </a:r>
            <a:r>
              <a:rPr lang="tr-TR" dirty="0" err="1"/>
              <a:t>Local</a:t>
            </a:r>
            <a:r>
              <a:rPr lang="tr-TR" dirty="0"/>
              <a:t> </a:t>
            </a:r>
            <a:r>
              <a:rPr lang="tr-TR" dirty="0" err="1"/>
              <a:t>Stresses</a:t>
            </a:r>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68760"/>
            <a:ext cx="6192688" cy="504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2690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634082"/>
          </a:xfrm>
        </p:spPr>
        <p:txBody>
          <a:bodyPr>
            <a:normAutofit fontScale="90000"/>
          </a:bodyPr>
          <a:lstStyle/>
          <a:p>
            <a:r>
              <a:rPr lang="en-US" dirty="0"/>
              <a:t> Engineering Constants of an </a:t>
            </a:r>
            <a:r>
              <a:rPr lang="en-US" dirty="0" err="1"/>
              <a:t>Angl</a:t>
            </a:r>
            <a:r>
              <a:rPr lang="tr-TR" dirty="0"/>
              <a:t>e </a:t>
            </a:r>
            <a:r>
              <a:rPr lang="en-US" dirty="0"/>
              <a:t>Lamina</a:t>
            </a:r>
          </a:p>
        </p:txBody>
      </p:sp>
      <p:sp>
        <p:nvSpPr>
          <p:cNvPr id="3" name="Dikdörtgen 2"/>
          <p:cNvSpPr/>
          <p:nvPr/>
        </p:nvSpPr>
        <p:spPr>
          <a:xfrm>
            <a:off x="251520" y="836712"/>
            <a:ext cx="856895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The engineering constants for a unidirectional lamina were related to the</a:t>
            </a:r>
            <a:r>
              <a:rPr kumimoji="0" lang="tr-TR" sz="2200" b="0" i="0" u="none" strike="noStrike" kern="1200" cap="none" spc="0" normalizeH="0" baseline="0" noProof="0" dirty="0">
                <a:ln>
                  <a:noFill/>
                </a:ln>
                <a:solidFill>
                  <a:prstClr val="black"/>
                </a:solidFill>
                <a:effectLst/>
                <a:uLnTx/>
                <a:uFillTx/>
                <a:latin typeface="Calibri"/>
                <a:ea typeface="+mn-ea"/>
                <a:cs typeface="+mn-cs"/>
              </a:rPr>
              <a:t> </a:t>
            </a:r>
            <a:r>
              <a:rPr kumimoji="0" lang="en-US" sz="2200" b="0" i="0" u="none" strike="noStrike" kern="1200" cap="none" spc="0" normalizeH="0" baseline="0" noProof="0" dirty="0">
                <a:ln>
                  <a:noFill/>
                </a:ln>
                <a:solidFill>
                  <a:prstClr val="black"/>
                </a:solidFill>
                <a:effectLst/>
                <a:uLnTx/>
                <a:uFillTx/>
                <a:latin typeface="Calibri"/>
                <a:ea typeface="+mn-ea"/>
                <a:cs typeface="+mn-cs"/>
              </a:rPr>
              <a:t>compliance and stiffness matrices</a:t>
            </a:r>
            <a:r>
              <a:rPr kumimoji="0" lang="tr-TR" sz="2200" b="0" i="0" u="none" strike="noStrike" kern="1200" cap="none" spc="0" normalizeH="0" baseline="0" noProof="0" dirty="0">
                <a:ln>
                  <a:noFill/>
                </a:ln>
                <a:solidFill>
                  <a:prstClr val="black"/>
                </a:solidFill>
                <a:effectLst/>
                <a:uLnTx/>
                <a:uFillTx/>
                <a:latin typeface="Calibri"/>
                <a:ea typeface="+mn-ea"/>
                <a:cs typeface="+mn-cs"/>
              </a:rPr>
              <a:t>. </a:t>
            </a:r>
            <a:r>
              <a:rPr kumimoji="0" lang="en-US" sz="2200" b="0" i="0" u="none" strike="noStrike" kern="1200" cap="none" spc="0" normalizeH="0" baseline="0" noProof="0" dirty="0">
                <a:ln>
                  <a:noFill/>
                </a:ln>
                <a:solidFill>
                  <a:prstClr val="black"/>
                </a:solidFill>
                <a:effectLst/>
                <a:uLnTx/>
                <a:uFillTx/>
                <a:latin typeface="Calibri"/>
                <a:ea typeface="+mn-ea"/>
                <a:cs typeface="+mn-cs"/>
              </a:rPr>
              <a:t>In this section, similar</a:t>
            </a:r>
            <a:r>
              <a:rPr kumimoji="0" lang="tr-TR" sz="2200" b="0" i="0" u="none" strike="noStrike" kern="1200" cap="none" spc="0" normalizeH="0" baseline="0" noProof="0" dirty="0">
                <a:ln>
                  <a:noFill/>
                </a:ln>
                <a:solidFill>
                  <a:prstClr val="black"/>
                </a:solidFill>
                <a:effectLst/>
                <a:uLnTx/>
                <a:uFillTx/>
                <a:latin typeface="Calibri"/>
                <a:ea typeface="+mn-ea"/>
                <a:cs typeface="+mn-cs"/>
              </a:rPr>
              <a:t> </a:t>
            </a:r>
            <a:r>
              <a:rPr kumimoji="0" lang="en-US" sz="2200" b="0" i="0" u="none" strike="noStrike" kern="1200" cap="none" spc="0" normalizeH="0" baseline="0" noProof="0" dirty="0">
                <a:ln>
                  <a:noFill/>
                </a:ln>
                <a:solidFill>
                  <a:prstClr val="black"/>
                </a:solidFill>
                <a:effectLst/>
                <a:uLnTx/>
                <a:uFillTx/>
                <a:latin typeface="Calibri"/>
                <a:ea typeface="+mn-ea"/>
                <a:cs typeface="+mn-cs"/>
              </a:rPr>
              <a:t>techniques are applied to relate the engineering constants of an angle ply to</a:t>
            </a:r>
            <a:r>
              <a:rPr kumimoji="0" lang="tr-TR" sz="2200" b="0" i="0" u="none" strike="noStrike" kern="1200" cap="none" spc="0" normalizeH="0" baseline="0" noProof="0" dirty="0">
                <a:ln>
                  <a:noFill/>
                </a:ln>
                <a:solidFill>
                  <a:prstClr val="black"/>
                </a:solidFill>
                <a:effectLst/>
                <a:uLnTx/>
                <a:uFillTx/>
                <a:latin typeface="Calibri"/>
                <a:ea typeface="+mn-ea"/>
                <a:cs typeface="+mn-cs"/>
              </a:rPr>
              <a:t> </a:t>
            </a:r>
            <a:r>
              <a:rPr kumimoji="0" lang="en-US" sz="2200" b="0" i="0" u="none" strike="noStrike" kern="1200" cap="none" spc="0" normalizeH="0" baseline="0" noProof="0" dirty="0">
                <a:ln>
                  <a:noFill/>
                </a:ln>
                <a:solidFill>
                  <a:prstClr val="black"/>
                </a:solidFill>
                <a:effectLst/>
                <a:uLnTx/>
                <a:uFillTx/>
                <a:latin typeface="Calibri"/>
                <a:ea typeface="+mn-ea"/>
                <a:cs typeface="+mn-cs"/>
              </a:rPr>
              <a:t>its</a:t>
            </a:r>
            <a:r>
              <a:rPr kumimoji="0" lang="tr-TR" sz="2200" b="0" i="0" u="none" strike="noStrike" kern="1200" cap="none" spc="0" normalizeH="0" baseline="0" noProof="0" dirty="0">
                <a:ln>
                  <a:noFill/>
                </a:ln>
                <a:solidFill>
                  <a:prstClr val="black"/>
                </a:solidFill>
                <a:effectLst/>
                <a:uLnTx/>
                <a:uFillTx/>
                <a:latin typeface="Calibri"/>
                <a:ea typeface="+mn-ea"/>
                <a:cs typeface="+mn-cs"/>
              </a:rPr>
              <a:t> </a:t>
            </a:r>
            <a:r>
              <a:rPr kumimoji="0" lang="en-US" sz="2200" b="0" i="0" u="none" strike="noStrike" kern="1200" cap="none" spc="0" normalizeH="0" baseline="0" noProof="0" dirty="0">
                <a:ln>
                  <a:noFill/>
                </a:ln>
                <a:solidFill>
                  <a:prstClr val="black"/>
                </a:solidFill>
                <a:effectLst/>
                <a:uLnTx/>
                <a:uFillTx/>
                <a:latin typeface="Calibri"/>
                <a:ea typeface="+mn-ea"/>
                <a:cs typeface="+mn-cs"/>
              </a:rPr>
              <a:t>transformed stiffness and compliance matrices.</a:t>
            </a:r>
          </a:p>
        </p:txBody>
      </p:sp>
      <p:sp>
        <p:nvSpPr>
          <p:cNvPr id="4" name="Dikdörtgen 3"/>
          <p:cNvSpPr/>
          <p:nvPr/>
        </p:nvSpPr>
        <p:spPr>
          <a:xfrm>
            <a:off x="250649" y="2275489"/>
            <a:ext cx="856895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 For ﬁnding the engineering elastic moduli in direction x, apply</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052" y="2786370"/>
            <a:ext cx="3009070" cy="61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5586208"/>
            <a:ext cx="2068003" cy="89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Resim 8">
            <a:extLst>
              <a:ext uri="{FF2B5EF4-FFF2-40B4-BE49-F238E27FC236}">
                <a16:creationId xmlns:a16="http://schemas.microsoft.com/office/drawing/2014/main" id="{C813B6EF-7818-499F-A726-6969B65ABE93}"/>
              </a:ext>
            </a:extLst>
          </p:cNvPr>
          <p:cNvPicPr>
            <a:picLocks noChangeAspect="1"/>
          </p:cNvPicPr>
          <p:nvPr/>
        </p:nvPicPr>
        <p:blipFill>
          <a:blip r:embed="rId4"/>
          <a:stretch>
            <a:fillRect/>
          </a:stretch>
        </p:blipFill>
        <p:spPr>
          <a:xfrm>
            <a:off x="5646650" y="3386102"/>
            <a:ext cx="1944000" cy="754519"/>
          </a:xfrm>
          <a:prstGeom prst="rect">
            <a:avLst/>
          </a:prstGeom>
        </p:spPr>
      </p:pic>
      <p:pic>
        <p:nvPicPr>
          <p:cNvPr id="12" name="Resim 11">
            <a:extLst>
              <a:ext uri="{FF2B5EF4-FFF2-40B4-BE49-F238E27FC236}">
                <a16:creationId xmlns:a16="http://schemas.microsoft.com/office/drawing/2014/main" id="{BBE0D9CA-7023-455F-9712-42EA2310DC02}"/>
              </a:ext>
            </a:extLst>
          </p:cNvPr>
          <p:cNvPicPr>
            <a:picLocks noChangeAspect="1"/>
          </p:cNvPicPr>
          <p:nvPr/>
        </p:nvPicPr>
        <p:blipFill>
          <a:blip r:embed="rId5"/>
          <a:stretch>
            <a:fillRect/>
          </a:stretch>
        </p:blipFill>
        <p:spPr>
          <a:xfrm>
            <a:off x="5646650" y="4104577"/>
            <a:ext cx="1944000" cy="722547"/>
          </a:xfrm>
          <a:prstGeom prst="rect">
            <a:avLst/>
          </a:prstGeom>
        </p:spPr>
      </p:pic>
      <p:pic>
        <p:nvPicPr>
          <p:cNvPr id="14" name="Resim 13">
            <a:extLst>
              <a:ext uri="{FF2B5EF4-FFF2-40B4-BE49-F238E27FC236}">
                <a16:creationId xmlns:a16="http://schemas.microsoft.com/office/drawing/2014/main" id="{B008BCE4-F62D-464B-A248-0E1E4B90252A}"/>
              </a:ext>
            </a:extLst>
          </p:cNvPr>
          <p:cNvPicPr>
            <a:picLocks noChangeAspect="1"/>
          </p:cNvPicPr>
          <p:nvPr/>
        </p:nvPicPr>
        <p:blipFill>
          <a:blip r:embed="rId6"/>
          <a:stretch>
            <a:fillRect/>
          </a:stretch>
        </p:blipFill>
        <p:spPr>
          <a:xfrm>
            <a:off x="5646650" y="4687021"/>
            <a:ext cx="2124000" cy="762244"/>
          </a:xfrm>
          <a:prstGeom prst="rect">
            <a:avLst/>
          </a:prstGeom>
        </p:spPr>
      </p:pic>
      <p:grpSp>
        <p:nvGrpSpPr>
          <p:cNvPr id="19" name="Grup 18">
            <a:extLst>
              <a:ext uri="{FF2B5EF4-FFF2-40B4-BE49-F238E27FC236}">
                <a16:creationId xmlns:a16="http://schemas.microsoft.com/office/drawing/2014/main" id="{013B1003-1DD6-4C22-A926-733A7478A619}"/>
              </a:ext>
            </a:extLst>
          </p:cNvPr>
          <p:cNvGrpSpPr/>
          <p:nvPr/>
        </p:nvGrpSpPr>
        <p:grpSpPr>
          <a:xfrm>
            <a:off x="668702" y="2852936"/>
            <a:ext cx="3600000" cy="2044564"/>
            <a:chOff x="668702" y="2642458"/>
            <a:chExt cx="3600000" cy="2044564"/>
          </a:xfrm>
        </p:grpSpPr>
        <p:pic>
          <p:nvPicPr>
            <p:cNvPr id="40965"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b="10266"/>
            <a:stretch/>
          </p:blipFill>
          <p:spPr bwMode="auto">
            <a:xfrm>
              <a:off x="668702" y="2642458"/>
              <a:ext cx="3600000" cy="204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Düz Bağlayıcı 5">
              <a:extLst>
                <a:ext uri="{FF2B5EF4-FFF2-40B4-BE49-F238E27FC236}">
                  <a16:creationId xmlns:a16="http://schemas.microsoft.com/office/drawing/2014/main" id="{E03C519D-B9B9-4983-B4F9-32D7D9024548}"/>
                </a:ext>
              </a:extLst>
            </p:cNvPr>
            <p:cNvCxnSpPr>
              <a:cxnSpLocks/>
            </p:cNvCxnSpPr>
            <p:nvPr/>
          </p:nvCxnSpPr>
          <p:spPr>
            <a:xfrm flipV="1">
              <a:off x="1403648" y="3104188"/>
              <a:ext cx="2116704" cy="13616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C9B91740-D4C5-4336-B428-756F5CD72066}"/>
                </a:ext>
              </a:extLst>
            </p:cNvPr>
            <p:cNvCxnSpPr>
              <a:cxnSpLocks/>
            </p:cNvCxnSpPr>
            <p:nvPr/>
          </p:nvCxnSpPr>
          <p:spPr>
            <a:xfrm flipV="1">
              <a:off x="1403648" y="3284984"/>
              <a:ext cx="2116704" cy="13681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8" name="Resim 17">
            <a:extLst>
              <a:ext uri="{FF2B5EF4-FFF2-40B4-BE49-F238E27FC236}">
                <a16:creationId xmlns:a16="http://schemas.microsoft.com/office/drawing/2014/main" id="{BD989F66-BBD4-43E4-95D9-AF0CE440918B}"/>
              </a:ext>
            </a:extLst>
          </p:cNvPr>
          <p:cNvPicPr>
            <a:picLocks noChangeAspect="1"/>
          </p:cNvPicPr>
          <p:nvPr/>
        </p:nvPicPr>
        <p:blipFill>
          <a:blip r:embed="rId8"/>
          <a:stretch>
            <a:fillRect/>
          </a:stretch>
        </p:blipFill>
        <p:spPr>
          <a:xfrm>
            <a:off x="662000" y="5013667"/>
            <a:ext cx="3600000" cy="1482353"/>
          </a:xfrm>
          <a:prstGeom prst="rect">
            <a:avLst/>
          </a:prstGeom>
        </p:spPr>
      </p:pic>
    </p:spTree>
    <p:extLst>
      <p:ext uri="{BB962C8B-B14F-4D97-AF65-F5344CB8AC3E}">
        <p14:creationId xmlns:p14="http://schemas.microsoft.com/office/powerpoint/2010/main" val="8834004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endParaRPr lang="en-US"/>
          </a:p>
        </p:txBody>
      </p:sp>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972"/>
          <a:stretch/>
        </p:blipFill>
        <p:spPr bwMode="auto">
          <a:xfrm>
            <a:off x="400050" y="1124744"/>
            <a:ext cx="7412310" cy="15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400050" y="2852936"/>
            <a:ext cx="8420422"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 an angle lamina, unlike in a unidirectional lamina, interaction also</a:t>
            </a:r>
            <a:r>
              <a:rPr kumimoji="0" lang="tr-TR"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occurs between the shear strain and the normal stresses. This is</a:t>
            </a:r>
            <a:r>
              <a:rPr kumimoji="0" lang="tr-TR"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called shear coupling. The shear coupling term that relates the normal stress in the x-direction to the shear strain is denoted by </a:t>
            </a:r>
            <a:r>
              <a:rPr kumimoji="0" lang="en-US" sz="2400" b="0" i="1" u="none" strike="noStrike" kern="1200" cap="none" spc="0" normalizeH="0" baseline="0" noProof="0" dirty="0">
                <a:ln>
                  <a:noFill/>
                </a:ln>
                <a:solidFill>
                  <a:prstClr val="black"/>
                </a:solidFill>
                <a:effectLst/>
                <a:uLnTx/>
                <a:uFillTx/>
                <a:latin typeface="Calibri"/>
                <a:ea typeface="+mn-ea"/>
                <a:cs typeface="+mn-cs"/>
              </a:rPr>
              <a:t>m</a:t>
            </a:r>
            <a:r>
              <a:rPr kumimoji="0" lang="en-US" sz="2400" b="0" i="1" u="none" strike="noStrike" kern="1200" cap="none" spc="0" normalizeH="0" baseline="-25000" noProof="0" dirty="0">
                <a:ln>
                  <a:noFill/>
                </a:ln>
                <a:solidFill>
                  <a:prstClr val="black"/>
                </a:solidFill>
                <a:effectLst/>
                <a:uLnTx/>
                <a:uFillTx/>
                <a:latin typeface="Calibri"/>
                <a:ea typeface="+mn-ea"/>
                <a:cs typeface="+mn-cs"/>
              </a:rPr>
              <a:t>x</a:t>
            </a:r>
            <a:r>
              <a:rPr kumimoji="0" lang="en-US" sz="2400" b="0" i="0" u="none" strike="noStrike" kern="1200" cap="none" spc="0" normalizeH="0" baseline="0" noProof="0" dirty="0">
                <a:ln>
                  <a:noFill/>
                </a:ln>
                <a:solidFill>
                  <a:prstClr val="black"/>
                </a:solidFill>
                <a:effectLst/>
                <a:uLnTx/>
                <a:uFillTx/>
                <a:latin typeface="Calibri"/>
                <a:ea typeface="+mn-ea"/>
                <a:cs typeface="+mn-cs"/>
              </a:rPr>
              <a:t> and</a:t>
            </a:r>
            <a:r>
              <a:rPr kumimoji="0" lang="tr-TR"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is deﬁned as</a:t>
            </a:r>
          </a:p>
        </p:txBody>
      </p:sp>
      <p:pic>
        <p:nvPicPr>
          <p:cNvPr id="419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9274"/>
          <a:stretch/>
        </p:blipFill>
        <p:spPr bwMode="auto">
          <a:xfrm>
            <a:off x="2762945" y="4845242"/>
            <a:ext cx="4905400" cy="83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76944" y="5706012"/>
            <a:ext cx="8343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Note that </a:t>
            </a:r>
            <a:r>
              <a:rPr kumimoji="0" lang="en-US" sz="2000" b="0" i="1" u="none" strike="noStrike" kern="1200" cap="none" spc="0" normalizeH="0" baseline="0" noProof="0" dirty="0">
                <a:ln>
                  <a:noFill/>
                </a:ln>
                <a:solidFill>
                  <a:prstClr val="black"/>
                </a:solidFill>
                <a:effectLst/>
                <a:uLnTx/>
                <a:uFillTx/>
                <a:latin typeface="Calibri"/>
                <a:ea typeface="+mn-ea"/>
                <a:cs typeface="+mn-cs"/>
              </a:rPr>
              <a:t>m</a:t>
            </a:r>
            <a:r>
              <a:rPr kumimoji="0" lang="en-US" sz="2000" b="0" i="1" u="none" strike="noStrike" kern="1200" cap="none" spc="0" normalizeH="0" baseline="-25000" noProof="0" dirty="0">
                <a:ln>
                  <a:noFill/>
                </a:ln>
                <a:solidFill>
                  <a:prstClr val="black"/>
                </a:solidFill>
                <a:effectLst/>
                <a:uLnTx/>
                <a:uFillTx/>
                <a:latin typeface="Calibri"/>
                <a:ea typeface="+mn-ea"/>
                <a:cs typeface="+mn-cs"/>
              </a:rPr>
              <a:t>x</a:t>
            </a:r>
            <a:r>
              <a:rPr kumimoji="0" lang="en-US" sz="2000" b="0" i="0" u="none" strike="noStrike" kern="1200" cap="none" spc="0" normalizeH="0" baseline="0" noProof="0" dirty="0">
                <a:ln>
                  <a:noFill/>
                </a:ln>
                <a:solidFill>
                  <a:prstClr val="black"/>
                </a:solidFill>
                <a:effectLst/>
                <a:uLnTx/>
                <a:uFillTx/>
                <a:latin typeface="Calibri"/>
                <a:ea typeface="+mn-ea"/>
                <a:cs typeface="+mn-cs"/>
              </a:rPr>
              <a:t> is a nondimensional parameter like the Poisson’s ratio.</a:t>
            </a:r>
          </a:p>
        </p:txBody>
      </p:sp>
    </p:spTree>
    <p:extLst>
      <p:ext uri="{BB962C8B-B14F-4D97-AF65-F5344CB8AC3E}">
        <p14:creationId xmlns:p14="http://schemas.microsoft.com/office/powerpoint/2010/main" val="175188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endParaRPr lang="en-US"/>
          </a:p>
        </p:txBody>
      </p:sp>
      <p:sp>
        <p:nvSpPr>
          <p:cNvPr id="3" name="Dikdörtgen 2"/>
          <p:cNvSpPr/>
          <p:nvPr/>
        </p:nvSpPr>
        <p:spPr>
          <a:xfrm>
            <a:off x="383339" y="965919"/>
            <a:ext cx="42285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 Similarly, by applying stresses</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967531"/>
            <a:ext cx="2935576" cy="46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3531"/>
          <a:stretch/>
        </p:blipFill>
        <p:spPr bwMode="auto">
          <a:xfrm>
            <a:off x="3630633" y="2276872"/>
            <a:ext cx="310160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39" y="1700808"/>
            <a:ext cx="295583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a:extLst>
              <a:ext uri="{FF2B5EF4-FFF2-40B4-BE49-F238E27FC236}">
                <a16:creationId xmlns:a16="http://schemas.microsoft.com/office/drawing/2014/main" id="{4829B05E-B1FD-4BE3-BAE7-48131E93EA81}"/>
              </a:ext>
            </a:extLst>
          </p:cNvPr>
          <p:cNvSpPr txBox="1"/>
          <p:nvPr/>
        </p:nvSpPr>
        <p:spPr>
          <a:xfrm>
            <a:off x="251520" y="5949280"/>
            <a:ext cx="8640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shear coupling term m y  relates the normal stress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σ</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1800" b="0" i="0" u="none" strike="noStrike" kern="1200" cap="none" spc="0" normalizeH="0" baseline="0" noProof="0" dirty="0">
                <a:ln>
                  <a:noFill/>
                </a:ln>
                <a:solidFill>
                  <a:prstClr val="black"/>
                </a:solidFill>
                <a:effectLst/>
                <a:uLnTx/>
                <a:uFillTx/>
                <a:latin typeface="Calibri"/>
                <a:ea typeface="+mn-ea"/>
                <a:cs typeface="+mn-cs"/>
              </a:rPr>
              <a:t>  to the shear</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strain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γ</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xy</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6595270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endParaRPr lang="en-US"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001836"/>
            <a:ext cx="2810843" cy="284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467544" y="1039624"/>
            <a:ext cx="42000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 Also, by applying the stresses</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052457"/>
            <a:ext cx="3130014" cy="44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28013"/>
          <a:stretch/>
        </p:blipFill>
        <p:spPr bwMode="auto">
          <a:xfrm>
            <a:off x="3406899" y="1908485"/>
            <a:ext cx="4045422" cy="303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1608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Strain-Stress Equation of an Angle Lamina</a:t>
            </a:r>
          </a:p>
        </p:txBody>
      </p:sp>
      <p:pic>
        <p:nvPicPr>
          <p:cNvPr id="450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5088"/>
          <a:stretch/>
        </p:blipFill>
        <p:spPr bwMode="auto">
          <a:xfrm>
            <a:off x="1979712" y="3755062"/>
            <a:ext cx="4680000" cy="287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4690"/>
          <a:stretch/>
        </p:blipFill>
        <p:spPr bwMode="auto">
          <a:xfrm>
            <a:off x="2051720" y="2014701"/>
            <a:ext cx="4301346" cy="17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a:extLst>
              <a:ext uri="{FF2B5EF4-FFF2-40B4-BE49-F238E27FC236}">
                <a16:creationId xmlns:a16="http://schemas.microsoft.com/office/drawing/2014/main" id="{25BD511A-C284-45BC-9CC5-C62FCF16E9E1}"/>
              </a:ext>
            </a:extLst>
          </p:cNvPr>
          <p:cNvSpPr txBox="1"/>
          <p:nvPr/>
        </p:nvSpPr>
        <p:spPr>
          <a:xfrm>
            <a:off x="457200" y="1124744"/>
            <a:ext cx="8075240"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a:ln>
                  <a:noFill/>
                </a:ln>
                <a:solidFill>
                  <a:prstClr val="black"/>
                </a:solidFill>
                <a:effectLst/>
                <a:uLnTx/>
                <a:uFillTx/>
                <a:latin typeface="Calibri"/>
                <a:ea typeface="+mn-ea"/>
                <a:cs typeface="+mn-cs"/>
              </a:rPr>
              <a:t>T</a:t>
            </a:r>
            <a:r>
              <a:rPr kumimoji="0" lang="en-US" sz="2200" b="0" i="0" u="none" strike="noStrike" kern="1200" cap="none" spc="0" normalizeH="0" baseline="0" noProof="0" dirty="0">
                <a:ln>
                  <a:noFill/>
                </a:ln>
                <a:solidFill>
                  <a:prstClr val="black"/>
                </a:solidFill>
                <a:effectLst/>
                <a:uLnTx/>
                <a:uFillTx/>
                <a:latin typeface="Calibri"/>
                <a:ea typeface="+mn-ea"/>
                <a:cs typeface="+mn-cs"/>
              </a:rPr>
              <a:t>he strain–stress </a:t>
            </a:r>
            <a:r>
              <a:rPr kumimoji="0" lang="tr-TR" sz="2200" b="0" i="0" u="none" strike="noStrike" kern="1200" cap="none" spc="0" normalizeH="0" baseline="0" noProof="0" dirty="0">
                <a:ln>
                  <a:noFill/>
                </a:ln>
                <a:solidFill>
                  <a:prstClr val="black"/>
                </a:solidFill>
                <a:effectLst/>
                <a:uLnTx/>
                <a:uFillTx/>
                <a:latin typeface="Calibri"/>
                <a:ea typeface="+mn-ea"/>
                <a:cs typeface="+mn-cs"/>
              </a:rPr>
              <a:t>e</a:t>
            </a:r>
            <a:r>
              <a:rPr kumimoji="0" lang="en-US" sz="2200" b="0" i="0" u="none" strike="noStrike" kern="1200" cap="none" spc="0" normalizeH="0" baseline="0" noProof="0" dirty="0" err="1">
                <a:ln>
                  <a:noFill/>
                </a:ln>
                <a:solidFill>
                  <a:prstClr val="black"/>
                </a:solidFill>
                <a:effectLst/>
                <a:uLnTx/>
                <a:uFillTx/>
                <a:latin typeface="Calibri"/>
                <a:ea typeface="+mn-ea"/>
                <a:cs typeface="+mn-cs"/>
              </a:rPr>
              <a:t>quation</a:t>
            </a:r>
            <a:r>
              <a:rPr kumimoji="0" lang="en-US" sz="2200" b="0" i="0" u="none" strike="noStrike" kern="1200" cap="none" spc="0" normalizeH="0" baseline="0" noProof="0" dirty="0">
                <a:ln>
                  <a:noFill/>
                </a:ln>
                <a:solidFill>
                  <a:prstClr val="black"/>
                </a:solidFill>
                <a:effectLst/>
                <a:uLnTx/>
                <a:uFillTx/>
                <a:latin typeface="Calibri"/>
                <a:ea typeface="+mn-ea"/>
                <a:cs typeface="+mn-cs"/>
              </a:rPr>
              <a:t> of an angle lamina can also be</a:t>
            </a:r>
            <a:r>
              <a:rPr kumimoji="0" lang="tr-TR" sz="2200" b="0" i="0" u="none" strike="noStrike" kern="1200" cap="none" spc="0" normalizeH="0" baseline="0" noProof="0" dirty="0">
                <a:ln>
                  <a:noFill/>
                </a:ln>
                <a:solidFill>
                  <a:prstClr val="black"/>
                </a:solidFill>
                <a:effectLst/>
                <a:uLnTx/>
                <a:uFillTx/>
                <a:latin typeface="Calibri"/>
                <a:ea typeface="+mn-ea"/>
                <a:cs typeface="+mn-cs"/>
              </a:rPr>
              <a:t> </a:t>
            </a:r>
            <a:r>
              <a:rPr kumimoji="0" lang="en-US" sz="2200" b="0" i="0" u="none" strike="noStrike" kern="1200" cap="none" spc="0" normalizeH="0" baseline="0" noProof="0" dirty="0">
                <a:ln>
                  <a:noFill/>
                </a:ln>
                <a:solidFill>
                  <a:prstClr val="black"/>
                </a:solidFill>
                <a:effectLst/>
                <a:uLnTx/>
                <a:uFillTx/>
                <a:latin typeface="Calibri"/>
                <a:ea typeface="+mn-ea"/>
                <a:cs typeface="+mn-cs"/>
              </a:rPr>
              <a:t>written in terms of the engineering constants of an angle lamina in</a:t>
            </a:r>
            <a:r>
              <a:rPr kumimoji="0" lang="tr-TR" sz="2200" b="0" i="0" u="none" strike="noStrike" kern="1200" cap="none" spc="0" normalizeH="0" baseline="0" noProof="0" dirty="0">
                <a:ln>
                  <a:noFill/>
                </a:ln>
                <a:solidFill>
                  <a:prstClr val="black"/>
                </a:solidFill>
                <a:effectLst/>
                <a:uLnTx/>
                <a:uFillTx/>
                <a:latin typeface="Calibri"/>
                <a:ea typeface="+mn-ea"/>
                <a:cs typeface="+mn-cs"/>
              </a:rPr>
              <a:t> </a:t>
            </a:r>
            <a:r>
              <a:rPr kumimoji="0" lang="en-US" sz="2200" b="0" i="0" u="none" strike="noStrike" kern="1200" cap="none" spc="0" normalizeH="0" baseline="0" noProof="0" dirty="0">
                <a:ln>
                  <a:noFill/>
                </a:ln>
                <a:solidFill>
                  <a:prstClr val="black"/>
                </a:solidFill>
                <a:effectLst/>
                <a:uLnTx/>
                <a:uFillTx/>
                <a:latin typeface="Calibri"/>
                <a:ea typeface="+mn-ea"/>
                <a:cs typeface="+mn-cs"/>
              </a:rPr>
              <a:t>matrix form as</a:t>
            </a:r>
          </a:p>
        </p:txBody>
      </p:sp>
    </p:spTree>
    <p:extLst>
      <p:ext uri="{BB962C8B-B14F-4D97-AF65-F5344CB8AC3E}">
        <p14:creationId xmlns:p14="http://schemas.microsoft.com/office/powerpoint/2010/main" val="923400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634082"/>
          </a:xfrm>
        </p:spPr>
        <p:txBody>
          <a:bodyPr>
            <a:normAutofit fontScale="90000"/>
          </a:bodyPr>
          <a:lstStyle/>
          <a:p>
            <a:r>
              <a:rPr lang="en-US" dirty="0"/>
              <a:t>Engineering Constants of an Angle Lamina</a:t>
            </a: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186" y="1629353"/>
            <a:ext cx="959175" cy="67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591" y="1724366"/>
            <a:ext cx="3302818" cy="48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15693"/>
          <a:stretch/>
        </p:blipFill>
        <p:spPr bwMode="auto">
          <a:xfrm>
            <a:off x="2920591" y="2379812"/>
            <a:ext cx="4958696" cy="67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366" y="3344759"/>
            <a:ext cx="1339225" cy="47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6690" y="3399053"/>
            <a:ext cx="3990528" cy="36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r="14533"/>
          <a:stretch/>
        </p:blipFill>
        <p:spPr bwMode="auto">
          <a:xfrm>
            <a:off x="2735642" y="3875566"/>
            <a:ext cx="5328594" cy="80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4013" y="4818524"/>
            <a:ext cx="913930" cy="64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5642" y="4929339"/>
            <a:ext cx="3176135" cy="37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0" name="Picture 10"/>
          <p:cNvPicPr>
            <a:picLocks noChangeAspect="1" noChangeArrowheads="1"/>
          </p:cNvPicPr>
          <p:nvPr/>
        </p:nvPicPr>
        <p:blipFill rotWithShape="1">
          <a:blip r:embed="rId10">
            <a:extLst>
              <a:ext uri="{28A0092B-C50C-407E-A947-70E740481C1C}">
                <a14:useLocalDpi xmlns:a14="http://schemas.microsoft.com/office/drawing/2010/main" val="0"/>
              </a:ext>
            </a:extLst>
          </a:blip>
          <a:srcRect r="17346"/>
          <a:stretch/>
        </p:blipFill>
        <p:spPr bwMode="auto">
          <a:xfrm>
            <a:off x="2707943" y="5629844"/>
            <a:ext cx="4958697" cy="72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a:extLst>
              <a:ext uri="{FF2B5EF4-FFF2-40B4-BE49-F238E27FC236}">
                <a16:creationId xmlns:a16="http://schemas.microsoft.com/office/drawing/2014/main" id="{A7BEBDB1-AA4B-4A8E-89B6-B099ED55E815}"/>
              </a:ext>
            </a:extLst>
          </p:cNvPr>
          <p:cNvSpPr txBox="1"/>
          <p:nvPr/>
        </p:nvSpPr>
        <p:spPr>
          <a:xfrm>
            <a:off x="323528" y="1052736"/>
            <a:ext cx="83529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preceding six engineering constants of an angle ply can also be</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written in terms of the engineering constants of a unidirectional ply</a:t>
            </a:r>
          </a:p>
        </p:txBody>
      </p:sp>
    </p:spTree>
    <p:extLst>
      <p:ext uri="{BB962C8B-B14F-4D97-AF65-F5344CB8AC3E}">
        <p14:creationId xmlns:p14="http://schemas.microsoft.com/office/powerpoint/2010/main" val="41239099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endParaRPr lang="en-US"/>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633" y="1436097"/>
            <a:ext cx="995370" cy="69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336" y="1572890"/>
            <a:ext cx="4442970" cy="36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12277"/>
          <a:stretch/>
        </p:blipFill>
        <p:spPr bwMode="auto">
          <a:xfrm>
            <a:off x="1936619" y="2132856"/>
            <a:ext cx="5659717" cy="67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25" y="3068960"/>
            <a:ext cx="1257785" cy="49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744" y="3140969"/>
            <a:ext cx="4931604" cy="39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r="12749"/>
          <a:stretch/>
        </p:blipFill>
        <p:spPr bwMode="auto">
          <a:xfrm>
            <a:off x="1619671" y="3781068"/>
            <a:ext cx="5976665" cy="76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3" y="5013176"/>
            <a:ext cx="1293980" cy="38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1523" y="5049370"/>
            <a:ext cx="5076386" cy="31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4" name="Picture 10"/>
          <p:cNvPicPr>
            <a:picLocks noChangeAspect="1" noChangeArrowheads="1"/>
          </p:cNvPicPr>
          <p:nvPr/>
        </p:nvPicPr>
        <p:blipFill rotWithShape="1">
          <a:blip r:embed="rId10">
            <a:extLst>
              <a:ext uri="{28A0092B-C50C-407E-A947-70E740481C1C}">
                <a14:useLocalDpi xmlns:a14="http://schemas.microsoft.com/office/drawing/2010/main" val="0"/>
              </a:ext>
            </a:extLst>
          </a:blip>
          <a:srcRect r="12009"/>
          <a:stretch/>
        </p:blipFill>
        <p:spPr bwMode="auto">
          <a:xfrm>
            <a:off x="1584954" y="5725051"/>
            <a:ext cx="6011382" cy="84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90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E1413F-CB31-4B9A-ACF0-FC078A732B04}"/>
              </a:ext>
            </a:extLst>
          </p:cNvPr>
          <p:cNvSpPr>
            <a:spLocks noGrp="1"/>
          </p:cNvSpPr>
          <p:nvPr>
            <p:ph type="title"/>
          </p:nvPr>
        </p:nvSpPr>
        <p:spPr/>
        <p:txBody>
          <a:bodyPr>
            <a:normAutofit fontScale="90000"/>
          </a:bodyPr>
          <a:lstStyle/>
          <a:p>
            <a:endParaRPr lang="en-US"/>
          </a:p>
        </p:txBody>
      </p:sp>
      <p:grpSp>
        <p:nvGrpSpPr>
          <p:cNvPr id="19" name="Grup 18">
            <a:extLst>
              <a:ext uri="{FF2B5EF4-FFF2-40B4-BE49-F238E27FC236}">
                <a16:creationId xmlns:a16="http://schemas.microsoft.com/office/drawing/2014/main" id="{7A0F6AEA-2F71-4532-83F0-FA2839440EBA}"/>
              </a:ext>
            </a:extLst>
          </p:cNvPr>
          <p:cNvGrpSpPr/>
          <p:nvPr/>
        </p:nvGrpSpPr>
        <p:grpSpPr>
          <a:xfrm>
            <a:off x="3059832" y="764704"/>
            <a:ext cx="3279830" cy="1998516"/>
            <a:chOff x="932130" y="1862532"/>
            <a:chExt cx="3279830" cy="1998516"/>
          </a:xfrm>
        </p:grpSpPr>
        <p:sp>
          <p:nvSpPr>
            <p:cNvPr id="4" name="Dikdörtgen 3">
              <a:extLst>
                <a:ext uri="{FF2B5EF4-FFF2-40B4-BE49-F238E27FC236}">
                  <a16:creationId xmlns:a16="http://schemas.microsoft.com/office/drawing/2014/main" id="{3946177C-5123-4B1E-92C6-CBC317FBF070}"/>
                </a:ext>
              </a:extLst>
            </p:cNvPr>
            <p:cNvSpPr/>
            <p:nvPr/>
          </p:nvSpPr>
          <p:spPr>
            <a:xfrm>
              <a:off x="971600" y="1916832"/>
              <a:ext cx="3240360" cy="1944216"/>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8CCAFAC-0BB6-4051-81A0-DC175A4A3C78}"/>
                </a:ext>
              </a:extLst>
            </p:cNvPr>
            <p:cNvSpPr>
              <a:spLocks noChangeAspect="1"/>
            </p:cNvSpPr>
            <p:nvPr/>
          </p:nvSpPr>
          <p:spPr>
            <a:xfrm>
              <a:off x="1309311" y="2240864"/>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Düz Ok Bağlayıcısı 6">
              <a:extLst>
                <a:ext uri="{FF2B5EF4-FFF2-40B4-BE49-F238E27FC236}">
                  <a16:creationId xmlns:a16="http://schemas.microsoft.com/office/drawing/2014/main" id="{46775D2A-B9FB-47FC-9FB1-DC7382FC82BC}"/>
                </a:ext>
              </a:extLst>
            </p:cNvPr>
            <p:cNvCxnSpPr>
              <a:cxnSpLocks/>
            </p:cNvCxnSpPr>
            <p:nvPr/>
          </p:nvCxnSpPr>
          <p:spPr>
            <a:xfrm>
              <a:off x="1345311" y="2258864"/>
              <a:ext cx="3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a:extLst>
                <a:ext uri="{FF2B5EF4-FFF2-40B4-BE49-F238E27FC236}">
                  <a16:creationId xmlns:a16="http://schemas.microsoft.com/office/drawing/2014/main" id="{9B8E2940-3CDD-404C-933B-754946BEDD6F}"/>
                </a:ext>
              </a:extLst>
            </p:cNvPr>
            <p:cNvCxnSpPr>
              <a:stCxn id="5" idx="0"/>
            </p:cNvCxnSpPr>
            <p:nvPr/>
          </p:nvCxnSpPr>
          <p:spPr>
            <a:xfrm flipV="1">
              <a:off x="1327311" y="1916832"/>
              <a:ext cx="0" cy="324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Metin kutusu 9">
              <a:extLst>
                <a:ext uri="{FF2B5EF4-FFF2-40B4-BE49-F238E27FC236}">
                  <a16:creationId xmlns:a16="http://schemas.microsoft.com/office/drawing/2014/main" id="{9FDF21AB-1859-42FB-9DF5-11293E0D19B5}"/>
                </a:ext>
              </a:extLst>
            </p:cNvPr>
            <p:cNvSpPr txBox="1"/>
            <p:nvPr/>
          </p:nvSpPr>
          <p:spPr>
            <a:xfrm>
              <a:off x="1374661" y="2231864"/>
              <a:ext cx="526425" cy="369332"/>
            </a:xfrm>
            <a:prstGeom prst="rect">
              <a:avLst/>
            </a:prstGeom>
            <a:noFill/>
          </p:spPr>
          <p:txBody>
            <a:bodyPr wrap="square" rtlCol="0">
              <a:spAutoFit/>
            </a:bodyPr>
            <a:lstStyle/>
            <a:p>
              <a:r>
                <a:rPr lang="tr-TR" dirty="0"/>
                <a:t>E</a:t>
              </a:r>
              <a:r>
                <a:rPr lang="tr-TR" baseline="-25000" dirty="0"/>
                <a:t>x1</a:t>
              </a:r>
              <a:endParaRPr lang="en-US" baseline="-25000" dirty="0"/>
            </a:p>
          </p:txBody>
        </p:sp>
        <p:sp>
          <p:nvSpPr>
            <p:cNvPr id="12" name="Metin kutusu 11">
              <a:extLst>
                <a:ext uri="{FF2B5EF4-FFF2-40B4-BE49-F238E27FC236}">
                  <a16:creationId xmlns:a16="http://schemas.microsoft.com/office/drawing/2014/main" id="{0DAEA473-6DE4-4A0D-A681-BEBBF703975F}"/>
                </a:ext>
              </a:extLst>
            </p:cNvPr>
            <p:cNvSpPr txBox="1"/>
            <p:nvPr/>
          </p:nvSpPr>
          <p:spPr>
            <a:xfrm>
              <a:off x="932130" y="1862532"/>
              <a:ext cx="526425" cy="369332"/>
            </a:xfrm>
            <a:prstGeom prst="rect">
              <a:avLst/>
            </a:prstGeom>
            <a:noFill/>
          </p:spPr>
          <p:txBody>
            <a:bodyPr wrap="square" rtlCol="0">
              <a:spAutoFit/>
            </a:bodyPr>
            <a:lstStyle/>
            <a:p>
              <a:r>
                <a:rPr lang="tr-TR" dirty="0"/>
                <a:t>E</a:t>
              </a:r>
              <a:r>
                <a:rPr lang="tr-TR" baseline="-25000" dirty="0"/>
                <a:t>y1</a:t>
              </a:r>
              <a:endParaRPr lang="en-US" baseline="-25000" dirty="0"/>
            </a:p>
          </p:txBody>
        </p:sp>
        <p:sp>
          <p:nvSpPr>
            <p:cNvPr id="13" name="Oval 12">
              <a:extLst>
                <a:ext uri="{FF2B5EF4-FFF2-40B4-BE49-F238E27FC236}">
                  <a16:creationId xmlns:a16="http://schemas.microsoft.com/office/drawing/2014/main" id="{D9B0FE14-DF5C-47AB-BE2D-D5892AF26EF9}"/>
                </a:ext>
              </a:extLst>
            </p:cNvPr>
            <p:cNvSpPr>
              <a:spLocks noChangeAspect="1"/>
            </p:cNvSpPr>
            <p:nvPr/>
          </p:nvSpPr>
          <p:spPr>
            <a:xfrm>
              <a:off x="3498538" y="3365992"/>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Düz Ok Bağlayıcısı 13">
              <a:extLst>
                <a:ext uri="{FF2B5EF4-FFF2-40B4-BE49-F238E27FC236}">
                  <a16:creationId xmlns:a16="http://schemas.microsoft.com/office/drawing/2014/main" id="{34ABDC9A-0EA4-477C-A338-A593C35FC6C8}"/>
                </a:ext>
              </a:extLst>
            </p:cNvPr>
            <p:cNvCxnSpPr>
              <a:cxnSpLocks/>
            </p:cNvCxnSpPr>
            <p:nvPr/>
          </p:nvCxnSpPr>
          <p:spPr>
            <a:xfrm>
              <a:off x="3534538" y="3383992"/>
              <a:ext cx="3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E4277DC7-57F1-48A5-A124-158CD25BFFCA}"/>
                </a:ext>
              </a:extLst>
            </p:cNvPr>
            <p:cNvCxnSpPr>
              <a:stCxn id="13" idx="0"/>
            </p:cNvCxnSpPr>
            <p:nvPr/>
          </p:nvCxnSpPr>
          <p:spPr>
            <a:xfrm flipV="1">
              <a:off x="3516538" y="3041960"/>
              <a:ext cx="0" cy="324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Metin kutusu 15">
              <a:extLst>
                <a:ext uri="{FF2B5EF4-FFF2-40B4-BE49-F238E27FC236}">
                  <a16:creationId xmlns:a16="http://schemas.microsoft.com/office/drawing/2014/main" id="{7858981A-40D6-427C-84C6-F6A1B3FC7FC3}"/>
                </a:ext>
              </a:extLst>
            </p:cNvPr>
            <p:cNvSpPr txBox="1"/>
            <p:nvPr/>
          </p:nvSpPr>
          <p:spPr>
            <a:xfrm>
              <a:off x="3563888" y="3356992"/>
              <a:ext cx="526425" cy="369332"/>
            </a:xfrm>
            <a:prstGeom prst="rect">
              <a:avLst/>
            </a:prstGeom>
            <a:noFill/>
          </p:spPr>
          <p:txBody>
            <a:bodyPr wrap="square" rtlCol="0">
              <a:spAutoFit/>
            </a:bodyPr>
            <a:lstStyle/>
            <a:p>
              <a:r>
                <a:rPr lang="tr-TR" dirty="0"/>
                <a:t>E</a:t>
              </a:r>
              <a:r>
                <a:rPr lang="tr-TR" baseline="-25000" dirty="0"/>
                <a:t>x2</a:t>
              </a:r>
              <a:endParaRPr lang="en-US" baseline="-25000" dirty="0"/>
            </a:p>
          </p:txBody>
        </p:sp>
        <p:sp>
          <p:nvSpPr>
            <p:cNvPr id="17" name="Metin kutusu 16">
              <a:extLst>
                <a:ext uri="{FF2B5EF4-FFF2-40B4-BE49-F238E27FC236}">
                  <a16:creationId xmlns:a16="http://schemas.microsoft.com/office/drawing/2014/main" id="{828D06B0-0096-4FDA-926E-20CDF923FC98}"/>
                </a:ext>
              </a:extLst>
            </p:cNvPr>
            <p:cNvSpPr txBox="1"/>
            <p:nvPr/>
          </p:nvSpPr>
          <p:spPr>
            <a:xfrm>
              <a:off x="3050747" y="2969661"/>
              <a:ext cx="526425" cy="369332"/>
            </a:xfrm>
            <a:prstGeom prst="rect">
              <a:avLst/>
            </a:prstGeom>
            <a:noFill/>
          </p:spPr>
          <p:txBody>
            <a:bodyPr wrap="square" rtlCol="0">
              <a:spAutoFit/>
            </a:bodyPr>
            <a:lstStyle/>
            <a:p>
              <a:r>
                <a:rPr lang="tr-TR" dirty="0"/>
                <a:t>E</a:t>
              </a:r>
              <a:r>
                <a:rPr lang="tr-TR" baseline="-25000" dirty="0"/>
                <a:t>y2</a:t>
              </a:r>
              <a:endParaRPr lang="en-US" baseline="-25000" dirty="0"/>
            </a:p>
          </p:txBody>
        </p:sp>
      </p:grpSp>
      <mc:AlternateContent xmlns:mc="http://schemas.openxmlformats.org/markup-compatibility/2006" xmlns:a14="http://schemas.microsoft.com/office/drawing/2010/main">
        <mc:Choice Requires="a14">
          <p:sp>
            <p:nvSpPr>
              <p:cNvPr id="18" name="Metin kutusu 17">
                <a:extLst>
                  <a:ext uri="{FF2B5EF4-FFF2-40B4-BE49-F238E27FC236}">
                    <a16:creationId xmlns:a16="http://schemas.microsoft.com/office/drawing/2014/main" id="{06271C3F-2B76-4AF9-B891-F60CD3AD09CF}"/>
                  </a:ext>
                </a:extLst>
              </p:cNvPr>
              <p:cNvSpPr txBox="1"/>
              <p:nvPr/>
            </p:nvSpPr>
            <p:spPr>
              <a:xfrm>
                <a:off x="464713" y="2853812"/>
                <a:ext cx="7139136" cy="4208075"/>
              </a:xfrm>
              <a:prstGeom prst="rect">
                <a:avLst/>
              </a:prstGeom>
              <a:noFill/>
            </p:spPr>
            <p:txBody>
              <a:bodyPr wrap="square" rtlCol="0">
                <a:spAutoFit/>
              </a:bodyPr>
              <a:lstStyle/>
              <a:p>
                <a:r>
                  <a:rPr lang="tr-TR" dirty="0"/>
                  <a:t>if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𝐸</m:t>
                        </m:r>
                      </m:e>
                      <m:sub>
                        <m:r>
                          <a:rPr lang="tr-TR" b="0" i="1" smtClean="0">
                            <a:latin typeface="Cambria Math" panose="02040503050406030204" pitchFamily="18" charset="0"/>
                          </a:rPr>
                          <m:t>𝑥</m:t>
                        </m:r>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b="0" i="1" smtClean="0">
                            <a:latin typeface="Cambria Math" panose="02040503050406030204" pitchFamily="18" charset="0"/>
                          </a:rPr>
                          <m:t>𝑦</m:t>
                        </m:r>
                        <m:r>
                          <a:rPr lang="tr-TR" i="1">
                            <a:latin typeface="Cambria Math" panose="02040503050406030204" pitchFamily="18" charset="0"/>
                          </a:rPr>
                          <m:t>1</m:t>
                        </m:r>
                      </m:sub>
                    </m:sSub>
                    <m:r>
                      <a:rPr lang="tr-TR" b="0" i="1" smtClean="0">
                        <a:latin typeface="Cambria Math" panose="02040503050406030204" pitchFamily="18" charset="0"/>
                      </a:rPr>
                      <m:t> </m:t>
                    </m:r>
                    <m:r>
                      <a:rPr lang="tr-TR" b="0" i="1" smtClean="0">
                        <a:latin typeface="Cambria Math" panose="02040503050406030204" pitchFamily="18" charset="0"/>
                      </a:rPr>
                      <m:t>𝑎𝑛𝑑</m:t>
                    </m:r>
                    <m:sSub>
                      <m:sSubPr>
                        <m:ctrlPr>
                          <a:rPr lang="tr-TR" i="1">
                            <a:latin typeface="Cambria Math" panose="02040503050406030204" pitchFamily="18" charset="0"/>
                          </a:rPr>
                        </m:ctrlPr>
                      </m:sSubPr>
                      <m:e>
                        <m:r>
                          <a:rPr lang="tr-TR" b="0" i="1" smtClean="0">
                            <a:latin typeface="Cambria Math" panose="02040503050406030204" pitchFamily="18" charset="0"/>
                          </a:rPr>
                          <m:t> </m:t>
                        </m:r>
                        <m:r>
                          <a:rPr lang="tr-TR" i="1">
                            <a:latin typeface="Cambria Math" panose="02040503050406030204" pitchFamily="18" charset="0"/>
                          </a:rPr>
                          <m:t>𝐸</m:t>
                        </m:r>
                      </m:e>
                      <m:sub>
                        <m:r>
                          <a:rPr lang="tr-TR" i="1">
                            <a:latin typeface="Cambria Math" panose="02040503050406030204" pitchFamily="18" charset="0"/>
                          </a:rPr>
                          <m:t>𝑥</m:t>
                        </m:r>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b="0" i="1" smtClean="0">
                            <a:latin typeface="Cambria Math" panose="02040503050406030204" pitchFamily="18" charset="0"/>
                          </a:rPr>
                          <m:t>2</m:t>
                        </m:r>
                      </m:sub>
                    </m:sSub>
                    <m:r>
                      <a:rPr lang="tr-TR" b="0" i="1" smtClean="0">
                        <a:latin typeface="Cambria Math" panose="02040503050406030204" pitchFamily="18" charset="0"/>
                      </a:rPr>
                      <m:t>  </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rPr>
                      <m:t>𝑖𝑠𝑜𝑡𝑟𝑜𝑝𝑖𝑐</m:t>
                    </m:r>
                  </m:oMath>
                </a14:m>
                <a:endParaRPr lang="tr-TR" b="0" i="1" dirty="0">
                  <a:latin typeface="Cambria Math" panose="02040503050406030204" pitchFamily="18" charset="0"/>
                </a:endParaRPr>
              </a:p>
              <a:p>
                <a:endParaRPr lang="tr-TR" sz="800" b="0" i="1" dirty="0">
                  <a:latin typeface="Cambria Math" panose="02040503050406030204" pitchFamily="18" charset="0"/>
                </a:endParaRPr>
              </a:p>
              <a:p>
                <a14:m>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nor/>
                                </m:rPr>
                                <a:rPr lang="tr-TR" dirty="0"/>
                                <m:t>if</m:t>
                              </m:r>
                              <m:r>
                                <m:rPr>
                                  <m:nor/>
                                </m:rPr>
                                <a:rPr lang="tr-TR" dirty="0"/>
                                <m:t>  </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1</m:t>
                                  </m:r>
                                </m:sub>
                              </m:sSub>
                              <m:r>
                                <a:rPr lang="tr-TR" i="1">
                                  <a:latin typeface="Cambria Math" panose="02040503050406030204" pitchFamily="18" charset="0"/>
                                </a:rPr>
                                <m:t> </m:t>
                              </m:r>
                              <m:r>
                                <a:rPr lang="tr-TR" i="1">
                                  <a:latin typeface="Cambria Math" panose="02040503050406030204" pitchFamily="18" charset="0"/>
                                </a:rPr>
                                <m:t>𝑎𝑛𝑑</m:t>
                              </m:r>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2</m:t>
                                  </m:r>
                                </m:sub>
                              </m:sSub>
                              <m:r>
                                <m:rPr>
                                  <m:nor/>
                                </m:rPr>
                                <a:rPr lang="tr-TR" dirty="0"/>
                                <m:t> </m:t>
                              </m:r>
                            </m:e>
                          </m:mr>
                          <m:mr>
                            <m:e>
                              <m:r>
                                <m:rPr>
                                  <m:nor/>
                                </m:rPr>
                                <a:rPr lang="tr-TR" dirty="0"/>
                                <m:t>if</m:t>
                              </m:r>
                              <m:r>
                                <m:rPr>
                                  <m:nor/>
                                </m:rPr>
                                <a:rPr lang="tr-TR" dirty="0"/>
                                <m:t>  </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2</m:t>
                                  </m:r>
                                </m:sub>
                              </m:sSub>
                              <m:r>
                                <a:rPr lang="tr-TR" i="1">
                                  <a:latin typeface="Cambria Math" panose="02040503050406030204" pitchFamily="18" charset="0"/>
                                </a:rPr>
                                <m:t> </m:t>
                              </m:r>
                              <m:r>
                                <a:rPr lang="tr-TR" i="1">
                                  <a:latin typeface="Cambria Math" panose="02040503050406030204" pitchFamily="18" charset="0"/>
                                </a:rPr>
                                <m:t>𝑎𝑛𝑑</m:t>
                              </m:r>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2</m:t>
                                  </m:r>
                                </m:sub>
                              </m:sSub>
                              <m:r>
                                <m:rPr>
                                  <m:nor/>
                                </m:rPr>
                                <a:rPr lang="tr-TR" dirty="0"/>
                                <m:t> </m:t>
                              </m:r>
                            </m:e>
                          </m:mr>
                        </m:m>
                      </m:e>
                    </m:d>
                    <m:r>
                      <a:rPr lang="en-US"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𝑖𝑠𝑜𝑡𝑟𝑜𝑝𝑖𝑐</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h𝑜𝑚𝑜𝑔𝑒𝑛𝑜𝑢𝑠</m:t>
                    </m:r>
                  </m:oMath>
                </a14:m>
                <a:r>
                  <a:rPr lang="tr-TR" b="0" dirty="0">
                    <a:ea typeface="Cambria Math" panose="02040503050406030204" pitchFamily="18" charset="0"/>
                  </a:rPr>
                  <a:t> </a:t>
                </a:r>
              </a:p>
              <a:p>
                <a:endParaRPr lang="tr-TR" sz="800" b="0" dirty="0">
                  <a:ea typeface="Cambria Math" panose="02040503050406030204" pitchFamily="18" charset="0"/>
                </a:endParaRPr>
              </a:p>
              <a:p>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nor/>
                                </m:rPr>
                                <a:rPr lang="tr-TR" dirty="0"/>
                                <m:t>if</m:t>
                              </m:r>
                              <m:r>
                                <m:rPr>
                                  <m:nor/>
                                </m:rPr>
                                <a:rPr lang="tr-TR" dirty="0"/>
                                <m:t>  </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1</m:t>
                                  </m:r>
                                </m:sub>
                              </m:sSub>
                              <m:r>
                                <a:rPr lang="tr-TR" i="1">
                                  <a:latin typeface="Cambria Math" panose="02040503050406030204" pitchFamily="18" charset="0"/>
                                </a:rPr>
                                <m:t> </m:t>
                              </m:r>
                              <m:r>
                                <a:rPr lang="tr-TR" i="1">
                                  <a:latin typeface="Cambria Math" panose="02040503050406030204" pitchFamily="18" charset="0"/>
                                </a:rPr>
                                <m:t>𝑎𝑛𝑑</m:t>
                              </m:r>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2</m:t>
                                  </m:r>
                                </m:sub>
                              </m:sSub>
                              <m:r>
                                <m:rPr>
                                  <m:nor/>
                                </m:rPr>
                                <a:rPr lang="tr-TR" dirty="0"/>
                                <m:t> </m:t>
                              </m:r>
                            </m:e>
                          </m:mr>
                          <m:mr>
                            <m:e>
                              <m:r>
                                <m:rPr>
                                  <m:nor/>
                                </m:rPr>
                                <a:rPr lang="tr-TR" dirty="0"/>
                                <m:t>if</m:t>
                              </m:r>
                              <m:r>
                                <m:rPr>
                                  <m:nor/>
                                </m:rPr>
                                <a:rPr lang="tr-TR" dirty="0"/>
                                <m:t>  </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1</m:t>
                                  </m:r>
                                </m:sub>
                              </m:sSub>
                              <m:r>
                                <a:rPr lang="tr-TR" i="1"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2</m:t>
                                  </m:r>
                                </m:sub>
                              </m:sSub>
                              <m:r>
                                <a:rPr lang="tr-TR" i="1">
                                  <a:latin typeface="Cambria Math" panose="02040503050406030204" pitchFamily="18" charset="0"/>
                                </a:rPr>
                                <m:t> </m:t>
                              </m:r>
                              <m:r>
                                <a:rPr lang="tr-TR" i="1">
                                  <a:latin typeface="Cambria Math" panose="02040503050406030204" pitchFamily="18" charset="0"/>
                                </a:rPr>
                                <m:t>𝑎𝑛𝑑</m:t>
                              </m:r>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1</m:t>
                                  </m:r>
                                </m:sub>
                              </m:sSub>
                              <m:r>
                                <a:rPr lang="tr-TR" i="1"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2</m:t>
                                  </m:r>
                                </m:sub>
                              </m:sSub>
                              <m:r>
                                <m:rPr>
                                  <m:nor/>
                                </m:rPr>
                                <a:rPr lang="tr-TR" dirty="0"/>
                                <m:t> </m:t>
                              </m:r>
                            </m:e>
                          </m:mr>
                        </m:m>
                      </m:e>
                    </m:d>
                    <m:r>
                      <a:rPr lang="en-US"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𝑖𝑠𝑜𝑡𝑟𝑜𝑝𝑖𝑐</m:t>
                    </m:r>
                    <m:r>
                      <a:rPr lang="tr-TR" i="1">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𝑛𝑜𝑛</m:t>
                    </m:r>
                    <m:r>
                      <a:rPr lang="tr-TR" i="1">
                        <a:latin typeface="Cambria Math" panose="02040503050406030204" pitchFamily="18" charset="0"/>
                        <a:ea typeface="Cambria Math" panose="02040503050406030204" pitchFamily="18" charset="0"/>
                      </a:rPr>
                      <m:t>h𝑜𝑚𝑜𝑔𝑒𝑛𝑜𝑢𝑠</m:t>
                    </m:r>
                  </m:oMath>
                </a14:m>
                <a:r>
                  <a:rPr lang="tr-TR" dirty="0">
                    <a:ea typeface="Cambria Math" panose="02040503050406030204" pitchFamily="18" charset="0"/>
                  </a:rPr>
                  <a:t> </a:t>
                </a:r>
              </a:p>
              <a:p>
                <a:endParaRPr lang="tr-TR" sz="800" dirty="0">
                  <a:ea typeface="Cambria Math" panose="02040503050406030204" pitchFamily="18" charset="0"/>
                </a:endParaRPr>
              </a:p>
              <a:p>
                <a:r>
                  <a:rPr lang="tr-TR" dirty="0"/>
                  <a:t>if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1</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1</m:t>
                        </m:r>
                      </m:sub>
                    </m:sSub>
                    <m:r>
                      <a:rPr lang="tr-TR" i="1">
                        <a:latin typeface="Cambria Math" panose="02040503050406030204" pitchFamily="18" charset="0"/>
                      </a:rPr>
                      <m:t> </m:t>
                    </m:r>
                    <m:r>
                      <a:rPr lang="tr-TR" i="1">
                        <a:latin typeface="Cambria Math" panose="02040503050406030204" pitchFamily="18" charset="0"/>
                      </a:rPr>
                      <m:t>𝑎𝑛𝑑</m:t>
                    </m:r>
                    <m:sSub>
                      <m:sSubPr>
                        <m:ctrlPr>
                          <a:rPr lang="tr-TR" i="1">
                            <a:latin typeface="Cambria Math" panose="02040503050406030204" pitchFamily="18" charset="0"/>
                          </a:rPr>
                        </m:ctrlPr>
                      </m:sSubPr>
                      <m:e>
                        <m:r>
                          <a:rPr lang="tr-TR" i="1">
                            <a:latin typeface="Cambria Math" panose="02040503050406030204" pitchFamily="18" charset="0"/>
                          </a:rPr>
                          <m:t> </m:t>
                        </m:r>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2</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2</m:t>
                        </m:r>
                      </m:sub>
                    </m:sSub>
                    <m:r>
                      <a:rPr lang="tr-TR" i="1">
                        <a:latin typeface="Cambria Math" panose="02040503050406030204" pitchFamily="18" charset="0"/>
                      </a:rPr>
                      <m:t>  </m:t>
                    </m:r>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𝑎𝑛</m:t>
                    </m:r>
                    <m:r>
                      <a:rPr lang="tr-TR" i="1">
                        <a:latin typeface="Cambria Math" panose="02040503050406030204" pitchFamily="18" charset="0"/>
                      </a:rPr>
                      <m:t>𝑖𝑠𝑜𝑡𝑟𝑜𝑝𝑖𝑐</m:t>
                    </m:r>
                  </m:oMath>
                </a14:m>
                <a:endParaRPr lang="tr-TR" i="1" dirty="0">
                  <a:latin typeface="Cambria Math" panose="02040503050406030204" pitchFamily="18" charset="0"/>
                </a:endParaRPr>
              </a:p>
              <a:p>
                <a:endParaRPr lang="tr-TR" sz="800" i="1" dirty="0">
                  <a:latin typeface="Cambria Math" panose="02040503050406030204" pitchFamily="18" charset="0"/>
                </a:endParaRPr>
              </a:p>
              <a:p>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nor/>
                                </m:rPr>
                                <a:rPr lang="tr-TR" dirty="0"/>
                                <m:t>if</m:t>
                              </m:r>
                              <m:r>
                                <m:rPr>
                                  <m:nor/>
                                </m:rPr>
                                <a:rPr lang="tr-TR" dirty="0"/>
                                <m:t>  </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1</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1</m:t>
                                  </m:r>
                                </m:sub>
                              </m:sSub>
                              <m:r>
                                <a:rPr lang="tr-TR" i="1">
                                  <a:latin typeface="Cambria Math" panose="02040503050406030204" pitchFamily="18" charset="0"/>
                                </a:rPr>
                                <m:t> </m:t>
                              </m:r>
                              <m:r>
                                <a:rPr lang="tr-TR" i="1">
                                  <a:latin typeface="Cambria Math" panose="02040503050406030204" pitchFamily="18" charset="0"/>
                                </a:rPr>
                                <m:t>𝑎𝑛𝑑</m:t>
                              </m:r>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2</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2</m:t>
                                  </m:r>
                                </m:sub>
                              </m:sSub>
                              <m:r>
                                <m:rPr>
                                  <m:nor/>
                                </m:rPr>
                                <a:rPr lang="tr-TR" dirty="0"/>
                                <m:t> </m:t>
                              </m:r>
                            </m:e>
                          </m:mr>
                          <m:mr>
                            <m:e>
                              <m:r>
                                <m:rPr>
                                  <m:nor/>
                                </m:rPr>
                                <a:rPr lang="tr-TR" dirty="0"/>
                                <m:t>if</m:t>
                              </m:r>
                              <m:r>
                                <m:rPr>
                                  <m:nor/>
                                </m:rPr>
                                <a:rPr lang="tr-TR" dirty="0"/>
                                <m:t>  </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2</m:t>
                                  </m:r>
                                </m:sub>
                              </m:sSub>
                              <m:r>
                                <a:rPr lang="tr-TR" i="1">
                                  <a:latin typeface="Cambria Math" panose="02040503050406030204" pitchFamily="18" charset="0"/>
                                </a:rPr>
                                <m:t> </m:t>
                              </m:r>
                              <m:r>
                                <a:rPr lang="tr-TR" i="1">
                                  <a:latin typeface="Cambria Math" panose="02040503050406030204" pitchFamily="18" charset="0"/>
                                </a:rPr>
                                <m:t>𝑎𝑛𝑑</m:t>
                              </m:r>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2</m:t>
                                  </m:r>
                                </m:sub>
                              </m:sSub>
                              <m:r>
                                <m:rPr>
                                  <m:nor/>
                                </m:rPr>
                                <a:rPr lang="tr-TR" dirty="0"/>
                                <m:t> </m:t>
                              </m:r>
                            </m:e>
                          </m:mr>
                        </m:m>
                      </m:e>
                    </m:d>
                    <m:r>
                      <a:rPr lang="en-US"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𝑎𝑛</m:t>
                    </m:r>
                    <m:r>
                      <a:rPr lang="tr-TR" i="1">
                        <a:latin typeface="Cambria Math" panose="02040503050406030204" pitchFamily="18" charset="0"/>
                        <a:ea typeface="Cambria Math" panose="02040503050406030204" pitchFamily="18" charset="0"/>
                      </a:rPr>
                      <m:t>𝑖𝑠𝑜𝑡𝑟𝑜𝑝𝑖𝑐</m:t>
                    </m:r>
                    <m:r>
                      <a:rPr lang="tr-TR" i="1">
                        <a:latin typeface="Cambria Math" panose="02040503050406030204" pitchFamily="18" charset="0"/>
                        <a:ea typeface="Cambria Math" panose="02040503050406030204" pitchFamily="18" charset="0"/>
                      </a:rPr>
                      <m:t> </m:t>
                    </m:r>
                    <m:r>
                      <a:rPr lang="tr-TR" i="1">
                        <a:latin typeface="Cambria Math" panose="02040503050406030204" pitchFamily="18" charset="0"/>
                        <a:ea typeface="Cambria Math" panose="02040503050406030204" pitchFamily="18" charset="0"/>
                      </a:rPr>
                      <m:t>h𝑜𝑚𝑜𝑔𝑒𝑛𝑜𝑢𝑠</m:t>
                    </m:r>
                  </m:oMath>
                </a14:m>
                <a:r>
                  <a:rPr lang="tr-TR" dirty="0">
                    <a:ea typeface="Cambria Math" panose="02040503050406030204" pitchFamily="18" charset="0"/>
                  </a:rPr>
                  <a:t> </a:t>
                </a:r>
              </a:p>
              <a:p>
                <a:endParaRPr lang="tr-TR" sz="800" dirty="0">
                  <a:ea typeface="Cambria Math" panose="02040503050406030204" pitchFamily="18" charset="0"/>
                </a:endParaRPr>
              </a:p>
              <a:p>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nor/>
                                </m:rPr>
                                <a:rPr lang="tr-TR" dirty="0"/>
                                <m:t>if</m:t>
                              </m:r>
                              <m:r>
                                <m:rPr>
                                  <m:nor/>
                                </m:rPr>
                                <a:rPr lang="tr-TR" dirty="0"/>
                                <m:t>  </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1</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1</m:t>
                                  </m:r>
                                </m:sub>
                              </m:sSub>
                              <m:r>
                                <a:rPr lang="tr-TR" i="1">
                                  <a:latin typeface="Cambria Math" panose="02040503050406030204" pitchFamily="18" charset="0"/>
                                </a:rPr>
                                <m:t> </m:t>
                              </m:r>
                              <m:r>
                                <a:rPr lang="tr-TR" i="1">
                                  <a:latin typeface="Cambria Math" panose="02040503050406030204" pitchFamily="18" charset="0"/>
                                </a:rPr>
                                <m:t>𝑎𝑛𝑑</m:t>
                              </m:r>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2</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2</m:t>
                                  </m:r>
                                </m:sub>
                              </m:sSub>
                              <m:r>
                                <m:rPr>
                                  <m:nor/>
                                </m:rPr>
                                <a:rPr lang="tr-TR" dirty="0"/>
                                <m:t> </m:t>
                              </m:r>
                            </m:e>
                          </m:mr>
                          <m:mr>
                            <m:e>
                              <m:r>
                                <m:rPr>
                                  <m:nor/>
                                </m:rPr>
                                <a:rPr lang="tr-TR" dirty="0"/>
                                <m:t>if</m:t>
                              </m:r>
                              <m:r>
                                <m:rPr>
                                  <m:nor/>
                                </m:rPr>
                                <a:rPr lang="tr-TR" dirty="0"/>
                                <m:t>  </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1</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𝑥</m:t>
                                  </m:r>
                                  <m:r>
                                    <a:rPr lang="tr-TR" i="1">
                                      <a:latin typeface="Cambria Math" panose="02040503050406030204" pitchFamily="18" charset="0"/>
                                    </a:rPr>
                                    <m:t>2</m:t>
                                  </m:r>
                                </m:sub>
                              </m:sSub>
                              <m:r>
                                <a:rPr lang="tr-TR" i="1">
                                  <a:latin typeface="Cambria Math" panose="02040503050406030204" pitchFamily="18" charset="0"/>
                                </a:rPr>
                                <m:t> </m:t>
                              </m:r>
                              <m:r>
                                <a:rPr lang="tr-TR" i="1">
                                  <a:latin typeface="Cambria Math" panose="02040503050406030204" pitchFamily="18" charset="0"/>
                                </a:rPr>
                                <m:t>𝑎𝑛𝑑</m:t>
                              </m:r>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1</m:t>
                                  </m:r>
                                </m:sub>
                              </m:sSub>
                              <m:r>
                                <a:rPr lang="tr-TR" i="1">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𝐸</m:t>
                                  </m:r>
                                </m:e>
                                <m:sub>
                                  <m:r>
                                    <a:rPr lang="tr-TR" i="1">
                                      <a:latin typeface="Cambria Math" panose="02040503050406030204" pitchFamily="18" charset="0"/>
                                    </a:rPr>
                                    <m:t>𝑦</m:t>
                                  </m:r>
                                  <m:r>
                                    <a:rPr lang="tr-TR" i="1">
                                      <a:latin typeface="Cambria Math" panose="02040503050406030204" pitchFamily="18" charset="0"/>
                                    </a:rPr>
                                    <m:t>2</m:t>
                                  </m:r>
                                </m:sub>
                              </m:sSub>
                              <m:r>
                                <m:rPr>
                                  <m:nor/>
                                </m:rPr>
                                <a:rPr lang="tr-TR" dirty="0"/>
                                <m:t> </m:t>
                              </m:r>
                            </m:e>
                          </m:mr>
                        </m:m>
                      </m:e>
                    </m:d>
                    <m:r>
                      <a:rPr lang="en-US"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𝑎𝑛𝑖𝑠𝑜𝑡𝑟𝑜𝑝𝑖𝑐</m:t>
                    </m:r>
                    <m:r>
                      <a:rPr lang="tr-TR" i="1">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𝑛𝑜𝑛</m:t>
                    </m:r>
                    <m:r>
                      <a:rPr lang="tr-TR" i="1">
                        <a:latin typeface="Cambria Math" panose="02040503050406030204" pitchFamily="18" charset="0"/>
                        <a:ea typeface="Cambria Math" panose="02040503050406030204" pitchFamily="18" charset="0"/>
                      </a:rPr>
                      <m:t>h𝑜𝑚𝑜𝑔𝑒𝑛𝑜𝑢𝑠</m:t>
                    </m:r>
                  </m:oMath>
                </a14:m>
                <a:r>
                  <a:rPr lang="tr-TR" dirty="0">
                    <a:ea typeface="Cambria Math" panose="02040503050406030204" pitchFamily="18" charset="0"/>
                  </a:rPr>
                  <a:t> </a:t>
                </a:r>
              </a:p>
              <a:p>
                <a:endParaRPr lang="en-US" dirty="0"/>
              </a:p>
            </p:txBody>
          </p:sp>
        </mc:Choice>
        <mc:Fallback xmlns="">
          <p:sp>
            <p:nvSpPr>
              <p:cNvPr id="18" name="Metin kutusu 17">
                <a:extLst>
                  <a:ext uri="{FF2B5EF4-FFF2-40B4-BE49-F238E27FC236}">
                    <a16:creationId xmlns:a16="http://schemas.microsoft.com/office/drawing/2014/main" id="{06271C3F-2B76-4AF9-B891-F60CD3AD09CF}"/>
                  </a:ext>
                </a:extLst>
              </p:cNvPr>
              <p:cNvSpPr txBox="1">
                <a:spLocks noRot="1" noChangeAspect="1" noMove="1" noResize="1" noEditPoints="1" noAdjustHandles="1" noChangeArrowheads="1" noChangeShapeType="1" noTextEdit="1"/>
              </p:cNvSpPr>
              <p:nvPr/>
            </p:nvSpPr>
            <p:spPr>
              <a:xfrm>
                <a:off x="464713" y="2853812"/>
                <a:ext cx="7139136" cy="4208075"/>
              </a:xfrm>
              <a:prstGeom prst="rect">
                <a:avLst/>
              </a:prstGeom>
              <a:blipFill>
                <a:blip r:embed="rId2"/>
                <a:stretch>
                  <a:fillRect l="-683" t="-580"/>
                </a:stretch>
              </a:blipFill>
            </p:spPr>
            <p:txBody>
              <a:bodyPr/>
              <a:lstStyle/>
              <a:p>
                <a:r>
                  <a:rPr lang="en-US">
                    <a:noFill/>
                  </a:rPr>
                  <a:t> </a:t>
                </a:r>
              </a:p>
            </p:txBody>
          </p:sp>
        </mc:Fallback>
      </mc:AlternateContent>
    </p:spTree>
    <p:extLst>
      <p:ext uri="{BB962C8B-B14F-4D97-AF65-F5344CB8AC3E}">
        <p14:creationId xmlns:p14="http://schemas.microsoft.com/office/powerpoint/2010/main" val="15296850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634082"/>
          </a:xfrm>
        </p:spPr>
        <p:txBody>
          <a:bodyPr>
            <a:noAutofit/>
          </a:bodyPr>
          <a:lstStyle/>
          <a:p>
            <a:r>
              <a:rPr lang="tr-TR" sz="3800" dirty="0" err="1"/>
              <a:t>Strength</a:t>
            </a:r>
            <a:r>
              <a:rPr lang="tr-TR" sz="3800" dirty="0"/>
              <a:t> </a:t>
            </a:r>
            <a:r>
              <a:rPr lang="tr-TR" sz="3800" dirty="0" err="1"/>
              <a:t>Failure</a:t>
            </a:r>
            <a:r>
              <a:rPr lang="tr-TR" sz="3800" dirty="0"/>
              <a:t> </a:t>
            </a:r>
            <a:r>
              <a:rPr lang="tr-TR" sz="3800" dirty="0" err="1"/>
              <a:t>Theories</a:t>
            </a:r>
            <a:r>
              <a:rPr lang="tr-TR" sz="3800" dirty="0"/>
              <a:t> of an </a:t>
            </a:r>
            <a:r>
              <a:rPr lang="tr-TR" sz="3800" dirty="0" err="1"/>
              <a:t>Angle</a:t>
            </a:r>
            <a:r>
              <a:rPr lang="tr-TR" sz="3800" dirty="0"/>
              <a:t> </a:t>
            </a:r>
            <a:r>
              <a:rPr lang="tr-TR" sz="3800" dirty="0" err="1"/>
              <a:t>Lamina</a:t>
            </a:r>
            <a:endParaRPr lang="en-US" sz="3800" dirty="0"/>
          </a:p>
        </p:txBody>
      </p:sp>
      <p:sp>
        <p:nvSpPr>
          <p:cNvPr id="3" name="İçerik Yer Tutucusu 2"/>
          <p:cNvSpPr>
            <a:spLocks noGrp="1"/>
          </p:cNvSpPr>
          <p:nvPr>
            <p:ph idx="1"/>
          </p:nvPr>
        </p:nvSpPr>
        <p:spPr>
          <a:xfrm>
            <a:off x="251520" y="1124744"/>
            <a:ext cx="8640960" cy="5616624"/>
          </a:xfrm>
        </p:spPr>
        <p:txBody>
          <a:bodyPr>
            <a:noAutofit/>
          </a:bodyPr>
          <a:lstStyle/>
          <a:p>
            <a:pPr algn="just"/>
            <a:r>
              <a:rPr lang="en-US" sz="2600" dirty="0"/>
              <a:t>A successful design of a structure requires efﬁcient and safe use of materials.</a:t>
            </a:r>
            <a:r>
              <a:rPr lang="tr-TR" sz="2600" dirty="0"/>
              <a:t> </a:t>
            </a:r>
            <a:r>
              <a:rPr lang="en-US" sz="2600" dirty="0"/>
              <a:t>Theories need to be developed to compare the state of stress in a material</a:t>
            </a:r>
            <a:r>
              <a:rPr lang="tr-TR" sz="2600" dirty="0"/>
              <a:t> </a:t>
            </a:r>
            <a:r>
              <a:rPr lang="en-US" sz="2600" dirty="0"/>
              <a:t>to failure criteria. It should be noted that failure theories are only stated and</a:t>
            </a:r>
            <a:r>
              <a:rPr lang="tr-TR" sz="2600" dirty="0"/>
              <a:t> </a:t>
            </a:r>
            <a:r>
              <a:rPr lang="en-US" sz="2600" dirty="0"/>
              <a:t>their application is validated by experiments.</a:t>
            </a:r>
            <a:endParaRPr lang="tr-TR" sz="2600" dirty="0"/>
          </a:p>
          <a:p>
            <a:pPr algn="just"/>
            <a:r>
              <a:rPr lang="en-US" sz="2600" dirty="0"/>
              <a:t>For a laminate, the strength is related to the strength of each individual</a:t>
            </a:r>
            <a:r>
              <a:rPr lang="tr-TR" sz="2600" dirty="0"/>
              <a:t> </a:t>
            </a:r>
            <a:r>
              <a:rPr lang="en-US" sz="2600" dirty="0"/>
              <a:t>lamina. This allows for a simple and economical method for ﬁnding the</a:t>
            </a:r>
            <a:r>
              <a:rPr lang="tr-TR" sz="2600" dirty="0"/>
              <a:t> </a:t>
            </a:r>
            <a:r>
              <a:rPr lang="en-US" sz="2600" dirty="0"/>
              <a:t>strength of a laminate.</a:t>
            </a:r>
            <a:endParaRPr lang="tr-TR" sz="2600" dirty="0"/>
          </a:p>
          <a:p>
            <a:pPr algn="just"/>
            <a:r>
              <a:rPr lang="en-US" sz="2600" dirty="0"/>
              <a:t>Various theories have been developed for studying</a:t>
            </a:r>
            <a:r>
              <a:rPr lang="tr-TR" sz="2600" dirty="0"/>
              <a:t> </a:t>
            </a:r>
            <a:r>
              <a:rPr lang="en-US" sz="2600" dirty="0"/>
              <a:t>the failure of an angle lamina. The theories are generally based on the </a:t>
            </a:r>
            <a:r>
              <a:rPr lang="en-US" sz="2600" u="sng" dirty="0"/>
              <a:t>normal</a:t>
            </a:r>
            <a:r>
              <a:rPr lang="tr-TR" sz="2600" u="sng" dirty="0"/>
              <a:t> </a:t>
            </a:r>
            <a:r>
              <a:rPr lang="en-US" sz="2600" u="sng" dirty="0"/>
              <a:t>and shear strengths </a:t>
            </a:r>
            <a:r>
              <a:rPr lang="en-US" sz="2600" dirty="0"/>
              <a:t>of a unidirectional lamina.</a:t>
            </a:r>
            <a:endParaRPr lang="tr-TR" sz="2600" dirty="0"/>
          </a:p>
        </p:txBody>
      </p:sp>
    </p:spTree>
    <p:extLst>
      <p:ext uri="{BB962C8B-B14F-4D97-AF65-F5344CB8AC3E}">
        <p14:creationId xmlns:p14="http://schemas.microsoft.com/office/powerpoint/2010/main" val="3871893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893644-240C-41ED-AF72-ED6F9F308F3C}"/>
              </a:ext>
            </a:extLst>
          </p:cNvPr>
          <p:cNvSpPr>
            <a:spLocks noGrp="1"/>
          </p:cNvSpPr>
          <p:nvPr>
            <p:ph type="title"/>
          </p:nvPr>
        </p:nvSpPr>
        <p:spPr/>
        <p:txBody>
          <a:bodyPr>
            <a:normAutofit fontScale="90000"/>
          </a:bodyPr>
          <a:lstStyle/>
          <a:p>
            <a:endParaRPr lang="en-US"/>
          </a:p>
        </p:txBody>
      </p:sp>
      <p:sp>
        <p:nvSpPr>
          <p:cNvPr id="3" name="İçerik Yer Tutucusu 2">
            <a:extLst>
              <a:ext uri="{FF2B5EF4-FFF2-40B4-BE49-F238E27FC236}">
                <a16:creationId xmlns:a16="http://schemas.microsoft.com/office/drawing/2014/main" id="{139753EF-0939-4110-91DC-B3B99BE4F129}"/>
              </a:ext>
            </a:extLst>
          </p:cNvPr>
          <p:cNvSpPr>
            <a:spLocks noGrp="1"/>
          </p:cNvSpPr>
          <p:nvPr>
            <p:ph idx="1"/>
          </p:nvPr>
        </p:nvSpPr>
        <p:spPr/>
        <p:txBody>
          <a:bodyPr/>
          <a:lstStyle/>
          <a:p>
            <a:pPr algn="just"/>
            <a:r>
              <a:rPr lang="en-US" dirty="0"/>
              <a:t>An isotropic material, such as steel, generally has two strength parameters:</a:t>
            </a:r>
            <a:r>
              <a:rPr lang="tr-TR" dirty="0"/>
              <a:t> </a:t>
            </a:r>
            <a:r>
              <a:rPr lang="en-US" u="sng" dirty="0"/>
              <a:t>normal strength and shear strength</a:t>
            </a:r>
            <a:r>
              <a:rPr lang="en-US" dirty="0"/>
              <a:t>.</a:t>
            </a:r>
            <a:r>
              <a:rPr lang="tr-TR" dirty="0"/>
              <a:t> (</a:t>
            </a:r>
            <a:r>
              <a:rPr lang="en-US" dirty="0"/>
              <a:t>based on ﬁnding the</a:t>
            </a:r>
            <a:r>
              <a:rPr lang="tr-TR" dirty="0"/>
              <a:t> </a:t>
            </a:r>
            <a:r>
              <a:rPr lang="en-US" dirty="0"/>
              <a:t>principal normal stresses and the maximum shear stresses</a:t>
            </a:r>
            <a:r>
              <a:rPr lang="tr-TR" dirty="0"/>
              <a:t>)</a:t>
            </a:r>
          </a:p>
          <a:p>
            <a:pPr algn="just"/>
            <a:r>
              <a:rPr lang="en-US" dirty="0"/>
              <a:t>However, in a lamina, the failure theories are not based on principal normal</a:t>
            </a:r>
            <a:r>
              <a:rPr lang="tr-TR" dirty="0"/>
              <a:t> </a:t>
            </a:r>
            <a:r>
              <a:rPr lang="en-US" dirty="0"/>
              <a:t>stresses and maximum shear stresses. Rather, they are based on the stresses</a:t>
            </a:r>
            <a:r>
              <a:rPr lang="tr-TR" dirty="0"/>
              <a:t> </a:t>
            </a:r>
            <a:r>
              <a:rPr lang="en-US" dirty="0"/>
              <a:t>in the material or local axes because a lamina is orthotropic and its properties</a:t>
            </a:r>
            <a:r>
              <a:rPr lang="tr-TR" dirty="0"/>
              <a:t> </a:t>
            </a:r>
            <a:r>
              <a:rPr lang="en-US" dirty="0"/>
              <a:t>are different at different angles, unlike an isotropic material.</a:t>
            </a:r>
          </a:p>
          <a:p>
            <a:endParaRPr lang="en-US" dirty="0"/>
          </a:p>
        </p:txBody>
      </p:sp>
    </p:spTree>
    <p:extLst>
      <p:ext uri="{BB962C8B-B14F-4D97-AF65-F5344CB8AC3E}">
        <p14:creationId xmlns:p14="http://schemas.microsoft.com/office/powerpoint/2010/main" val="31547409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endParaRPr lang="en-US" dirty="0"/>
          </a:p>
        </p:txBody>
      </p:sp>
      <p:sp>
        <p:nvSpPr>
          <p:cNvPr id="3" name="İçerik Yer Tutucusu 2"/>
          <p:cNvSpPr>
            <a:spLocks noGrp="1"/>
          </p:cNvSpPr>
          <p:nvPr>
            <p:ph idx="1"/>
          </p:nvPr>
        </p:nvSpPr>
        <p:spPr/>
        <p:txBody>
          <a:bodyPr>
            <a:normAutofit/>
          </a:bodyPr>
          <a:lstStyle/>
          <a:p>
            <a:pPr marL="0" indent="0">
              <a:buNone/>
            </a:pPr>
            <a:r>
              <a:rPr lang="tr-TR" dirty="0"/>
              <a:t>In </a:t>
            </a:r>
            <a:r>
              <a:rPr lang="tr-TR" dirty="0" err="1"/>
              <a:t>the</a:t>
            </a:r>
            <a:r>
              <a:rPr lang="tr-TR" dirty="0"/>
              <a:t> </a:t>
            </a:r>
            <a:r>
              <a:rPr lang="tr-TR" dirty="0" err="1"/>
              <a:t>case</a:t>
            </a:r>
            <a:r>
              <a:rPr lang="tr-TR" dirty="0"/>
              <a:t> of </a:t>
            </a:r>
            <a:r>
              <a:rPr lang="en-US" dirty="0"/>
              <a:t>a unidirectional lamina</a:t>
            </a:r>
            <a:r>
              <a:rPr lang="tr-TR" dirty="0"/>
              <a:t>, t</a:t>
            </a:r>
            <a:r>
              <a:rPr lang="en-US" dirty="0"/>
              <a:t>he</a:t>
            </a:r>
            <a:r>
              <a:rPr lang="tr-TR" dirty="0"/>
              <a:t> </a:t>
            </a:r>
            <a:r>
              <a:rPr lang="en-US" dirty="0"/>
              <a:t>ﬁve strength parameters </a:t>
            </a:r>
            <a:r>
              <a:rPr lang="tr-TR" dirty="0" err="1"/>
              <a:t>are</a:t>
            </a:r>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89276"/>
            <a:ext cx="5904656" cy="229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457200" y="4952146"/>
            <a:ext cx="8064896" cy="163121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Unlike the stiffness parameters, these strength parameters cannot be transformed directly for an angle lamina. Thus, the failure theories are based on</a:t>
            </a:r>
            <a:r>
              <a:rPr kumimoji="0" lang="tr-TR"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ﬁrst ﬁnding the stresses in the local axes and then using these ﬁve strength</a:t>
            </a:r>
            <a:r>
              <a:rPr kumimoji="0" lang="tr-TR"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parameters of a unidirectional lamina to ﬁnd whether a lamina has failed.</a:t>
            </a:r>
          </a:p>
        </p:txBody>
      </p:sp>
    </p:spTree>
    <p:extLst>
      <p:ext uri="{BB962C8B-B14F-4D97-AF65-F5344CB8AC3E}">
        <p14:creationId xmlns:p14="http://schemas.microsoft.com/office/powerpoint/2010/main" val="32941484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15EB60F-5912-0632-3332-D798B27FC2E9}"/>
              </a:ext>
            </a:extLst>
          </p:cNvPr>
          <p:cNvPicPr>
            <a:picLocks noChangeAspect="1"/>
          </p:cNvPicPr>
          <p:nvPr/>
        </p:nvPicPr>
        <p:blipFill>
          <a:blip r:embed="rId2"/>
          <a:stretch>
            <a:fillRect/>
          </a:stretch>
        </p:blipFill>
        <p:spPr>
          <a:xfrm>
            <a:off x="4769346" y="1844824"/>
            <a:ext cx="1643063" cy="1057275"/>
          </a:xfrm>
          <a:prstGeom prst="rect">
            <a:avLst/>
          </a:prstGeom>
        </p:spPr>
      </p:pic>
      <p:sp>
        <p:nvSpPr>
          <p:cNvPr id="2" name="Başlık 1">
            <a:extLst>
              <a:ext uri="{FF2B5EF4-FFF2-40B4-BE49-F238E27FC236}">
                <a16:creationId xmlns:a16="http://schemas.microsoft.com/office/drawing/2014/main" id="{464978FF-40AC-9592-A484-22E40D1A9705}"/>
              </a:ext>
            </a:extLst>
          </p:cNvPr>
          <p:cNvSpPr>
            <a:spLocks noGrp="1"/>
          </p:cNvSpPr>
          <p:nvPr>
            <p:ph type="title"/>
          </p:nvPr>
        </p:nvSpPr>
        <p:spPr/>
        <p:txBody>
          <a:bodyPr>
            <a:normAutofit fontScale="90000"/>
          </a:bodyPr>
          <a:lstStyle/>
          <a:p>
            <a:r>
              <a:rPr lang="en-US" dirty="0"/>
              <a:t>Maximum Stress Failure Theory</a:t>
            </a:r>
            <a:endParaRPr lang="tr-TR" dirty="0"/>
          </a:p>
        </p:txBody>
      </p:sp>
      <p:sp>
        <p:nvSpPr>
          <p:cNvPr id="3" name="İçerik Yer Tutucusu 2">
            <a:extLst>
              <a:ext uri="{FF2B5EF4-FFF2-40B4-BE49-F238E27FC236}">
                <a16:creationId xmlns:a16="http://schemas.microsoft.com/office/drawing/2014/main" id="{7CF5189D-088D-09CD-4531-9FCB5B1F67BB}"/>
              </a:ext>
            </a:extLst>
          </p:cNvPr>
          <p:cNvSpPr>
            <a:spLocks noGrp="1"/>
          </p:cNvSpPr>
          <p:nvPr>
            <p:ph idx="1"/>
          </p:nvPr>
        </p:nvSpPr>
        <p:spPr>
          <a:xfrm>
            <a:off x="457200" y="980728"/>
            <a:ext cx="8229600" cy="5328592"/>
          </a:xfrm>
        </p:spPr>
        <p:txBody>
          <a:bodyPr>
            <a:normAutofit/>
          </a:bodyPr>
          <a:lstStyle/>
          <a:p>
            <a:pPr algn="just"/>
            <a:r>
              <a:rPr lang="en-US" sz="2400" dirty="0"/>
              <a:t>According to this criterion, if all of the inequalities shown </a:t>
            </a:r>
            <a:r>
              <a:rPr lang="tr-TR" sz="2400" dirty="0"/>
              <a:t>on </a:t>
            </a:r>
            <a:r>
              <a:rPr lang="tr-TR" sz="2400" dirty="0" err="1"/>
              <a:t>below</a:t>
            </a:r>
            <a:r>
              <a:rPr lang="en-US" sz="2400" dirty="0"/>
              <a:t>, for local stresses at a point of the</a:t>
            </a:r>
            <a:r>
              <a:rPr lang="tr-TR" sz="2400" dirty="0"/>
              <a:t> </a:t>
            </a:r>
            <a:r>
              <a:rPr lang="en-US" sz="2400" dirty="0"/>
              <a:t>composite are met, no damage will occur at that point.</a:t>
            </a:r>
            <a:endParaRPr lang="tr-TR" sz="2400" dirty="0"/>
          </a:p>
          <a:p>
            <a:pPr algn="just"/>
            <a:endParaRPr lang="tr-TR" sz="2400" dirty="0"/>
          </a:p>
          <a:p>
            <a:pPr algn="just"/>
            <a:endParaRPr lang="tr-TR" sz="2400" dirty="0"/>
          </a:p>
          <a:p>
            <a:pPr algn="just"/>
            <a:endParaRPr lang="tr-TR" sz="2400" dirty="0"/>
          </a:p>
          <a:p>
            <a:pPr algn="just"/>
            <a:endParaRPr lang="tr-TR" sz="2400" dirty="0"/>
          </a:p>
          <a:p>
            <a:pPr algn="just"/>
            <a:r>
              <a:rPr lang="en-US" sz="2400" dirty="0"/>
              <a:t>In other words, if at least one of these three</a:t>
            </a:r>
            <a:r>
              <a:rPr lang="tr-TR" sz="2400" dirty="0"/>
              <a:t> </a:t>
            </a:r>
            <a:r>
              <a:rPr lang="en-US" sz="2400" dirty="0"/>
              <a:t>inequalities is not met according to this</a:t>
            </a:r>
            <a:r>
              <a:rPr lang="tr-TR" sz="2400" dirty="0"/>
              <a:t> </a:t>
            </a:r>
            <a:r>
              <a:rPr lang="en-US" sz="2400" dirty="0"/>
              <a:t>criterion, damage will occur at that point.</a:t>
            </a:r>
            <a:endParaRPr lang="tr-TR" sz="2400" dirty="0"/>
          </a:p>
          <a:p>
            <a:pPr algn="just"/>
            <a:r>
              <a:rPr lang="en-US" sz="2400" dirty="0"/>
              <a:t>This criterion gives much better and more</a:t>
            </a:r>
            <a:r>
              <a:rPr lang="tr-TR" sz="2400" dirty="0"/>
              <a:t> </a:t>
            </a:r>
            <a:r>
              <a:rPr lang="en-US" sz="2400" dirty="0"/>
              <a:t>realistic results in detecting the fracture of</a:t>
            </a:r>
            <a:r>
              <a:rPr lang="tr-TR" sz="2400" dirty="0"/>
              <a:t> </a:t>
            </a:r>
            <a:r>
              <a:rPr lang="en-US" sz="2400" dirty="0"/>
              <a:t>brittle materials, especially at points where</a:t>
            </a:r>
            <a:r>
              <a:rPr lang="tr-TR" sz="2400" dirty="0"/>
              <a:t> </a:t>
            </a:r>
            <a:r>
              <a:rPr lang="en-US" sz="2400" dirty="0"/>
              <a:t>tensile stresses exist.</a:t>
            </a:r>
            <a:endParaRPr lang="tr-TR" sz="2400" dirty="0"/>
          </a:p>
        </p:txBody>
      </p:sp>
      <p:pic>
        <p:nvPicPr>
          <p:cNvPr id="5" name="Resim 4">
            <a:extLst>
              <a:ext uri="{FF2B5EF4-FFF2-40B4-BE49-F238E27FC236}">
                <a16:creationId xmlns:a16="http://schemas.microsoft.com/office/drawing/2014/main" id="{32867D01-EF2E-F56B-A13A-5B065B467DFD}"/>
              </a:ext>
            </a:extLst>
          </p:cNvPr>
          <p:cNvPicPr>
            <a:picLocks noChangeAspect="1"/>
          </p:cNvPicPr>
          <p:nvPr/>
        </p:nvPicPr>
        <p:blipFill>
          <a:blip r:embed="rId3"/>
          <a:stretch>
            <a:fillRect/>
          </a:stretch>
        </p:blipFill>
        <p:spPr>
          <a:xfrm>
            <a:off x="1547664" y="2132856"/>
            <a:ext cx="2952750" cy="1762125"/>
          </a:xfrm>
          <a:prstGeom prst="rect">
            <a:avLst/>
          </a:prstGeom>
        </p:spPr>
      </p:pic>
      <p:pic>
        <p:nvPicPr>
          <p:cNvPr id="9" name="Resim 8">
            <a:extLst>
              <a:ext uri="{FF2B5EF4-FFF2-40B4-BE49-F238E27FC236}">
                <a16:creationId xmlns:a16="http://schemas.microsoft.com/office/drawing/2014/main" id="{3C733090-8B3F-CC91-EA59-6E6ADBD80DA7}"/>
              </a:ext>
            </a:extLst>
          </p:cNvPr>
          <p:cNvPicPr>
            <a:picLocks noChangeAspect="1"/>
          </p:cNvPicPr>
          <p:nvPr/>
        </p:nvPicPr>
        <p:blipFill>
          <a:blip r:embed="rId4"/>
          <a:stretch>
            <a:fillRect/>
          </a:stretch>
        </p:blipFill>
        <p:spPr>
          <a:xfrm>
            <a:off x="5849799" y="2522461"/>
            <a:ext cx="1771650" cy="561975"/>
          </a:xfrm>
          <a:prstGeom prst="rect">
            <a:avLst/>
          </a:prstGeom>
        </p:spPr>
      </p:pic>
      <p:pic>
        <p:nvPicPr>
          <p:cNvPr id="11" name="Resim 10">
            <a:extLst>
              <a:ext uri="{FF2B5EF4-FFF2-40B4-BE49-F238E27FC236}">
                <a16:creationId xmlns:a16="http://schemas.microsoft.com/office/drawing/2014/main" id="{D82D9B2A-D78B-B04E-6086-AD544B529E53}"/>
              </a:ext>
            </a:extLst>
          </p:cNvPr>
          <p:cNvPicPr>
            <a:picLocks noChangeAspect="1"/>
          </p:cNvPicPr>
          <p:nvPr/>
        </p:nvPicPr>
        <p:blipFill>
          <a:blip r:embed="rId5"/>
          <a:stretch>
            <a:fillRect/>
          </a:stretch>
        </p:blipFill>
        <p:spPr>
          <a:xfrm>
            <a:off x="4588233" y="3266773"/>
            <a:ext cx="1719263" cy="709613"/>
          </a:xfrm>
          <a:prstGeom prst="rect">
            <a:avLst/>
          </a:prstGeom>
        </p:spPr>
      </p:pic>
    </p:spTree>
    <p:extLst>
      <p:ext uri="{BB962C8B-B14F-4D97-AF65-F5344CB8AC3E}">
        <p14:creationId xmlns:p14="http://schemas.microsoft.com/office/powerpoint/2010/main" val="35418272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87C48D-9C6E-5D36-7BB2-28C0AEFBB797}"/>
              </a:ext>
            </a:extLst>
          </p:cNvPr>
          <p:cNvSpPr>
            <a:spLocks noGrp="1"/>
          </p:cNvSpPr>
          <p:nvPr>
            <p:ph type="title"/>
          </p:nvPr>
        </p:nvSpPr>
        <p:spPr/>
        <p:txBody>
          <a:bodyPr>
            <a:normAutofit fontScale="90000"/>
          </a:bodyPr>
          <a:lstStyle/>
          <a:p>
            <a:r>
              <a:rPr lang="en-US" dirty="0"/>
              <a:t>Maximum Strain </a:t>
            </a:r>
            <a:r>
              <a:rPr lang="tr-TR" dirty="0" err="1"/>
              <a:t>Failure</a:t>
            </a:r>
            <a:r>
              <a:rPr lang="tr-TR" dirty="0"/>
              <a:t> </a:t>
            </a:r>
            <a:r>
              <a:rPr lang="en-US" dirty="0"/>
              <a:t>Theory</a:t>
            </a:r>
            <a:endParaRPr lang="tr-TR" dirty="0"/>
          </a:p>
        </p:txBody>
      </p:sp>
      <p:sp>
        <p:nvSpPr>
          <p:cNvPr id="3" name="İçerik Yer Tutucusu 2">
            <a:extLst>
              <a:ext uri="{FF2B5EF4-FFF2-40B4-BE49-F238E27FC236}">
                <a16:creationId xmlns:a16="http://schemas.microsoft.com/office/drawing/2014/main" id="{8EF616AB-A084-F520-6CA2-312AFCA9E29B}"/>
              </a:ext>
            </a:extLst>
          </p:cNvPr>
          <p:cNvSpPr>
            <a:spLocks noGrp="1"/>
          </p:cNvSpPr>
          <p:nvPr>
            <p:ph idx="1"/>
          </p:nvPr>
        </p:nvSpPr>
        <p:spPr>
          <a:xfrm>
            <a:off x="457200" y="908720"/>
            <a:ext cx="8229600" cy="5544616"/>
          </a:xfrm>
        </p:spPr>
        <p:txBody>
          <a:bodyPr>
            <a:normAutofit/>
          </a:bodyPr>
          <a:lstStyle/>
          <a:p>
            <a:pPr algn="just"/>
            <a:r>
              <a:rPr lang="en-US" sz="2300" dirty="0"/>
              <a:t>According to this criterion, if all of the inequalities shown on </a:t>
            </a:r>
            <a:r>
              <a:rPr lang="tr-TR" sz="2300" dirty="0" err="1"/>
              <a:t>below</a:t>
            </a:r>
            <a:r>
              <a:rPr lang="en-US" sz="2300" dirty="0"/>
              <a:t> for local strains at a point of the composite</a:t>
            </a:r>
            <a:r>
              <a:rPr lang="tr-TR" sz="2300" dirty="0"/>
              <a:t> </a:t>
            </a:r>
            <a:r>
              <a:rPr lang="en-US" sz="2300" dirty="0"/>
              <a:t>are met, no damage (failure) will occur at that point.</a:t>
            </a:r>
            <a:endParaRPr lang="tr-TR" sz="2300" dirty="0"/>
          </a:p>
          <a:p>
            <a:pPr algn="just"/>
            <a:endParaRPr lang="tr-TR" sz="2300" dirty="0"/>
          </a:p>
          <a:p>
            <a:pPr algn="just"/>
            <a:endParaRPr lang="tr-TR" sz="2300" dirty="0"/>
          </a:p>
          <a:p>
            <a:pPr algn="just"/>
            <a:endParaRPr lang="tr-TR" sz="2300" dirty="0"/>
          </a:p>
          <a:p>
            <a:pPr algn="just"/>
            <a:endParaRPr lang="tr-TR" sz="2300" dirty="0"/>
          </a:p>
          <a:p>
            <a:pPr algn="just"/>
            <a:r>
              <a:rPr lang="en-US" sz="2300" dirty="0"/>
              <a:t>In other words, if at least one of these three inequalities is not</a:t>
            </a:r>
            <a:r>
              <a:rPr lang="tr-TR" sz="2300" dirty="0"/>
              <a:t> </a:t>
            </a:r>
            <a:r>
              <a:rPr lang="en-US" sz="2300" dirty="0"/>
              <a:t>met according to this criterion, damage will occur at that point.</a:t>
            </a:r>
            <a:endParaRPr lang="tr-TR" sz="2300" dirty="0"/>
          </a:p>
          <a:p>
            <a:pPr algn="just"/>
            <a:r>
              <a:rPr lang="en-US" sz="2300" dirty="0"/>
              <a:t>Strains at the time of damage are calculated from</a:t>
            </a:r>
            <a:r>
              <a:rPr lang="tr-TR" sz="2300" dirty="0"/>
              <a:t> </a:t>
            </a:r>
            <a:r>
              <a:rPr lang="en-US" sz="2300" dirty="0"/>
              <a:t>Hooke's relations.</a:t>
            </a:r>
            <a:endParaRPr lang="tr-TR" sz="2300" dirty="0"/>
          </a:p>
          <a:p>
            <a:pPr algn="just"/>
            <a:r>
              <a:rPr lang="en-US" sz="2300" dirty="0"/>
              <a:t>This criterion gives results much closer to reality in detecting</a:t>
            </a:r>
            <a:r>
              <a:rPr lang="tr-TR" sz="2300" dirty="0"/>
              <a:t> </a:t>
            </a:r>
            <a:r>
              <a:rPr lang="en-US" sz="2300" dirty="0"/>
              <a:t>the fracture of brittle materials and especially at points where</a:t>
            </a:r>
            <a:r>
              <a:rPr lang="tr-TR" sz="2300" dirty="0"/>
              <a:t> </a:t>
            </a:r>
            <a:r>
              <a:rPr lang="en-US" sz="2300" dirty="0"/>
              <a:t>tensile stresses occur.</a:t>
            </a:r>
          </a:p>
        </p:txBody>
      </p:sp>
      <p:pic>
        <p:nvPicPr>
          <p:cNvPr id="5" name="Resim 4">
            <a:extLst>
              <a:ext uri="{FF2B5EF4-FFF2-40B4-BE49-F238E27FC236}">
                <a16:creationId xmlns:a16="http://schemas.microsoft.com/office/drawing/2014/main" id="{EB4928F0-FC7E-0CFC-B513-DF44F6405C87}"/>
              </a:ext>
            </a:extLst>
          </p:cNvPr>
          <p:cNvPicPr>
            <a:picLocks noChangeAspect="1"/>
          </p:cNvPicPr>
          <p:nvPr/>
        </p:nvPicPr>
        <p:blipFill>
          <a:blip r:embed="rId2"/>
          <a:stretch>
            <a:fillRect/>
          </a:stretch>
        </p:blipFill>
        <p:spPr>
          <a:xfrm>
            <a:off x="1896804" y="2276872"/>
            <a:ext cx="2412000" cy="1319459"/>
          </a:xfrm>
          <a:prstGeom prst="rect">
            <a:avLst/>
          </a:prstGeom>
        </p:spPr>
      </p:pic>
      <p:pic>
        <p:nvPicPr>
          <p:cNvPr id="7" name="Resim 6">
            <a:extLst>
              <a:ext uri="{FF2B5EF4-FFF2-40B4-BE49-F238E27FC236}">
                <a16:creationId xmlns:a16="http://schemas.microsoft.com/office/drawing/2014/main" id="{111DFDE5-73DA-DAA1-BD6C-E3599FF23872}"/>
              </a:ext>
            </a:extLst>
          </p:cNvPr>
          <p:cNvPicPr>
            <a:picLocks noChangeAspect="1"/>
          </p:cNvPicPr>
          <p:nvPr/>
        </p:nvPicPr>
        <p:blipFill>
          <a:blip r:embed="rId3"/>
          <a:stretch>
            <a:fillRect/>
          </a:stretch>
        </p:blipFill>
        <p:spPr>
          <a:xfrm>
            <a:off x="4758208" y="2060848"/>
            <a:ext cx="1800000" cy="588625"/>
          </a:xfrm>
          <a:prstGeom prst="rect">
            <a:avLst/>
          </a:prstGeom>
        </p:spPr>
      </p:pic>
      <p:pic>
        <p:nvPicPr>
          <p:cNvPr id="9" name="Resim 8">
            <a:extLst>
              <a:ext uri="{FF2B5EF4-FFF2-40B4-BE49-F238E27FC236}">
                <a16:creationId xmlns:a16="http://schemas.microsoft.com/office/drawing/2014/main" id="{E1F27FAE-597B-CA4B-572B-55A3BCCD3198}"/>
              </a:ext>
            </a:extLst>
          </p:cNvPr>
          <p:cNvPicPr>
            <a:picLocks noChangeAspect="1"/>
          </p:cNvPicPr>
          <p:nvPr/>
        </p:nvPicPr>
        <p:blipFill>
          <a:blip r:embed="rId4"/>
          <a:stretch>
            <a:fillRect/>
          </a:stretch>
        </p:blipFill>
        <p:spPr>
          <a:xfrm>
            <a:off x="6732240" y="1916833"/>
            <a:ext cx="1692000" cy="646039"/>
          </a:xfrm>
          <a:prstGeom prst="rect">
            <a:avLst/>
          </a:prstGeom>
        </p:spPr>
      </p:pic>
      <p:pic>
        <p:nvPicPr>
          <p:cNvPr id="11" name="Resim 10">
            <a:extLst>
              <a:ext uri="{FF2B5EF4-FFF2-40B4-BE49-F238E27FC236}">
                <a16:creationId xmlns:a16="http://schemas.microsoft.com/office/drawing/2014/main" id="{E2374DF8-D101-FF99-2AE1-87D4174429E2}"/>
              </a:ext>
            </a:extLst>
          </p:cNvPr>
          <p:cNvPicPr>
            <a:picLocks noChangeAspect="1"/>
          </p:cNvPicPr>
          <p:nvPr/>
        </p:nvPicPr>
        <p:blipFill>
          <a:blip r:embed="rId5"/>
          <a:stretch>
            <a:fillRect/>
          </a:stretch>
        </p:blipFill>
        <p:spPr>
          <a:xfrm>
            <a:off x="4788216" y="2705221"/>
            <a:ext cx="1728000" cy="507755"/>
          </a:xfrm>
          <a:prstGeom prst="rect">
            <a:avLst/>
          </a:prstGeom>
        </p:spPr>
      </p:pic>
      <p:pic>
        <p:nvPicPr>
          <p:cNvPr id="13" name="Resim 12">
            <a:extLst>
              <a:ext uri="{FF2B5EF4-FFF2-40B4-BE49-F238E27FC236}">
                <a16:creationId xmlns:a16="http://schemas.microsoft.com/office/drawing/2014/main" id="{6E4AC025-FD7C-C10A-D8DF-5740726AA983}"/>
              </a:ext>
            </a:extLst>
          </p:cNvPr>
          <p:cNvPicPr>
            <a:picLocks noChangeAspect="1"/>
          </p:cNvPicPr>
          <p:nvPr/>
        </p:nvPicPr>
        <p:blipFill>
          <a:blip r:embed="rId6"/>
          <a:stretch>
            <a:fillRect/>
          </a:stretch>
        </p:blipFill>
        <p:spPr>
          <a:xfrm>
            <a:off x="6779296" y="2636912"/>
            <a:ext cx="1692000" cy="610094"/>
          </a:xfrm>
          <a:prstGeom prst="rect">
            <a:avLst/>
          </a:prstGeom>
        </p:spPr>
      </p:pic>
      <p:pic>
        <p:nvPicPr>
          <p:cNvPr id="15" name="Resim 14">
            <a:extLst>
              <a:ext uri="{FF2B5EF4-FFF2-40B4-BE49-F238E27FC236}">
                <a16:creationId xmlns:a16="http://schemas.microsoft.com/office/drawing/2014/main" id="{EBFF3C42-58D9-F6BA-ABDD-990FBACA6542}"/>
              </a:ext>
            </a:extLst>
          </p:cNvPr>
          <p:cNvPicPr>
            <a:picLocks noChangeAspect="1"/>
          </p:cNvPicPr>
          <p:nvPr/>
        </p:nvPicPr>
        <p:blipFill>
          <a:blip r:embed="rId7"/>
          <a:stretch>
            <a:fillRect/>
          </a:stretch>
        </p:blipFill>
        <p:spPr>
          <a:xfrm>
            <a:off x="4835198" y="3192880"/>
            <a:ext cx="1728000" cy="596160"/>
          </a:xfrm>
          <a:prstGeom prst="rect">
            <a:avLst/>
          </a:prstGeom>
        </p:spPr>
      </p:pic>
    </p:spTree>
    <p:extLst>
      <p:ext uri="{BB962C8B-B14F-4D97-AF65-F5344CB8AC3E}">
        <p14:creationId xmlns:p14="http://schemas.microsoft.com/office/powerpoint/2010/main" val="4333604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en-US" sz="3200" dirty="0"/>
              <a:t>Maximum Stress and Strain Failure Theories</a:t>
            </a:r>
          </a:p>
        </p:txBody>
      </p:sp>
      <p:sp>
        <p:nvSpPr>
          <p:cNvPr id="3" name="İçerik Yer Tutucusu 2"/>
          <p:cNvSpPr>
            <a:spLocks noGrp="1"/>
          </p:cNvSpPr>
          <p:nvPr>
            <p:ph idx="1"/>
          </p:nvPr>
        </p:nvSpPr>
        <p:spPr/>
        <p:txBody>
          <a:bodyPr>
            <a:normAutofit fontScale="92500"/>
          </a:bodyPr>
          <a:lstStyle/>
          <a:p>
            <a:pPr algn="just"/>
            <a:r>
              <a:rPr lang="en-US" dirty="0"/>
              <a:t>The ultimate strains can be found from the ultimate strength parameters and the elastic moduli, assuming the stress-strain response is linear until failure.</a:t>
            </a:r>
          </a:p>
          <a:p>
            <a:pPr algn="just"/>
            <a:r>
              <a:rPr lang="tr-TR" dirty="0"/>
              <a:t>For</a:t>
            </a:r>
            <a:r>
              <a:rPr lang="en-US" dirty="0"/>
              <a:t> the maximum strain failure theory, no interactions occurs between various components of strain.</a:t>
            </a:r>
          </a:p>
          <a:p>
            <a:pPr algn="just"/>
            <a:r>
              <a:rPr lang="tr-TR" dirty="0"/>
              <a:t>The</a:t>
            </a:r>
            <a:r>
              <a:rPr lang="en-US" dirty="0"/>
              <a:t> maximum stress failure theory and the maximum failure strain</a:t>
            </a:r>
            <a:r>
              <a:rPr lang="tr-TR" dirty="0"/>
              <a:t> </a:t>
            </a:r>
            <a:r>
              <a:rPr lang="en-US" dirty="0"/>
              <a:t>theory give different results because the local strains in a lamina include the Poisson’s ratio.</a:t>
            </a:r>
          </a:p>
          <a:p>
            <a:pPr algn="just"/>
            <a:r>
              <a:rPr lang="tr-TR" dirty="0" err="1"/>
              <a:t>If</a:t>
            </a:r>
            <a:r>
              <a:rPr lang="en-US" dirty="0"/>
              <a:t> the Poisson’s ratio is zero in the unidirectional lamina, the two failure theories will give identical results.</a:t>
            </a:r>
          </a:p>
        </p:txBody>
      </p:sp>
    </p:spTree>
    <p:extLst>
      <p:ext uri="{BB962C8B-B14F-4D97-AF65-F5344CB8AC3E}">
        <p14:creationId xmlns:p14="http://schemas.microsoft.com/office/powerpoint/2010/main" val="28107604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C054A4-9B78-85C6-76BD-B132BC0EE052}"/>
              </a:ext>
            </a:extLst>
          </p:cNvPr>
          <p:cNvSpPr>
            <a:spLocks noGrp="1"/>
          </p:cNvSpPr>
          <p:nvPr>
            <p:ph type="title"/>
          </p:nvPr>
        </p:nvSpPr>
        <p:spPr/>
        <p:txBody>
          <a:bodyPr>
            <a:normAutofit fontScale="90000"/>
          </a:bodyPr>
          <a:lstStyle/>
          <a:p>
            <a:r>
              <a:rPr lang="en-US" dirty="0"/>
              <a:t>Tsai-Hill Failure Theory</a:t>
            </a:r>
            <a:endParaRPr lang="tr-TR" dirty="0"/>
          </a:p>
        </p:txBody>
      </p:sp>
      <p:sp>
        <p:nvSpPr>
          <p:cNvPr id="3" name="İçerik Yer Tutucusu 2">
            <a:extLst>
              <a:ext uri="{FF2B5EF4-FFF2-40B4-BE49-F238E27FC236}">
                <a16:creationId xmlns:a16="http://schemas.microsoft.com/office/drawing/2014/main" id="{90843B73-2D29-3E49-440C-96FA9BA6F8F7}"/>
              </a:ext>
            </a:extLst>
          </p:cNvPr>
          <p:cNvSpPr>
            <a:spLocks noGrp="1"/>
          </p:cNvSpPr>
          <p:nvPr>
            <p:ph idx="1"/>
          </p:nvPr>
        </p:nvSpPr>
        <p:spPr>
          <a:xfrm>
            <a:off x="457200" y="908720"/>
            <a:ext cx="8229600" cy="5217443"/>
          </a:xfrm>
        </p:spPr>
        <p:txBody>
          <a:bodyPr>
            <a:normAutofit/>
          </a:bodyPr>
          <a:lstStyle/>
          <a:p>
            <a:pPr algn="just"/>
            <a:r>
              <a:rPr lang="en-US" sz="2400" dirty="0"/>
              <a:t>This criterion is an adaptation of the Von Mises distortion energy damage theory, which is valid for isotropic materials, to anisotropic materials.</a:t>
            </a:r>
            <a:endParaRPr lang="tr-TR" sz="2400" dirty="0"/>
          </a:p>
          <a:p>
            <a:pPr algn="just"/>
            <a:r>
              <a:rPr lang="en-US" sz="2400" dirty="0"/>
              <a:t>This criterion gives very good results</a:t>
            </a:r>
            <a:endParaRPr lang="tr-TR" sz="2400" dirty="0"/>
          </a:p>
          <a:p>
            <a:pPr lvl="1" algn="just"/>
            <a:r>
              <a:rPr lang="en-US" sz="2200" dirty="0"/>
              <a:t>in damage detection in composites with the same tensile and compressive strengths,</a:t>
            </a:r>
            <a:endParaRPr lang="tr-TR" sz="2200" dirty="0"/>
          </a:p>
          <a:p>
            <a:pPr lvl="1" algn="just"/>
            <a:r>
              <a:rPr lang="en-US" sz="2200" dirty="0"/>
              <a:t>in composites with ductile behavior and</a:t>
            </a:r>
            <a:endParaRPr lang="tr-TR" sz="2200" dirty="0"/>
          </a:p>
          <a:p>
            <a:pPr lvl="1" algn="just"/>
            <a:r>
              <a:rPr lang="en-US" sz="2200" dirty="0"/>
              <a:t>in points subject to tensile stress.</a:t>
            </a:r>
            <a:endParaRPr lang="tr-TR" sz="2200" dirty="0"/>
          </a:p>
          <a:p>
            <a:pPr algn="just"/>
            <a:r>
              <a:rPr lang="en-US" sz="2400" dirty="0"/>
              <a:t>According to this criterion, for damage to occur in a layer, the following condition must be violated:</a:t>
            </a:r>
            <a:endParaRPr lang="tr-TR" sz="2400" dirty="0"/>
          </a:p>
          <a:p>
            <a:pPr algn="just"/>
            <a:endParaRPr lang="tr-TR" dirty="0"/>
          </a:p>
        </p:txBody>
      </p:sp>
      <p:pic>
        <p:nvPicPr>
          <p:cNvPr id="6" name="Resim 5">
            <a:extLst>
              <a:ext uri="{FF2B5EF4-FFF2-40B4-BE49-F238E27FC236}">
                <a16:creationId xmlns:a16="http://schemas.microsoft.com/office/drawing/2014/main" id="{A7C7BD3C-9765-82DE-0133-166FE7F7F1D9}"/>
              </a:ext>
            </a:extLst>
          </p:cNvPr>
          <p:cNvPicPr>
            <a:picLocks noChangeAspect="1"/>
          </p:cNvPicPr>
          <p:nvPr/>
        </p:nvPicPr>
        <p:blipFill>
          <a:blip r:embed="rId2"/>
          <a:stretch>
            <a:fillRect/>
          </a:stretch>
        </p:blipFill>
        <p:spPr>
          <a:xfrm>
            <a:off x="1547664" y="4897438"/>
            <a:ext cx="6629400" cy="1228725"/>
          </a:xfrm>
          <a:prstGeom prst="rect">
            <a:avLst/>
          </a:prstGeom>
        </p:spPr>
      </p:pic>
    </p:spTree>
    <p:extLst>
      <p:ext uri="{BB962C8B-B14F-4D97-AF65-F5344CB8AC3E}">
        <p14:creationId xmlns:p14="http://schemas.microsoft.com/office/powerpoint/2010/main" val="9830344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AEF5A5-D393-2767-2880-8ACF8275CB84}"/>
              </a:ext>
            </a:extLst>
          </p:cNvPr>
          <p:cNvSpPr>
            <a:spLocks noGrp="1"/>
          </p:cNvSpPr>
          <p:nvPr>
            <p:ph type="title"/>
          </p:nvPr>
        </p:nvSpPr>
        <p:spPr/>
        <p:txBody>
          <a:bodyPr>
            <a:normAutofit fontScale="90000"/>
          </a:bodyPr>
          <a:lstStyle/>
          <a:p>
            <a:endParaRPr lang="tr-T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913571CA-1C54-9046-77A2-B1EE24C32116}"/>
                  </a:ext>
                </a:extLst>
              </p:cNvPr>
              <p:cNvSpPr>
                <a:spLocks noGrp="1"/>
              </p:cNvSpPr>
              <p:nvPr>
                <p:ph idx="1"/>
              </p:nvPr>
            </p:nvSpPr>
            <p:spPr>
              <a:xfrm>
                <a:off x="251520" y="1124744"/>
                <a:ext cx="8568952" cy="5001419"/>
              </a:xfrm>
            </p:spPr>
            <p:txBody>
              <a:bodyPr/>
              <a:lstStyle/>
              <a:p>
                <a:pPr algn="just"/>
                <a:r>
                  <a:rPr lang="en-US" dirty="0"/>
                  <a:t>Since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3</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𝜏</m:t>
                        </m:r>
                      </m:e>
                      <m:sub>
                        <m:r>
                          <a:rPr lang="tr-TR" b="0" i="1" smtClean="0">
                            <a:latin typeface="Cambria Math" panose="02040503050406030204" pitchFamily="18" charset="0"/>
                          </a:rPr>
                          <m:t>31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𝜏</m:t>
                        </m:r>
                      </m:e>
                      <m:sub>
                        <m:r>
                          <a:rPr lang="tr-TR" b="0" i="1" smtClean="0">
                            <a:latin typeface="Cambria Math" panose="02040503050406030204" pitchFamily="18" charset="0"/>
                          </a:rPr>
                          <m:t>23</m:t>
                        </m:r>
                      </m:sub>
                    </m:sSub>
                    <m:r>
                      <a:rPr lang="tr-TR" b="0" i="1" smtClean="0">
                        <a:latin typeface="Cambria Math" panose="02040503050406030204" pitchFamily="18" charset="0"/>
                      </a:rPr>
                      <m:t>=0</m:t>
                    </m:r>
                  </m:oMath>
                </a14:m>
                <a:r>
                  <a:rPr lang="tr-TR" dirty="0"/>
                  <a:t> </a:t>
                </a:r>
                <a:r>
                  <a:rPr lang="en-US" dirty="0"/>
                  <a:t>in the case of 2-Dimensional (Plane) stress, equation turns into</a:t>
                </a:r>
                <a:endParaRPr lang="tr-TR" dirty="0"/>
              </a:p>
              <a:p>
                <a:pPr algn="just"/>
                <a:endParaRPr lang="tr-TR" dirty="0"/>
              </a:p>
              <a:p>
                <a:pPr algn="just"/>
                <a:r>
                  <a:rPr lang="en-US" dirty="0"/>
                  <a:t>In case of plane stress;</a:t>
                </a:r>
                <a:endParaRPr lang="tr-TR" dirty="0"/>
              </a:p>
              <a:p>
                <a:pPr lvl="1" algn="just"/>
                <a:r>
                  <a:rPr lang="en-US" dirty="0"/>
                  <a:t>If there is a loading that will only create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1</m:t>
                        </m:r>
                      </m:sub>
                    </m:sSub>
                  </m:oMath>
                </a14:m>
                <a:r>
                  <a:rPr lang="en-US" dirty="0"/>
                  <a:t>, at the time of damage:</a:t>
                </a:r>
                <a:endParaRPr lang="tr-TR" dirty="0"/>
              </a:p>
              <a:p>
                <a:pPr lvl="1" algn="just"/>
                <a:endParaRPr lang="tr-TR" dirty="0"/>
              </a:p>
              <a:p>
                <a:pPr lvl="1" algn="just"/>
                <a:r>
                  <a:rPr lang="en-US" dirty="0"/>
                  <a:t>If there is a loading that will only create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2</m:t>
                        </m:r>
                      </m:sub>
                    </m:sSub>
                  </m:oMath>
                </a14:m>
                <a:r>
                  <a:rPr lang="en-US" dirty="0"/>
                  <a:t>, at the time of damage:</a:t>
                </a:r>
                <a:endParaRPr lang="tr-TR" dirty="0"/>
              </a:p>
              <a:p>
                <a:pPr lvl="1" algn="just"/>
                <a:endParaRPr lang="tr-TR" dirty="0"/>
              </a:p>
              <a:p>
                <a:pPr lvl="1" algn="just"/>
                <a:endParaRPr lang="tr-TR" dirty="0"/>
              </a:p>
              <a:p>
                <a:pPr lvl="1" algn="just"/>
                <a:endParaRPr lang="tr-TR" dirty="0"/>
              </a:p>
              <a:p>
                <a:pPr algn="just"/>
                <a:endParaRPr lang="tr-TR" dirty="0"/>
              </a:p>
            </p:txBody>
          </p:sp>
        </mc:Choice>
        <mc:Fallback xmlns="">
          <p:sp>
            <p:nvSpPr>
              <p:cNvPr id="3" name="İçerik Yer Tutucusu 2">
                <a:extLst>
                  <a:ext uri="{FF2B5EF4-FFF2-40B4-BE49-F238E27FC236}">
                    <a16:creationId xmlns:a16="http://schemas.microsoft.com/office/drawing/2014/main" id="{913571CA-1C54-9046-77A2-B1EE24C32116}"/>
                  </a:ext>
                </a:extLst>
              </p:cNvPr>
              <p:cNvSpPr>
                <a:spLocks noGrp="1" noRot="1" noChangeAspect="1" noMove="1" noResize="1" noEditPoints="1" noAdjustHandles="1" noChangeArrowheads="1" noChangeShapeType="1" noTextEdit="1"/>
              </p:cNvSpPr>
              <p:nvPr>
                <p:ph idx="1"/>
              </p:nvPr>
            </p:nvSpPr>
            <p:spPr>
              <a:xfrm>
                <a:off x="251520" y="1124744"/>
                <a:ext cx="8568952" cy="5001419"/>
              </a:xfrm>
              <a:blipFill>
                <a:blip r:embed="rId2"/>
                <a:stretch>
                  <a:fillRect l="-1280" t="-1220" r="-1494"/>
                </a:stretch>
              </a:blipFill>
            </p:spPr>
            <p:txBody>
              <a:bodyPr/>
              <a:lstStyle/>
              <a:p>
                <a:r>
                  <a:rPr lang="tr-TR">
                    <a:noFill/>
                  </a:rPr>
                  <a:t> </a:t>
                </a:r>
              </a:p>
            </p:txBody>
          </p:sp>
        </mc:Fallback>
      </mc:AlternateContent>
      <p:pic>
        <p:nvPicPr>
          <p:cNvPr id="5" name="Resim 4">
            <a:extLst>
              <a:ext uri="{FF2B5EF4-FFF2-40B4-BE49-F238E27FC236}">
                <a16:creationId xmlns:a16="http://schemas.microsoft.com/office/drawing/2014/main" id="{60C39FD8-31BF-9F23-8346-7175EA081FBA}"/>
              </a:ext>
            </a:extLst>
          </p:cNvPr>
          <p:cNvPicPr>
            <a:picLocks noChangeAspect="1"/>
          </p:cNvPicPr>
          <p:nvPr/>
        </p:nvPicPr>
        <p:blipFill>
          <a:blip r:embed="rId3"/>
          <a:stretch>
            <a:fillRect/>
          </a:stretch>
        </p:blipFill>
        <p:spPr>
          <a:xfrm>
            <a:off x="1584000" y="2132856"/>
            <a:ext cx="5976000" cy="440222"/>
          </a:xfrm>
          <a:prstGeom prst="rect">
            <a:avLst/>
          </a:prstGeom>
        </p:spPr>
      </p:pic>
      <p:pic>
        <p:nvPicPr>
          <p:cNvPr id="7" name="Resim 6">
            <a:extLst>
              <a:ext uri="{FF2B5EF4-FFF2-40B4-BE49-F238E27FC236}">
                <a16:creationId xmlns:a16="http://schemas.microsoft.com/office/drawing/2014/main" id="{883C643C-16B6-8AEF-3D92-44E37BC42005}"/>
              </a:ext>
            </a:extLst>
          </p:cNvPr>
          <p:cNvPicPr>
            <a:picLocks noChangeAspect="1"/>
          </p:cNvPicPr>
          <p:nvPr/>
        </p:nvPicPr>
        <p:blipFill>
          <a:blip r:embed="rId4"/>
          <a:stretch>
            <a:fillRect/>
          </a:stretch>
        </p:blipFill>
        <p:spPr>
          <a:xfrm>
            <a:off x="3490912" y="3959095"/>
            <a:ext cx="2162175" cy="390525"/>
          </a:xfrm>
          <a:prstGeom prst="rect">
            <a:avLst/>
          </a:prstGeom>
        </p:spPr>
      </p:pic>
      <p:pic>
        <p:nvPicPr>
          <p:cNvPr id="9" name="Resim 8">
            <a:extLst>
              <a:ext uri="{FF2B5EF4-FFF2-40B4-BE49-F238E27FC236}">
                <a16:creationId xmlns:a16="http://schemas.microsoft.com/office/drawing/2014/main" id="{5636C9C8-E43B-1A9C-310A-121768C5927C}"/>
              </a:ext>
            </a:extLst>
          </p:cNvPr>
          <p:cNvPicPr>
            <a:picLocks noChangeAspect="1"/>
          </p:cNvPicPr>
          <p:nvPr/>
        </p:nvPicPr>
        <p:blipFill>
          <a:blip r:embed="rId5"/>
          <a:stretch>
            <a:fillRect/>
          </a:stretch>
        </p:blipFill>
        <p:spPr>
          <a:xfrm>
            <a:off x="3490912" y="5157192"/>
            <a:ext cx="2209800" cy="419100"/>
          </a:xfrm>
          <a:prstGeom prst="rect">
            <a:avLst/>
          </a:prstGeom>
        </p:spPr>
      </p:pic>
    </p:spTree>
    <p:extLst>
      <p:ext uri="{BB962C8B-B14F-4D97-AF65-F5344CB8AC3E}">
        <p14:creationId xmlns:p14="http://schemas.microsoft.com/office/powerpoint/2010/main" val="35222460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751A14-CD3F-954F-8E5F-FD6B4964B008}"/>
              </a:ext>
            </a:extLst>
          </p:cNvPr>
          <p:cNvSpPr>
            <a:spLocks noGrp="1"/>
          </p:cNvSpPr>
          <p:nvPr>
            <p:ph type="title"/>
          </p:nvPr>
        </p:nvSpPr>
        <p:spPr/>
        <p:txBody>
          <a:bodyPr>
            <a:normAutofit fontScale="90000"/>
          </a:bodyPr>
          <a:lstStyle/>
          <a:p>
            <a:endParaRPr lang="tr-T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4AF4D814-5C9D-61DE-F56B-39E0E1D276D9}"/>
                  </a:ext>
                </a:extLst>
              </p:cNvPr>
              <p:cNvSpPr>
                <a:spLocks noGrp="1"/>
              </p:cNvSpPr>
              <p:nvPr>
                <p:ph idx="1"/>
              </p:nvPr>
            </p:nvSpPr>
            <p:spPr/>
            <p:txBody>
              <a:bodyPr/>
              <a:lstStyle/>
              <a:p>
                <a:pPr lvl="1" algn="just"/>
                <a:r>
                  <a:rPr lang="en-US" dirty="0"/>
                  <a:t>Assume that the strength values in directions 2 and 3 are considered</a:t>
                </a:r>
                <a:r>
                  <a:rPr lang="tr-TR" dirty="0"/>
                  <a:t> </a:t>
                </a:r>
                <a:r>
                  <a:rPr lang="en-US" dirty="0"/>
                  <a:t>the same and only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3</m:t>
                        </m:r>
                      </m:sub>
                    </m:sSub>
                  </m:oMath>
                </a14:m>
                <a:r>
                  <a:rPr lang="en-US" dirty="0"/>
                  <a:t> occurs during loading. At the time of damage:</a:t>
                </a:r>
                <a:endParaRPr lang="tr-TR" dirty="0"/>
              </a:p>
              <a:p>
                <a:pPr algn="just"/>
                <a:endParaRPr lang="tr-TR" dirty="0"/>
              </a:p>
              <a:p>
                <a:pPr lvl="1" algn="just"/>
                <a:r>
                  <a:rPr lang="en-US" dirty="0"/>
                  <a:t>If there is a loading that will only create </a:t>
                </a:r>
                <a14:m>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tr-TR" i="1">
                            <a:latin typeface="Cambria Math" panose="02040503050406030204" pitchFamily="18" charset="0"/>
                          </a:rPr>
                          <m:t>1</m:t>
                        </m:r>
                        <m:r>
                          <a:rPr lang="tr-TR" b="0" i="1" smtClean="0">
                            <a:latin typeface="Cambria Math" panose="02040503050406030204" pitchFamily="18" charset="0"/>
                          </a:rPr>
                          <m:t>2</m:t>
                        </m:r>
                      </m:sub>
                    </m:sSub>
                  </m:oMath>
                </a14:m>
                <a:r>
                  <a:rPr lang="en-US" dirty="0"/>
                  <a:t>, at the time of damage:</a:t>
                </a:r>
                <a:endParaRPr lang="tr-TR" dirty="0"/>
              </a:p>
              <a:p>
                <a:pPr lvl="1" algn="just"/>
                <a:endParaRPr lang="tr-TR" dirty="0"/>
              </a:p>
              <a:p>
                <a:pPr marL="457200" lvl="1" indent="0" algn="just">
                  <a:buNone/>
                </a:pPr>
                <a:r>
                  <a:rPr lang="en-US" dirty="0"/>
                  <a:t>It is obtained from these four equations as</a:t>
                </a:r>
                <a:endParaRPr lang="tr-TR" dirty="0"/>
              </a:p>
            </p:txBody>
          </p:sp>
        </mc:Choice>
        <mc:Fallback xmlns="">
          <p:sp>
            <p:nvSpPr>
              <p:cNvPr id="3" name="İçerik Yer Tutucusu 2">
                <a:extLst>
                  <a:ext uri="{FF2B5EF4-FFF2-40B4-BE49-F238E27FC236}">
                    <a16:creationId xmlns:a16="http://schemas.microsoft.com/office/drawing/2014/main" id="{4AF4D814-5C9D-61DE-F56B-39E0E1D276D9}"/>
                  </a:ext>
                </a:extLst>
              </p:cNvPr>
              <p:cNvSpPr>
                <a:spLocks noGrp="1" noRot="1" noChangeAspect="1" noMove="1" noResize="1" noEditPoints="1" noAdjustHandles="1" noChangeArrowheads="1" noChangeShapeType="1" noTextEdit="1"/>
              </p:cNvSpPr>
              <p:nvPr>
                <p:ph idx="1"/>
              </p:nvPr>
            </p:nvSpPr>
            <p:spPr>
              <a:blipFill>
                <a:blip r:embed="rId2"/>
                <a:stretch>
                  <a:fillRect t="-976" r="-1111"/>
                </a:stretch>
              </a:blipFill>
            </p:spPr>
            <p:txBody>
              <a:bodyPr/>
              <a:lstStyle/>
              <a:p>
                <a:r>
                  <a:rPr lang="tr-TR">
                    <a:noFill/>
                  </a:rPr>
                  <a:t> </a:t>
                </a:r>
              </a:p>
            </p:txBody>
          </p:sp>
        </mc:Fallback>
      </mc:AlternateContent>
      <p:pic>
        <p:nvPicPr>
          <p:cNvPr id="5" name="Resim 4">
            <a:extLst>
              <a:ext uri="{FF2B5EF4-FFF2-40B4-BE49-F238E27FC236}">
                <a16:creationId xmlns:a16="http://schemas.microsoft.com/office/drawing/2014/main" id="{0D7F3B8B-D20F-F1EB-50F8-F10AFF289702}"/>
              </a:ext>
            </a:extLst>
          </p:cNvPr>
          <p:cNvPicPr>
            <a:picLocks noChangeAspect="1"/>
          </p:cNvPicPr>
          <p:nvPr/>
        </p:nvPicPr>
        <p:blipFill>
          <a:blip r:embed="rId3"/>
          <a:stretch>
            <a:fillRect/>
          </a:stretch>
        </p:blipFill>
        <p:spPr>
          <a:xfrm>
            <a:off x="3419872" y="2348880"/>
            <a:ext cx="2160000" cy="439646"/>
          </a:xfrm>
          <a:prstGeom prst="rect">
            <a:avLst/>
          </a:prstGeom>
        </p:spPr>
      </p:pic>
      <p:pic>
        <p:nvPicPr>
          <p:cNvPr id="7" name="Resim 6">
            <a:extLst>
              <a:ext uri="{FF2B5EF4-FFF2-40B4-BE49-F238E27FC236}">
                <a16:creationId xmlns:a16="http://schemas.microsoft.com/office/drawing/2014/main" id="{78BD75F8-3E3F-9472-1817-6A563E6FAF5C}"/>
              </a:ext>
            </a:extLst>
          </p:cNvPr>
          <p:cNvPicPr>
            <a:picLocks noChangeAspect="1"/>
          </p:cNvPicPr>
          <p:nvPr/>
        </p:nvPicPr>
        <p:blipFill>
          <a:blip r:embed="rId4"/>
          <a:stretch>
            <a:fillRect/>
          </a:stretch>
        </p:blipFill>
        <p:spPr>
          <a:xfrm>
            <a:off x="3822280" y="3625453"/>
            <a:ext cx="1728000" cy="449085"/>
          </a:xfrm>
          <a:prstGeom prst="rect">
            <a:avLst/>
          </a:prstGeom>
        </p:spPr>
      </p:pic>
      <p:pic>
        <p:nvPicPr>
          <p:cNvPr id="9" name="Resim 8">
            <a:extLst>
              <a:ext uri="{FF2B5EF4-FFF2-40B4-BE49-F238E27FC236}">
                <a16:creationId xmlns:a16="http://schemas.microsoft.com/office/drawing/2014/main" id="{E5646F31-0858-96ED-6B59-F61DACFF0A08}"/>
              </a:ext>
            </a:extLst>
          </p:cNvPr>
          <p:cNvPicPr>
            <a:picLocks noChangeAspect="1"/>
          </p:cNvPicPr>
          <p:nvPr/>
        </p:nvPicPr>
        <p:blipFill rotWithShape="1">
          <a:blip r:embed="rId5"/>
          <a:srcRect r="68500"/>
          <a:stretch/>
        </p:blipFill>
        <p:spPr>
          <a:xfrm>
            <a:off x="1331640" y="4546711"/>
            <a:ext cx="2880320" cy="743415"/>
          </a:xfrm>
          <a:prstGeom prst="rect">
            <a:avLst/>
          </a:prstGeom>
        </p:spPr>
      </p:pic>
      <p:pic>
        <p:nvPicPr>
          <p:cNvPr id="11" name="Resim 10">
            <a:extLst>
              <a:ext uri="{FF2B5EF4-FFF2-40B4-BE49-F238E27FC236}">
                <a16:creationId xmlns:a16="http://schemas.microsoft.com/office/drawing/2014/main" id="{B5005C6C-5408-57BF-5833-6FD98A7B0EE9}"/>
              </a:ext>
            </a:extLst>
          </p:cNvPr>
          <p:cNvPicPr>
            <a:picLocks noChangeAspect="1"/>
          </p:cNvPicPr>
          <p:nvPr/>
        </p:nvPicPr>
        <p:blipFill rotWithShape="1">
          <a:blip r:embed="rId5"/>
          <a:srcRect l="33862" r="45663"/>
          <a:stretch/>
        </p:blipFill>
        <p:spPr>
          <a:xfrm>
            <a:off x="5652120" y="4539756"/>
            <a:ext cx="1872208" cy="743415"/>
          </a:xfrm>
          <a:prstGeom prst="rect">
            <a:avLst/>
          </a:prstGeom>
        </p:spPr>
      </p:pic>
      <p:pic>
        <p:nvPicPr>
          <p:cNvPr id="13" name="Resim 12">
            <a:extLst>
              <a:ext uri="{FF2B5EF4-FFF2-40B4-BE49-F238E27FC236}">
                <a16:creationId xmlns:a16="http://schemas.microsoft.com/office/drawing/2014/main" id="{430FD0AE-BE1D-F957-F595-50EE0C231F52}"/>
              </a:ext>
            </a:extLst>
          </p:cNvPr>
          <p:cNvPicPr>
            <a:picLocks noChangeAspect="1"/>
          </p:cNvPicPr>
          <p:nvPr/>
        </p:nvPicPr>
        <p:blipFill rotWithShape="1">
          <a:blip r:embed="rId5"/>
          <a:srcRect l="56300" r="24013"/>
          <a:stretch/>
        </p:blipFill>
        <p:spPr>
          <a:xfrm>
            <a:off x="1331640" y="5598772"/>
            <a:ext cx="1800200" cy="743415"/>
          </a:xfrm>
          <a:prstGeom prst="rect">
            <a:avLst/>
          </a:prstGeom>
        </p:spPr>
      </p:pic>
      <p:pic>
        <p:nvPicPr>
          <p:cNvPr id="15" name="Resim 14">
            <a:extLst>
              <a:ext uri="{FF2B5EF4-FFF2-40B4-BE49-F238E27FC236}">
                <a16:creationId xmlns:a16="http://schemas.microsoft.com/office/drawing/2014/main" id="{57A582FF-7855-C6A1-A33A-C5047A1AB07C}"/>
              </a:ext>
            </a:extLst>
          </p:cNvPr>
          <p:cNvPicPr>
            <a:picLocks noChangeAspect="1"/>
          </p:cNvPicPr>
          <p:nvPr/>
        </p:nvPicPr>
        <p:blipFill rotWithShape="1">
          <a:blip r:embed="rId5"/>
          <a:srcRect l="79525"/>
          <a:stretch/>
        </p:blipFill>
        <p:spPr>
          <a:xfrm>
            <a:off x="5652120" y="5598772"/>
            <a:ext cx="1872208" cy="743415"/>
          </a:xfrm>
          <a:prstGeom prst="rect">
            <a:avLst/>
          </a:prstGeom>
        </p:spPr>
      </p:pic>
    </p:spTree>
    <p:extLst>
      <p:ext uri="{BB962C8B-B14F-4D97-AF65-F5344CB8AC3E}">
        <p14:creationId xmlns:p14="http://schemas.microsoft.com/office/powerpoint/2010/main" val="39512556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BDD564-002E-2EBE-923C-A2CA15DB0BB9}"/>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3E8C5D7E-368F-63E3-F9A6-9BA043B2B62E}"/>
              </a:ext>
            </a:extLst>
          </p:cNvPr>
          <p:cNvSpPr>
            <a:spLocks noGrp="1"/>
          </p:cNvSpPr>
          <p:nvPr>
            <p:ph idx="1"/>
          </p:nvPr>
        </p:nvSpPr>
        <p:spPr/>
        <p:txBody>
          <a:bodyPr/>
          <a:lstStyle/>
          <a:p>
            <a:r>
              <a:rPr lang="en-US" dirty="0"/>
              <a:t>If these values</a:t>
            </a:r>
            <a:endParaRPr lang="tr-TR" dirty="0"/>
          </a:p>
          <a:p>
            <a:endParaRPr lang="tr-TR" dirty="0"/>
          </a:p>
          <a:p>
            <a:endParaRPr lang="tr-TR" dirty="0"/>
          </a:p>
          <a:p>
            <a:endParaRPr lang="tr-TR" dirty="0"/>
          </a:p>
          <a:p>
            <a:r>
              <a:rPr lang="en-US" dirty="0"/>
              <a:t>are substituted into</a:t>
            </a:r>
            <a:endParaRPr lang="tr-TR" dirty="0"/>
          </a:p>
          <a:p>
            <a:endParaRPr lang="tr-TR" dirty="0"/>
          </a:p>
          <a:p>
            <a:r>
              <a:rPr lang="tr-TR" dirty="0"/>
              <a:t>it </a:t>
            </a:r>
            <a:r>
              <a:rPr lang="tr-TR" dirty="0" err="1"/>
              <a:t>turns</a:t>
            </a:r>
            <a:r>
              <a:rPr lang="tr-TR" dirty="0"/>
              <a:t> </a:t>
            </a:r>
            <a:r>
              <a:rPr lang="tr-TR" dirty="0" err="1"/>
              <a:t>into</a:t>
            </a:r>
            <a:endParaRPr lang="tr-TR" dirty="0"/>
          </a:p>
          <a:p>
            <a:endParaRPr lang="tr-TR" dirty="0"/>
          </a:p>
          <a:p>
            <a:endParaRPr lang="tr-TR" dirty="0"/>
          </a:p>
        </p:txBody>
      </p:sp>
      <p:pic>
        <p:nvPicPr>
          <p:cNvPr id="4" name="Resim 3">
            <a:extLst>
              <a:ext uri="{FF2B5EF4-FFF2-40B4-BE49-F238E27FC236}">
                <a16:creationId xmlns:a16="http://schemas.microsoft.com/office/drawing/2014/main" id="{A304A18B-53D1-4AE0-636B-C32785DA0750}"/>
              </a:ext>
            </a:extLst>
          </p:cNvPr>
          <p:cNvPicPr>
            <a:picLocks noChangeAspect="1"/>
          </p:cNvPicPr>
          <p:nvPr/>
        </p:nvPicPr>
        <p:blipFill>
          <a:blip r:embed="rId2"/>
          <a:stretch>
            <a:fillRect/>
          </a:stretch>
        </p:blipFill>
        <p:spPr>
          <a:xfrm>
            <a:off x="1367976" y="3717032"/>
            <a:ext cx="5976000" cy="440222"/>
          </a:xfrm>
          <a:prstGeom prst="rect">
            <a:avLst/>
          </a:prstGeom>
        </p:spPr>
      </p:pic>
      <p:pic>
        <p:nvPicPr>
          <p:cNvPr id="6" name="Resim 5">
            <a:extLst>
              <a:ext uri="{FF2B5EF4-FFF2-40B4-BE49-F238E27FC236}">
                <a16:creationId xmlns:a16="http://schemas.microsoft.com/office/drawing/2014/main" id="{48754F6E-CEBB-FEE5-450D-34465554506F}"/>
              </a:ext>
            </a:extLst>
          </p:cNvPr>
          <p:cNvPicPr>
            <a:picLocks noChangeAspect="1"/>
          </p:cNvPicPr>
          <p:nvPr/>
        </p:nvPicPr>
        <p:blipFill>
          <a:blip r:embed="rId3"/>
          <a:stretch>
            <a:fillRect/>
          </a:stretch>
        </p:blipFill>
        <p:spPr>
          <a:xfrm>
            <a:off x="2051720" y="4653136"/>
            <a:ext cx="5229225" cy="981075"/>
          </a:xfrm>
          <a:prstGeom prst="rect">
            <a:avLst/>
          </a:prstGeom>
        </p:spPr>
      </p:pic>
      <p:pic>
        <p:nvPicPr>
          <p:cNvPr id="7" name="Resim 6">
            <a:extLst>
              <a:ext uri="{FF2B5EF4-FFF2-40B4-BE49-F238E27FC236}">
                <a16:creationId xmlns:a16="http://schemas.microsoft.com/office/drawing/2014/main" id="{FA06FB6C-A013-2BC9-9145-C69C07C7FA47}"/>
              </a:ext>
            </a:extLst>
          </p:cNvPr>
          <p:cNvPicPr>
            <a:picLocks noChangeAspect="1"/>
          </p:cNvPicPr>
          <p:nvPr/>
        </p:nvPicPr>
        <p:blipFill rotWithShape="1">
          <a:blip r:embed="rId4"/>
          <a:srcRect r="68500"/>
          <a:stretch/>
        </p:blipFill>
        <p:spPr>
          <a:xfrm>
            <a:off x="1475656" y="1648166"/>
            <a:ext cx="2880320" cy="743415"/>
          </a:xfrm>
          <a:prstGeom prst="rect">
            <a:avLst/>
          </a:prstGeom>
        </p:spPr>
      </p:pic>
      <p:pic>
        <p:nvPicPr>
          <p:cNvPr id="8" name="Resim 7">
            <a:extLst>
              <a:ext uri="{FF2B5EF4-FFF2-40B4-BE49-F238E27FC236}">
                <a16:creationId xmlns:a16="http://schemas.microsoft.com/office/drawing/2014/main" id="{0F92C4EB-8CE0-E52E-DBA7-11237F73BC1E}"/>
              </a:ext>
            </a:extLst>
          </p:cNvPr>
          <p:cNvPicPr>
            <a:picLocks noChangeAspect="1"/>
          </p:cNvPicPr>
          <p:nvPr/>
        </p:nvPicPr>
        <p:blipFill rotWithShape="1">
          <a:blip r:embed="rId4"/>
          <a:srcRect l="33862" r="45663"/>
          <a:stretch/>
        </p:blipFill>
        <p:spPr>
          <a:xfrm>
            <a:off x="5796136" y="1641211"/>
            <a:ext cx="1872208" cy="743415"/>
          </a:xfrm>
          <a:prstGeom prst="rect">
            <a:avLst/>
          </a:prstGeom>
        </p:spPr>
      </p:pic>
      <p:pic>
        <p:nvPicPr>
          <p:cNvPr id="9" name="Resim 8">
            <a:extLst>
              <a:ext uri="{FF2B5EF4-FFF2-40B4-BE49-F238E27FC236}">
                <a16:creationId xmlns:a16="http://schemas.microsoft.com/office/drawing/2014/main" id="{CC4759EB-926A-BCE0-7734-8A75EBC55B33}"/>
              </a:ext>
            </a:extLst>
          </p:cNvPr>
          <p:cNvPicPr>
            <a:picLocks noChangeAspect="1"/>
          </p:cNvPicPr>
          <p:nvPr/>
        </p:nvPicPr>
        <p:blipFill rotWithShape="1">
          <a:blip r:embed="rId4"/>
          <a:srcRect l="56300" r="24013"/>
          <a:stretch/>
        </p:blipFill>
        <p:spPr>
          <a:xfrm>
            <a:off x="1475656" y="2420888"/>
            <a:ext cx="1800200" cy="743415"/>
          </a:xfrm>
          <a:prstGeom prst="rect">
            <a:avLst/>
          </a:prstGeom>
        </p:spPr>
      </p:pic>
      <p:pic>
        <p:nvPicPr>
          <p:cNvPr id="10" name="Resim 9">
            <a:extLst>
              <a:ext uri="{FF2B5EF4-FFF2-40B4-BE49-F238E27FC236}">
                <a16:creationId xmlns:a16="http://schemas.microsoft.com/office/drawing/2014/main" id="{D2A246F2-6503-0417-BD4F-08BEB214E8EE}"/>
              </a:ext>
            </a:extLst>
          </p:cNvPr>
          <p:cNvPicPr>
            <a:picLocks noChangeAspect="1"/>
          </p:cNvPicPr>
          <p:nvPr/>
        </p:nvPicPr>
        <p:blipFill rotWithShape="1">
          <a:blip r:embed="rId4"/>
          <a:srcRect l="79525"/>
          <a:stretch/>
        </p:blipFill>
        <p:spPr>
          <a:xfrm>
            <a:off x="5796136" y="2420888"/>
            <a:ext cx="1872208" cy="743415"/>
          </a:xfrm>
          <a:prstGeom prst="rect">
            <a:avLst/>
          </a:prstGeom>
        </p:spPr>
      </p:pic>
    </p:spTree>
    <p:extLst>
      <p:ext uri="{BB962C8B-B14F-4D97-AF65-F5344CB8AC3E}">
        <p14:creationId xmlns:p14="http://schemas.microsoft.com/office/powerpoint/2010/main" val="129716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chemeClr val="tx1"/>
                </a:solidFill>
              </a:rPr>
              <a:t>What is a hybrid laminate?</a:t>
            </a:r>
            <a:endParaRPr lang="tr-TR" sz="2800" dirty="0">
              <a:solidFill>
                <a:schemeClr val="tx1"/>
              </a:solidFill>
            </a:endParaRPr>
          </a:p>
        </p:txBody>
      </p:sp>
      <p:sp>
        <p:nvSpPr>
          <p:cNvPr id="3" name="Content Placeholder 2"/>
          <p:cNvSpPr>
            <a:spLocks noGrp="1"/>
          </p:cNvSpPr>
          <p:nvPr>
            <p:ph idx="1"/>
          </p:nvPr>
        </p:nvSpPr>
        <p:spPr>
          <a:xfrm>
            <a:off x="457200" y="1124744"/>
            <a:ext cx="8229600" cy="5328592"/>
          </a:xfrm>
        </p:spPr>
        <p:txBody>
          <a:bodyPr>
            <a:normAutofit fontScale="85000" lnSpcReduction="20000"/>
          </a:bodyPr>
          <a:lstStyle/>
          <a:p>
            <a:pPr marL="0" indent="0">
              <a:buNone/>
            </a:pPr>
            <a:r>
              <a:rPr lang="en-US" dirty="0"/>
              <a:t>Hybrid composites contain more than one ﬁber or one matrix system in a</a:t>
            </a:r>
            <a:r>
              <a:rPr lang="tr-TR" dirty="0"/>
              <a:t> </a:t>
            </a:r>
            <a:r>
              <a:rPr lang="en-US" dirty="0"/>
              <a:t>laminate. The main four types of hybrid laminates follow.</a:t>
            </a:r>
          </a:p>
          <a:p>
            <a:r>
              <a:rPr lang="en-US" b="1" dirty="0" err="1"/>
              <a:t>Interply</a:t>
            </a:r>
            <a:r>
              <a:rPr lang="en-US" b="1" dirty="0"/>
              <a:t> hybrid </a:t>
            </a:r>
            <a:r>
              <a:rPr lang="en-US" dirty="0"/>
              <a:t>laminates contain plies made of two or more different</a:t>
            </a:r>
            <a:r>
              <a:rPr lang="tr-TR" dirty="0"/>
              <a:t> </a:t>
            </a:r>
            <a:r>
              <a:rPr lang="en-US" dirty="0"/>
              <a:t>composite systems. Examples include car bumpers made of glass/epoxy layers to provide torsional rigidity and graphite/epoxy to</a:t>
            </a:r>
            <a:r>
              <a:rPr lang="tr-TR" dirty="0"/>
              <a:t> </a:t>
            </a:r>
            <a:r>
              <a:rPr lang="en-US" dirty="0"/>
              <a:t>give stiffness. </a:t>
            </a:r>
          </a:p>
          <a:p>
            <a:r>
              <a:rPr lang="en-US" b="1" dirty="0" err="1"/>
              <a:t>Intraply</a:t>
            </a:r>
            <a:r>
              <a:rPr lang="en-US" b="1" dirty="0"/>
              <a:t> hybrid </a:t>
            </a:r>
            <a:r>
              <a:rPr lang="en-US" dirty="0"/>
              <a:t>composites consist of two or more different ﬁbers used</a:t>
            </a:r>
            <a:r>
              <a:rPr lang="tr-TR" dirty="0"/>
              <a:t> </a:t>
            </a:r>
            <a:r>
              <a:rPr lang="en-US" dirty="0"/>
              <a:t>in the same ply. Examples include golf clubs that use graphite and</a:t>
            </a:r>
            <a:r>
              <a:rPr lang="tr-TR" dirty="0"/>
              <a:t> </a:t>
            </a:r>
            <a:r>
              <a:rPr lang="en-US" dirty="0"/>
              <a:t>aramid ﬁbers. </a:t>
            </a:r>
            <a:endParaRPr lang="tr-TR" dirty="0"/>
          </a:p>
          <a:p>
            <a:r>
              <a:rPr lang="en-US" dirty="0"/>
              <a:t>An  </a:t>
            </a:r>
            <a:r>
              <a:rPr lang="en-US" b="1" dirty="0" err="1"/>
              <a:t>interply</a:t>
            </a:r>
            <a:r>
              <a:rPr lang="en-US" b="1" dirty="0"/>
              <a:t>–</a:t>
            </a:r>
            <a:r>
              <a:rPr lang="en-US" b="1" dirty="0" err="1"/>
              <a:t>intraply</a:t>
            </a:r>
            <a:r>
              <a:rPr lang="en-US" b="1" dirty="0"/>
              <a:t> hybrid </a:t>
            </a:r>
            <a:r>
              <a:rPr lang="en-US" dirty="0"/>
              <a:t>consists of plies that have two or more</a:t>
            </a:r>
            <a:r>
              <a:rPr lang="tr-TR" dirty="0"/>
              <a:t> </a:t>
            </a:r>
            <a:r>
              <a:rPr lang="en-US" dirty="0"/>
              <a:t>different ﬁbers in the same ply and distinct composite systems in</a:t>
            </a:r>
            <a:r>
              <a:rPr lang="tr-TR" dirty="0"/>
              <a:t> </a:t>
            </a:r>
            <a:r>
              <a:rPr lang="en-US" dirty="0"/>
              <a:t>more than one ply.</a:t>
            </a:r>
          </a:p>
          <a:p>
            <a:r>
              <a:rPr lang="en-US" b="1" dirty="0"/>
              <a:t>Resin hybrid </a:t>
            </a:r>
            <a:r>
              <a:rPr lang="en-US" dirty="0"/>
              <a:t>laminates combine two or more resins instead of combining two or more ﬁbers in a laminate. Generally, one resin is</a:t>
            </a:r>
            <a:r>
              <a:rPr lang="tr-TR" dirty="0"/>
              <a:t> </a:t>
            </a:r>
            <a:r>
              <a:rPr lang="en-US" dirty="0"/>
              <a:t>ﬂexible and the other one is rigid. </a:t>
            </a:r>
            <a:endParaRPr lang="tr-TR" dirty="0"/>
          </a:p>
        </p:txBody>
      </p:sp>
    </p:spTree>
    <p:extLst>
      <p:ext uri="{BB962C8B-B14F-4D97-AF65-F5344CB8AC3E}">
        <p14:creationId xmlns:p14="http://schemas.microsoft.com/office/powerpoint/2010/main" val="8753419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Tsai-Hill Failure Theory</a:t>
            </a:r>
          </a:p>
        </p:txBody>
      </p:sp>
      <p:sp>
        <p:nvSpPr>
          <p:cNvPr id="3" name="İçerik Yer Tutucusu 2"/>
          <p:cNvSpPr>
            <a:spLocks noGrp="1"/>
          </p:cNvSpPr>
          <p:nvPr>
            <p:ph idx="1"/>
          </p:nvPr>
        </p:nvSpPr>
        <p:spPr/>
        <p:txBody>
          <a:bodyPr>
            <a:normAutofit fontScale="92500" lnSpcReduction="10000"/>
          </a:bodyPr>
          <a:lstStyle/>
          <a:p>
            <a:pPr algn="just"/>
            <a:r>
              <a:rPr lang="en-US" dirty="0"/>
              <a:t>Unlike the maximum strain and maximum stress failure theories, the Tsai-Hill failure theory considers the interaction among the three</a:t>
            </a:r>
            <a:r>
              <a:rPr lang="tr-TR" dirty="0"/>
              <a:t> </a:t>
            </a:r>
            <a:r>
              <a:rPr lang="en-US" dirty="0"/>
              <a:t>unidirectional lamina strength parameter.</a:t>
            </a:r>
          </a:p>
          <a:p>
            <a:pPr algn="just"/>
            <a:r>
              <a:rPr lang="tr-TR" dirty="0"/>
              <a:t>The</a:t>
            </a:r>
            <a:r>
              <a:rPr lang="en-US" dirty="0"/>
              <a:t> Tsai-Hill failure theory does not distinguish between the compressive and tensile strengths in its equation. This can result in underestimation of the maximum loads that can be applied when compared to other failure theory.</a:t>
            </a:r>
          </a:p>
          <a:p>
            <a:pPr algn="just"/>
            <a:r>
              <a:rPr lang="tr-TR" dirty="0" err="1"/>
              <a:t>Tsai</a:t>
            </a:r>
            <a:r>
              <a:rPr lang="en-US" dirty="0"/>
              <a:t>-Hill failure theory underestimates the failure stress because the transverse strength of a unidirectional lamina is generally much less than its transverse compressive strength.</a:t>
            </a:r>
          </a:p>
        </p:txBody>
      </p:sp>
    </p:spTree>
    <p:extLst>
      <p:ext uri="{BB962C8B-B14F-4D97-AF65-F5344CB8AC3E}">
        <p14:creationId xmlns:p14="http://schemas.microsoft.com/office/powerpoint/2010/main" val="39768907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Modified Tsai-Hill Failure Theory</a:t>
            </a:r>
          </a:p>
        </p:txBody>
      </p:sp>
      <p:sp>
        <p:nvSpPr>
          <p:cNvPr id="3" name="İçerik Yer Tutucusu 2"/>
          <p:cNvSpPr>
            <a:spLocks noGrp="1"/>
          </p:cNvSpPr>
          <p:nvPr>
            <p:ph idx="1"/>
          </p:nvPr>
        </p:nvSpPr>
        <p:spPr>
          <a:xfrm>
            <a:off x="457200" y="1124744"/>
            <a:ext cx="8229600" cy="5184576"/>
          </a:xfrm>
        </p:spPr>
        <p:txBody>
          <a:bodyPr>
            <a:normAutofit fontScale="62500" lnSpcReduction="20000"/>
          </a:bodyPr>
          <a:lstStyle/>
          <a:p>
            <a:pPr marL="0" indent="0" algn="just">
              <a:buNone/>
            </a:pPr>
            <a:r>
              <a:rPr lang="en-US" sz="3400" dirty="0"/>
              <a:t>This criterion is a modified version of the Tsai-Hill criterion, taking into account compressive</a:t>
            </a:r>
            <a:r>
              <a:rPr lang="tr-TR" sz="3400" dirty="0"/>
              <a:t> </a:t>
            </a:r>
            <a:r>
              <a:rPr lang="en-US" sz="3400" dirty="0"/>
              <a:t>strength.</a:t>
            </a:r>
            <a:endParaRPr lang="tr-TR" sz="34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endParaRPr lang="tr-TR" sz="2200" dirty="0"/>
          </a:p>
          <a:p>
            <a:pPr marL="0" indent="0" algn="just">
              <a:buNone/>
            </a:pPr>
            <a:r>
              <a:rPr lang="en-US" sz="3400" dirty="0"/>
              <a:t>This criterion is a general criterion and can be</a:t>
            </a:r>
            <a:r>
              <a:rPr lang="tr-TR" sz="3400" dirty="0"/>
              <a:t> </a:t>
            </a:r>
            <a:r>
              <a:rPr lang="en-US" sz="3400" dirty="0"/>
              <a:t>used not only for brittle composite materials,</a:t>
            </a:r>
            <a:r>
              <a:rPr lang="tr-TR" sz="3400" dirty="0"/>
              <a:t> </a:t>
            </a:r>
            <a:r>
              <a:rPr lang="en-US" sz="3400" dirty="0"/>
              <a:t>but also for all orthotropic material types and</a:t>
            </a:r>
            <a:r>
              <a:rPr lang="tr-TR" sz="3400" dirty="0"/>
              <a:t> </a:t>
            </a:r>
            <a:r>
              <a:rPr lang="en-US" sz="3400" dirty="0"/>
              <a:t>all point stress states.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916832"/>
            <a:ext cx="4800846" cy="93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646" y="2924944"/>
            <a:ext cx="2514730" cy="43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334" y="2944007"/>
            <a:ext cx="2209914" cy="39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0596" y="3583682"/>
            <a:ext cx="2362322" cy="35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4334" y="3583682"/>
            <a:ext cx="2121010" cy="31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4902" y="4159746"/>
            <a:ext cx="2248016" cy="35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9022" y="4105507"/>
            <a:ext cx="2057506" cy="38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0670" y="4735810"/>
            <a:ext cx="1206562" cy="31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8447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 Tsai–Wu Failure Theory</a:t>
            </a:r>
          </a:p>
        </p:txBody>
      </p:sp>
      <p:sp>
        <p:nvSpPr>
          <p:cNvPr id="3" name="İçerik Yer Tutucusu 2"/>
          <p:cNvSpPr>
            <a:spLocks noGrp="1"/>
          </p:cNvSpPr>
          <p:nvPr>
            <p:ph idx="1"/>
          </p:nvPr>
        </p:nvSpPr>
        <p:spPr>
          <a:xfrm>
            <a:off x="457200" y="980728"/>
            <a:ext cx="8229600" cy="5400600"/>
          </a:xfrm>
        </p:spPr>
        <p:txBody>
          <a:bodyPr>
            <a:noAutofit/>
          </a:bodyPr>
          <a:lstStyle/>
          <a:p>
            <a:pPr algn="just"/>
            <a:r>
              <a:rPr lang="en-US" sz="2500" dirty="0"/>
              <a:t>This failure theory is based on the total strain energy failure theory of</a:t>
            </a:r>
            <a:r>
              <a:rPr lang="tr-TR" sz="2500" dirty="0"/>
              <a:t> </a:t>
            </a:r>
            <a:r>
              <a:rPr lang="en-US" sz="2500" dirty="0"/>
              <a:t>Beltrami.</a:t>
            </a:r>
            <a:r>
              <a:rPr lang="tr-TR" sz="2500" dirty="0"/>
              <a:t> </a:t>
            </a:r>
            <a:r>
              <a:rPr lang="en-US" sz="2500" dirty="0"/>
              <a:t>Tsai-Wu applied the failure theory to a lamina in plane stress. A</a:t>
            </a:r>
            <a:r>
              <a:rPr lang="tr-TR" sz="2500" dirty="0"/>
              <a:t> </a:t>
            </a:r>
            <a:r>
              <a:rPr lang="en-US" sz="2500" dirty="0"/>
              <a:t>lamina is considered to be failed if</a:t>
            </a:r>
            <a:endParaRPr lang="tr-TR" sz="2500" dirty="0"/>
          </a:p>
          <a:p>
            <a:pPr algn="just"/>
            <a:endParaRPr lang="tr-TR" sz="2500" dirty="0"/>
          </a:p>
          <a:p>
            <a:pPr algn="just"/>
            <a:endParaRPr lang="tr-TR" sz="2500" dirty="0"/>
          </a:p>
          <a:p>
            <a:pPr algn="just"/>
            <a:r>
              <a:rPr lang="en-US" sz="2500" dirty="0"/>
              <a:t>is violated. This failure theory is more general than the Tsai–Hill failure</a:t>
            </a:r>
            <a:r>
              <a:rPr lang="tr-TR" sz="2500" dirty="0"/>
              <a:t> </a:t>
            </a:r>
            <a:r>
              <a:rPr lang="en-US" sz="2500" dirty="0"/>
              <a:t>theory because it distinguishes between the compressive and tensile</a:t>
            </a:r>
            <a:r>
              <a:rPr lang="tr-TR" sz="2500" dirty="0"/>
              <a:t> </a:t>
            </a:r>
            <a:r>
              <a:rPr lang="en-US" sz="2500" dirty="0"/>
              <a:t>strengths of a lamina.</a:t>
            </a:r>
            <a:endParaRPr lang="tr-TR" sz="2500" dirty="0"/>
          </a:p>
          <a:p>
            <a:pPr algn="just"/>
            <a:r>
              <a:rPr lang="en-US" sz="2500" dirty="0"/>
              <a:t>The components H</a:t>
            </a:r>
            <a:r>
              <a:rPr lang="en-US" sz="2500" baseline="-25000" dirty="0"/>
              <a:t>1</a:t>
            </a:r>
            <a:r>
              <a:rPr lang="tr-TR" sz="2500" dirty="0"/>
              <a:t> </a:t>
            </a:r>
            <a:r>
              <a:rPr lang="en-US" sz="2500" dirty="0"/>
              <a:t>– H</a:t>
            </a:r>
            <a:r>
              <a:rPr lang="en-US" sz="2500" baseline="-25000" dirty="0"/>
              <a:t>66</a:t>
            </a:r>
            <a:r>
              <a:rPr lang="tr-TR" sz="2500" dirty="0"/>
              <a:t> </a:t>
            </a:r>
            <a:r>
              <a:rPr lang="en-US" sz="2500" dirty="0"/>
              <a:t>of the failure theory are found using the five strength parameters of a unidirectional lamina.</a:t>
            </a:r>
            <a:endParaRPr lang="tr-TR" sz="2500" dirty="0"/>
          </a:p>
          <a:p>
            <a:pPr algn="just"/>
            <a:r>
              <a:rPr lang="tr-TR" sz="2500" dirty="0"/>
              <a:t>H</a:t>
            </a:r>
            <a:r>
              <a:rPr lang="tr-TR" sz="2500" baseline="-25000" dirty="0"/>
              <a:t>12</a:t>
            </a:r>
            <a:r>
              <a:rPr lang="tr-TR" sz="2500" dirty="0"/>
              <a:t> can </a:t>
            </a:r>
            <a:r>
              <a:rPr lang="tr-TR" sz="2500" dirty="0" err="1"/>
              <a:t>only</a:t>
            </a:r>
            <a:r>
              <a:rPr lang="tr-TR" sz="2500" dirty="0"/>
              <a:t> be </a:t>
            </a:r>
            <a:r>
              <a:rPr lang="tr-TR" sz="2500" dirty="0" err="1"/>
              <a:t>calculated</a:t>
            </a:r>
            <a:r>
              <a:rPr lang="tr-TR" sz="2500" dirty="0"/>
              <a:t> </a:t>
            </a:r>
            <a:r>
              <a:rPr lang="tr-TR" sz="2500" dirty="0" err="1"/>
              <a:t>experimentally</a:t>
            </a:r>
            <a:r>
              <a:rPr lang="tr-TR" sz="2500" dirty="0"/>
              <a:t>.</a:t>
            </a:r>
            <a:endParaRPr lang="en-US" sz="25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492896"/>
            <a:ext cx="7572129" cy="419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4948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E872AC-115E-23A6-3484-C57092303B60}"/>
              </a:ext>
            </a:extLst>
          </p:cNvPr>
          <p:cNvSpPr>
            <a:spLocks noGrp="1"/>
          </p:cNvSpPr>
          <p:nvPr>
            <p:ph type="title"/>
          </p:nvPr>
        </p:nvSpPr>
        <p:spPr/>
        <p:txBody>
          <a:bodyPr>
            <a:noAutofit/>
          </a:bodyPr>
          <a:lstStyle/>
          <a:p>
            <a:r>
              <a:rPr lang="en-US" sz="3600" dirty="0"/>
              <a:t>Components of Tsai-Wu Failure Theory</a:t>
            </a:r>
            <a:endParaRPr lang="tr-TR" sz="3600" dirty="0"/>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64ED3DEF-884F-C8FF-38C7-47B33E19E0A8}"/>
                  </a:ext>
                </a:extLst>
              </p:cNvPr>
              <p:cNvSpPr>
                <a:spLocks noGrp="1"/>
              </p:cNvSpPr>
              <p:nvPr>
                <p:ph idx="1"/>
              </p:nvPr>
            </p:nvSpPr>
            <p:spPr>
              <a:xfrm>
                <a:off x="323528" y="1124744"/>
                <a:ext cx="8496944" cy="5001419"/>
              </a:xfrm>
            </p:spPr>
            <p:txBody>
              <a:bodyPr>
                <a:normAutofit/>
              </a:bodyPr>
              <a:lstStyle/>
              <a:p>
                <a:r>
                  <a:rPr lang="tr-TR" sz="2600" dirty="0"/>
                  <a:t>If </a:t>
                </a:r>
                <a:r>
                  <a:rPr lang="tr-TR" sz="2600" dirty="0" err="1"/>
                  <a:t>there</a:t>
                </a:r>
                <a:r>
                  <a:rPr lang="tr-TR" sz="2600" dirty="0"/>
                  <a:t> is a </a:t>
                </a:r>
                <a:r>
                  <a:rPr lang="tr-TR" sz="2600" dirty="0" err="1"/>
                  <a:t>loading</a:t>
                </a:r>
                <a:r>
                  <a:rPr lang="tr-TR" sz="2600" dirty="0"/>
                  <a:t> </a:t>
                </a:r>
                <a:r>
                  <a:rPr lang="tr-TR" sz="2600" dirty="0" err="1"/>
                  <a:t>that</a:t>
                </a:r>
                <a:r>
                  <a:rPr lang="tr-TR" sz="2600" dirty="0"/>
                  <a:t> </a:t>
                </a:r>
                <a:r>
                  <a:rPr lang="tr-TR" sz="2600" dirty="0" err="1"/>
                  <a:t>will</a:t>
                </a:r>
                <a:r>
                  <a:rPr lang="tr-TR" sz="2600" dirty="0"/>
                  <a:t> </a:t>
                </a:r>
                <a:r>
                  <a:rPr lang="tr-TR" sz="2600" dirty="0" err="1"/>
                  <a:t>only</a:t>
                </a:r>
                <a:r>
                  <a:rPr lang="tr-TR" sz="2600" dirty="0"/>
                  <a:t> </a:t>
                </a:r>
                <a:r>
                  <a:rPr lang="tr-TR" sz="2600" dirty="0" err="1"/>
                  <a:t>create</a:t>
                </a:r>
                <a:r>
                  <a:rPr lang="tr-TR" sz="2600" dirty="0"/>
                  <a:t> </a:t>
                </a:r>
                <a14:m>
                  <m:oMath xmlns:m="http://schemas.openxmlformats.org/officeDocument/2006/math">
                    <m:r>
                      <a:rPr lang="tr-TR" sz="2600" b="0" i="1" smtClean="0">
                        <a:latin typeface="Cambria Math" panose="02040503050406030204" pitchFamily="18" charset="0"/>
                      </a:rPr>
                      <m:t>+</m:t>
                    </m:r>
                    <m:sSub>
                      <m:sSubPr>
                        <m:ctrlPr>
                          <a:rPr lang="tr-TR" sz="2600" b="0" i="1" smtClean="0">
                            <a:latin typeface="Cambria Math" panose="02040503050406030204" pitchFamily="18" charset="0"/>
                          </a:rPr>
                        </m:ctrlPr>
                      </m:sSubPr>
                      <m:e>
                        <m:r>
                          <a:rPr lang="tr-TR" sz="2600" b="0" i="1" smtClean="0">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rPr>
                          <m:t>1</m:t>
                        </m:r>
                      </m:sub>
                    </m:sSub>
                  </m:oMath>
                </a14:m>
                <a:r>
                  <a:rPr lang="tr-TR" sz="2600" dirty="0"/>
                  <a:t>(tensile) </a:t>
                </a:r>
                <a:r>
                  <a:rPr lang="tr-TR" sz="2600" dirty="0" err="1"/>
                  <a:t>stress</a:t>
                </a:r>
                <a:r>
                  <a:rPr lang="tr-TR" sz="2600" dirty="0"/>
                  <a:t> at </a:t>
                </a:r>
                <a:r>
                  <a:rPr lang="tr-TR" sz="2600" dirty="0" err="1"/>
                  <a:t>the</a:t>
                </a:r>
                <a:r>
                  <a:rPr lang="tr-TR" sz="2600" dirty="0"/>
                  <a:t> time of </a:t>
                </a:r>
                <a:r>
                  <a:rPr lang="tr-TR" sz="2600" dirty="0" err="1"/>
                  <a:t>damage</a:t>
                </a:r>
                <a:r>
                  <a:rPr lang="tr-TR" sz="2600" dirty="0"/>
                  <a:t> (</a:t>
                </a:r>
                <a14:m>
                  <m:oMath xmlns:m="http://schemas.openxmlformats.org/officeDocument/2006/math">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ea typeface="Cambria Math" panose="02040503050406030204" pitchFamily="18" charset="0"/>
                          </a:rPr>
                          <m:t>2</m:t>
                        </m:r>
                      </m:sub>
                    </m:sSub>
                    <m:r>
                      <a:rPr lang="tr-TR" sz="2600" b="0" i="1" smtClean="0">
                        <a:latin typeface="Cambria Math" panose="02040503050406030204" pitchFamily="18" charset="0"/>
                      </a:rPr>
                      <m:t>=</m:t>
                    </m:r>
                    <m:sSub>
                      <m:sSubPr>
                        <m:ctrlPr>
                          <a:rPr lang="tr-TR" sz="2600" i="1">
                            <a:latin typeface="Cambria Math" panose="02040503050406030204" pitchFamily="18" charset="0"/>
                          </a:rPr>
                        </m:ctrlPr>
                      </m:sSubPr>
                      <m:e>
                        <m:r>
                          <a:rPr lang="tr-TR" sz="2600" i="1" smtClean="0">
                            <a:latin typeface="Cambria Math" panose="02040503050406030204" pitchFamily="18" charset="0"/>
                            <a:ea typeface="Cambria Math" panose="02040503050406030204" pitchFamily="18" charset="0"/>
                          </a:rPr>
                          <m:t>𝜏</m:t>
                        </m:r>
                      </m:e>
                      <m:sub>
                        <m:r>
                          <a:rPr lang="tr-TR" sz="2600" i="1">
                            <a:latin typeface="Cambria Math" panose="02040503050406030204" pitchFamily="18" charset="0"/>
                          </a:rPr>
                          <m:t>1</m:t>
                        </m:r>
                        <m:r>
                          <a:rPr lang="tr-TR" sz="2600" b="0" i="1" smtClean="0">
                            <a:latin typeface="Cambria Math" panose="02040503050406030204" pitchFamily="18" charset="0"/>
                          </a:rPr>
                          <m:t>2</m:t>
                        </m:r>
                      </m:sub>
                    </m:sSub>
                    <m:r>
                      <a:rPr lang="tr-TR" sz="2600" b="0" i="1" smtClean="0">
                        <a:latin typeface="Cambria Math" panose="02040503050406030204" pitchFamily="18" charset="0"/>
                      </a:rPr>
                      <m:t>=0</m:t>
                    </m:r>
                  </m:oMath>
                </a14:m>
                <a:r>
                  <a:rPr lang="tr-TR" sz="2600" dirty="0"/>
                  <a:t>);</a:t>
                </a:r>
              </a:p>
              <a:p>
                <a:endParaRPr lang="tr-TR" sz="2600" dirty="0"/>
              </a:p>
              <a:p>
                <a:endParaRPr lang="tr-TR" sz="1000" dirty="0"/>
              </a:p>
              <a:p>
                <a:r>
                  <a:rPr lang="tr-TR" sz="2600" dirty="0"/>
                  <a:t>If </a:t>
                </a:r>
                <a:r>
                  <a:rPr lang="tr-TR" sz="2600" dirty="0" err="1"/>
                  <a:t>there</a:t>
                </a:r>
                <a:r>
                  <a:rPr lang="tr-TR" sz="2600" dirty="0"/>
                  <a:t> is a </a:t>
                </a:r>
                <a:r>
                  <a:rPr lang="tr-TR" sz="2600" dirty="0" err="1"/>
                  <a:t>loading</a:t>
                </a:r>
                <a:r>
                  <a:rPr lang="tr-TR" sz="2600" dirty="0"/>
                  <a:t> </a:t>
                </a:r>
                <a:r>
                  <a:rPr lang="tr-TR" sz="2600" dirty="0" err="1"/>
                  <a:t>that</a:t>
                </a:r>
                <a:r>
                  <a:rPr lang="tr-TR" sz="2600" dirty="0"/>
                  <a:t> </a:t>
                </a:r>
                <a:r>
                  <a:rPr lang="tr-TR" sz="2600" dirty="0" err="1"/>
                  <a:t>will</a:t>
                </a:r>
                <a:r>
                  <a:rPr lang="tr-TR" sz="2600" dirty="0"/>
                  <a:t> </a:t>
                </a:r>
                <a:r>
                  <a:rPr lang="tr-TR" sz="2600" dirty="0" err="1"/>
                  <a:t>only</a:t>
                </a:r>
                <a:r>
                  <a:rPr lang="tr-TR" sz="2600" dirty="0"/>
                  <a:t> </a:t>
                </a:r>
                <a:r>
                  <a:rPr lang="tr-TR" sz="2600" dirty="0" err="1"/>
                  <a:t>create</a:t>
                </a:r>
                <a:r>
                  <a:rPr lang="tr-TR" sz="2600" dirty="0"/>
                  <a:t> </a:t>
                </a:r>
                <a14:m>
                  <m:oMath xmlns:m="http://schemas.openxmlformats.org/officeDocument/2006/math">
                    <m:r>
                      <a:rPr lang="tr-TR" sz="2600" b="0" i="0" smtClean="0">
                        <a:latin typeface="Cambria Math" panose="02040503050406030204" pitchFamily="18" charset="0"/>
                      </a:rPr>
                      <m:t>−</m:t>
                    </m:r>
                    <m:sSub>
                      <m:sSubPr>
                        <m:ctrlPr>
                          <a:rPr lang="tr-TR" sz="2600" b="0" i="1" smtClean="0">
                            <a:latin typeface="Cambria Math" panose="02040503050406030204" pitchFamily="18" charset="0"/>
                          </a:rPr>
                        </m:ctrlPr>
                      </m:sSubPr>
                      <m:e>
                        <m:r>
                          <a:rPr lang="tr-TR" sz="2600" b="0" i="1" smtClean="0">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rPr>
                          <m:t>1</m:t>
                        </m:r>
                      </m:sub>
                    </m:sSub>
                  </m:oMath>
                </a14:m>
                <a:r>
                  <a:rPr lang="tr-TR" sz="2600" dirty="0"/>
                  <a:t>(</a:t>
                </a:r>
                <a:r>
                  <a:rPr lang="tr-TR" sz="2600" dirty="0" err="1"/>
                  <a:t>compression</a:t>
                </a:r>
                <a:r>
                  <a:rPr lang="tr-TR" sz="2600" dirty="0"/>
                  <a:t>) </a:t>
                </a:r>
                <a:r>
                  <a:rPr lang="tr-TR" sz="2600" dirty="0" err="1"/>
                  <a:t>stress</a:t>
                </a:r>
                <a:r>
                  <a:rPr lang="tr-TR" sz="2600" dirty="0"/>
                  <a:t> at </a:t>
                </a:r>
                <a:r>
                  <a:rPr lang="tr-TR" sz="2600" dirty="0" err="1"/>
                  <a:t>the</a:t>
                </a:r>
                <a:r>
                  <a:rPr lang="tr-TR" sz="2600" dirty="0"/>
                  <a:t> time of </a:t>
                </a:r>
                <a:r>
                  <a:rPr lang="tr-TR" sz="2600" dirty="0" err="1"/>
                  <a:t>damage</a:t>
                </a:r>
                <a:r>
                  <a:rPr lang="tr-TR" sz="2600" dirty="0"/>
                  <a:t> (</a:t>
                </a:r>
                <a14:m>
                  <m:oMath xmlns:m="http://schemas.openxmlformats.org/officeDocument/2006/math">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𝜎</m:t>
                        </m:r>
                      </m:e>
                      <m:sub>
                        <m:r>
                          <a:rPr lang="tr-TR" sz="2600" i="1">
                            <a:latin typeface="Cambria Math" panose="02040503050406030204" pitchFamily="18" charset="0"/>
                            <a:ea typeface="Cambria Math" panose="02040503050406030204" pitchFamily="18" charset="0"/>
                          </a:rPr>
                          <m:t>2</m:t>
                        </m:r>
                      </m:sub>
                    </m:sSub>
                    <m:r>
                      <a:rPr lang="tr-TR" sz="2600" i="1">
                        <a:latin typeface="Cambria Math" panose="02040503050406030204" pitchFamily="18" charset="0"/>
                      </a:rPr>
                      <m:t>=</m:t>
                    </m:r>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𝜏</m:t>
                        </m:r>
                      </m:e>
                      <m:sub>
                        <m:r>
                          <a:rPr lang="tr-TR" sz="2600" i="1">
                            <a:latin typeface="Cambria Math" panose="02040503050406030204" pitchFamily="18" charset="0"/>
                          </a:rPr>
                          <m:t>12</m:t>
                        </m:r>
                      </m:sub>
                    </m:sSub>
                    <m:r>
                      <a:rPr lang="tr-TR" sz="2600" i="1">
                        <a:latin typeface="Cambria Math" panose="02040503050406030204" pitchFamily="18" charset="0"/>
                      </a:rPr>
                      <m:t>=0</m:t>
                    </m:r>
                  </m:oMath>
                </a14:m>
                <a:r>
                  <a:rPr lang="tr-TR" sz="2600" dirty="0"/>
                  <a:t>);</a:t>
                </a:r>
              </a:p>
              <a:p>
                <a:endParaRPr lang="tr-TR" sz="2600" dirty="0"/>
              </a:p>
              <a:p>
                <a:endParaRPr lang="tr-TR" sz="1000" dirty="0"/>
              </a:p>
              <a:p>
                <a:endParaRPr lang="tr-TR" sz="2600" dirty="0"/>
              </a:p>
              <a:p>
                <a:endParaRPr lang="tr-TR" sz="2600" dirty="0"/>
              </a:p>
            </p:txBody>
          </p:sp>
        </mc:Choice>
        <mc:Fallback xmlns="">
          <p:sp>
            <p:nvSpPr>
              <p:cNvPr id="3" name="İçerik Yer Tutucusu 2">
                <a:extLst>
                  <a:ext uri="{FF2B5EF4-FFF2-40B4-BE49-F238E27FC236}">
                    <a16:creationId xmlns:a16="http://schemas.microsoft.com/office/drawing/2014/main" id="{64ED3DEF-884F-C8FF-38C7-47B33E19E0A8}"/>
                  </a:ext>
                </a:extLst>
              </p:cNvPr>
              <p:cNvSpPr>
                <a:spLocks noGrp="1" noRot="1" noChangeAspect="1" noMove="1" noResize="1" noEditPoints="1" noAdjustHandles="1" noChangeArrowheads="1" noChangeShapeType="1" noTextEdit="1"/>
              </p:cNvSpPr>
              <p:nvPr>
                <p:ph idx="1"/>
              </p:nvPr>
            </p:nvSpPr>
            <p:spPr>
              <a:xfrm>
                <a:off x="323528" y="1124744"/>
                <a:ext cx="8496944" cy="5001419"/>
              </a:xfrm>
              <a:blipFill>
                <a:blip r:embed="rId2"/>
                <a:stretch>
                  <a:fillRect l="-1076" t="-1098" r="-430"/>
                </a:stretch>
              </a:blipFill>
            </p:spPr>
            <p:txBody>
              <a:bodyPr/>
              <a:lstStyle/>
              <a:p>
                <a:r>
                  <a:rPr lang="tr-TR">
                    <a:noFill/>
                  </a:rPr>
                  <a:t> </a:t>
                </a:r>
              </a:p>
            </p:txBody>
          </p:sp>
        </mc:Fallback>
      </mc:AlternateContent>
      <p:pic>
        <p:nvPicPr>
          <p:cNvPr id="4" name="Picture 2">
            <a:extLst>
              <a:ext uri="{FF2B5EF4-FFF2-40B4-BE49-F238E27FC236}">
                <a16:creationId xmlns:a16="http://schemas.microsoft.com/office/drawing/2014/main" id="{ABEFDBB7-D84C-A5D1-09BF-7AAA86E514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296" t="30000" r="31618" b="48550"/>
          <a:stretch/>
        </p:blipFill>
        <p:spPr bwMode="auto">
          <a:xfrm>
            <a:off x="2987824" y="2060848"/>
            <a:ext cx="3168352" cy="68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7A644B74-2FEC-867D-34A5-C350F9AD0E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59" t="85452" r="32256"/>
          <a:stretch/>
        </p:blipFill>
        <p:spPr bwMode="auto">
          <a:xfrm>
            <a:off x="3059832" y="3573016"/>
            <a:ext cx="3168352" cy="46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etin kutusu 7">
            <a:extLst>
              <a:ext uri="{FF2B5EF4-FFF2-40B4-BE49-F238E27FC236}">
                <a16:creationId xmlns:a16="http://schemas.microsoft.com/office/drawing/2014/main" id="{0B6566B4-CBF0-89E5-7EEC-47D67116B5A5}"/>
              </a:ext>
            </a:extLst>
          </p:cNvPr>
          <p:cNvSpPr txBox="1"/>
          <p:nvPr/>
        </p:nvSpPr>
        <p:spPr>
          <a:xfrm>
            <a:off x="1835696" y="4223050"/>
            <a:ext cx="2232248" cy="461665"/>
          </a:xfrm>
          <a:prstGeom prst="rect">
            <a:avLst/>
          </a:prstGeom>
          <a:noFill/>
        </p:spPr>
        <p:txBody>
          <a:bodyPr wrap="square" rtlCol="0">
            <a:spAutoFit/>
          </a:bodyPr>
          <a:lstStyle/>
          <a:p>
            <a:r>
              <a:rPr lang="tr-TR" sz="2400" b="1" dirty="0"/>
              <a:t>Solution:</a:t>
            </a:r>
            <a:endParaRPr lang="en-US" sz="2400" b="1" dirty="0"/>
          </a:p>
        </p:txBody>
      </p:sp>
      <p:pic>
        <p:nvPicPr>
          <p:cNvPr id="9" name="Picture 4">
            <a:extLst>
              <a:ext uri="{FF2B5EF4-FFF2-40B4-BE49-F238E27FC236}">
                <a16:creationId xmlns:a16="http://schemas.microsoft.com/office/drawing/2014/main" id="{3F97EBE4-1789-0800-4023-E217BF4844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9596"/>
          <a:stretch/>
        </p:blipFill>
        <p:spPr bwMode="auto">
          <a:xfrm>
            <a:off x="3635896" y="4204973"/>
            <a:ext cx="2232248" cy="198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3620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498A4A-7E7A-1A1E-27C8-F5CE3FF5A741}"/>
              </a:ext>
            </a:extLst>
          </p:cNvPr>
          <p:cNvSpPr>
            <a:spLocks noGrp="1"/>
          </p:cNvSpPr>
          <p:nvPr>
            <p:ph type="title"/>
          </p:nvPr>
        </p:nvSpPr>
        <p:spPr/>
        <p:txBody>
          <a:bodyPr>
            <a:noAutofit/>
          </a:bodyPr>
          <a:lstStyle/>
          <a:p>
            <a:r>
              <a:rPr lang="en-US" sz="3600" dirty="0"/>
              <a:t>Components of Tsai-Wu Failure Theory</a:t>
            </a:r>
            <a:endParaRPr lang="tr-TR" sz="3600" dirty="0"/>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2850770F-CC30-1BF0-A418-A09096277F60}"/>
                  </a:ext>
                </a:extLst>
              </p:cNvPr>
              <p:cNvSpPr>
                <a:spLocks noGrp="1"/>
              </p:cNvSpPr>
              <p:nvPr>
                <p:ph idx="1"/>
              </p:nvPr>
            </p:nvSpPr>
            <p:spPr>
              <a:xfrm>
                <a:off x="323528" y="1124744"/>
                <a:ext cx="8363272" cy="5001419"/>
              </a:xfrm>
            </p:spPr>
            <p:txBody>
              <a:bodyPr/>
              <a:lstStyle/>
              <a:p>
                <a:r>
                  <a:rPr lang="tr-TR" sz="2600" dirty="0"/>
                  <a:t>If </a:t>
                </a:r>
                <a:r>
                  <a:rPr lang="tr-TR" sz="2600" dirty="0" err="1"/>
                  <a:t>there</a:t>
                </a:r>
                <a:r>
                  <a:rPr lang="tr-TR" sz="2600" dirty="0"/>
                  <a:t> is a </a:t>
                </a:r>
                <a:r>
                  <a:rPr lang="tr-TR" sz="2600" dirty="0" err="1"/>
                  <a:t>loading</a:t>
                </a:r>
                <a:r>
                  <a:rPr lang="tr-TR" sz="2600" dirty="0"/>
                  <a:t> </a:t>
                </a:r>
                <a:r>
                  <a:rPr lang="tr-TR" sz="2600" dirty="0" err="1"/>
                  <a:t>that</a:t>
                </a:r>
                <a:r>
                  <a:rPr lang="tr-TR" sz="2600" dirty="0"/>
                  <a:t> </a:t>
                </a:r>
                <a:r>
                  <a:rPr lang="tr-TR" sz="2600" dirty="0" err="1"/>
                  <a:t>will</a:t>
                </a:r>
                <a:r>
                  <a:rPr lang="tr-TR" sz="2600" dirty="0"/>
                  <a:t> </a:t>
                </a:r>
                <a:r>
                  <a:rPr lang="tr-TR" sz="2600" dirty="0" err="1"/>
                  <a:t>only</a:t>
                </a:r>
                <a:r>
                  <a:rPr lang="tr-TR" sz="2600" dirty="0"/>
                  <a:t> </a:t>
                </a:r>
                <a:r>
                  <a:rPr lang="tr-TR" sz="2600" dirty="0" err="1"/>
                  <a:t>create</a:t>
                </a:r>
                <a:r>
                  <a:rPr lang="tr-TR" sz="2600" dirty="0"/>
                  <a:t> </a:t>
                </a:r>
                <a14:m>
                  <m:oMath xmlns:m="http://schemas.openxmlformats.org/officeDocument/2006/math">
                    <m:r>
                      <a:rPr lang="tr-TR" sz="2600" b="0" i="1" smtClean="0">
                        <a:latin typeface="Cambria Math" panose="02040503050406030204" pitchFamily="18" charset="0"/>
                      </a:rPr>
                      <m:t>+</m:t>
                    </m:r>
                    <m:sSub>
                      <m:sSubPr>
                        <m:ctrlPr>
                          <a:rPr lang="tr-TR" sz="2600" b="0" i="1" smtClean="0">
                            <a:latin typeface="Cambria Math" panose="02040503050406030204" pitchFamily="18" charset="0"/>
                          </a:rPr>
                        </m:ctrlPr>
                      </m:sSubPr>
                      <m:e>
                        <m:r>
                          <a:rPr lang="tr-TR" sz="2600" b="0" i="1" smtClean="0">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rPr>
                          <m:t>2</m:t>
                        </m:r>
                      </m:sub>
                    </m:sSub>
                  </m:oMath>
                </a14:m>
                <a:r>
                  <a:rPr lang="tr-TR" sz="2600" dirty="0"/>
                  <a:t>(tensile) </a:t>
                </a:r>
                <a:r>
                  <a:rPr lang="tr-TR" sz="2600" dirty="0" err="1"/>
                  <a:t>stress</a:t>
                </a:r>
                <a:r>
                  <a:rPr lang="tr-TR" sz="2600" dirty="0"/>
                  <a:t> at </a:t>
                </a:r>
                <a:r>
                  <a:rPr lang="tr-TR" sz="2600" dirty="0" err="1"/>
                  <a:t>the</a:t>
                </a:r>
                <a:r>
                  <a:rPr lang="tr-TR" sz="2600" dirty="0"/>
                  <a:t> time of </a:t>
                </a:r>
                <a:r>
                  <a:rPr lang="tr-TR" sz="2600" dirty="0" err="1"/>
                  <a:t>damage</a:t>
                </a:r>
                <a:r>
                  <a:rPr lang="tr-TR" sz="2600" dirty="0"/>
                  <a:t> (</a:t>
                </a:r>
                <a14:m>
                  <m:oMath xmlns:m="http://schemas.openxmlformats.org/officeDocument/2006/math">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ea typeface="Cambria Math" panose="02040503050406030204" pitchFamily="18" charset="0"/>
                          </a:rPr>
                          <m:t>1</m:t>
                        </m:r>
                      </m:sub>
                    </m:sSub>
                    <m:r>
                      <a:rPr lang="tr-TR" sz="2600" b="0" i="1" smtClean="0">
                        <a:latin typeface="Cambria Math" panose="02040503050406030204" pitchFamily="18" charset="0"/>
                      </a:rPr>
                      <m:t>=</m:t>
                    </m:r>
                    <m:sSub>
                      <m:sSubPr>
                        <m:ctrlPr>
                          <a:rPr lang="tr-TR" sz="2600" i="1">
                            <a:latin typeface="Cambria Math" panose="02040503050406030204" pitchFamily="18" charset="0"/>
                          </a:rPr>
                        </m:ctrlPr>
                      </m:sSubPr>
                      <m:e>
                        <m:r>
                          <a:rPr lang="tr-TR" sz="2600" i="1" smtClean="0">
                            <a:latin typeface="Cambria Math" panose="02040503050406030204" pitchFamily="18" charset="0"/>
                            <a:ea typeface="Cambria Math" panose="02040503050406030204" pitchFamily="18" charset="0"/>
                          </a:rPr>
                          <m:t>𝜏</m:t>
                        </m:r>
                      </m:e>
                      <m:sub>
                        <m:r>
                          <a:rPr lang="tr-TR" sz="2600" i="1">
                            <a:latin typeface="Cambria Math" panose="02040503050406030204" pitchFamily="18" charset="0"/>
                          </a:rPr>
                          <m:t>1</m:t>
                        </m:r>
                        <m:r>
                          <a:rPr lang="tr-TR" sz="2600" b="0" i="1" smtClean="0">
                            <a:latin typeface="Cambria Math" panose="02040503050406030204" pitchFamily="18" charset="0"/>
                          </a:rPr>
                          <m:t>2</m:t>
                        </m:r>
                      </m:sub>
                    </m:sSub>
                    <m:r>
                      <a:rPr lang="tr-TR" sz="2600" b="0" i="1" smtClean="0">
                        <a:latin typeface="Cambria Math" panose="02040503050406030204" pitchFamily="18" charset="0"/>
                      </a:rPr>
                      <m:t>=0</m:t>
                    </m:r>
                  </m:oMath>
                </a14:m>
                <a:r>
                  <a:rPr lang="tr-TR" sz="2600" dirty="0"/>
                  <a:t>);</a:t>
                </a:r>
              </a:p>
              <a:p>
                <a:endParaRPr lang="tr-TR" sz="2800" dirty="0"/>
              </a:p>
              <a:p>
                <a:endParaRPr lang="tr-TR" sz="1050" dirty="0"/>
              </a:p>
              <a:p>
                <a:r>
                  <a:rPr lang="tr-TR" sz="2600" dirty="0"/>
                  <a:t>If </a:t>
                </a:r>
                <a:r>
                  <a:rPr lang="tr-TR" sz="2600" dirty="0" err="1"/>
                  <a:t>there</a:t>
                </a:r>
                <a:r>
                  <a:rPr lang="tr-TR" sz="2600" dirty="0"/>
                  <a:t> is a </a:t>
                </a:r>
                <a:r>
                  <a:rPr lang="tr-TR" sz="2600" dirty="0" err="1"/>
                  <a:t>loading</a:t>
                </a:r>
                <a:r>
                  <a:rPr lang="tr-TR" sz="2600" dirty="0"/>
                  <a:t> </a:t>
                </a:r>
                <a:r>
                  <a:rPr lang="tr-TR" sz="2600" dirty="0" err="1"/>
                  <a:t>that</a:t>
                </a:r>
                <a:r>
                  <a:rPr lang="tr-TR" sz="2600" dirty="0"/>
                  <a:t> </a:t>
                </a:r>
                <a:r>
                  <a:rPr lang="tr-TR" sz="2600" dirty="0" err="1"/>
                  <a:t>will</a:t>
                </a:r>
                <a:r>
                  <a:rPr lang="tr-TR" sz="2600" dirty="0"/>
                  <a:t> </a:t>
                </a:r>
                <a:r>
                  <a:rPr lang="tr-TR" sz="2600" dirty="0" err="1"/>
                  <a:t>only</a:t>
                </a:r>
                <a:r>
                  <a:rPr lang="tr-TR" sz="2600" dirty="0"/>
                  <a:t> </a:t>
                </a:r>
                <a:r>
                  <a:rPr lang="tr-TR" sz="2600" dirty="0" err="1"/>
                  <a:t>create</a:t>
                </a:r>
                <a:r>
                  <a:rPr lang="tr-TR" sz="2600" dirty="0"/>
                  <a:t> </a:t>
                </a:r>
                <a14:m>
                  <m:oMath xmlns:m="http://schemas.openxmlformats.org/officeDocument/2006/math">
                    <m:r>
                      <a:rPr lang="tr-TR" sz="2600" b="0" i="0" smtClean="0">
                        <a:latin typeface="Cambria Math" panose="02040503050406030204" pitchFamily="18" charset="0"/>
                      </a:rPr>
                      <m:t>−</m:t>
                    </m:r>
                    <m:sSub>
                      <m:sSubPr>
                        <m:ctrlPr>
                          <a:rPr lang="tr-TR" sz="2600" b="0" i="1" smtClean="0">
                            <a:latin typeface="Cambria Math" panose="02040503050406030204" pitchFamily="18" charset="0"/>
                          </a:rPr>
                        </m:ctrlPr>
                      </m:sSubPr>
                      <m:e>
                        <m:r>
                          <a:rPr lang="tr-TR" sz="2600" b="0" i="1" smtClean="0">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rPr>
                          <m:t>2</m:t>
                        </m:r>
                      </m:sub>
                    </m:sSub>
                  </m:oMath>
                </a14:m>
                <a:r>
                  <a:rPr lang="tr-TR" sz="2600" dirty="0"/>
                  <a:t>(</a:t>
                </a:r>
                <a:r>
                  <a:rPr lang="tr-TR" sz="2600" dirty="0" err="1"/>
                  <a:t>compression</a:t>
                </a:r>
                <a:r>
                  <a:rPr lang="tr-TR" sz="2600" dirty="0"/>
                  <a:t>) </a:t>
                </a:r>
                <a:r>
                  <a:rPr lang="tr-TR" sz="2600" dirty="0" err="1"/>
                  <a:t>stress</a:t>
                </a:r>
                <a:r>
                  <a:rPr lang="tr-TR" sz="2600" dirty="0"/>
                  <a:t> at </a:t>
                </a:r>
                <a:r>
                  <a:rPr lang="tr-TR" sz="2600" dirty="0" err="1"/>
                  <a:t>the</a:t>
                </a:r>
                <a:r>
                  <a:rPr lang="tr-TR" sz="2600" dirty="0"/>
                  <a:t> time of </a:t>
                </a:r>
                <a:r>
                  <a:rPr lang="tr-TR" sz="2600" dirty="0" err="1"/>
                  <a:t>damage</a:t>
                </a:r>
                <a:r>
                  <a:rPr lang="tr-TR" sz="2600" dirty="0"/>
                  <a:t> (</a:t>
                </a:r>
                <a14:m>
                  <m:oMath xmlns:m="http://schemas.openxmlformats.org/officeDocument/2006/math">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𝜎</m:t>
                        </m:r>
                      </m:e>
                      <m:sub>
                        <m:r>
                          <a:rPr lang="tr-TR" sz="2600" b="0" i="1" smtClean="0">
                            <a:latin typeface="Cambria Math" panose="02040503050406030204" pitchFamily="18" charset="0"/>
                            <a:ea typeface="Cambria Math" panose="02040503050406030204" pitchFamily="18" charset="0"/>
                          </a:rPr>
                          <m:t>1</m:t>
                        </m:r>
                      </m:sub>
                    </m:sSub>
                    <m:r>
                      <a:rPr lang="tr-TR" sz="2600" i="1">
                        <a:latin typeface="Cambria Math" panose="02040503050406030204" pitchFamily="18" charset="0"/>
                      </a:rPr>
                      <m:t>=</m:t>
                    </m:r>
                    <m:sSub>
                      <m:sSubPr>
                        <m:ctrlPr>
                          <a:rPr lang="tr-TR" sz="2600" i="1">
                            <a:latin typeface="Cambria Math" panose="02040503050406030204" pitchFamily="18" charset="0"/>
                          </a:rPr>
                        </m:ctrlPr>
                      </m:sSubPr>
                      <m:e>
                        <m:r>
                          <a:rPr lang="tr-TR" sz="2600" i="1">
                            <a:latin typeface="Cambria Math" panose="02040503050406030204" pitchFamily="18" charset="0"/>
                            <a:ea typeface="Cambria Math" panose="02040503050406030204" pitchFamily="18" charset="0"/>
                          </a:rPr>
                          <m:t>𝜏</m:t>
                        </m:r>
                      </m:e>
                      <m:sub>
                        <m:r>
                          <a:rPr lang="tr-TR" sz="2600" i="1">
                            <a:latin typeface="Cambria Math" panose="02040503050406030204" pitchFamily="18" charset="0"/>
                          </a:rPr>
                          <m:t>12</m:t>
                        </m:r>
                      </m:sub>
                    </m:sSub>
                    <m:r>
                      <a:rPr lang="tr-TR" sz="2600" i="1">
                        <a:latin typeface="Cambria Math" panose="02040503050406030204" pitchFamily="18" charset="0"/>
                      </a:rPr>
                      <m:t>=0</m:t>
                    </m:r>
                  </m:oMath>
                </a14:m>
                <a:r>
                  <a:rPr lang="tr-TR" sz="2600" dirty="0"/>
                  <a:t>);</a:t>
                </a:r>
              </a:p>
              <a:p>
                <a:endParaRPr lang="tr-TR" dirty="0"/>
              </a:p>
            </p:txBody>
          </p:sp>
        </mc:Choice>
        <mc:Fallback xmlns="">
          <p:sp>
            <p:nvSpPr>
              <p:cNvPr id="3" name="İçerik Yer Tutucusu 2">
                <a:extLst>
                  <a:ext uri="{FF2B5EF4-FFF2-40B4-BE49-F238E27FC236}">
                    <a16:creationId xmlns:a16="http://schemas.microsoft.com/office/drawing/2014/main" id="{2850770F-CC30-1BF0-A418-A09096277F60}"/>
                  </a:ext>
                </a:extLst>
              </p:cNvPr>
              <p:cNvSpPr>
                <a:spLocks noGrp="1" noRot="1" noChangeAspect="1" noMove="1" noResize="1" noEditPoints="1" noAdjustHandles="1" noChangeArrowheads="1" noChangeShapeType="1" noTextEdit="1"/>
              </p:cNvSpPr>
              <p:nvPr>
                <p:ph idx="1"/>
              </p:nvPr>
            </p:nvSpPr>
            <p:spPr>
              <a:xfrm>
                <a:off x="323528" y="1124744"/>
                <a:ext cx="8363272" cy="5001419"/>
              </a:xfrm>
              <a:blipFill>
                <a:blip r:embed="rId2"/>
                <a:stretch>
                  <a:fillRect l="-1093" t="-1098" r="-2187"/>
                </a:stretch>
              </a:blipFill>
            </p:spPr>
            <p:txBody>
              <a:bodyPr/>
              <a:lstStyle/>
              <a:p>
                <a:r>
                  <a:rPr lang="tr-TR">
                    <a:noFill/>
                  </a:rPr>
                  <a:t> </a:t>
                </a:r>
              </a:p>
            </p:txBody>
          </p:sp>
        </mc:Fallback>
      </mc:AlternateContent>
      <p:pic>
        <p:nvPicPr>
          <p:cNvPr id="4" name="Picture 3">
            <a:extLst>
              <a:ext uri="{FF2B5EF4-FFF2-40B4-BE49-F238E27FC236}">
                <a16:creationId xmlns:a16="http://schemas.microsoft.com/office/drawing/2014/main" id="{F0B468D2-6FDD-6332-7F16-BC90F76F0D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7521"/>
          <a:stretch/>
        </p:blipFill>
        <p:spPr bwMode="auto">
          <a:xfrm>
            <a:off x="3491880" y="4437112"/>
            <a:ext cx="2341466" cy="182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a:extLst>
              <a:ext uri="{FF2B5EF4-FFF2-40B4-BE49-F238E27FC236}">
                <a16:creationId xmlns:a16="http://schemas.microsoft.com/office/drawing/2014/main" id="{0FF4E388-A6ED-16CE-50B8-F1D86EAD1BA2}"/>
              </a:ext>
            </a:extLst>
          </p:cNvPr>
          <p:cNvSpPr txBox="1"/>
          <p:nvPr/>
        </p:nvSpPr>
        <p:spPr>
          <a:xfrm>
            <a:off x="1944914" y="4509120"/>
            <a:ext cx="2232248" cy="461665"/>
          </a:xfrm>
          <a:prstGeom prst="rect">
            <a:avLst/>
          </a:prstGeom>
          <a:noFill/>
        </p:spPr>
        <p:txBody>
          <a:bodyPr wrap="square" rtlCol="0">
            <a:spAutoFit/>
          </a:bodyPr>
          <a:lstStyle/>
          <a:p>
            <a:r>
              <a:rPr lang="tr-TR" sz="2400" b="1" dirty="0"/>
              <a:t>Solution:</a:t>
            </a:r>
            <a:endParaRPr lang="en-US" sz="2400" b="1" dirty="0"/>
          </a:p>
        </p:txBody>
      </p:sp>
      <p:pic>
        <p:nvPicPr>
          <p:cNvPr id="6" name="Picture 2">
            <a:extLst>
              <a:ext uri="{FF2B5EF4-FFF2-40B4-BE49-F238E27FC236}">
                <a16:creationId xmlns:a16="http://schemas.microsoft.com/office/drawing/2014/main" id="{524DE220-4D9C-132F-52F7-7D7D04BA50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182" t="27037" r="35352" b="53073"/>
          <a:stretch/>
        </p:blipFill>
        <p:spPr bwMode="auto">
          <a:xfrm>
            <a:off x="3222453" y="2047400"/>
            <a:ext cx="2880320" cy="63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04E268CC-5A50-5E3F-3473-D6D08F7923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321" t="81050" r="32767"/>
          <a:stretch/>
        </p:blipFill>
        <p:spPr bwMode="auto">
          <a:xfrm>
            <a:off x="3079548" y="3531255"/>
            <a:ext cx="3168352" cy="60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6407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B31D40-2B20-3E49-5468-E3DAF46D79C0}"/>
              </a:ext>
            </a:extLst>
          </p:cNvPr>
          <p:cNvSpPr>
            <a:spLocks noGrp="1"/>
          </p:cNvSpPr>
          <p:nvPr>
            <p:ph type="title"/>
          </p:nvPr>
        </p:nvSpPr>
        <p:spPr/>
        <p:txBody>
          <a:bodyPr>
            <a:noAutofit/>
          </a:bodyPr>
          <a:lstStyle/>
          <a:p>
            <a:r>
              <a:rPr lang="en-US" sz="3600" dirty="0"/>
              <a:t>Components of Tsai-Wu Failure Theory</a:t>
            </a:r>
            <a:endParaRPr lang="tr-TR" sz="3600" dirty="0"/>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AE9A78DB-DD97-AEFC-5BCC-A9CF06DA52E2}"/>
                  </a:ext>
                </a:extLst>
              </p:cNvPr>
              <p:cNvSpPr>
                <a:spLocks noGrp="1"/>
              </p:cNvSpPr>
              <p:nvPr>
                <p:ph idx="1"/>
              </p:nvPr>
            </p:nvSpPr>
            <p:spPr/>
            <p:txBody>
              <a:bodyPr>
                <a:normAutofit/>
              </a:bodyPr>
              <a:lstStyle/>
              <a:p>
                <a:r>
                  <a:rPr lang="tr-TR" sz="2400" dirty="0"/>
                  <a:t>If </a:t>
                </a:r>
                <a:r>
                  <a:rPr lang="tr-TR" sz="2400" dirty="0" err="1"/>
                  <a:t>there</a:t>
                </a:r>
                <a:r>
                  <a:rPr lang="tr-TR" sz="2400" dirty="0"/>
                  <a:t> is a </a:t>
                </a:r>
                <a:r>
                  <a:rPr lang="tr-TR" sz="2400" dirty="0" err="1"/>
                  <a:t>loading</a:t>
                </a:r>
                <a:r>
                  <a:rPr lang="tr-TR" sz="2400" dirty="0"/>
                  <a:t> </a:t>
                </a:r>
                <a:r>
                  <a:rPr lang="tr-TR" sz="2400" dirty="0" err="1"/>
                  <a:t>that</a:t>
                </a:r>
                <a:r>
                  <a:rPr lang="tr-TR" sz="2400" dirty="0"/>
                  <a:t> </a:t>
                </a:r>
                <a:r>
                  <a:rPr lang="tr-TR" sz="2400" dirty="0" err="1"/>
                  <a:t>will</a:t>
                </a:r>
                <a:r>
                  <a:rPr lang="tr-TR" sz="2400" dirty="0"/>
                  <a:t> </a:t>
                </a:r>
                <a:r>
                  <a:rPr lang="tr-TR" sz="2400" dirty="0" err="1"/>
                  <a:t>only</a:t>
                </a:r>
                <a:r>
                  <a:rPr lang="tr-TR" sz="2400" dirty="0"/>
                  <a:t> </a:t>
                </a:r>
                <a:r>
                  <a:rPr lang="tr-TR" sz="2400" dirty="0" err="1"/>
                  <a:t>create</a:t>
                </a:r>
                <a:r>
                  <a:rPr lang="tr-TR" sz="2400" dirty="0"/>
                  <a:t> </a:t>
                </a:r>
                <a14:m>
                  <m:oMath xmlns:m="http://schemas.openxmlformats.org/officeDocument/2006/math">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𝜏</m:t>
                        </m:r>
                      </m:e>
                      <m:sub>
                        <m:r>
                          <a:rPr lang="tr-TR" sz="2400" b="0" i="1" smtClean="0">
                            <a:latin typeface="Cambria Math" panose="02040503050406030204" pitchFamily="18" charset="0"/>
                            <a:ea typeface="Cambria Math" panose="02040503050406030204" pitchFamily="18" charset="0"/>
                          </a:rPr>
                          <m:t>1</m:t>
                        </m:r>
                        <m:r>
                          <a:rPr lang="tr-TR" sz="2400" b="0" i="1" smtClean="0">
                            <a:latin typeface="Cambria Math" panose="02040503050406030204" pitchFamily="18" charset="0"/>
                          </a:rPr>
                          <m:t>2</m:t>
                        </m:r>
                      </m:sub>
                    </m:sSub>
                  </m:oMath>
                </a14:m>
                <a:r>
                  <a:rPr lang="tr-TR" sz="2400" dirty="0"/>
                  <a:t>(</a:t>
                </a:r>
                <a:r>
                  <a:rPr lang="tr-TR" sz="2400" dirty="0" err="1"/>
                  <a:t>shear</a:t>
                </a:r>
                <a:r>
                  <a:rPr lang="tr-TR" sz="2400" dirty="0"/>
                  <a:t>) </a:t>
                </a:r>
                <a:r>
                  <a:rPr lang="tr-TR" sz="2400" dirty="0" err="1"/>
                  <a:t>stress</a:t>
                </a:r>
                <a:r>
                  <a:rPr lang="tr-TR" sz="2400" dirty="0"/>
                  <a:t> at </a:t>
                </a:r>
                <a:r>
                  <a:rPr lang="tr-TR" sz="2400" dirty="0" err="1"/>
                  <a:t>the</a:t>
                </a:r>
                <a:r>
                  <a:rPr lang="tr-TR" sz="2400" dirty="0"/>
                  <a:t> time of </a:t>
                </a:r>
                <a:r>
                  <a:rPr lang="tr-TR" sz="2400" dirty="0" err="1"/>
                  <a:t>damage</a:t>
                </a:r>
                <a:r>
                  <a:rPr lang="tr-TR" sz="2400" dirty="0"/>
                  <a:t>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𝜎</m:t>
                        </m:r>
                      </m:e>
                      <m:sub>
                        <m:r>
                          <a:rPr lang="tr-TR" sz="2400" b="0" i="1" smtClean="0">
                            <a:latin typeface="Cambria Math" panose="02040503050406030204" pitchFamily="18" charset="0"/>
                            <a:ea typeface="Cambria Math" panose="02040503050406030204" pitchFamily="18" charset="0"/>
                          </a:rPr>
                          <m:t>1</m:t>
                        </m:r>
                      </m:sub>
                    </m:sSub>
                    <m:r>
                      <a:rPr lang="tr-TR" sz="2400" b="0" i="1" smtClean="0">
                        <a:latin typeface="Cambria Math" panose="02040503050406030204" pitchFamily="18" charset="0"/>
                      </a:rPr>
                      <m:t>=</m:t>
                    </m:r>
                    <m:sSub>
                      <m:sSubPr>
                        <m:ctrlPr>
                          <a:rPr lang="tr-TR" sz="2400" i="1">
                            <a:latin typeface="Cambria Math" panose="02040503050406030204" pitchFamily="18" charset="0"/>
                          </a:rPr>
                        </m:ctrlPr>
                      </m:sSubPr>
                      <m:e>
                        <m:r>
                          <a:rPr lang="tr-TR" sz="2400" i="1" smtClean="0">
                            <a:latin typeface="Cambria Math" panose="02040503050406030204" pitchFamily="18" charset="0"/>
                            <a:ea typeface="Cambria Math" panose="02040503050406030204" pitchFamily="18" charset="0"/>
                          </a:rPr>
                          <m:t>𝜎</m:t>
                        </m:r>
                      </m:e>
                      <m:sub>
                        <m:r>
                          <a:rPr lang="tr-TR" sz="2400" b="0" i="1" smtClean="0">
                            <a:latin typeface="Cambria Math" panose="02040503050406030204" pitchFamily="18" charset="0"/>
                          </a:rPr>
                          <m:t>2</m:t>
                        </m:r>
                      </m:sub>
                    </m:sSub>
                    <m:r>
                      <a:rPr lang="tr-TR" sz="2400" b="0" i="1" smtClean="0">
                        <a:latin typeface="Cambria Math" panose="02040503050406030204" pitchFamily="18" charset="0"/>
                      </a:rPr>
                      <m:t>=0</m:t>
                    </m:r>
                  </m:oMath>
                </a14:m>
                <a:r>
                  <a:rPr lang="tr-TR" sz="2400" dirty="0"/>
                  <a:t>);</a:t>
                </a:r>
              </a:p>
              <a:p>
                <a:endParaRPr lang="tr-TR" sz="2400" dirty="0"/>
              </a:p>
              <a:p>
                <a:endParaRPr lang="tr-TR" sz="2400" dirty="0"/>
              </a:p>
              <a:p>
                <a:r>
                  <a:rPr lang="tr-TR" sz="2400" dirty="0"/>
                  <a:t>If </a:t>
                </a:r>
                <a:r>
                  <a:rPr lang="tr-TR" sz="2400" dirty="0" err="1"/>
                  <a:t>there</a:t>
                </a:r>
                <a:r>
                  <a:rPr lang="tr-TR" sz="2400" dirty="0"/>
                  <a:t> is a </a:t>
                </a:r>
                <a:r>
                  <a:rPr lang="tr-TR" sz="2400" dirty="0" err="1"/>
                  <a:t>loading</a:t>
                </a:r>
                <a:r>
                  <a:rPr lang="tr-TR" sz="2400" dirty="0"/>
                  <a:t> </a:t>
                </a:r>
                <a:r>
                  <a:rPr lang="tr-TR" sz="2400" dirty="0" err="1"/>
                  <a:t>that</a:t>
                </a:r>
                <a:r>
                  <a:rPr lang="tr-TR" sz="2400" dirty="0"/>
                  <a:t> </a:t>
                </a:r>
                <a:r>
                  <a:rPr lang="tr-TR" sz="2400" dirty="0" err="1"/>
                  <a:t>will</a:t>
                </a:r>
                <a:r>
                  <a:rPr lang="tr-TR" sz="2400" dirty="0"/>
                  <a:t> </a:t>
                </a:r>
                <a:r>
                  <a:rPr lang="tr-TR" sz="2400" dirty="0" err="1"/>
                  <a:t>only</a:t>
                </a:r>
                <a:r>
                  <a:rPr lang="tr-TR" sz="2400" dirty="0"/>
                  <a:t> </a:t>
                </a:r>
                <a:r>
                  <a:rPr lang="tr-TR" sz="2400" dirty="0" err="1"/>
                  <a:t>create</a:t>
                </a:r>
                <a:r>
                  <a:rPr lang="tr-TR" sz="2400" dirty="0"/>
                  <a:t> </a:t>
                </a:r>
                <a14:m>
                  <m:oMath xmlns:m="http://schemas.openxmlformats.org/officeDocument/2006/math">
                    <m:r>
                      <a:rPr lang="tr-TR" sz="2400" b="0" i="0"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ea typeface="Cambria Math" panose="02040503050406030204" pitchFamily="18" charset="0"/>
                          </a:rPr>
                          <m:t>𝜏</m:t>
                        </m:r>
                      </m:e>
                      <m:sub>
                        <m:r>
                          <a:rPr lang="tr-TR" sz="2400" b="0" i="1" smtClean="0">
                            <a:latin typeface="Cambria Math" panose="02040503050406030204" pitchFamily="18" charset="0"/>
                            <a:ea typeface="Cambria Math" panose="02040503050406030204" pitchFamily="18" charset="0"/>
                          </a:rPr>
                          <m:t>1</m:t>
                        </m:r>
                        <m:r>
                          <a:rPr lang="tr-TR" sz="2400" b="0" i="1" smtClean="0">
                            <a:latin typeface="Cambria Math" panose="02040503050406030204" pitchFamily="18" charset="0"/>
                          </a:rPr>
                          <m:t>2</m:t>
                        </m:r>
                      </m:sub>
                    </m:sSub>
                  </m:oMath>
                </a14:m>
                <a:r>
                  <a:rPr lang="tr-TR" sz="2400" dirty="0"/>
                  <a:t>(</a:t>
                </a:r>
                <a:r>
                  <a:rPr lang="tr-TR" sz="2400" dirty="0" err="1"/>
                  <a:t>shear</a:t>
                </a:r>
                <a:r>
                  <a:rPr lang="tr-TR" sz="2400" dirty="0"/>
                  <a:t>) </a:t>
                </a:r>
                <a:r>
                  <a:rPr lang="tr-TR" sz="2400" dirty="0" err="1"/>
                  <a:t>stress</a:t>
                </a:r>
                <a:r>
                  <a:rPr lang="tr-TR" sz="2400" dirty="0"/>
                  <a:t> at </a:t>
                </a:r>
                <a:r>
                  <a:rPr lang="tr-TR" sz="2400" dirty="0" err="1"/>
                  <a:t>the</a:t>
                </a:r>
                <a:r>
                  <a:rPr lang="tr-TR" sz="2400" dirty="0"/>
                  <a:t> time of </a:t>
                </a:r>
                <a:r>
                  <a:rPr lang="tr-TR" sz="2400" dirty="0" err="1"/>
                  <a:t>damage</a:t>
                </a:r>
                <a:r>
                  <a:rPr lang="tr-TR" sz="2400" dirty="0"/>
                  <a:t>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ea typeface="Cambria Math" panose="02040503050406030204" pitchFamily="18" charset="0"/>
                          </a:rPr>
                          <m:t>𝜎</m:t>
                        </m:r>
                      </m:e>
                      <m:sub>
                        <m:r>
                          <a:rPr lang="tr-TR" sz="2400" b="0" i="1" smtClean="0">
                            <a:latin typeface="Cambria Math" panose="02040503050406030204" pitchFamily="18" charset="0"/>
                            <a:ea typeface="Cambria Math" panose="02040503050406030204" pitchFamily="18" charset="0"/>
                          </a:rPr>
                          <m:t>1</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smtClean="0">
                            <a:latin typeface="Cambria Math" panose="02040503050406030204" pitchFamily="18" charset="0"/>
                            <a:ea typeface="Cambria Math" panose="02040503050406030204" pitchFamily="18" charset="0"/>
                          </a:rPr>
                          <m:t>𝜎</m:t>
                        </m:r>
                      </m:e>
                      <m:sub>
                        <m:r>
                          <a:rPr lang="tr-TR" sz="2400" i="1">
                            <a:latin typeface="Cambria Math" panose="02040503050406030204" pitchFamily="18" charset="0"/>
                          </a:rPr>
                          <m:t>2</m:t>
                        </m:r>
                      </m:sub>
                    </m:sSub>
                    <m:r>
                      <a:rPr lang="tr-TR" sz="2400" i="1">
                        <a:latin typeface="Cambria Math" panose="02040503050406030204" pitchFamily="18" charset="0"/>
                      </a:rPr>
                      <m:t>=0</m:t>
                    </m:r>
                  </m:oMath>
                </a14:m>
                <a:r>
                  <a:rPr lang="tr-TR" sz="2400" dirty="0"/>
                  <a:t>);</a:t>
                </a:r>
              </a:p>
              <a:p>
                <a:endParaRPr lang="tr-TR" sz="2400" dirty="0"/>
              </a:p>
            </p:txBody>
          </p:sp>
        </mc:Choice>
        <mc:Fallback xmlns="">
          <p:sp>
            <p:nvSpPr>
              <p:cNvPr id="3" name="İçerik Yer Tutucusu 2">
                <a:extLst>
                  <a:ext uri="{FF2B5EF4-FFF2-40B4-BE49-F238E27FC236}">
                    <a16:creationId xmlns:a16="http://schemas.microsoft.com/office/drawing/2014/main" id="{AE9A78DB-DD97-AEFC-5BCC-A9CF06DA52E2}"/>
                  </a:ext>
                </a:extLst>
              </p:cNvPr>
              <p:cNvSpPr>
                <a:spLocks noGrp="1" noRot="1" noChangeAspect="1" noMove="1" noResize="1" noEditPoints="1" noAdjustHandles="1" noChangeArrowheads="1" noChangeShapeType="1" noTextEdit="1"/>
              </p:cNvSpPr>
              <p:nvPr>
                <p:ph idx="1"/>
              </p:nvPr>
            </p:nvSpPr>
            <p:spPr>
              <a:blipFill>
                <a:blip r:embed="rId2"/>
                <a:stretch>
                  <a:fillRect l="-963" t="-976"/>
                </a:stretch>
              </a:blipFill>
            </p:spPr>
            <p:txBody>
              <a:bodyPr/>
              <a:lstStyle/>
              <a:p>
                <a:r>
                  <a:rPr lang="tr-TR">
                    <a:noFill/>
                  </a:rPr>
                  <a:t> </a:t>
                </a:r>
              </a:p>
            </p:txBody>
          </p:sp>
        </mc:Fallback>
      </mc:AlternateContent>
      <p:sp>
        <p:nvSpPr>
          <p:cNvPr id="4" name="Metin kutusu 3">
            <a:extLst>
              <a:ext uri="{FF2B5EF4-FFF2-40B4-BE49-F238E27FC236}">
                <a16:creationId xmlns:a16="http://schemas.microsoft.com/office/drawing/2014/main" id="{D854107E-7FDA-CFAD-26DA-7FBA9DECF500}"/>
              </a:ext>
            </a:extLst>
          </p:cNvPr>
          <p:cNvSpPr txBox="1"/>
          <p:nvPr/>
        </p:nvSpPr>
        <p:spPr>
          <a:xfrm>
            <a:off x="2411760" y="4437112"/>
            <a:ext cx="2232248" cy="461665"/>
          </a:xfrm>
          <a:prstGeom prst="rect">
            <a:avLst/>
          </a:prstGeom>
          <a:noFill/>
        </p:spPr>
        <p:txBody>
          <a:bodyPr wrap="square" rtlCol="0">
            <a:spAutoFit/>
          </a:bodyPr>
          <a:lstStyle/>
          <a:p>
            <a:r>
              <a:rPr lang="tr-TR" sz="2400" b="1" dirty="0"/>
              <a:t>Solution:</a:t>
            </a:r>
            <a:endParaRPr lang="en-US" sz="2400" b="1" dirty="0"/>
          </a:p>
        </p:txBody>
      </p:sp>
      <p:pic>
        <p:nvPicPr>
          <p:cNvPr id="5" name="Picture 3">
            <a:extLst>
              <a:ext uri="{FF2B5EF4-FFF2-40B4-BE49-F238E27FC236}">
                <a16:creationId xmlns:a16="http://schemas.microsoft.com/office/drawing/2014/main" id="{8F2946B9-7967-43EB-F557-88729894D0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2875"/>
          <a:stretch/>
        </p:blipFill>
        <p:spPr bwMode="auto">
          <a:xfrm>
            <a:off x="4204123" y="4493814"/>
            <a:ext cx="1952053" cy="160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F4A8F776-57A9-A1D9-1501-8E30566D55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260" t="86436" r="32226"/>
          <a:stretch/>
        </p:blipFill>
        <p:spPr bwMode="auto">
          <a:xfrm>
            <a:off x="3211685" y="3733308"/>
            <a:ext cx="3168352" cy="46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561FDF5C-725B-9C18-DBFD-92F504DB5C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388" t="32177" r="34656" b="53274"/>
          <a:stretch/>
        </p:blipFill>
        <p:spPr bwMode="auto">
          <a:xfrm>
            <a:off x="3211685" y="2114504"/>
            <a:ext cx="2952328" cy="49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3473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87F8DF-49BD-C471-73E1-29156B5A0E88}"/>
              </a:ext>
            </a:extLst>
          </p:cNvPr>
          <p:cNvSpPr>
            <a:spLocks noGrp="1"/>
          </p:cNvSpPr>
          <p:nvPr>
            <p:ph type="title"/>
          </p:nvPr>
        </p:nvSpPr>
        <p:spPr/>
        <p:txBody>
          <a:bodyPr>
            <a:normAutofit fontScale="90000"/>
          </a:bodyPr>
          <a:lstStyle/>
          <a:p>
            <a:r>
              <a:rPr lang="en-US" dirty="0"/>
              <a:t> </a:t>
            </a:r>
            <a:r>
              <a:rPr lang="en-US" sz="4000" dirty="0"/>
              <a:t>Methods of Calculating the H</a:t>
            </a:r>
            <a:r>
              <a:rPr lang="en-US" sz="4000" baseline="-25000" dirty="0"/>
              <a:t>12</a:t>
            </a:r>
            <a:r>
              <a:rPr lang="en-US" sz="4000" dirty="0"/>
              <a:t> constant</a:t>
            </a:r>
            <a:endParaRPr lang="tr-TR" sz="4000" dirty="0"/>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55479C0B-8C12-FF07-9485-EE21610613F1}"/>
                  </a:ext>
                </a:extLst>
              </p:cNvPr>
              <p:cNvSpPr>
                <a:spLocks noGrp="1"/>
              </p:cNvSpPr>
              <p:nvPr>
                <p:ph idx="1"/>
              </p:nvPr>
            </p:nvSpPr>
            <p:spPr/>
            <p:txBody>
              <a:bodyPr/>
              <a:lstStyle/>
              <a:p>
                <a:r>
                  <a:rPr lang="tr-TR" dirty="0"/>
                  <a:t>1st </a:t>
                </a:r>
                <a:r>
                  <a:rPr lang="tr-TR" dirty="0" err="1"/>
                  <a:t>Experimental</a:t>
                </a:r>
                <a:r>
                  <a:rPr lang="tr-TR" dirty="0"/>
                  <a:t> </a:t>
                </a:r>
                <a:r>
                  <a:rPr lang="tr-TR" dirty="0" err="1"/>
                  <a:t>Method</a:t>
                </a:r>
                <a:endParaRPr lang="tr-TR" dirty="0"/>
              </a:p>
              <a:p>
                <a:pPr lvl="1"/>
                <a:r>
                  <a:rPr lang="en-US" dirty="0"/>
                  <a:t>If there is a loading that will create equal tensile stress in the 1 and 2 directions at the examined point;</a:t>
                </a:r>
                <a:endParaRPr lang="tr-TR" dirty="0"/>
              </a:p>
              <a:p>
                <a:pPr lvl="1"/>
                <a:endParaRPr lang="tr-TR" dirty="0"/>
              </a:p>
              <a:p>
                <a:pPr lvl="1"/>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2</m:t>
                        </m:r>
                      </m:sub>
                    </m:sSub>
                    <m:r>
                      <a:rPr lang="tr-TR" b="0" i="1" smtClean="0">
                        <a:latin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𝜎</m:t>
                    </m:r>
                  </m:oMath>
                </a14:m>
                <a:endParaRPr lang="tr-TR" dirty="0"/>
              </a:p>
              <a:p>
                <a:pPr lvl="1"/>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𝜏</m:t>
                        </m:r>
                      </m:e>
                      <m:sub>
                        <m:r>
                          <a:rPr lang="tr-TR" b="0" i="1" smtClean="0">
                            <a:latin typeface="Cambria Math" panose="02040503050406030204" pitchFamily="18" charset="0"/>
                          </a:rPr>
                          <m:t>12</m:t>
                        </m:r>
                      </m:sub>
                    </m:sSub>
                    <m:r>
                      <a:rPr lang="tr-TR" b="0" i="1" smtClean="0">
                        <a:latin typeface="Cambria Math" panose="02040503050406030204" pitchFamily="18" charset="0"/>
                      </a:rPr>
                      <m:t>=0</m:t>
                    </m:r>
                  </m:oMath>
                </a14:m>
                <a:endParaRPr lang="tr-TR" dirty="0"/>
              </a:p>
              <a:p>
                <a:pPr lvl="1"/>
                <a:endParaRPr lang="tr-TR" dirty="0"/>
              </a:p>
              <a:p>
                <a:pPr lvl="1"/>
                <a:endParaRPr lang="tr-TR" sz="1200" dirty="0"/>
              </a:p>
              <a:p>
                <a:pPr lvl="1"/>
                <a:r>
                  <a:rPr lang="tr-TR" dirty="0"/>
                  <a:t>a</a:t>
                </a:r>
                <a:r>
                  <a:rPr lang="en-US" dirty="0"/>
                  <a:t>t the time of damage</a:t>
                </a:r>
                <a:r>
                  <a:rPr lang="tr-TR" dirty="0"/>
                  <a:t>,</a:t>
                </a:r>
              </a:p>
              <a:p>
                <a:pPr lvl="1"/>
                <a:endParaRPr lang="tr-TR" dirty="0"/>
              </a:p>
              <a:p>
                <a:pPr lvl="1"/>
                <a:r>
                  <a:rPr lang="tr-TR" dirty="0" err="1"/>
                  <a:t>solution</a:t>
                </a:r>
                <a:endParaRPr lang="tr-TR" dirty="0"/>
              </a:p>
              <a:p>
                <a:pPr lvl="1"/>
                <a:endParaRPr lang="tr-TR" dirty="0"/>
              </a:p>
              <a:p>
                <a:pPr lvl="1"/>
                <a:endParaRPr lang="tr-TR" dirty="0"/>
              </a:p>
            </p:txBody>
          </p:sp>
        </mc:Choice>
        <mc:Fallback xmlns="">
          <p:sp>
            <p:nvSpPr>
              <p:cNvPr id="3" name="İçerik Yer Tutucusu 2">
                <a:extLst>
                  <a:ext uri="{FF2B5EF4-FFF2-40B4-BE49-F238E27FC236}">
                    <a16:creationId xmlns:a16="http://schemas.microsoft.com/office/drawing/2014/main" id="{55479C0B-8C12-FF07-9485-EE21610613F1}"/>
                  </a:ext>
                </a:extLst>
              </p:cNvPr>
              <p:cNvSpPr>
                <a:spLocks noGrp="1" noRot="1" noChangeAspect="1" noMove="1" noResize="1" noEditPoints="1" noAdjustHandles="1" noChangeArrowheads="1" noChangeShapeType="1" noTextEdit="1"/>
              </p:cNvSpPr>
              <p:nvPr>
                <p:ph idx="1"/>
              </p:nvPr>
            </p:nvSpPr>
            <p:spPr>
              <a:blipFill>
                <a:blip r:embed="rId2"/>
                <a:stretch>
                  <a:fillRect l="-1333" t="-1220"/>
                </a:stretch>
              </a:blipFill>
            </p:spPr>
            <p:txBody>
              <a:bodyPr/>
              <a:lstStyle/>
              <a:p>
                <a:r>
                  <a:rPr lang="tr-TR">
                    <a:noFill/>
                  </a:rPr>
                  <a:t> </a:t>
                </a:r>
              </a:p>
            </p:txBody>
          </p:sp>
        </mc:Fallback>
      </mc:AlternateContent>
      <p:pic>
        <p:nvPicPr>
          <p:cNvPr id="5" name="Resim 4">
            <a:extLst>
              <a:ext uri="{FF2B5EF4-FFF2-40B4-BE49-F238E27FC236}">
                <a16:creationId xmlns:a16="http://schemas.microsoft.com/office/drawing/2014/main" id="{F1A86523-F768-17B6-C252-74173E20378F}"/>
              </a:ext>
            </a:extLst>
          </p:cNvPr>
          <p:cNvPicPr>
            <a:picLocks noChangeAspect="1"/>
          </p:cNvPicPr>
          <p:nvPr/>
        </p:nvPicPr>
        <p:blipFill>
          <a:blip r:embed="rId3"/>
          <a:stretch>
            <a:fillRect/>
          </a:stretch>
        </p:blipFill>
        <p:spPr>
          <a:xfrm>
            <a:off x="3995936" y="2345298"/>
            <a:ext cx="3960000" cy="2176881"/>
          </a:xfrm>
          <a:prstGeom prst="rect">
            <a:avLst/>
          </a:prstGeom>
        </p:spPr>
      </p:pic>
      <p:pic>
        <p:nvPicPr>
          <p:cNvPr id="7" name="Resim 6">
            <a:extLst>
              <a:ext uri="{FF2B5EF4-FFF2-40B4-BE49-F238E27FC236}">
                <a16:creationId xmlns:a16="http://schemas.microsoft.com/office/drawing/2014/main" id="{B36CA909-677C-90B3-EA44-B0BE8BC54B04}"/>
              </a:ext>
            </a:extLst>
          </p:cNvPr>
          <p:cNvPicPr>
            <a:picLocks noChangeAspect="1"/>
          </p:cNvPicPr>
          <p:nvPr/>
        </p:nvPicPr>
        <p:blipFill>
          <a:blip r:embed="rId4"/>
          <a:stretch>
            <a:fillRect/>
          </a:stretch>
        </p:blipFill>
        <p:spPr>
          <a:xfrm>
            <a:off x="2932013" y="4943171"/>
            <a:ext cx="3800475" cy="381000"/>
          </a:xfrm>
          <a:prstGeom prst="rect">
            <a:avLst/>
          </a:prstGeom>
        </p:spPr>
      </p:pic>
      <p:pic>
        <p:nvPicPr>
          <p:cNvPr id="9" name="Resim 8">
            <a:extLst>
              <a:ext uri="{FF2B5EF4-FFF2-40B4-BE49-F238E27FC236}">
                <a16:creationId xmlns:a16="http://schemas.microsoft.com/office/drawing/2014/main" id="{0E50EB54-C126-7547-1CC3-2948DCCC3833}"/>
              </a:ext>
            </a:extLst>
          </p:cNvPr>
          <p:cNvPicPr>
            <a:picLocks noChangeAspect="1"/>
          </p:cNvPicPr>
          <p:nvPr/>
        </p:nvPicPr>
        <p:blipFill>
          <a:blip r:embed="rId5"/>
          <a:stretch>
            <a:fillRect/>
          </a:stretch>
        </p:blipFill>
        <p:spPr>
          <a:xfrm>
            <a:off x="2555775" y="5706080"/>
            <a:ext cx="4552950" cy="590550"/>
          </a:xfrm>
          <a:prstGeom prst="rect">
            <a:avLst/>
          </a:prstGeom>
        </p:spPr>
      </p:pic>
    </p:spTree>
    <p:extLst>
      <p:ext uri="{BB962C8B-B14F-4D97-AF65-F5344CB8AC3E}">
        <p14:creationId xmlns:p14="http://schemas.microsoft.com/office/powerpoint/2010/main" val="3750162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4359DF-F30D-5044-F927-38B6BBE1D9BF}"/>
              </a:ext>
            </a:extLst>
          </p:cNvPr>
          <p:cNvSpPr>
            <a:spLocks noGrp="1"/>
          </p:cNvSpPr>
          <p:nvPr>
            <p:ph type="title"/>
          </p:nvPr>
        </p:nvSpPr>
        <p:spPr/>
        <p:txBody>
          <a:bodyPr>
            <a:noAutofit/>
          </a:bodyPr>
          <a:lstStyle/>
          <a:p>
            <a:r>
              <a:rPr lang="en-US" sz="3600" dirty="0"/>
              <a:t>Methods of Calculating the H</a:t>
            </a:r>
            <a:r>
              <a:rPr lang="en-US" sz="3600" baseline="-25000" dirty="0"/>
              <a:t>12</a:t>
            </a:r>
            <a:r>
              <a:rPr lang="en-US" sz="3600" dirty="0"/>
              <a:t> constant</a:t>
            </a:r>
            <a:endParaRPr lang="tr-TR" sz="3600" dirty="0"/>
          </a:p>
        </p:txBody>
      </p:sp>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FAD4DBA3-C37B-A740-BA09-D23C09A372F6}"/>
                  </a:ext>
                </a:extLst>
              </p:cNvPr>
              <p:cNvSpPr>
                <a:spLocks noGrp="1"/>
              </p:cNvSpPr>
              <p:nvPr>
                <p:ph idx="1"/>
              </p:nvPr>
            </p:nvSpPr>
            <p:spPr>
              <a:xfrm>
                <a:off x="457200" y="1124744"/>
                <a:ext cx="8229600" cy="5328592"/>
              </a:xfrm>
            </p:spPr>
            <p:txBody>
              <a:bodyPr>
                <a:normAutofit/>
              </a:bodyPr>
              <a:lstStyle/>
              <a:p>
                <a:pPr algn="just"/>
                <a:r>
                  <a:rPr lang="en-US" dirty="0"/>
                  <a:t>The 𝜎 value at the time of damage is determined experimentally and substituted in</a:t>
                </a:r>
                <a:r>
                  <a:rPr lang="tr-TR" dirty="0" err="1"/>
                  <a:t>to</a:t>
                </a:r>
                <a:endParaRPr lang="tr-TR" dirty="0"/>
              </a:p>
              <a:p>
                <a:pPr algn="just"/>
                <a:endParaRPr lang="tr-TR" dirty="0"/>
              </a:p>
              <a:p>
                <a:pPr algn="just"/>
                <a:r>
                  <a:rPr lang="en-US" dirty="0"/>
                  <a:t>Since other constants are already found,  </a:t>
                </a:r>
                <a14:m>
                  <m:oMath xmlns:m="http://schemas.openxmlformats.org/officeDocument/2006/math">
                    <m:sSub>
                      <m:sSubPr>
                        <m:ctrlPr>
                          <a:rPr lang="en-US" i="1" smtClean="0">
                            <a:latin typeface="Cambria Math" panose="02040503050406030204" pitchFamily="18" charset="0"/>
                          </a:rPr>
                        </m:ctrlPr>
                      </m:sSubPr>
                      <m:e>
                        <m:r>
                          <a:rPr lang="tr-TR" b="0" i="1" smtClean="0">
                            <a:latin typeface="Cambria Math" panose="02040503050406030204" pitchFamily="18" charset="0"/>
                          </a:rPr>
                          <m:t>𝐻</m:t>
                        </m:r>
                      </m:e>
                      <m:sub>
                        <m:r>
                          <a:rPr lang="tr-TR" b="0" i="1" smtClean="0">
                            <a:latin typeface="Cambria Math" panose="02040503050406030204" pitchFamily="18" charset="0"/>
                          </a:rPr>
                          <m:t>12</m:t>
                        </m:r>
                      </m:sub>
                    </m:sSub>
                  </m:oMath>
                </a14:m>
                <a:r>
                  <a:rPr lang="en-US" dirty="0"/>
                  <a:t> is obtained</a:t>
                </a:r>
                <a:r>
                  <a:rPr lang="tr-TR" dirty="0"/>
                  <a:t>.</a:t>
                </a:r>
                <a:r>
                  <a:rPr lang="en-US" dirty="0"/>
                  <a:t> There may be different alternatives for the experimental setup. The important thing is that only normal stresses occur at the same intensity in directions </a:t>
                </a:r>
                <a:r>
                  <a:rPr lang="en-US" b="1" dirty="0"/>
                  <a:t>1</a:t>
                </a:r>
                <a:r>
                  <a:rPr lang="en-US" dirty="0"/>
                  <a:t> and </a:t>
                </a:r>
                <a:r>
                  <a:rPr lang="en-US" b="1" dirty="0"/>
                  <a:t>2</a:t>
                </a:r>
                <a:r>
                  <a:rPr lang="en-US" dirty="0"/>
                  <a:t> at the examined point.</a:t>
                </a:r>
              </a:p>
              <a:p>
                <a:pPr algn="just"/>
                <a:r>
                  <a:rPr lang="en-US" dirty="0"/>
                  <a:t>Or any of the following combinations can be used in this method:</a:t>
                </a:r>
              </a:p>
              <a:p>
                <a:pPr algn="just"/>
                <a:endParaRPr lang="tr-TR" dirty="0"/>
              </a:p>
            </p:txBody>
          </p:sp>
        </mc:Choice>
        <mc:Fallback>
          <p:sp>
            <p:nvSpPr>
              <p:cNvPr id="3" name="İçerik Yer Tutucusu 2">
                <a:extLst>
                  <a:ext uri="{FF2B5EF4-FFF2-40B4-BE49-F238E27FC236}">
                    <a16:creationId xmlns:a16="http://schemas.microsoft.com/office/drawing/2014/main" id="{FAD4DBA3-C37B-A740-BA09-D23C09A372F6}"/>
                  </a:ext>
                </a:extLst>
              </p:cNvPr>
              <p:cNvSpPr>
                <a:spLocks noGrp="1" noRot="1" noChangeAspect="1" noMove="1" noResize="1" noEditPoints="1" noAdjustHandles="1" noChangeArrowheads="1" noChangeShapeType="1" noTextEdit="1"/>
              </p:cNvSpPr>
              <p:nvPr>
                <p:ph idx="1"/>
              </p:nvPr>
            </p:nvSpPr>
            <p:spPr>
              <a:xfrm>
                <a:off x="457200" y="1124744"/>
                <a:ext cx="8229600" cy="5328592"/>
              </a:xfrm>
              <a:blipFill>
                <a:blip r:embed="rId2"/>
                <a:stretch>
                  <a:fillRect l="-1333" t="-1487" r="-1481"/>
                </a:stretch>
              </a:blipFill>
            </p:spPr>
            <p:txBody>
              <a:bodyPr/>
              <a:lstStyle/>
              <a:p>
                <a:r>
                  <a:rPr lang="tr-TR">
                    <a:noFill/>
                  </a:rPr>
                  <a:t> </a:t>
                </a:r>
              </a:p>
            </p:txBody>
          </p:sp>
        </mc:Fallback>
      </mc:AlternateContent>
      <p:pic>
        <p:nvPicPr>
          <p:cNvPr id="4" name="Resim 3">
            <a:extLst>
              <a:ext uri="{FF2B5EF4-FFF2-40B4-BE49-F238E27FC236}">
                <a16:creationId xmlns:a16="http://schemas.microsoft.com/office/drawing/2014/main" id="{AE7E8890-378E-E2E2-D459-E746A67967BC}"/>
              </a:ext>
            </a:extLst>
          </p:cNvPr>
          <p:cNvPicPr>
            <a:picLocks noChangeAspect="1"/>
          </p:cNvPicPr>
          <p:nvPr/>
        </p:nvPicPr>
        <p:blipFill>
          <a:blip r:embed="rId3"/>
          <a:stretch>
            <a:fillRect/>
          </a:stretch>
        </p:blipFill>
        <p:spPr>
          <a:xfrm>
            <a:off x="2555776" y="1916832"/>
            <a:ext cx="4552950" cy="590550"/>
          </a:xfrm>
          <a:prstGeom prst="rect">
            <a:avLst/>
          </a:prstGeom>
        </p:spPr>
      </p:pic>
      <p:pic>
        <p:nvPicPr>
          <p:cNvPr id="6" name="Resim 5">
            <a:extLst>
              <a:ext uri="{FF2B5EF4-FFF2-40B4-BE49-F238E27FC236}">
                <a16:creationId xmlns:a16="http://schemas.microsoft.com/office/drawing/2014/main" id="{212CBF4D-842B-CCE7-EBA4-E4D78A84C68E}"/>
              </a:ext>
            </a:extLst>
          </p:cNvPr>
          <p:cNvPicPr>
            <a:picLocks noChangeAspect="1"/>
          </p:cNvPicPr>
          <p:nvPr/>
        </p:nvPicPr>
        <p:blipFill rotWithShape="1">
          <a:blip r:embed="rId4"/>
          <a:srcRect r="18966" b="78290"/>
          <a:stretch/>
        </p:blipFill>
        <p:spPr>
          <a:xfrm>
            <a:off x="1259632" y="5752791"/>
            <a:ext cx="2268000" cy="273799"/>
          </a:xfrm>
          <a:prstGeom prst="rect">
            <a:avLst/>
          </a:prstGeom>
        </p:spPr>
      </p:pic>
      <p:pic>
        <p:nvPicPr>
          <p:cNvPr id="8" name="Resim 7">
            <a:extLst>
              <a:ext uri="{FF2B5EF4-FFF2-40B4-BE49-F238E27FC236}">
                <a16:creationId xmlns:a16="http://schemas.microsoft.com/office/drawing/2014/main" id="{F1F4C962-0DAB-65F8-920B-2A9B074EEBD6}"/>
              </a:ext>
            </a:extLst>
          </p:cNvPr>
          <p:cNvPicPr>
            <a:picLocks noChangeAspect="1"/>
          </p:cNvPicPr>
          <p:nvPr/>
        </p:nvPicPr>
        <p:blipFill rotWithShape="1">
          <a:blip r:embed="rId4"/>
          <a:srcRect t="23474" r="5885" b="50000"/>
          <a:stretch/>
        </p:blipFill>
        <p:spPr>
          <a:xfrm>
            <a:off x="5148064" y="5697409"/>
            <a:ext cx="2592000" cy="329181"/>
          </a:xfrm>
          <a:prstGeom prst="rect">
            <a:avLst/>
          </a:prstGeom>
        </p:spPr>
      </p:pic>
      <p:pic>
        <p:nvPicPr>
          <p:cNvPr id="12" name="Resim 11">
            <a:extLst>
              <a:ext uri="{FF2B5EF4-FFF2-40B4-BE49-F238E27FC236}">
                <a16:creationId xmlns:a16="http://schemas.microsoft.com/office/drawing/2014/main" id="{6C645A5C-2EDB-9D4C-BD8C-7CB23A4A24AB}"/>
              </a:ext>
            </a:extLst>
          </p:cNvPr>
          <p:cNvPicPr>
            <a:picLocks noChangeAspect="1"/>
          </p:cNvPicPr>
          <p:nvPr/>
        </p:nvPicPr>
        <p:blipFill>
          <a:blip r:embed="rId5"/>
          <a:stretch>
            <a:fillRect/>
          </a:stretch>
        </p:blipFill>
        <p:spPr>
          <a:xfrm>
            <a:off x="1259632" y="6154459"/>
            <a:ext cx="2484000" cy="270000"/>
          </a:xfrm>
          <a:prstGeom prst="rect">
            <a:avLst/>
          </a:prstGeom>
        </p:spPr>
      </p:pic>
      <p:pic>
        <p:nvPicPr>
          <p:cNvPr id="14" name="Resim 13">
            <a:extLst>
              <a:ext uri="{FF2B5EF4-FFF2-40B4-BE49-F238E27FC236}">
                <a16:creationId xmlns:a16="http://schemas.microsoft.com/office/drawing/2014/main" id="{DC3F5053-C0FA-B412-5C60-6C980EF324BD}"/>
              </a:ext>
            </a:extLst>
          </p:cNvPr>
          <p:cNvPicPr>
            <a:picLocks noChangeAspect="1"/>
          </p:cNvPicPr>
          <p:nvPr/>
        </p:nvPicPr>
        <p:blipFill>
          <a:blip r:embed="rId6"/>
          <a:stretch>
            <a:fillRect/>
          </a:stretch>
        </p:blipFill>
        <p:spPr>
          <a:xfrm>
            <a:off x="5148064" y="6154459"/>
            <a:ext cx="2448000" cy="274440"/>
          </a:xfrm>
          <a:prstGeom prst="rect">
            <a:avLst/>
          </a:prstGeom>
        </p:spPr>
      </p:pic>
    </p:spTree>
    <p:extLst>
      <p:ext uri="{BB962C8B-B14F-4D97-AF65-F5344CB8AC3E}">
        <p14:creationId xmlns:p14="http://schemas.microsoft.com/office/powerpoint/2010/main" val="33659062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D96E9D-4CE1-57A6-FB7A-18706013A51A}"/>
              </a:ext>
            </a:extLst>
          </p:cNvPr>
          <p:cNvSpPr>
            <a:spLocks noGrp="1"/>
          </p:cNvSpPr>
          <p:nvPr>
            <p:ph type="title"/>
          </p:nvPr>
        </p:nvSpPr>
        <p:spPr/>
        <p:txBody>
          <a:bodyPr>
            <a:noAutofit/>
          </a:bodyPr>
          <a:lstStyle/>
          <a:p>
            <a:r>
              <a:rPr lang="en-US" sz="3600" dirty="0"/>
              <a:t>Methods of Calculating the H</a:t>
            </a:r>
            <a:r>
              <a:rPr lang="en-US" sz="3600" baseline="-25000" dirty="0"/>
              <a:t>12</a:t>
            </a:r>
            <a:r>
              <a:rPr lang="en-US" sz="3600" dirty="0"/>
              <a:t> constant</a:t>
            </a:r>
            <a:endParaRPr lang="tr-TR" sz="3600" dirty="0"/>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7A240325-7275-DBFB-AA3B-BBA7250C924E}"/>
                  </a:ext>
                </a:extLst>
              </p:cNvPr>
              <p:cNvSpPr>
                <a:spLocks noGrp="1"/>
              </p:cNvSpPr>
              <p:nvPr>
                <p:ph idx="1"/>
              </p:nvPr>
            </p:nvSpPr>
            <p:spPr>
              <a:xfrm>
                <a:off x="457200" y="1124744"/>
                <a:ext cx="8363272" cy="5001419"/>
              </a:xfrm>
            </p:spPr>
            <p:txBody>
              <a:bodyPr/>
              <a:lstStyle/>
              <a:p>
                <a:pPr algn="just"/>
                <a:r>
                  <a:rPr lang="tr-TR" dirty="0"/>
                  <a:t>2nd </a:t>
                </a:r>
                <a:r>
                  <a:rPr lang="tr-TR" dirty="0" err="1"/>
                  <a:t>Experimental</a:t>
                </a:r>
                <a:r>
                  <a:rPr lang="tr-TR" dirty="0"/>
                  <a:t> </a:t>
                </a:r>
                <a:r>
                  <a:rPr lang="tr-TR" dirty="0" err="1"/>
                  <a:t>Method</a:t>
                </a:r>
                <a:endParaRPr lang="tr-TR" dirty="0"/>
              </a:p>
              <a:p>
                <a:pPr lvl="1" algn="just"/>
                <a:r>
                  <a:rPr lang="en-US" dirty="0"/>
                  <a:t>At the examined point of the 45° reinforced layer, loading is applied to create tensile stress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𝑥</m:t>
                        </m:r>
                      </m:sub>
                    </m:sSub>
                  </m:oMath>
                </a14:m>
                <a:r>
                  <a:rPr lang="en-US" dirty="0"/>
                  <a:t>) only in the x direction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tr-TR" b="0" i="1" smtClean="0">
                            <a:latin typeface="Cambria Math" panose="02040503050406030204" pitchFamily="18" charset="0"/>
                          </a:rPr>
                          <m:t>𝑦</m:t>
                        </m:r>
                      </m:sub>
                    </m:sSub>
                    <m:r>
                      <a:rPr lang="tr-TR" b="0" i="1" smtClean="0">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tr-TR" i="1">
                            <a:latin typeface="Cambria Math" panose="02040503050406030204" pitchFamily="18" charset="0"/>
                          </a:rPr>
                          <m:t>𝑥</m:t>
                        </m:r>
                        <m:r>
                          <a:rPr lang="tr-TR" b="0" i="1" smtClean="0">
                            <a:latin typeface="Cambria Math" panose="02040503050406030204" pitchFamily="18" charset="0"/>
                          </a:rPr>
                          <m:t>𝑦</m:t>
                        </m:r>
                      </m:sub>
                    </m:sSub>
                    <m:r>
                      <a:rPr lang="tr-TR" b="0" i="1" smtClean="0">
                        <a:latin typeface="Cambria Math" panose="02040503050406030204" pitchFamily="18" charset="0"/>
                      </a:rPr>
                      <m:t>=0</m:t>
                    </m:r>
                  </m:oMath>
                </a14:m>
                <a:r>
                  <a:rPr lang="en-US" dirty="0"/>
                  <a:t>). At the time of damage, </a:t>
                </a:r>
                <a:r>
                  <a:rPr lang="tr-TR" dirty="0"/>
                  <a:t>i</a:t>
                </a:r>
                <a:r>
                  <a:rPr lang="en-US" dirty="0"/>
                  <a:t>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tr-TR" i="1">
                            <a:latin typeface="Cambria Math" panose="02040503050406030204" pitchFamily="18" charset="0"/>
                          </a:rPr>
                          <m:t>𝑥</m:t>
                        </m:r>
                      </m:sub>
                    </m:sSub>
                    <m:r>
                      <a:rPr lang="tr-TR" b="0" i="1" smtClean="0">
                        <a:latin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𝜎</m:t>
                    </m:r>
                  </m:oMath>
                </a14:m>
                <a:r>
                  <a:rPr lang="tr-TR" dirty="0"/>
                  <a:t> </a:t>
                </a:r>
                <a:r>
                  <a:rPr lang="tr-TR" dirty="0" err="1"/>
                  <a:t>using</a:t>
                </a:r>
                <a:r>
                  <a:rPr lang="tr-TR" dirty="0"/>
                  <a:t> </a:t>
                </a:r>
                <a:r>
                  <a:rPr lang="tr-TR" dirty="0" err="1"/>
                  <a:t>stress</a:t>
                </a:r>
                <a:r>
                  <a:rPr lang="tr-TR" dirty="0"/>
                  <a:t> </a:t>
                </a:r>
                <a:r>
                  <a:rPr lang="tr-TR" dirty="0" err="1"/>
                  <a:t>transformation</a:t>
                </a:r>
                <a:r>
                  <a:rPr lang="tr-TR" dirty="0"/>
                  <a:t> </a:t>
                </a:r>
                <a:r>
                  <a:rPr lang="tr-TR" dirty="0" err="1"/>
                  <a:t>equations</a:t>
                </a:r>
                <a:endParaRPr lang="tr-TR" dirty="0"/>
              </a:p>
              <a:p>
                <a:pPr lvl="1" algn="just"/>
                <a:endParaRPr lang="tr-TR" dirty="0"/>
              </a:p>
              <a:p>
                <a:pPr lvl="1" algn="just"/>
                <a:endParaRPr lang="tr-TR" sz="1200" dirty="0"/>
              </a:p>
              <a:p>
                <a:pPr lvl="1" algn="just"/>
                <a:r>
                  <a:rPr lang="tr-TR" dirty="0" err="1"/>
                  <a:t>are</a:t>
                </a:r>
                <a:r>
                  <a:rPr lang="tr-TR" dirty="0"/>
                  <a:t> </a:t>
                </a:r>
                <a:r>
                  <a:rPr lang="tr-TR" dirty="0" err="1"/>
                  <a:t>found</a:t>
                </a:r>
                <a:r>
                  <a:rPr lang="tr-TR" dirty="0"/>
                  <a:t>.</a:t>
                </a:r>
              </a:p>
              <a:p>
                <a:pPr lvl="1" algn="just"/>
                <a:r>
                  <a:rPr lang="en-US" dirty="0"/>
                  <a:t>At the time of damage,</a:t>
                </a:r>
                <a:endParaRPr lang="tr-TR" dirty="0"/>
              </a:p>
              <a:p>
                <a:pPr lvl="1" algn="just"/>
                <a:endParaRPr lang="tr-TR" sz="3000" dirty="0"/>
              </a:p>
              <a:p>
                <a:pPr lvl="1" algn="just"/>
                <a:r>
                  <a:rPr lang="tr-TR" dirty="0" err="1"/>
                  <a:t>solution</a:t>
                </a:r>
                <a:endParaRPr lang="tr-TR" dirty="0"/>
              </a:p>
              <a:p>
                <a:pPr lvl="1" algn="just"/>
                <a:endParaRPr lang="tr-TR" dirty="0"/>
              </a:p>
              <a:p>
                <a:pPr lvl="1" algn="just"/>
                <a:endParaRPr lang="tr-TR" dirty="0"/>
              </a:p>
            </p:txBody>
          </p:sp>
        </mc:Choice>
        <mc:Fallback xmlns="">
          <p:sp>
            <p:nvSpPr>
              <p:cNvPr id="3" name="İçerik Yer Tutucusu 2">
                <a:extLst>
                  <a:ext uri="{FF2B5EF4-FFF2-40B4-BE49-F238E27FC236}">
                    <a16:creationId xmlns:a16="http://schemas.microsoft.com/office/drawing/2014/main" id="{7A240325-7275-DBFB-AA3B-BBA7250C924E}"/>
                  </a:ext>
                </a:extLst>
              </p:cNvPr>
              <p:cNvSpPr>
                <a:spLocks noGrp="1" noRot="1" noChangeAspect="1" noMove="1" noResize="1" noEditPoints="1" noAdjustHandles="1" noChangeArrowheads="1" noChangeShapeType="1" noTextEdit="1"/>
              </p:cNvSpPr>
              <p:nvPr>
                <p:ph idx="1"/>
              </p:nvPr>
            </p:nvSpPr>
            <p:spPr>
              <a:xfrm>
                <a:off x="457200" y="1124744"/>
                <a:ext cx="8363272" cy="5001419"/>
              </a:xfrm>
              <a:blipFill>
                <a:blip r:embed="rId2"/>
                <a:stretch>
                  <a:fillRect l="-1312" t="-1220" r="-1093"/>
                </a:stretch>
              </a:blipFill>
            </p:spPr>
            <p:txBody>
              <a:bodyPr/>
              <a:lstStyle/>
              <a:p>
                <a:r>
                  <a:rPr lang="tr-TR">
                    <a:noFill/>
                  </a:rPr>
                  <a:t> </a:t>
                </a:r>
              </a:p>
            </p:txBody>
          </p:sp>
        </mc:Fallback>
      </mc:AlternateContent>
      <p:pic>
        <p:nvPicPr>
          <p:cNvPr id="5" name="Resim 4">
            <a:extLst>
              <a:ext uri="{FF2B5EF4-FFF2-40B4-BE49-F238E27FC236}">
                <a16:creationId xmlns:a16="http://schemas.microsoft.com/office/drawing/2014/main" id="{5D73F34C-CFBA-6B51-E084-EC61AF36BBCA}"/>
              </a:ext>
            </a:extLst>
          </p:cNvPr>
          <p:cNvPicPr>
            <a:picLocks noChangeAspect="1"/>
          </p:cNvPicPr>
          <p:nvPr/>
        </p:nvPicPr>
        <p:blipFill>
          <a:blip r:embed="rId3"/>
          <a:stretch>
            <a:fillRect/>
          </a:stretch>
        </p:blipFill>
        <p:spPr>
          <a:xfrm>
            <a:off x="5811201" y="2778942"/>
            <a:ext cx="2880000" cy="3347221"/>
          </a:xfrm>
          <a:prstGeom prst="rect">
            <a:avLst/>
          </a:prstGeom>
        </p:spPr>
      </p:pic>
      <p:pic>
        <p:nvPicPr>
          <p:cNvPr id="7" name="Resim 6">
            <a:extLst>
              <a:ext uri="{FF2B5EF4-FFF2-40B4-BE49-F238E27FC236}">
                <a16:creationId xmlns:a16="http://schemas.microsoft.com/office/drawing/2014/main" id="{5F66F895-9456-69BF-2D00-5B3B5044ACED}"/>
              </a:ext>
            </a:extLst>
          </p:cNvPr>
          <p:cNvPicPr>
            <a:picLocks noChangeAspect="1"/>
          </p:cNvPicPr>
          <p:nvPr/>
        </p:nvPicPr>
        <p:blipFill>
          <a:blip r:embed="rId4"/>
          <a:stretch>
            <a:fillRect/>
          </a:stretch>
        </p:blipFill>
        <p:spPr>
          <a:xfrm>
            <a:off x="1194437" y="3366655"/>
            <a:ext cx="4276725" cy="533400"/>
          </a:xfrm>
          <a:prstGeom prst="rect">
            <a:avLst/>
          </a:prstGeom>
        </p:spPr>
      </p:pic>
      <p:pic>
        <p:nvPicPr>
          <p:cNvPr id="9" name="Resim 8">
            <a:extLst>
              <a:ext uri="{FF2B5EF4-FFF2-40B4-BE49-F238E27FC236}">
                <a16:creationId xmlns:a16="http://schemas.microsoft.com/office/drawing/2014/main" id="{E93CB9E2-3897-203D-F637-8177F935A899}"/>
              </a:ext>
            </a:extLst>
          </p:cNvPr>
          <p:cNvPicPr>
            <a:picLocks noChangeAspect="1"/>
          </p:cNvPicPr>
          <p:nvPr/>
        </p:nvPicPr>
        <p:blipFill>
          <a:blip r:embed="rId5"/>
          <a:stretch>
            <a:fillRect/>
          </a:stretch>
        </p:blipFill>
        <p:spPr>
          <a:xfrm>
            <a:off x="1043608" y="4710041"/>
            <a:ext cx="4886325" cy="647700"/>
          </a:xfrm>
          <a:prstGeom prst="rect">
            <a:avLst/>
          </a:prstGeom>
        </p:spPr>
      </p:pic>
      <p:pic>
        <p:nvPicPr>
          <p:cNvPr id="11" name="Resim 10">
            <a:extLst>
              <a:ext uri="{FF2B5EF4-FFF2-40B4-BE49-F238E27FC236}">
                <a16:creationId xmlns:a16="http://schemas.microsoft.com/office/drawing/2014/main" id="{A262FA68-1F9D-889C-D619-2B5D40689D66}"/>
              </a:ext>
            </a:extLst>
          </p:cNvPr>
          <p:cNvPicPr>
            <a:picLocks noChangeAspect="1"/>
          </p:cNvPicPr>
          <p:nvPr/>
        </p:nvPicPr>
        <p:blipFill>
          <a:blip r:embed="rId6"/>
          <a:stretch>
            <a:fillRect/>
          </a:stretch>
        </p:blipFill>
        <p:spPr>
          <a:xfrm>
            <a:off x="1167441" y="5676159"/>
            <a:ext cx="4524375" cy="723900"/>
          </a:xfrm>
          <a:prstGeom prst="rect">
            <a:avLst/>
          </a:prstGeom>
        </p:spPr>
      </p:pic>
    </p:spTree>
    <p:extLst>
      <p:ext uri="{BB962C8B-B14F-4D97-AF65-F5344CB8AC3E}">
        <p14:creationId xmlns:p14="http://schemas.microsoft.com/office/powerpoint/2010/main" val="16413475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0A1AAD-850F-8A52-6C8D-B123657CB4FF}"/>
              </a:ext>
            </a:extLst>
          </p:cNvPr>
          <p:cNvSpPr>
            <a:spLocks noGrp="1"/>
          </p:cNvSpPr>
          <p:nvPr>
            <p:ph type="title"/>
          </p:nvPr>
        </p:nvSpPr>
        <p:spPr/>
        <p:txBody>
          <a:bodyPr>
            <a:normAutofit fontScale="90000"/>
          </a:bodyPr>
          <a:lstStyle/>
          <a:p>
            <a:endParaRPr lang="tr-T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7A6BEC56-9806-3A0C-D850-25131F34C6C4}"/>
                  </a:ext>
                </a:extLst>
              </p:cNvPr>
              <p:cNvSpPr>
                <a:spLocks noGrp="1"/>
              </p:cNvSpPr>
              <p:nvPr>
                <p:ph idx="1"/>
              </p:nvPr>
            </p:nvSpPr>
            <p:spPr/>
            <p:txBody>
              <a:bodyPr>
                <a:normAutofit/>
              </a:bodyPr>
              <a:lstStyle/>
              <a:p>
                <a:pPr algn="just"/>
                <a:r>
                  <a:rPr lang="tr-TR" sz="2600" dirty="0"/>
                  <a:t>3rd </a:t>
                </a:r>
                <a:r>
                  <a:rPr lang="tr-TR" sz="2600" dirty="0" err="1"/>
                  <a:t>Method</a:t>
                </a:r>
                <a:r>
                  <a:rPr lang="tr-TR" sz="2600" dirty="0"/>
                  <a:t>: </a:t>
                </a:r>
                <a:r>
                  <a:rPr lang="tr-TR" sz="2600" dirty="0" err="1"/>
                  <a:t>Empirical</a:t>
                </a:r>
                <a:r>
                  <a:rPr lang="tr-TR" sz="2600" dirty="0"/>
                  <a:t> </a:t>
                </a:r>
                <a:r>
                  <a:rPr lang="tr-TR" sz="2600" dirty="0" err="1"/>
                  <a:t>Equations</a:t>
                </a:r>
                <a:endParaRPr lang="tr-TR" sz="2600" dirty="0"/>
              </a:p>
              <a:p>
                <a:pPr algn="just"/>
                <a:r>
                  <a:rPr lang="en-US" sz="2600" dirty="0"/>
                  <a:t>Equations that generalize experimental measurement results or observational data are called empirical equations.</a:t>
                </a:r>
                <a:endParaRPr lang="tr-TR" sz="2600" dirty="0"/>
              </a:p>
              <a:p>
                <a:pPr algn="just"/>
                <a:r>
                  <a:rPr lang="en-US" sz="2600" dirty="0"/>
                  <a:t>Three different empirical equations for  </a:t>
                </a:r>
                <a14:m>
                  <m:oMath xmlns:m="http://schemas.openxmlformats.org/officeDocument/2006/math">
                    <m:sSub>
                      <m:sSubPr>
                        <m:ctrlPr>
                          <a:rPr lang="en-US" sz="2600" i="1" smtClean="0">
                            <a:latin typeface="Cambria Math" panose="02040503050406030204" pitchFamily="18" charset="0"/>
                          </a:rPr>
                        </m:ctrlPr>
                      </m:sSubPr>
                      <m:e>
                        <m:r>
                          <a:rPr lang="tr-TR" sz="2600" b="0" i="1" smtClean="0">
                            <a:latin typeface="Cambria Math" panose="02040503050406030204" pitchFamily="18" charset="0"/>
                          </a:rPr>
                          <m:t>𝐻</m:t>
                        </m:r>
                      </m:e>
                      <m:sub>
                        <m:r>
                          <a:rPr lang="tr-TR" sz="2600" b="0" i="1" smtClean="0">
                            <a:latin typeface="Cambria Math" panose="02040503050406030204" pitchFamily="18" charset="0"/>
                          </a:rPr>
                          <m:t>12</m:t>
                        </m:r>
                      </m:sub>
                    </m:sSub>
                  </m:oMath>
                </a14:m>
                <a:r>
                  <a:rPr lang="en-US" sz="2600" dirty="0"/>
                  <a:t> are stated below:</a:t>
                </a:r>
                <a:endParaRPr lang="tr-TR" sz="2600" dirty="0"/>
              </a:p>
              <a:p>
                <a:pPr algn="just"/>
                <a:endParaRPr lang="tr-TR" sz="2600" dirty="0"/>
              </a:p>
            </p:txBody>
          </p:sp>
        </mc:Choice>
        <mc:Fallback xmlns="">
          <p:sp>
            <p:nvSpPr>
              <p:cNvPr id="3" name="İçerik Yer Tutucusu 2">
                <a:extLst>
                  <a:ext uri="{FF2B5EF4-FFF2-40B4-BE49-F238E27FC236}">
                    <a16:creationId xmlns:a16="http://schemas.microsoft.com/office/drawing/2014/main" id="{7A6BEC56-9806-3A0C-D850-25131F34C6C4}"/>
                  </a:ext>
                </a:extLst>
              </p:cNvPr>
              <p:cNvSpPr>
                <a:spLocks noGrp="1" noRot="1" noChangeAspect="1" noMove="1" noResize="1" noEditPoints="1" noAdjustHandles="1" noChangeArrowheads="1" noChangeShapeType="1" noTextEdit="1"/>
              </p:cNvSpPr>
              <p:nvPr>
                <p:ph idx="1"/>
              </p:nvPr>
            </p:nvSpPr>
            <p:spPr>
              <a:blipFill>
                <a:blip r:embed="rId2"/>
                <a:stretch>
                  <a:fillRect l="-1111" t="-1098" r="-1333"/>
                </a:stretch>
              </a:blipFill>
            </p:spPr>
            <p:txBody>
              <a:bodyPr/>
              <a:lstStyle/>
              <a:p>
                <a:r>
                  <a:rPr lang="tr-TR">
                    <a:noFill/>
                  </a:rPr>
                  <a:t> </a:t>
                </a:r>
              </a:p>
            </p:txBody>
          </p:sp>
        </mc:Fallback>
      </mc:AlternateContent>
      <p:pic>
        <p:nvPicPr>
          <p:cNvPr id="4" name="Picture 2">
            <a:extLst>
              <a:ext uri="{FF2B5EF4-FFF2-40B4-BE49-F238E27FC236}">
                <a16:creationId xmlns:a16="http://schemas.microsoft.com/office/drawing/2014/main" id="{D131AE25-51C9-2FFE-084A-F3351EB24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218" y="3685913"/>
            <a:ext cx="5029458" cy="7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62143708-83D2-26CC-3F2A-93177425E8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626" y="4643542"/>
            <a:ext cx="5042160" cy="69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7E293D68-EF9A-875F-D56E-2A08F1C119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5586470"/>
            <a:ext cx="7366378" cy="78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97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err="1"/>
              <a:t>Objectives</a:t>
            </a:r>
            <a:r>
              <a:rPr lang="tr-TR" sz="3600" dirty="0"/>
              <a:t> (</a:t>
            </a:r>
            <a:r>
              <a:rPr lang="en-US" sz="3600" dirty="0" err="1"/>
              <a:t>Macromechanical</a:t>
            </a:r>
            <a:r>
              <a:rPr lang="en-US" sz="3600" dirty="0"/>
              <a:t> </a:t>
            </a:r>
            <a:r>
              <a:rPr lang="en-US" sz="3600" dirty="0" err="1"/>
              <a:t>Analysi</a:t>
            </a:r>
            <a:r>
              <a:rPr lang="tr-TR" sz="3600" dirty="0"/>
              <a:t>s</a:t>
            </a:r>
            <a:br>
              <a:rPr lang="tr-TR" sz="3600" dirty="0"/>
            </a:br>
            <a:r>
              <a:rPr lang="en-US" sz="3600" dirty="0"/>
              <a:t>of a Lamina</a:t>
            </a:r>
            <a:r>
              <a:rPr lang="tr-TR" sz="3600" dirty="0"/>
              <a:t>)</a:t>
            </a:r>
            <a:endParaRPr lang="en-US" sz="3600" dirty="0"/>
          </a:p>
        </p:txBody>
      </p:sp>
      <p:sp>
        <p:nvSpPr>
          <p:cNvPr id="3" name="İçerik Yer Tutucusu 2"/>
          <p:cNvSpPr>
            <a:spLocks noGrp="1"/>
          </p:cNvSpPr>
          <p:nvPr>
            <p:ph idx="1"/>
          </p:nvPr>
        </p:nvSpPr>
        <p:spPr>
          <a:xfrm>
            <a:off x="457200" y="1052736"/>
            <a:ext cx="8229600" cy="5073427"/>
          </a:xfrm>
        </p:spPr>
        <p:txBody>
          <a:bodyPr>
            <a:noAutofit/>
          </a:bodyPr>
          <a:lstStyle/>
          <a:p>
            <a:pPr algn="just"/>
            <a:r>
              <a:rPr lang="en-US" sz="2200" dirty="0"/>
              <a:t>Review deﬁnitions of stress, strain, elastic moduli, and strain energy.</a:t>
            </a:r>
            <a:endParaRPr lang="tr-TR" sz="2200" dirty="0"/>
          </a:p>
          <a:p>
            <a:pPr algn="just"/>
            <a:endParaRPr lang="en-US" sz="800" dirty="0"/>
          </a:p>
          <a:p>
            <a:pPr algn="just"/>
            <a:r>
              <a:rPr lang="en-US" sz="2200" dirty="0"/>
              <a:t>Develop stress</a:t>
            </a:r>
            <a:r>
              <a:rPr lang="tr-TR" sz="2200" dirty="0"/>
              <a:t>-</a:t>
            </a:r>
            <a:r>
              <a:rPr lang="en-US" sz="2200" dirty="0"/>
              <a:t>strain relationships for different types of materials.</a:t>
            </a:r>
            <a:endParaRPr lang="tr-TR" sz="2200" dirty="0"/>
          </a:p>
          <a:p>
            <a:pPr algn="just"/>
            <a:endParaRPr lang="en-US" sz="800" dirty="0"/>
          </a:p>
          <a:p>
            <a:pPr algn="just"/>
            <a:r>
              <a:rPr lang="en-US" sz="2200" dirty="0"/>
              <a:t>Develop stress</a:t>
            </a:r>
            <a:r>
              <a:rPr lang="tr-TR" sz="2200" dirty="0"/>
              <a:t>-</a:t>
            </a:r>
            <a:r>
              <a:rPr lang="en-US" sz="2200" dirty="0"/>
              <a:t>strain relationships for a unidirectional/</a:t>
            </a:r>
            <a:r>
              <a:rPr lang="tr-TR" sz="2200" dirty="0"/>
              <a:t> </a:t>
            </a:r>
            <a:r>
              <a:rPr lang="en-US" sz="2200" dirty="0"/>
              <a:t>bidirectional lamina.</a:t>
            </a:r>
            <a:endParaRPr lang="tr-TR" sz="2200" dirty="0"/>
          </a:p>
          <a:p>
            <a:pPr algn="just"/>
            <a:endParaRPr lang="en-US" sz="800" dirty="0"/>
          </a:p>
          <a:p>
            <a:pPr algn="just"/>
            <a:r>
              <a:rPr lang="en-US" sz="2200" dirty="0"/>
              <a:t>Find the engineering constants of a unidirectional/bidirectional lamina in terms of the stiffness and compliance parameters of the lamina.</a:t>
            </a:r>
            <a:endParaRPr lang="tr-TR" sz="2200" dirty="0"/>
          </a:p>
          <a:p>
            <a:pPr algn="just"/>
            <a:endParaRPr lang="en-US" sz="800" dirty="0"/>
          </a:p>
          <a:p>
            <a:pPr algn="just"/>
            <a:r>
              <a:rPr lang="en-US" sz="2200" dirty="0"/>
              <a:t>Develop stress</a:t>
            </a:r>
            <a:r>
              <a:rPr lang="tr-TR" sz="2200" dirty="0"/>
              <a:t>-</a:t>
            </a:r>
            <a:r>
              <a:rPr lang="en-US" sz="2200" dirty="0"/>
              <a:t>strain relationships, elastic moduli, strengths, and</a:t>
            </a:r>
            <a:r>
              <a:rPr lang="tr-TR" sz="2200" dirty="0"/>
              <a:t> </a:t>
            </a:r>
            <a:r>
              <a:rPr lang="en-US" sz="2200" dirty="0"/>
              <a:t>thermal and moisture expansion coefﬁcients of an angle ply based</a:t>
            </a:r>
            <a:r>
              <a:rPr lang="tr-TR" sz="2200" dirty="0"/>
              <a:t> </a:t>
            </a:r>
            <a:r>
              <a:rPr lang="en-US" sz="2200" dirty="0"/>
              <a:t>on those of a unidirectional/bidirectional lamina and the angle of</a:t>
            </a:r>
            <a:r>
              <a:rPr lang="tr-TR" sz="2200" dirty="0"/>
              <a:t> </a:t>
            </a:r>
            <a:r>
              <a:rPr lang="en-US" sz="2200" dirty="0"/>
              <a:t>the ply.</a:t>
            </a:r>
          </a:p>
        </p:txBody>
      </p:sp>
    </p:spTree>
    <p:extLst>
      <p:ext uri="{BB962C8B-B14F-4D97-AF65-F5344CB8AC3E}">
        <p14:creationId xmlns:p14="http://schemas.microsoft.com/office/powerpoint/2010/main" val="33126826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77A876-97C0-3913-D883-530765DF8707}"/>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6756B2BB-0846-0205-90AD-B2AED431E0AB}"/>
              </a:ext>
            </a:extLst>
          </p:cNvPr>
          <p:cNvSpPr>
            <a:spLocks noGrp="1"/>
          </p:cNvSpPr>
          <p:nvPr>
            <p:ph idx="1"/>
          </p:nvPr>
        </p:nvSpPr>
        <p:spPr/>
        <p:txBody>
          <a:bodyPr/>
          <a:lstStyle/>
          <a:p>
            <a:r>
              <a:rPr lang="tr-TR" dirty="0"/>
              <a:t>Hoffman </a:t>
            </a:r>
            <a:r>
              <a:rPr lang="tr-TR" dirty="0" err="1"/>
              <a:t>Criterion</a:t>
            </a:r>
            <a:endParaRPr lang="tr-TR" dirty="0"/>
          </a:p>
          <a:p>
            <a:r>
              <a:rPr lang="en-US" dirty="0"/>
              <a:t>According to this criterion, if the following inequality is violated, the material will be damaged:</a:t>
            </a:r>
            <a:endParaRPr lang="tr-TR" dirty="0"/>
          </a:p>
          <a:p>
            <a:endParaRPr lang="tr-TR" dirty="0"/>
          </a:p>
          <a:p>
            <a:endParaRPr lang="tr-TR" dirty="0"/>
          </a:p>
          <a:p>
            <a:r>
              <a:rPr lang="en-US" dirty="0"/>
              <a:t>This criterion gives better results</a:t>
            </a:r>
            <a:endParaRPr lang="tr-TR" dirty="0"/>
          </a:p>
          <a:p>
            <a:pPr lvl="1"/>
            <a:r>
              <a:rPr lang="en-US" dirty="0"/>
              <a:t>in composites with different tensile and compressive strengths, </a:t>
            </a:r>
            <a:endParaRPr lang="tr-TR" dirty="0"/>
          </a:p>
          <a:p>
            <a:pPr lvl="1"/>
            <a:r>
              <a:rPr lang="en-US" dirty="0"/>
              <a:t>especially in composites that exhibit brittle behavior.</a:t>
            </a:r>
            <a:endParaRPr lang="tr-TR" dirty="0"/>
          </a:p>
        </p:txBody>
      </p:sp>
      <p:pic>
        <p:nvPicPr>
          <p:cNvPr id="5" name="Resim 4">
            <a:extLst>
              <a:ext uri="{FF2B5EF4-FFF2-40B4-BE49-F238E27FC236}">
                <a16:creationId xmlns:a16="http://schemas.microsoft.com/office/drawing/2014/main" id="{BCCE7635-0C53-C725-BE4B-66F46EF64C52}"/>
              </a:ext>
            </a:extLst>
          </p:cNvPr>
          <p:cNvPicPr>
            <a:picLocks noChangeAspect="1"/>
          </p:cNvPicPr>
          <p:nvPr/>
        </p:nvPicPr>
        <p:blipFill>
          <a:blip r:embed="rId2"/>
          <a:stretch>
            <a:fillRect/>
          </a:stretch>
        </p:blipFill>
        <p:spPr>
          <a:xfrm>
            <a:off x="876300" y="2690546"/>
            <a:ext cx="7391400" cy="933450"/>
          </a:xfrm>
          <a:prstGeom prst="rect">
            <a:avLst/>
          </a:prstGeom>
        </p:spPr>
      </p:pic>
    </p:spTree>
    <p:extLst>
      <p:ext uri="{BB962C8B-B14F-4D97-AF65-F5344CB8AC3E}">
        <p14:creationId xmlns:p14="http://schemas.microsoft.com/office/powerpoint/2010/main" val="16777336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en-US" sz="3600" dirty="0"/>
              <a:t>Experimental Results and Failure Theories</a:t>
            </a:r>
          </a:p>
        </p:txBody>
      </p:sp>
      <p:sp>
        <p:nvSpPr>
          <p:cNvPr id="3" name="İçerik Yer Tutucusu 2"/>
          <p:cNvSpPr>
            <a:spLocks noGrp="1"/>
          </p:cNvSpPr>
          <p:nvPr>
            <p:ph idx="1"/>
          </p:nvPr>
        </p:nvSpPr>
        <p:spPr/>
        <p:txBody>
          <a:bodyPr>
            <a:normAutofit/>
          </a:bodyPr>
          <a:lstStyle/>
          <a:p>
            <a:r>
              <a:rPr lang="en-US" sz="2400" dirty="0"/>
              <a:t>Tsai compared the results from various failure theories to some experimental results. He considered an angle lamina subjected to a uniaxial load in</a:t>
            </a:r>
            <a:r>
              <a:rPr lang="tr-TR" sz="2400" dirty="0"/>
              <a:t> </a:t>
            </a:r>
            <a:r>
              <a:rPr lang="en-US" sz="2400" dirty="0"/>
              <a:t>the x-direction, </a:t>
            </a:r>
            <a:r>
              <a:rPr lang="en-US" sz="2400" dirty="0" err="1"/>
              <a:t>σ</a:t>
            </a:r>
            <a:r>
              <a:rPr lang="en-US" sz="2400" baseline="-25000" dirty="0" err="1"/>
              <a:t>x</a:t>
            </a:r>
            <a:r>
              <a:rPr lang="en-US" sz="2400" dirty="0"/>
              <a:t> </a:t>
            </a:r>
            <a:r>
              <a:rPr lang="tr-TR" sz="2400" dirty="0"/>
              <a:t>.</a:t>
            </a:r>
          </a:p>
          <a:p>
            <a:r>
              <a:rPr lang="en-US" sz="2400" dirty="0"/>
              <a:t>The failure stresses were</a:t>
            </a:r>
            <a:r>
              <a:rPr lang="tr-TR" sz="2400" dirty="0"/>
              <a:t> </a:t>
            </a:r>
            <a:r>
              <a:rPr lang="en-US" sz="2400" dirty="0"/>
              <a:t>obtained experimentally for tensile and compressive stresses for various</a:t>
            </a:r>
            <a:r>
              <a:rPr lang="tr-TR" sz="2400" dirty="0"/>
              <a:t> </a:t>
            </a:r>
            <a:r>
              <a:rPr lang="en-US" sz="2400" dirty="0"/>
              <a:t>angles of the lamina.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596" y="3645024"/>
            <a:ext cx="7175868" cy="285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4535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en-US" sz="3600" dirty="0"/>
              <a:t>Stresses</a:t>
            </a:r>
            <a:r>
              <a:rPr lang="tr-TR" sz="3600" dirty="0"/>
              <a:t> </a:t>
            </a:r>
            <a:r>
              <a:rPr lang="tr-TR" sz="3600" dirty="0" err="1"/>
              <a:t>and</a:t>
            </a:r>
            <a:r>
              <a:rPr lang="tr-TR" sz="3600" dirty="0"/>
              <a:t> </a:t>
            </a:r>
            <a:r>
              <a:rPr lang="tr-TR" sz="3600" dirty="0" err="1"/>
              <a:t>Strains</a:t>
            </a:r>
            <a:r>
              <a:rPr lang="en-US" sz="3600" dirty="0"/>
              <a:t> in the Material Axes</a:t>
            </a:r>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909" b="21426"/>
          <a:stretch/>
        </p:blipFill>
        <p:spPr bwMode="auto">
          <a:xfrm>
            <a:off x="2195736" y="1052736"/>
            <a:ext cx="415358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81" y="3761258"/>
            <a:ext cx="2578232" cy="198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3822" y="3284984"/>
            <a:ext cx="3479978" cy="29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781933" y="4551854"/>
            <a:ext cx="1310200" cy="400110"/>
          </a:xfrm>
          <a:prstGeom prst="rect">
            <a:avLst/>
          </a:prstGeom>
          <a:noFill/>
        </p:spPr>
        <p:txBody>
          <a:bodyPr wrap="square" rtlCol="0">
            <a:spAutoFit/>
          </a:bodyPr>
          <a:lstStyle/>
          <a:p>
            <a:r>
              <a:rPr lang="tr-TR" sz="2000" dirty="0"/>
              <a:t>(2.172)</a:t>
            </a:r>
            <a:endParaRPr lang="en-US" sz="2000" dirty="0"/>
          </a:p>
        </p:txBody>
      </p:sp>
      <p:sp>
        <p:nvSpPr>
          <p:cNvPr id="8" name="Metin kutusu 7"/>
          <p:cNvSpPr txBox="1"/>
          <p:nvPr/>
        </p:nvSpPr>
        <p:spPr>
          <a:xfrm>
            <a:off x="7861345" y="4551854"/>
            <a:ext cx="1310200" cy="400110"/>
          </a:xfrm>
          <a:prstGeom prst="rect">
            <a:avLst/>
          </a:prstGeom>
          <a:noFill/>
        </p:spPr>
        <p:txBody>
          <a:bodyPr wrap="square" rtlCol="0">
            <a:spAutoFit/>
          </a:bodyPr>
          <a:lstStyle/>
          <a:p>
            <a:r>
              <a:rPr lang="tr-TR" sz="2000" dirty="0"/>
              <a:t>(2.173)</a:t>
            </a:r>
            <a:endParaRPr lang="en-US" sz="2000" dirty="0"/>
          </a:p>
        </p:txBody>
      </p:sp>
    </p:spTree>
    <p:extLst>
      <p:ext uri="{BB962C8B-B14F-4D97-AF65-F5344CB8AC3E}">
        <p14:creationId xmlns:p14="http://schemas.microsoft.com/office/powerpoint/2010/main" val="34930273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en-US" dirty="0"/>
          </a:p>
        </p:txBody>
      </p:sp>
      <p:sp>
        <p:nvSpPr>
          <p:cNvPr id="4" name="Başlık 1"/>
          <p:cNvSpPr>
            <a:spLocks noGrp="1"/>
          </p:cNvSpPr>
          <p:nvPr>
            <p:ph type="title"/>
          </p:nvPr>
        </p:nvSpPr>
        <p:spPr/>
        <p:txBody>
          <a:bodyPr>
            <a:noAutofit/>
          </a:bodyPr>
          <a:lstStyle/>
          <a:p>
            <a:r>
              <a:rPr lang="en-US" sz="3600" dirty="0"/>
              <a:t>Experimental Results and Failure Theories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384"/>
            <a:ext cx="8763450" cy="687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796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4" y="0"/>
            <a:ext cx="890516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0224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7808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9984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76" y="-99392"/>
            <a:ext cx="85537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4192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028343"/>
            <a:ext cx="8496944" cy="4985980"/>
          </a:xfrm>
          <a:prstGeom prst="rect">
            <a:avLst/>
          </a:prstGeom>
        </p:spPr>
        <p:txBody>
          <a:bodyPr wrap="square">
            <a:spAutoFit/>
          </a:bodyPr>
          <a:lstStyle/>
          <a:p>
            <a:pPr marL="342900" indent="-342900" algn="just">
              <a:buFont typeface="Arial" pitchFamily="34" charset="0"/>
              <a:buChar char="•"/>
            </a:pPr>
            <a:r>
              <a:rPr lang="en-US" sz="2800" dirty="0"/>
              <a:t>The difference between the maximum stress and maximum strain</a:t>
            </a:r>
            <a:r>
              <a:rPr lang="tr-TR" sz="2800" dirty="0"/>
              <a:t> </a:t>
            </a:r>
            <a:r>
              <a:rPr lang="en-US" sz="2800" dirty="0"/>
              <a:t>failure theories and the experimental results is quite pronounced.</a:t>
            </a:r>
            <a:endParaRPr lang="tr-TR" sz="2800" dirty="0"/>
          </a:p>
          <a:p>
            <a:pPr marL="342900" indent="-342900" algn="just">
              <a:spcBef>
                <a:spcPts val="600"/>
              </a:spcBef>
              <a:buFont typeface="Arial" pitchFamily="34" charset="0"/>
              <a:buChar char="•"/>
            </a:pPr>
            <a:r>
              <a:rPr lang="en-US" sz="2800" dirty="0"/>
              <a:t>Tsai–Hill and Tsai–Wu failure theories’ results are in good agreement</a:t>
            </a:r>
            <a:r>
              <a:rPr lang="tr-TR" sz="2800" dirty="0"/>
              <a:t> </a:t>
            </a:r>
            <a:r>
              <a:rPr lang="en-US" sz="2800" dirty="0"/>
              <a:t>with experimentally obtained results.</a:t>
            </a:r>
            <a:endParaRPr lang="tr-TR" sz="2800" dirty="0"/>
          </a:p>
          <a:p>
            <a:pPr marL="342900" indent="-342900" algn="just">
              <a:spcBef>
                <a:spcPts val="600"/>
              </a:spcBef>
              <a:buFont typeface="Arial" pitchFamily="34" charset="0"/>
              <a:buChar char="•"/>
            </a:pPr>
            <a:r>
              <a:rPr lang="en-US" sz="2800" dirty="0"/>
              <a:t>The variation of the strength of the angle lamina as a function of</a:t>
            </a:r>
            <a:r>
              <a:rPr lang="tr-TR" sz="2800" dirty="0"/>
              <a:t> </a:t>
            </a:r>
            <a:r>
              <a:rPr lang="en-US" sz="2800" dirty="0"/>
              <a:t>angle is smooth in the Tsai–Hill and Tsai–Wu failure theories, but</a:t>
            </a:r>
            <a:r>
              <a:rPr lang="tr-TR" sz="2800" dirty="0"/>
              <a:t> </a:t>
            </a:r>
            <a:r>
              <a:rPr lang="en-US" sz="2800" dirty="0"/>
              <a:t>has cusps in the maximum stress and maximum strain failure theories. The cusps correspond to the change in failure modes in the</a:t>
            </a:r>
            <a:r>
              <a:rPr lang="tr-TR" sz="2800" dirty="0"/>
              <a:t> </a:t>
            </a:r>
            <a:r>
              <a:rPr lang="en-US" sz="2800" dirty="0"/>
              <a:t>maximum stress and maximum strain failure theories.</a:t>
            </a:r>
          </a:p>
        </p:txBody>
      </p:sp>
      <p:sp>
        <p:nvSpPr>
          <p:cNvPr id="3" name="Başlık 1"/>
          <p:cNvSpPr txBox="1">
            <a:spLocks/>
          </p:cNvSpPr>
          <p:nvPr/>
        </p:nvSpPr>
        <p:spPr>
          <a:xfrm>
            <a:off x="457200" y="274638"/>
            <a:ext cx="8229600" cy="634082"/>
          </a:xfrm>
          <a:prstGeom prst="rect">
            <a:avLst/>
          </a:prstGeom>
        </p:spPr>
        <p:txBody>
          <a:bodyPr>
            <a:noAutofit/>
          </a:bodyPr>
          <a:lstStyle>
            <a:lvl1pPr algn="ctr" defTabSz="914400" rtl="0" eaLnBrk="1" latinLnBrk="0" hangingPunct="1">
              <a:spcBef>
                <a:spcPct val="0"/>
              </a:spcBef>
              <a:buNone/>
              <a:defRPr sz="4400" b="1" kern="1200">
                <a:solidFill>
                  <a:srgbClr val="800000"/>
                </a:solidFill>
                <a:effectLst/>
                <a:latin typeface="+mj-lt"/>
                <a:ea typeface="+mj-ea"/>
                <a:cs typeface="+mj-cs"/>
              </a:defRPr>
            </a:lvl1pPr>
          </a:lstStyle>
          <a:p>
            <a:r>
              <a:rPr lang="en-US" sz="3600"/>
              <a:t>Experimental Results and Failure Theories</a:t>
            </a:r>
            <a:endParaRPr lang="en-US" sz="3600" dirty="0"/>
          </a:p>
        </p:txBody>
      </p:sp>
    </p:spTree>
    <p:extLst>
      <p:ext uri="{BB962C8B-B14F-4D97-AF65-F5344CB8AC3E}">
        <p14:creationId xmlns:p14="http://schemas.microsoft.com/office/powerpoint/2010/main" val="33819663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en-US" sz="3600" dirty="0" err="1"/>
              <a:t>Hygrothermal</a:t>
            </a:r>
            <a:r>
              <a:rPr lang="en-US" sz="3600" dirty="0"/>
              <a:t> Stress</a:t>
            </a:r>
            <a:r>
              <a:rPr lang="tr-TR" sz="3600" dirty="0"/>
              <a:t>-</a:t>
            </a:r>
            <a:r>
              <a:rPr lang="en-US" sz="3600" dirty="0"/>
              <a:t>Strain</a:t>
            </a:r>
            <a:r>
              <a:rPr lang="tr-TR" sz="3600" dirty="0"/>
              <a:t> </a:t>
            </a:r>
            <a:r>
              <a:rPr lang="en-US" sz="3600" dirty="0"/>
              <a:t>Relationship</a:t>
            </a:r>
          </a:p>
        </p:txBody>
      </p:sp>
      <p:sp>
        <p:nvSpPr>
          <p:cNvPr id="3" name="İçerik Yer Tutucusu 2"/>
          <p:cNvSpPr>
            <a:spLocks noGrp="1"/>
          </p:cNvSpPr>
          <p:nvPr>
            <p:ph idx="1"/>
          </p:nvPr>
        </p:nvSpPr>
        <p:spPr/>
        <p:txBody>
          <a:bodyPr>
            <a:normAutofit fontScale="92500" lnSpcReduction="10000"/>
          </a:bodyPr>
          <a:lstStyle/>
          <a:p>
            <a:pPr algn="just"/>
            <a:r>
              <a:rPr lang="en-US" dirty="0"/>
              <a:t>Composite materials are generally processed at high temperatures and then</a:t>
            </a:r>
            <a:r>
              <a:rPr lang="tr-TR" dirty="0"/>
              <a:t> </a:t>
            </a:r>
            <a:r>
              <a:rPr lang="en-US" dirty="0"/>
              <a:t>cooled down to room temperatures. </a:t>
            </a:r>
            <a:endParaRPr lang="tr-TR" dirty="0"/>
          </a:p>
          <a:p>
            <a:pPr algn="just"/>
            <a:r>
              <a:rPr lang="en-US" dirty="0"/>
              <a:t>Due to mismatch of the coefﬁcients</a:t>
            </a:r>
            <a:r>
              <a:rPr lang="tr-TR" dirty="0"/>
              <a:t> </a:t>
            </a:r>
            <a:r>
              <a:rPr lang="en-US" dirty="0"/>
              <a:t>of thermal expansion of the ﬁber and matrix, residual stresses result in a</a:t>
            </a:r>
            <a:r>
              <a:rPr lang="tr-TR" dirty="0"/>
              <a:t> </a:t>
            </a:r>
            <a:r>
              <a:rPr lang="en-US" dirty="0"/>
              <a:t>lamina when it is cooled down. </a:t>
            </a:r>
            <a:endParaRPr lang="tr-TR" dirty="0"/>
          </a:p>
          <a:p>
            <a:pPr algn="just"/>
            <a:r>
              <a:rPr lang="en-US" dirty="0"/>
              <a:t>Also, the cooling down induces expansional</a:t>
            </a:r>
            <a:r>
              <a:rPr lang="tr-TR" dirty="0"/>
              <a:t> </a:t>
            </a:r>
            <a:r>
              <a:rPr lang="en-US" dirty="0"/>
              <a:t>strains in the lamina. </a:t>
            </a:r>
            <a:endParaRPr lang="tr-TR" dirty="0"/>
          </a:p>
          <a:p>
            <a:pPr algn="just"/>
            <a:r>
              <a:rPr lang="en-US" dirty="0"/>
              <a:t>In addition, most polymeric matrix composites can</a:t>
            </a:r>
            <a:r>
              <a:rPr lang="tr-TR" dirty="0"/>
              <a:t> </a:t>
            </a:r>
            <a:r>
              <a:rPr lang="en-US" dirty="0"/>
              <a:t>absorb or de</a:t>
            </a:r>
            <a:r>
              <a:rPr lang="tr-TR" dirty="0"/>
              <a:t>-</a:t>
            </a:r>
            <a:r>
              <a:rPr lang="en-US" dirty="0"/>
              <a:t>absorb moisture. This moisture change leads to swelling strains</a:t>
            </a:r>
            <a:r>
              <a:rPr lang="tr-TR" dirty="0"/>
              <a:t> </a:t>
            </a:r>
            <a:r>
              <a:rPr lang="en-US" dirty="0"/>
              <a:t>and stresses similar to those due to thermal expansion.</a:t>
            </a:r>
          </a:p>
        </p:txBody>
      </p:sp>
    </p:spTree>
    <p:extLst>
      <p:ext uri="{BB962C8B-B14F-4D97-AF65-F5344CB8AC3E}">
        <p14:creationId xmlns:p14="http://schemas.microsoft.com/office/powerpoint/2010/main" val="2802537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A6376E-1474-3165-6D57-108FEA078516}"/>
              </a:ext>
            </a:extLst>
          </p:cNvPr>
          <p:cNvSpPr>
            <a:spLocks noGrp="1"/>
          </p:cNvSpPr>
          <p:nvPr>
            <p:ph type="title"/>
          </p:nvPr>
        </p:nvSpPr>
        <p:spPr/>
        <p:txBody>
          <a:bodyPr>
            <a:normAutofit fontScale="90000"/>
          </a:bodyPr>
          <a:lstStyle/>
          <a:p>
            <a:r>
              <a:rPr lang="en-US" dirty="0"/>
              <a:t>Thermal Deformations in Free State</a:t>
            </a:r>
            <a:endParaRPr lang="tr-TR" dirty="0"/>
          </a:p>
        </p:txBody>
      </p:sp>
      <p:sp>
        <p:nvSpPr>
          <p:cNvPr id="3" name="İçerik Yer Tutucusu 2">
            <a:extLst>
              <a:ext uri="{FF2B5EF4-FFF2-40B4-BE49-F238E27FC236}">
                <a16:creationId xmlns:a16="http://schemas.microsoft.com/office/drawing/2014/main" id="{356BCA2C-56AC-90B8-AF3D-DA27A658355F}"/>
              </a:ext>
            </a:extLst>
          </p:cNvPr>
          <p:cNvSpPr>
            <a:spLocks noGrp="1"/>
          </p:cNvSpPr>
          <p:nvPr>
            <p:ph idx="1"/>
          </p:nvPr>
        </p:nvSpPr>
        <p:spPr>
          <a:xfrm>
            <a:off x="457200" y="1124744"/>
            <a:ext cx="8229600" cy="5458618"/>
          </a:xfrm>
        </p:spPr>
        <p:txBody>
          <a:bodyPr/>
          <a:lstStyle/>
          <a:p>
            <a:pPr algn="just"/>
            <a:r>
              <a:rPr lang="en-US" dirty="0"/>
              <a:t>If the temperature of the fiber-reinforced orthotropic composite plate is increased by ΔT while it is free, changes in the dimensions of the plate occur. These size changes are called thermal deformations. We calculate them as follows:</a:t>
            </a:r>
            <a:endParaRPr lang="tr-TR" dirty="0"/>
          </a:p>
          <a:p>
            <a:pPr algn="just"/>
            <a:endParaRPr lang="tr-TR" dirty="0"/>
          </a:p>
          <a:p>
            <a:pPr algn="just"/>
            <a:endParaRPr lang="tr-TR" dirty="0"/>
          </a:p>
          <a:p>
            <a:pPr algn="just"/>
            <a:endParaRPr lang="tr-TR" dirty="0"/>
          </a:p>
          <a:p>
            <a:pPr algn="just"/>
            <a:endParaRPr lang="tr-TR" dirty="0"/>
          </a:p>
          <a:p>
            <a:pPr algn="just"/>
            <a:endParaRPr lang="tr-TR" dirty="0"/>
          </a:p>
        </p:txBody>
      </p:sp>
      <p:pic>
        <p:nvPicPr>
          <p:cNvPr id="5" name="Resim 4">
            <a:extLst>
              <a:ext uri="{FF2B5EF4-FFF2-40B4-BE49-F238E27FC236}">
                <a16:creationId xmlns:a16="http://schemas.microsoft.com/office/drawing/2014/main" id="{D5B0914A-B4A6-33A6-D27F-46ACC28BA7D0}"/>
              </a:ext>
            </a:extLst>
          </p:cNvPr>
          <p:cNvPicPr>
            <a:picLocks noChangeAspect="1"/>
          </p:cNvPicPr>
          <p:nvPr/>
        </p:nvPicPr>
        <p:blipFill>
          <a:blip r:embed="rId2"/>
          <a:stretch>
            <a:fillRect/>
          </a:stretch>
        </p:blipFill>
        <p:spPr>
          <a:xfrm>
            <a:off x="611560" y="3356992"/>
            <a:ext cx="3147060" cy="2713673"/>
          </a:xfrm>
          <a:prstGeom prst="rect">
            <a:avLst/>
          </a:prstGeom>
        </p:spPr>
      </p:pic>
      <p:pic>
        <p:nvPicPr>
          <p:cNvPr id="7" name="Resim 6">
            <a:extLst>
              <a:ext uri="{FF2B5EF4-FFF2-40B4-BE49-F238E27FC236}">
                <a16:creationId xmlns:a16="http://schemas.microsoft.com/office/drawing/2014/main" id="{188F3DA7-B4C4-6337-31F3-D84889AAB88B}"/>
              </a:ext>
            </a:extLst>
          </p:cNvPr>
          <p:cNvPicPr>
            <a:picLocks noChangeAspect="1"/>
          </p:cNvPicPr>
          <p:nvPr/>
        </p:nvPicPr>
        <p:blipFill>
          <a:blip r:embed="rId3"/>
          <a:stretch>
            <a:fillRect/>
          </a:stretch>
        </p:blipFill>
        <p:spPr>
          <a:xfrm>
            <a:off x="3467100" y="3501008"/>
            <a:ext cx="2209800" cy="1562100"/>
          </a:xfrm>
          <a:prstGeom prst="rect">
            <a:avLst/>
          </a:prstGeom>
        </p:spPr>
      </p:pic>
      <p:pic>
        <p:nvPicPr>
          <p:cNvPr id="9" name="Resim 8">
            <a:extLst>
              <a:ext uri="{FF2B5EF4-FFF2-40B4-BE49-F238E27FC236}">
                <a16:creationId xmlns:a16="http://schemas.microsoft.com/office/drawing/2014/main" id="{9F105017-1AA0-42D3-DF36-86653A1E68A3}"/>
              </a:ext>
            </a:extLst>
          </p:cNvPr>
          <p:cNvPicPr>
            <a:picLocks noChangeAspect="1"/>
          </p:cNvPicPr>
          <p:nvPr/>
        </p:nvPicPr>
        <p:blipFill>
          <a:blip r:embed="rId4"/>
          <a:stretch>
            <a:fillRect/>
          </a:stretch>
        </p:blipFill>
        <p:spPr>
          <a:xfrm>
            <a:off x="5561734" y="3501008"/>
            <a:ext cx="3105150" cy="1781175"/>
          </a:xfrm>
          <a:prstGeom prst="rect">
            <a:avLst/>
          </a:prstGeom>
        </p:spPr>
      </p:pic>
      <p:pic>
        <p:nvPicPr>
          <p:cNvPr id="11" name="Resim 10">
            <a:extLst>
              <a:ext uri="{FF2B5EF4-FFF2-40B4-BE49-F238E27FC236}">
                <a16:creationId xmlns:a16="http://schemas.microsoft.com/office/drawing/2014/main" id="{EA630FCC-398E-2557-A6F3-E908A77EE43B}"/>
              </a:ext>
            </a:extLst>
          </p:cNvPr>
          <p:cNvPicPr>
            <a:picLocks noChangeAspect="1"/>
          </p:cNvPicPr>
          <p:nvPr/>
        </p:nvPicPr>
        <p:blipFill>
          <a:blip r:embed="rId5"/>
          <a:stretch>
            <a:fillRect/>
          </a:stretch>
        </p:blipFill>
        <p:spPr>
          <a:xfrm>
            <a:off x="1595437" y="5503399"/>
            <a:ext cx="5953125" cy="314325"/>
          </a:xfrm>
          <a:prstGeom prst="rect">
            <a:avLst/>
          </a:prstGeom>
        </p:spPr>
      </p:pic>
      <p:pic>
        <p:nvPicPr>
          <p:cNvPr id="13" name="Resim 12">
            <a:extLst>
              <a:ext uri="{FF2B5EF4-FFF2-40B4-BE49-F238E27FC236}">
                <a16:creationId xmlns:a16="http://schemas.microsoft.com/office/drawing/2014/main" id="{8869834E-B7CF-2D68-3442-E06ABE847803}"/>
              </a:ext>
            </a:extLst>
          </p:cNvPr>
          <p:cNvPicPr>
            <a:picLocks noChangeAspect="1"/>
          </p:cNvPicPr>
          <p:nvPr/>
        </p:nvPicPr>
        <p:blipFill>
          <a:blip r:embed="rId6"/>
          <a:stretch>
            <a:fillRect/>
          </a:stretch>
        </p:blipFill>
        <p:spPr>
          <a:xfrm>
            <a:off x="1650792" y="5927526"/>
            <a:ext cx="4524375" cy="314325"/>
          </a:xfrm>
          <a:prstGeom prst="rect">
            <a:avLst/>
          </a:prstGeom>
        </p:spPr>
      </p:pic>
    </p:spTree>
    <p:extLst>
      <p:ext uri="{BB962C8B-B14F-4D97-AF65-F5344CB8AC3E}">
        <p14:creationId xmlns:p14="http://schemas.microsoft.com/office/powerpoint/2010/main" val="27551004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2728</TotalTime>
  <Words>5402</Words>
  <Application>Microsoft Office PowerPoint</Application>
  <PresentationFormat>Ekran Gösterisi (4:3)</PresentationFormat>
  <Paragraphs>454</Paragraphs>
  <Slides>103</Slides>
  <Notes>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103</vt:i4>
      </vt:variant>
    </vt:vector>
  </HeadingPairs>
  <TitlesOfParts>
    <vt:vector size="107" baseType="lpstr">
      <vt:lpstr>Arial</vt:lpstr>
      <vt:lpstr>Calibri</vt:lpstr>
      <vt:lpstr>Cambria Math</vt:lpstr>
      <vt:lpstr>Ofis Teması</vt:lpstr>
      <vt:lpstr>Macromechanical Analysis of a Lamina</vt:lpstr>
      <vt:lpstr>Mechanics Terminology</vt:lpstr>
      <vt:lpstr>PowerPoint Sunusu</vt:lpstr>
      <vt:lpstr>PowerPoint Sunusu</vt:lpstr>
      <vt:lpstr>PowerPoint Sunusu</vt:lpstr>
      <vt:lpstr>What is an anisotropic material?</vt:lpstr>
      <vt:lpstr>PowerPoint Sunusu</vt:lpstr>
      <vt:lpstr>What is a hybrid laminate?</vt:lpstr>
      <vt:lpstr>Objectives (Macromechanical Analysis of a Lamina)</vt:lpstr>
      <vt:lpstr>Lamina and Laminate</vt:lpstr>
      <vt:lpstr>PowerPoint Sunusu</vt:lpstr>
      <vt:lpstr>PowerPoint Sunusu</vt:lpstr>
      <vt:lpstr>PowerPoint Sunusu</vt:lpstr>
      <vt:lpstr>PowerPoint Sunusu</vt:lpstr>
      <vt:lpstr>PowerPoint Sunusu</vt:lpstr>
      <vt:lpstr>PowerPoint Sunusu</vt:lpstr>
      <vt:lpstr>PowerPoint Sunusu</vt:lpstr>
      <vt:lpstr>Review of Definitions</vt:lpstr>
      <vt:lpstr>Review of Definitions</vt:lpstr>
      <vt:lpstr>Review of Definitions</vt:lpstr>
      <vt:lpstr>Review of Definitions</vt:lpstr>
      <vt:lpstr>Review of Definitions</vt:lpstr>
      <vt:lpstr>Hooke’s Law for Different Types of Materials</vt:lpstr>
      <vt:lpstr>PowerPoint Sunusu</vt:lpstr>
      <vt:lpstr>PowerPoint Sunusu</vt:lpstr>
      <vt:lpstr>PowerPoint Sunusu</vt:lpstr>
      <vt:lpstr>PowerPoint Sunusu</vt:lpstr>
      <vt:lpstr>Anisotropic Material</vt:lpstr>
      <vt:lpstr> Monoclinic Material</vt:lpstr>
      <vt:lpstr>PowerPoint Sunusu</vt:lpstr>
      <vt:lpstr>PowerPoint Sunusu</vt:lpstr>
      <vt:lpstr>PowerPoint Sunusu</vt:lpstr>
      <vt:lpstr>PowerPoint Sunusu</vt:lpstr>
      <vt:lpstr>PowerPoint Sunusu</vt:lpstr>
      <vt:lpstr> Orthotropic Material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Plane Stress Assumption</vt:lpstr>
      <vt:lpstr>PowerPoint Sunusu</vt:lpstr>
      <vt:lpstr>PowerPoint Sunusu</vt:lpstr>
      <vt:lpstr>Coefficients of Compliance and Stiffness Matrices</vt:lpstr>
      <vt:lpstr>Hooke’s Law for a 2D Angle Lamina</vt:lpstr>
      <vt:lpstr>PowerPoint Sunusu</vt:lpstr>
      <vt:lpstr>PowerPoint Sunusu</vt:lpstr>
      <vt:lpstr>PowerPoint Sunusu</vt:lpstr>
      <vt:lpstr>PowerPoint Sunusu</vt:lpstr>
      <vt:lpstr>PowerPoint Sunusu</vt:lpstr>
      <vt:lpstr>Global and Local Stresses</vt:lpstr>
      <vt:lpstr>Transformed Reduced Stiffness Matrix</vt:lpstr>
      <vt:lpstr>Global and Local Stresses</vt:lpstr>
      <vt:lpstr>Global and Local Stresses</vt:lpstr>
      <vt:lpstr> Engineering Constants of an Angle Lamina</vt:lpstr>
      <vt:lpstr>PowerPoint Sunusu</vt:lpstr>
      <vt:lpstr>PowerPoint Sunusu</vt:lpstr>
      <vt:lpstr>PowerPoint Sunusu</vt:lpstr>
      <vt:lpstr>Strain-Stress Equation of an Angle Lamina</vt:lpstr>
      <vt:lpstr>Engineering Constants of an Angle Lamina</vt:lpstr>
      <vt:lpstr>PowerPoint Sunusu</vt:lpstr>
      <vt:lpstr>Strength Failure Theories of an Angle Lamina</vt:lpstr>
      <vt:lpstr>PowerPoint Sunusu</vt:lpstr>
      <vt:lpstr>PowerPoint Sunusu</vt:lpstr>
      <vt:lpstr>Maximum Stress Failure Theory</vt:lpstr>
      <vt:lpstr>Maximum Strain Failure Theory</vt:lpstr>
      <vt:lpstr>Maximum Stress and Strain Failure Theories</vt:lpstr>
      <vt:lpstr>Tsai-Hill Failure Theory</vt:lpstr>
      <vt:lpstr>PowerPoint Sunusu</vt:lpstr>
      <vt:lpstr>PowerPoint Sunusu</vt:lpstr>
      <vt:lpstr>PowerPoint Sunusu</vt:lpstr>
      <vt:lpstr>Tsai-Hill Failure Theory</vt:lpstr>
      <vt:lpstr>Modified Tsai-Hill Failure Theory</vt:lpstr>
      <vt:lpstr> Tsai–Wu Failure Theory</vt:lpstr>
      <vt:lpstr>Components of Tsai-Wu Failure Theory</vt:lpstr>
      <vt:lpstr>Components of Tsai-Wu Failure Theory</vt:lpstr>
      <vt:lpstr>Components of Tsai-Wu Failure Theory</vt:lpstr>
      <vt:lpstr> Methods of Calculating the H12 constant</vt:lpstr>
      <vt:lpstr>Methods of Calculating the H12 constant</vt:lpstr>
      <vt:lpstr>Methods of Calculating the H12 constant</vt:lpstr>
      <vt:lpstr>PowerPoint Sunusu</vt:lpstr>
      <vt:lpstr>PowerPoint Sunusu</vt:lpstr>
      <vt:lpstr>Experimental Results and Failure Theories</vt:lpstr>
      <vt:lpstr>Stresses and Strains in the Material Axes</vt:lpstr>
      <vt:lpstr>Experimental Results and Failure Theories</vt:lpstr>
      <vt:lpstr>PowerPoint Sunusu</vt:lpstr>
      <vt:lpstr>PowerPoint Sunusu</vt:lpstr>
      <vt:lpstr>PowerPoint Sunusu</vt:lpstr>
      <vt:lpstr>PowerPoint Sunusu</vt:lpstr>
      <vt:lpstr>Hygrothermal Stress-Strain Relationship</vt:lpstr>
      <vt:lpstr>Thermal Deformations in Free State</vt:lpstr>
      <vt:lpstr>Hygrothermal Stress-Strain Relationship</vt:lpstr>
      <vt:lpstr>Hygrothermal Stress-Strain Relationship</vt:lpstr>
      <vt:lpstr>Hygrothermal Stress-Strain Relationship</vt:lpstr>
      <vt:lpstr>Transformation of Coefficients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dc:creator>
  <cp:lastModifiedBy>YUKSEL TOKUR BOZKURT</cp:lastModifiedBy>
  <cp:revision>248</cp:revision>
  <dcterms:created xsi:type="dcterms:W3CDTF">2012-09-27T19:50:33Z</dcterms:created>
  <dcterms:modified xsi:type="dcterms:W3CDTF">2024-06-13T11:17:59Z</dcterms:modified>
</cp:coreProperties>
</file>