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3" r:id="rId5"/>
    <p:sldId id="265" r:id="rId6"/>
    <p:sldId id="266" r:id="rId7"/>
    <p:sldId id="267" r:id="rId8"/>
    <p:sldId id="268" r:id="rId9"/>
    <p:sldId id="269" r:id="rId10"/>
    <p:sldId id="270" r:id="rId11"/>
    <p:sldId id="312" r:id="rId12"/>
    <p:sldId id="313"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311"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1" r:id="rId43"/>
    <p:sldId id="302" r:id="rId44"/>
    <p:sldId id="303" r:id="rId45"/>
    <p:sldId id="304" r:id="rId46"/>
    <p:sldId id="305" r:id="rId47"/>
    <p:sldId id="306" r:id="rId48"/>
    <p:sldId id="307" r:id="rId49"/>
    <p:sldId id="308" r:id="rId50"/>
    <p:sldId id="309" r:id="rId51"/>
    <p:sldId id="31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3C1B"/>
    <a:srgbClr val="287887"/>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3" autoAdjust="0"/>
    <p:restoredTop sz="93742" autoAdjust="0"/>
  </p:normalViewPr>
  <p:slideViewPr>
    <p:cSldViewPr snapToGrid="0">
      <p:cViewPr varScale="1">
        <p:scale>
          <a:sx n="67" d="100"/>
          <a:sy n="67" d="100"/>
        </p:scale>
        <p:origin x="-1194" y="-10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8127"/>
            <a:ext cx="9144000" cy="1640860"/>
          </a:xfrm>
        </p:spPr>
        <p:txBody>
          <a:bodyPr anchor="b">
            <a:normAutofit/>
          </a:bodyPr>
          <a:lstStyle>
            <a:lvl1pPr algn="ctr">
              <a:defRPr sz="55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524000" y="2255965"/>
            <a:ext cx="9144000" cy="4251626"/>
          </a:xfrm>
        </p:spPr>
        <p:txBody>
          <a:bodyPr>
            <a:normAutofit/>
          </a:bodyPr>
          <a:lstStyle>
            <a:lvl1pPr marL="0" indent="0" algn="l">
              <a:buNone/>
              <a:defRPr sz="3000" b="1">
                <a:solidFill>
                  <a:srgbClr val="287887"/>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cxnSp>
        <p:nvCxnSpPr>
          <p:cNvPr id="7" name="Straight Connector 6"/>
          <p:cNvCxnSpPr/>
          <p:nvPr userDrawn="1"/>
        </p:nvCxnSpPr>
        <p:spPr>
          <a:xfrm>
            <a:off x="609600" y="2020691"/>
            <a:ext cx="10972800" cy="0"/>
          </a:xfrm>
          <a:prstGeom prst="line">
            <a:avLst/>
          </a:prstGeom>
          <a:ln w="57150">
            <a:solidFill>
              <a:srgbClr val="2878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31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AFE327-D42E-4265-9680-647C8880344F}"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87752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AFE327-D42E-4265-9680-647C8880344F}"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40796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0240"/>
          </a:xfrm>
        </p:spPr>
        <p:txBody>
          <a:bodyPr>
            <a:normAutofit/>
          </a:bodyPr>
          <a:lstStyle>
            <a:lvl1pPr>
              <a:defRPr sz="36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838200" y="1361588"/>
            <a:ext cx="10515600" cy="5288594"/>
          </a:xfrm>
        </p:spPr>
        <p:txBody>
          <a:bodyPr>
            <a:normAutofit/>
          </a:bodyPr>
          <a:lstStyle>
            <a:lvl1pPr>
              <a:buClr>
                <a:srgbClr val="287887"/>
              </a:buClr>
              <a:defRPr sz="2800">
                <a:latin typeface="Times New Roman" panose="02020603050405020304" pitchFamily="18" charset="0"/>
                <a:cs typeface="Times New Roman" panose="02020603050405020304" pitchFamily="18" charset="0"/>
              </a:defRPr>
            </a:lvl1pPr>
            <a:lvl2pPr>
              <a:buClr>
                <a:srgbClr val="287887"/>
              </a:buClr>
              <a:defRPr sz="2400">
                <a:latin typeface="Times New Roman" panose="02020603050405020304" pitchFamily="18" charset="0"/>
                <a:cs typeface="Times New Roman" panose="02020603050405020304" pitchFamily="18" charset="0"/>
              </a:defRPr>
            </a:lvl2pPr>
            <a:lvl3pPr>
              <a:buClr>
                <a:srgbClr val="287887"/>
              </a:buClr>
              <a:defRPr sz="2000">
                <a:latin typeface="Times New Roman" panose="02020603050405020304" pitchFamily="18" charset="0"/>
                <a:cs typeface="Times New Roman" panose="02020603050405020304" pitchFamily="18" charset="0"/>
              </a:defRPr>
            </a:lvl3pPr>
            <a:lvl4pPr>
              <a:buClr>
                <a:srgbClr val="287887"/>
              </a:buClr>
              <a:defRPr sz="2000">
                <a:latin typeface="Times New Roman" panose="02020603050405020304" pitchFamily="18" charset="0"/>
                <a:cs typeface="Times New Roman" panose="02020603050405020304" pitchFamily="18" charset="0"/>
              </a:defRPr>
            </a:lvl4pPr>
            <a:lvl5pPr>
              <a:buClr>
                <a:srgbClr val="287887"/>
              </a:buClr>
              <a:defRPr sz="20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838200" y="1087941"/>
            <a:ext cx="10515600" cy="0"/>
          </a:xfrm>
          <a:prstGeom prst="line">
            <a:avLst/>
          </a:prstGeom>
          <a:ln w="57150">
            <a:solidFill>
              <a:srgbClr val="2878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65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3AFE327-D42E-4265-9680-647C8880344F}"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dirty="0"/>
          </a:p>
        </p:txBody>
      </p:sp>
    </p:spTree>
    <p:extLst>
      <p:ext uri="{BB962C8B-B14F-4D97-AF65-F5344CB8AC3E}">
        <p14:creationId xmlns:p14="http://schemas.microsoft.com/office/powerpoint/2010/main" val="304203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AFE327-D42E-4265-9680-647C8880344F}"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53682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AFE327-D42E-4265-9680-647C8880344F}" type="datetimeFigureOut">
              <a:rPr lang="en-US" smtClean="0"/>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92578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AFE327-D42E-4265-9680-647C8880344F}" type="datetimeFigureOut">
              <a:rPr lang="en-US" smtClean="0"/>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72995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FE327-D42E-4265-9680-647C8880344F}" type="datetimeFigureOut">
              <a:rPr lang="en-US" smtClean="0"/>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91435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AFE327-D42E-4265-9680-647C8880344F}"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192378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AFE327-D42E-4265-9680-647C8880344F}"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9706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FE327-D42E-4265-9680-647C8880344F}" type="datetimeFigureOut">
              <a:rPr lang="en-US" smtClean="0"/>
              <a:t>10/21/2025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6F46B-8D5B-45C4-9F01-2F32D91BBBC3}" type="slidenum">
              <a:rPr lang="en-US" smtClean="0"/>
              <a:t>‹#›</a:t>
            </a:fld>
            <a:endParaRPr lang="en-US"/>
          </a:p>
        </p:txBody>
      </p:sp>
    </p:spTree>
    <p:extLst>
      <p:ext uri="{BB962C8B-B14F-4D97-AF65-F5344CB8AC3E}">
        <p14:creationId xmlns:p14="http://schemas.microsoft.com/office/powerpoint/2010/main" val="3060456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3446" y="393793"/>
            <a:ext cx="6922546" cy="1581845"/>
          </a:xfrm>
          <a:noFill/>
        </p:spPr>
        <p:txBody>
          <a:bodyPr>
            <a:normAutofit/>
          </a:bodyPr>
          <a:lstStyle/>
          <a:p>
            <a:pPr algn="l"/>
            <a:r>
              <a:rPr lang="en-US" sz="4000" dirty="0"/>
              <a:t>CHAPTER 3</a:t>
            </a:r>
            <a:br>
              <a:rPr lang="en-US" sz="4000" dirty="0"/>
            </a:br>
            <a:r>
              <a:rPr lang="en-US" sz="4000" dirty="0"/>
              <a:t>EQUILIBRIUM </a:t>
            </a:r>
          </a:p>
        </p:txBody>
      </p:sp>
      <p:sp>
        <p:nvSpPr>
          <p:cNvPr id="3" name="Subtitle 2"/>
          <p:cNvSpPr>
            <a:spLocks noGrp="1"/>
          </p:cNvSpPr>
          <p:nvPr>
            <p:ph type="subTitle" idx="1"/>
          </p:nvPr>
        </p:nvSpPr>
        <p:spPr>
          <a:xfrm>
            <a:off x="633446" y="3832058"/>
            <a:ext cx="6735150" cy="2805747"/>
          </a:xfrm>
          <a:noFill/>
        </p:spPr>
        <p:txBody>
          <a:bodyPr>
            <a:normAutofit/>
          </a:bodyPr>
          <a:lstStyle/>
          <a:p>
            <a:r>
              <a:rPr lang="en-US" sz="2000" dirty="0">
                <a:latin typeface="Times New Roman" panose="02020603050405020304" pitchFamily="18" charset="0"/>
                <a:cs typeface="Times New Roman" panose="02020603050405020304" pitchFamily="18" charset="0"/>
              </a:rPr>
              <a:t>CHAPTER OUTLINE</a:t>
            </a:r>
          </a:p>
          <a:p>
            <a:r>
              <a:rPr lang="en-US" sz="2000" b="0" dirty="0">
                <a:solidFill>
                  <a:schemeClr val="tx1"/>
                </a:solidFill>
                <a:latin typeface="Times New Roman" panose="02020603050405020304" pitchFamily="18" charset="0"/>
                <a:cs typeface="Times New Roman" panose="02020603050405020304" pitchFamily="18" charset="0"/>
              </a:rPr>
              <a:t>3/1  Introduction</a:t>
            </a:r>
          </a:p>
          <a:p>
            <a:r>
              <a:rPr lang="en-US" sz="2000" dirty="0">
                <a:solidFill>
                  <a:srgbClr val="A03C1B"/>
                </a:solidFill>
                <a:latin typeface="Times New Roman" panose="02020603050405020304" pitchFamily="18" charset="0"/>
                <a:cs typeface="Times New Roman" panose="02020603050405020304" pitchFamily="18" charset="0"/>
              </a:rPr>
              <a:t>SECTION A</a:t>
            </a:r>
            <a:r>
              <a:rPr lang="en-US" sz="2000" b="0" dirty="0">
                <a:solidFill>
                  <a:srgbClr val="A03C1B"/>
                </a:solidFill>
                <a:latin typeface="Times New Roman" panose="02020603050405020304" pitchFamily="18" charset="0"/>
                <a:cs typeface="Times New Roman" panose="02020603050405020304" pitchFamily="18" charset="0"/>
              </a:rPr>
              <a:t>   </a:t>
            </a:r>
            <a:r>
              <a:rPr lang="en-US" sz="2000" dirty="0">
                <a:solidFill>
                  <a:srgbClr val="A03C1B"/>
                </a:solidFill>
                <a:latin typeface="Times New Roman" panose="02020603050405020304" pitchFamily="18" charset="0"/>
                <a:cs typeface="Times New Roman" panose="02020603050405020304" pitchFamily="18" charset="0"/>
              </a:rPr>
              <a:t>Equilibrium in Two Dimensions</a:t>
            </a:r>
          </a:p>
          <a:p>
            <a:r>
              <a:rPr lang="en-US" sz="2000" b="0" dirty="0">
                <a:solidFill>
                  <a:schemeClr val="tx1"/>
                </a:solidFill>
                <a:latin typeface="Times New Roman" panose="02020603050405020304" pitchFamily="18" charset="0"/>
                <a:cs typeface="Times New Roman" panose="02020603050405020304" pitchFamily="18" charset="0"/>
              </a:rPr>
              <a:t>3/2  System Isolation and the Free-Body Diagram</a:t>
            </a:r>
          </a:p>
          <a:p>
            <a:r>
              <a:rPr lang="en-US" sz="2000" b="0" dirty="0">
                <a:solidFill>
                  <a:schemeClr val="tx1"/>
                </a:solidFill>
                <a:latin typeface="Times New Roman" panose="02020603050405020304" pitchFamily="18" charset="0"/>
                <a:cs typeface="Times New Roman" panose="02020603050405020304" pitchFamily="18" charset="0"/>
              </a:rPr>
              <a:t>3/3  Equilibrium Conditions</a:t>
            </a:r>
          </a:p>
          <a:p>
            <a:r>
              <a:rPr lang="en-US" sz="2000" dirty="0">
                <a:solidFill>
                  <a:srgbClr val="A03C1B"/>
                </a:solidFill>
                <a:latin typeface="Times New Roman" panose="02020603050405020304" pitchFamily="18" charset="0"/>
                <a:cs typeface="Times New Roman" panose="02020603050405020304" pitchFamily="18" charset="0"/>
              </a:rPr>
              <a:t>SECTION B</a:t>
            </a:r>
            <a:r>
              <a:rPr lang="en-US" sz="2000" b="0" dirty="0">
                <a:solidFill>
                  <a:srgbClr val="A03C1B"/>
                </a:solidFill>
                <a:latin typeface="Times New Roman" panose="02020603050405020304" pitchFamily="18" charset="0"/>
                <a:cs typeface="Times New Roman" panose="02020603050405020304" pitchFamily="18" charset="0"/>
              </a:rPr>
              <a:t>   </a:t>
            </a:r>
            <a:r>
              <a:rPr lang="en-US" sz="2000" dirty="0">
                <a:solidFill>
                  <a:srgbClr val="A03C1B"/>
                </a:solidFill>
                <a:latin typeface="Times New Roman" panose="02020603050405020304" pitchFamily="18" charset="0"/>
                <a:cs typeface="Times New Roman" panose="02020603050405020304" pitchFamily="18" charset="0"/>
              </a:rPr>
              <a:t>Equilibrium in Three Dimensions</a:t>
            </a:r>
            <a:endParaRPr lang="en-US" sz="2000" dirty="0">
              <a:latin typeface="Times New Roman" panose="02020603050405020304" pitchFamily="18" charset="0"/>
              <a:cs typeface="Times New Roman" panose="02020603050405020304" pitchFamily="18" charset="0"/>
            </a:endParaRPr>
          </a:p>
          <a:p>
            <a:r>
              <a:rPr lang="en-US" sz="2000" b="0" dirty="0">
                <a:solidFill>
                  <a:schemeClr val="tx1"/>
                </a:solidFill>
                <a:latin typeface="Times New Roman" panose="02020603050405020304" pitchFamily="18" charset="0"/>
                <a:cs typeface="Times New Roman" panose="02020603050405020304" pitchFamily="18" charset="0"/>
              </a:rPr>
              <a:t>3/4  Equilibrium Conditions</a:t>
            </a:r>
          </a:p>
        </p:txBody>
      </p:sp>
      <p:sp>
        <p:nvSpPr>
          <p:cNvPr id="7" name="TextBox 6"/>
          <p:cNvSpPr txBox="1"/>
          <p:nvPr/>
        </p:nvSpPr>
        <p:spPr>
          <a:xfrm>
            <a:off x="7555992" y="6637806"/>
            <a:ext cx="4312191" cy="215444"/>
          </a:xfrm>
          <a:prstGeom prst="rect">
            <a:avLst/>
          </a:prstGeom>
          <a:noFill/>
        </p:spPr>
        <p:txBody>
          <a:bodyPr wrap="square" rtlCol="0">
            <a:spAutoFit/>
          </a:bodyPr>
          <a:lstStyle/>
          <a:p>
            <a:r>
              <a:rPr lang="en-US" sz="800" dirty="0" err="1">
                <a:latin typeface="Times New Roman" panose="02020603050405020304" pitchFamily="18" charset="0"/>
                <a:cs typeface="Times New Roman" panose="02020603050405020304" pitchFamily="18" charset="0"/>
              </a:rPr>
              <a:t>Bialobrzeski</a:t>
            </a:r>
            <a:r>
              <a:rPr lang="en-US" sz="800" dirty="0">
                <a:latin typeface="Times New Roman" panose="02020603050405020304" pitchFamily="18" charset="0"/>
                <a:cs typeface="Times New Roman" panose="02020603050405020304" pitchFamily="18" charset="0"/>
              </a:rPr>
              <a:t>/</a:t>
            </a:r>
            <a:r>
              <a:rPr lang="en-US" sz="800" dirty="0" err="1">
                <a:latin typeface="Times New Roman" panose="02020603050405020304" pitchFamily="18" charset="0"/>
                <a:cs typeface="Times New Roman" panose="02020603050405020304" pitchFamily="18" charset="0"/>
              </a:rPr>
              <a:t>Iaif</a:t>
            </a:r>
            <a:r>
              <a:rPr lang="en-US" sz="800" dirty="0">
                <a:latin typeface="Times New Roman" panose="02020603050405020304" pitchFamily="18" charset="0"/>
                <a:cs typeface="Times New Roman" panose="02020603050405020304" pitchFamily="18" charset="0"/>
              </a:rPr>
              <a:t>/Redux Pictures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6474" t="686" r="6810" b="-63"/>
          <a:stretch/>
        </p:blipFill>
        <p:spPr>
          <a:xfrm>
            <a:off x="7555992" y="6120"/>
            <a:ext cx="4636008" cy="6631686"/>
          </a:xfrm>
          <a:prstGeom prst="rect">
            <a:avLst/>
          </a:prstGeom>
        </p:spPr>
      </p:pic>
      <p:cxnSp>
        <p:nvCxnSpPr>
          <p:cNvPr id="5" name="Straight Connector 4"/>
          <p:cNvCxnSpPr/>
          <p:nvPr/>
        </p:nvCxnSpPr>
        <p:spPr>
          <a:xfrm flipH="1">
            <a:off x="718117" y="4990271"/>
            <a:ext cx="6566926" cy="0"/>
          </a:xfrm>
          <a:prstGeom prst="line">
            <a:avLst/>
          </a:prstGeom>
          <a:ln w="25400">
            <a:solidFill>
              <a:schemeClr val="bg1">
                <a:lumMod val="50000"/>
              </a:schemeClr>
            </a:solidFill>
          </a:ln>
        </p:spPr>
        <p:style>
          <a:lnRef idx="2">
            <a:schemeClr val="accent3"/>
          </a:lnRef>
          <a:fillRef idx="0">
            <a:schemeClr val="accent3"/>
          </a:fillRef>
          <a:effectRef idx="1">
            <a:schemeClr val="accent3"/>
          </a:effectRef>
          <a:fontRef idx="minor">
            <a:schemeClr val="tx1"/>
          </a:fontRef>
        </p:style>
      </p:cxnSp>
      <p:cxnSp>
        <p:nvCxnSpPr>
          <p:cNvPr id="10" name="Straight Connector 9"/>
          <p:cNvCxnSpPr/>
          <p:nvPr/>
        </p:nvCxnSpPr>
        <p:spPr>
          <a:xfrm flipH="1">
            <a:off x="724133" y="6196940"/>
            <a:ext cx="6566926" cy="0"/>
          </a:xfrm>
          <a:prstGeom prst="line">
            <a:avLst/>
          </a:prstGeom>
          <a:ln w="25400">
            <a:solidFill>
              <a:schemeClr val="bg1">
                <a:lumMod val="50000"/>
              </a:schemeClr>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770575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3/2 – Examples of Free-Body Diagrams (2 of 2)</a:t>
            </a:r>
          </a:p>
        </p:txBody>
      </p:sp>
      <p:pic>
        <p:nvPicPr>
          <p:cNvPr id="4" name="Content Placeholder 3"/>
          <p:cNvPicPr>
            <a:picLocks noGrp="1" noChangeAspect="1"/>
          </p:cNvPicPr>
          <p:nvPr>
            <p:ph idx="1"/>
          </p:nvPr>
        </p:nvPicPr>
        <p:blipFill rotWithShape="1">
          <a:blip r:embed="rId2"/>
          <a:srcRect t="1" b="86317"/>
          <a:stretch/>
        </p:blipFill>
        <p:spPr>
          <a:xfrm>
            <a:off x="838199" y="1255284"/>
            <a:ext cx="8048787" cy="686961"/>
          </a:xfrm>
          <a:prstGeom prst="rect">
            <a:avLst/>
          </a:prstGeom>
        </p:spPr>
      </p:pic>
      <p:pic>
        <p:nvPicPr>
          <p:cNvPr id="3" name="Picture 2"/>
          <p:cNvPicPr>
            <a:picLocks noChangeAspect="1"/>
          </p:cNvPicPr>
          <p:nvPr/>
        </p:nvPicPr>
        <p:blipFill>
          <a:blip r:embed="rId3"/>
          <a:stretch>
            <a:fillRect/>
          </a:stretch>
        </p:blipFill>
        <p:spPr>
          <a:xfrm>
            <a:off x="838199" y="1924953"/>
            <a:ext cx="8048789" cy="4833034"/>
          </a:xfrm>
          <a:prstGeom prst="rect">
            <a:avLst/>
          </a:prstGeom>
        </p:spPr>
      </p:pic>
    </p:spTree>
    <p:extLst>
      <p:ext uri="{BB962C8B-B14F-4D97-AF65-F5344CB8AC3E}">
        <p14:creationId xmlns:p14="http://schemas.microsoft.com/office/powerpoint/2010/main" val="51416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4BA5B58-6913-469F-8609-2F339DD52A93}"/>
              </a:ext>
            </a:extLst>
          </p:cNvPr>
          <p:cNvSpPr>
            <a:spLocks noGrp="1"/>
          </p:cNvSpPr>
          <p:nvPr>
            <p:ph type="title"/>
          </p:nvPr>
        </p:nvSpPr>
        <p:spPr/>
        <p:txBody>
          <a:bodyPr/>
          <a:lstStyle/>
          <a:p>
            <a:r>
              <a:rPr lang="tr-TR" dirty="0" err="1"/>
              <a:t>Examples</a:t>
            </a:r>
            <a:endParaRPr lang="tr-TR" dirty="0"/>
          </a:p>
        </p:txBody>
      </p:sp>
      <p:pic>
        <p:nvPicPr>
          <p:cNvPr id="5" name="İçerik Yer Tutucusu 4">
            <a:extLst>
              <a:ext uri="{FF2B5EF4-FFF2-40B4-BE49-F238E27FC236}">
                <a16:creationId xmlns:a16="http://schemas.microsoft.com/office/drawing/2014/main" xmlns="" id="{1FCD7B1C-8B1F-457A-9D44-2851B6C2F87F}"/>
              </a:ext>
            </a:extLst>
          </p:cNvPr>
          <p:cNvPicPr>
            <a:picLocks noGrp="1" noChangeAspect="1"/>
          </p:cNvPicPr>
          <p:nvPr>
            <p:ph idx="1"/>
          </p:nvPr>
        </p:nvPicPr>
        <p:blipFill>
          <a:blip r:embed="rId2"/>
          <a:stretch>
            <a:fillRect/>
          </a:stretch>
        </p:blipFill>
        <p:spPr>
          <a:xfrm>
            <a:off x="1167319" y="1324854"/>
            <a:ext cx="9857362" cy="5362406"/>
          </a:xfrm>
        </p:spPr>
      </p:pic>
    </p:spTree>
    <p:extLst>
      <p:ext uri="{BB962C8B-B14F-4D97-AF65-F5344CB8AC3E}">
        <p14:creationId xmlns:p14="http://schemas.microsoft.com/office/powerpoint/2010/main" val="1878886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4BA5B58-6913-469F-8609-2F339DD52A93}"/>
              </a:ext>
            </a:extLst>
          </p:cNvPr>
          <p:cNvSpPr>
            <a:spLocks noGrp="1"/>
          </p:cNvSpPr>
          <p:nvPr>
            <p:ph type="title"/>
          </p:nvPr>
        </p:nvSpPr>
        <p:spPr/>
        <p:txBody>
          <a:bodyPr/>
          <a:lstStyle/>
          <a:p>
            <a:r>
              <a:rPr lang="tr-TR" dirty="0" err="1"/>
              <a:t>Examples</a:t>
            </a:r>
            <a:endParaRPr lang="tr-TR" dirty="0"/>
          </a:p>
        </p:txBody>
      </p:sp>
      <p:pic>
        <p:nvPicPr>
          <p:cNvPr id="7" name="İçerik Yer Tutucusu 6">
            <a:extLst>
              <a:ext uri="{FF2B5EF4-FFF2-40B4-BE49-F238E27FC236}">
                <a16:creationId xmlns:a16="http://schemas.microsoft.com/office/drawing/2014/main" xmlns="" id="{0E535C4A-8650-4D1B-89EC-9BFD90087363}"/>
              </a:ext>
            </a:extLst>
          </p:cNvPr>
          <p:cNvPicPr>
            <a:picLocks noGrp="1" noChangeAspect="1"/>
          </p:cNvPicPr>
          <p:nvPr>
            <p:ph idx="1"/>
          </p:nvPr>
        </p:nvPicPr>
        <p:blipFill>
          <a:blip r:embed="rId2"/>
          <a:stretch>
            <a:fillRect/>
          </a:stretch>
        </p:blipFill>
        <p:spPr>
          <a:xfrm>
            <a:off x="1913861" y="1145771"/>
            <a:ext cx="8364278" cy="5720570"/>
          </a:xfrm>
        </p:spPr>
      </p:pic>
    </p:spTree>
    <p:extLst>
      <p:ext uri="{BB962C8B-B14F-4D97-AF65-F5344CB8AC3E}">
        <p14:creationId xmlns:p14="http://schemas.microsoft.com/office/powerpoint/2010/main" val="283282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Equilibrium Conditions</a:t>
            </a:r>
          </a:p>
        </p:txBody>
      </p:sp>
      <p:sp>
        <p:nvSpPr>
          <p:cNvPr id="3" name="Content Placeholder 2"/>
          <p:cNvSpPr>
            <a:spLocks noGrp="1"/>
          </p:cNvSpPr>
          <p:nvPr>
            <p:ph idx="1"/>
          </p:nvPr>
        </p:nvSpPr>
        <p:spPr/>
        <p:txBody>
          <a:bodyPr/>
          <a:lstStyle/>
          <a:p>
            <a:r>
              <a:rPr lang="en-US" dirty="0"/>
              <a:t>Scalar Format (Eq. 3/2)</a:t>
            </a:r>
          </a:p>
          <a:p>
            <a:pPr lvl="1"/>
            <a:r>
              <a:rPr lang="en-US" dirty="0" err="1"/>
              <a:t>Σ</a:t>
            </a:r>
            <a:r>
              <a:rPr lang="en-US" i="1" dirty="0" err="1"/>
              <a:t>F</a:t>
            </a:r>
            <a:r>
              <a:rPr lang="en-US" i="1" baseline="-25000" dirty="0" err="1"/>
              <a:t>x</a:t>
            </a:r>
            <a:r>
              <a:rPr lang="en-US" dirty="0"/>
              <a:t> = 0</a:t>
            </a:r>
          </a:p>
          <a:p>
            <a:pPr lvl="1"/>
            <a:endParaRPr lang="en-US" dirty="0"/>
          </a:p>
          <a:p>
            <a:pPr lvl="1"/>
            <a:r>
              <a:rPr lang="en-US" dirty="0" err="1"/>
              <a:t>Σ</a:t>
            </a:r>
            <a:r>
              <a:rPr lang="en-US" i="1" dirty="0" err="1"/>
              <a:t>F</a:t>
            </a:r>
            <a:r>
              <a:rPr lang="en-US" i="1" baseline="-25000" dirty="0" err="1"/>
              <a:t>y</a:t>
            </a:r>
            <a:r>
              <a:rPr lang="en-US" dirty="0"/>
              <a:t> = 0</a:t>
            </a:r>
          </a:p>
          <a:p>
            <a:pPr lvl="1"/>
            <a:endParaRPr lang="en-US" dirty="0"/>
          </a:p>
          <a:p>
            <a:pPr lvl="1"/>
            <a:r>
              <a:rPr lang="en-US" dirty="0"/>
              <a:t>Σ</a:t>
            </a:r>
            <a:r>
              <a:rPr lang="en-US" i="1" dirty="0"/>
              <a:t>M</a:t>
            </a:r>
            <a:r>
              <a:rPr lang="en-US" i="1" baseline="-25000" dirty="0"/>
              <a:t>O</a:t>
            </a:r>
            <a:r>
              <a:rPr lang="en-US" dirty="0"/>
              <a:t> = 0</a:t>
            </a:r>
          </a:p>
          <a:p>
            <a:pPr lvl="1"/>
            <a:endParaRPr lang="en-US" dirty="0"/>
          </a:p>
        </p:txBody>
      </p:sp>
    </p:spTree>
    <p:extLst>
      <p:ext uri="{BB962C8B-B14F-4D97-AF65-F5344CB8AC3E}">
        <p14:creationId xmlns:p14="http://schemas.microsoft.com/office/powerpoint/2010/main" val="3034209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Categories of Equilibrium</a:t>
            </a:r>
          </a:p>
        </p:txBody>
      </p:sp>
      <p:pic>
        <p:nvPicPr>
          <p:cNvPr id="4" name="Content Placeholder 3"/>
          <p:cNvPicPr>
            <a:picLocks noGrp="1" noChangeAspect="1"/>
          </p:cNvPicPr>
          <p:nvPr>
            <p:ph idx="1"/>
          </p:nvPr>
        </p:nvPicPr>
        <p:blipFill>
          <a:blip r:embed="rId2"/>
          <a:stretch>
            <a:fillRect/>
          </a:stretch>
        </p:blipFill>
        <p:spPr>
          <a:xfrm>
            <a:off x="838200" y="1275307"/>
            <a:ext cx="5946061" cy="5287963"/>
          </a:xfrm>
          <a:prstGeom prst="rect">
            <a:avLst/>
          </a:prstGeom>
        </p:spPr>
      </p:pic>
    </p:spTree>
    <p:extLst>
      <p:ext uri="{BB962C8B-B14F-4D97-AF65-F5344CB8AC3E}">
        <p14:creationId xmlns:p14="http://schemas.microsoft.com/office/powerpoint/2010/main" val="646014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Two-Force Members</a:t>
            </a:r>
          </a:p>
        </p:txBody>
      </p:sp>
      <p:sp>
        <p:nvSpPr>
          <p:cNvPr id="3" name="Content Placeholder 2"/>
          <p:cNvSpPr>
            <a:spLocks noGrp="1"/>
          </p:cNvSpPr>
          <p:nvPr>
            <p:ph idx="1"/>
          </p:nvPr>
        </p:nvSpPr>
        <p:spPr/>
        <p:txBody>
          <a:bodyPr/>
          <a:lstStyle/>
          <a:p>
            <a:r>
              <a:rPr lang="en-US" dirty="0"/>
              <a:t>Definition</a:t>
            </a:r>
          </a:p>
          <a:p>
            <a:pPr marL="457200" lvl="1" indent="0" algn="just">
              <a:buNone/>
            </a:pPr>
            <a:r>
              <a:rPr lang="en-US" dirty="0"/>
              <a:t>Occurs when a body is in equilibrium under the action of two forces only.</a:t>
            </a:r>
          </a:p>
          <a:p>
            <a:endParaRPr lang="en-US" dirty="0"/>
          </a:p>
          <a:p>
            <a:r>
              <a:rPr lang="en-US" dirty="0"/>
              <a:t>Forces are…</a:t>
            </a:r>
          </a:p>
          <a:p>
            <a:pPr lvl="1"/>
            <a:r>
              <a:rPr lang="en-US" dirty="0"/>
              <a:t>Equal</a:t>
            </a:r>
          </a:p>
          <a:p>
            <a:pPr lvl="1"/>
            <a:r>
              <a:rPr lang="en-US" dirty="0"/>
              <a:t>Opposite</a:t>
            </a:r>
          </a:p>
          <a:p>
            <a:pPr lvl="1"/>
            <a:r>
              <a:rPr lang="en-US" dirty="0"/>
              <a:t>Collinear</a:t>
            </a:r>
          </a:p>
          <a:p>
            <a:pPr lvl="1"/>
            <a:r>
              <a:rPr lang="en-US" dirty="0"/>
              <a:t>Independent of Object Shape</a:t>
            </a:r>
          </a:p>
        </p:txBody>
      </p:sp>
      <p:pic>
        <p:nvPicPr>
          <p:cNvPr id="4" name="Picture 3"/>
          <p:cNvPicPr>
            <a:picLocks noChangeAspect="1"/>
          </p:cNvPicPr>
          <p:nvPr/>
        </p:nvPicPr>
        <p:blipFill>
          <a:blip r:embed="rId2"/>
          <a:stretch>
            <a:fillRect/>
          </a:stretch>
        </p:blipFill>
        <p:spPr>
          <a:xfrm>
            <a:off x="7078487" y="2836642"/>
            <a:ext cx="3691795" cy="2286000"/>
          </a:xfrm>
          <a:prstGeom prst="rect">
            <a:avLst/>
          </a:prstGeom>
        </p:spPr>
      </p:pic>
    </p:spTree>
    <p:extLst>
      <p:ext uri="{BB962C8B-B14F-4D97-AF65-F5344CB8AC3E}">
        <p14:creationId xmlns:p14="http://schemas.microsoft.com/office/powerpoint/2010/main" val="2531054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Three-Force Members</a:t>
            </a:r>
          </a:p>
        </p:txBody>
      </p:sp>
      <p:sp>
        <p:nvSpPr>
          <p:cNvPr id="3" name="Content Placeholder 2"/>
          <p:cNvSpPr>
            <a:spLocks noGrp="1"/>
          </p:cNvSpPr>
          <p:nvPr>
            <p:ph idx="1"/>
          </p:nvPr>
        </p:nvSpPr>
        <p:spPr/>
        <p:txBody>
          <a:bodyPr/>
          <a:lstStyle/>
          <a:p>
            <a:r>
              <a:rPr lang="en-US" dirty="0"/>
              <a:t>Definition</a:t>
            </a:r>
          </a:p>
          <a:p>
            <a:pPr marL="457200" lvl="1" indent="0" algn="just">
              <a:buNone/>
            </a:pPr>
            <a:r>
              <a:rPr lang="en-US" dirty="0"/>
              <a:t>Occurs when a body is in equilibrium under the action of three forces only.</a:t>
            </a:r>
          </a:p>
          <a:p>
            <a:endParaRPr lang="en-US" dirty="0"/>
          </a:p>
          <a:p>
            <a:r>
              <a:rPr lang="en-US" dirty="0"/>
              <a:t>Forces are Concurrent</a:t>
            </a:r>
          </a:p>
          <a:p>
            <a:endParaRPr lang="en-US" dirty="0"/>
          </a:p>
          <a:p>
            <a:r>
              <a:rPr lang="en-US" dirty="0"/>
              <a:t>Case of Parallel Forces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017" r="24641" b="56470"/>
          <a:stretch/>
        </p:blipFill>
        <p:spPr>
          <a:xfrm>
            <a:off x="5527289" y="3757717"/>
            <a:ext cx="5826511" cy="2286000"/>
          </a:xfrm>
          <a:prstGeom prst="rect">
            <a:avLst/>
          </a:prstGeom>
        </p:spPr>
      </p:pic>
    </p:spTree>
    <p:extLst>
      <p:ext uri="{BB962C8B-B14F-4D97-AF65-F5344CB8AC3E}">
        <p14:creationId xmlns:p14="http://schemas.microsoft.com/office/powerpoint/2010/main" val="2164557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Alternative Equilibrium Equations (1 of 2)</a:t>
            </a:r>
          </a:p>
        </p:txBody>
      </p:sp>
      <p:sp>
        <p:nvSpPr>
          <p:cNvPr id="3" name="Content Placeholder 2"/>
          <p:cNvSpPr>
            <a:spLocks noGrp="1"/>
          </p:cNvSpPr>
          <p:nvPr>
            <p:ph idx="1"/>
          </p:nvPr>
        </p:nvSpPr>
        <p:spPr/>
        <p:txBody>
          <a:bodyPr>
            <a:normAutofit/>
          </a:bodyPr>
          <a:lstStyle/>
          <a:p>
            <a:r>
              <a:rPr lang="en-US" dirty="0"/>
              <a:t>Case 1:  Use of Two Moment Equations</a:t>
            </a:r>
          </a:p>
          <a:p>
            <a:pPr lvl="1"/>
            <a:r>
              <a:rPr lang="en-US" dirty="0"/>
              <a:t>Case (</a:t>
            </a:r>
            <a:r>
              <a:rPr lang="en-US" i="1" dirty="0"/>
              <a:t>a</a:t>
            </a:r>
            <a:r>
              <a:rPr lang="en-US" dirty="0"/>
              <a:t>)</a:t>
            </a:r>
          </a:p>
          <a:p>
            <a:pPr lvl="2"/>
            <a:r>
              <a:rPr lang="en-US" dirty="0"/>
              <a:t>Resultant Intersects Point </a:t>
            </a:r>
            <a:r>
              <a:rPr lang="en-US" i="1" dirty="0"/>
              <a:t>A</a:t>
            </a:r>
          </a:p>
          <a:p>
            <a:pPr lvl="1"/>
            <a:endParaRPr lang="en-US" dirty="0"/>
          </a:p>
          <a:p>
            <a:pPr lvl="1"/>
            <a:r>
              <a:rPr lang="en-US" dirty="0"/>
              <a:t>Case (</a:t>
            </a:r>
            <a:r>
              <a:rPr lang="en-US" i="1" dirty="0"/>
              <a:t>b</a:t>
            </a:r>
            <a:r>
              <a:rPr lang="en-US" dirty="0"/>
              <a:t>)</a:t>
            </a:r>
          </a:p>
          <a:p>
            <a:pPr lvl="2"/>
            <a:r>
              <a:rPr lang="en-US" dirty="0"/>
              <a:t>Resultant Intersects Point </a:t>
            </a:r>
            <a:r>
              <a:rPr lang="en-US" i="1" dirty="0"/>
              <a:t>A</a:t>
            </a:r>
          </a:p>
          <a:p>
            <a:pPr lvl="2"/>
            <a:r>
              <a:rPr lang="en-US" dirty="0"/>
              <a:t>Resultant is Perpendicular to </a:t>
            </a:r>
            <a:r>
              <a:rPr lang="en-US" i="1" dirty="0"/>
              <a:t>x</a:t>
            </a:r>
            <a:r>
              <a:rPr lang="en-US" dirty="0"/>
              <a:t>-axis</a:t>
            </a:r>
          </a:p>
          <a:p>
            <a:pPr lvl="2"/>
            <a:endParaRPr lang="en-US" dirty="0"/>
          </a:p>
          <a:p>
            <a:pPr lvl="1"/>
            <a:r>
              <a:rPr lang="en-US" dirty="0"/>
              <a:t>Equilibrium Conditions</a:t>
            </a:r>
          </a:p>
          <a:p>
            <a:pPr lvl="2"/>
            <a:r>
              <a:rPr lang="en-US" dirty="0" err="1"/>
              <a:t>Σ</a:t>
            </a:r>
            <a:r>
              <a:rPr lang="en-US" i="1" dirty="0" err="1"/>
              <a:t>F</a:t>
            </a:r>
            <a:r>
              <a:rPr lang="en-US" i="1" baseline="-25000" dirty="0" err="1"/>
              <a:t>x</a:t>
            </a:r>
            <a:r>
              <a:rPr lang="en-US" dirty="0"/>
              <a:t> = 0</a:t>
            </a:r>
          </a:p>
          <a:p>
            <a:pPr lvl="2"/>
            <a:endParaRPr lang="en-US" dirty="0"/>
          </a:p>
          <a:p>
            <a:pPr lvl="2"/>
            <a:r>
              <a:rPr lang="en-US" dirty="0"/>
              <a:t>Σ</a:t>
            </a:r>
            <a:r>
              <a:rPr lang="en-US" i="1" dirty="0"/>
              <a:t>M</a:t>
            </a:r>
            <a:r>
              <a:rPr lang="en-US" i="1" baseline="-25000" dirty="0"/>
              <a:t>A</a:t>
            </a:r>
            <a:r>
              <a:rPr lang="en-US" dirty="0"/>
              <a:t> = 0</a:t>
            </a:r>
          </a:p>
          <a:p>
            <a:pPr lvl="2"/>
            <a:endParaRPr lang="en-US" dirty="0"/>
          </a:p>
          <a:p>
            <a:pPr lvl="2"/>
            <a:r>
              <a:rPr lang="en-US" dirty="0"/>
              <a:t>Σ</a:t>
            </a:r>
            <a:r>
              <a:rPr lang="en-US" i="1" dirty="0"/>
              <a:t>M</a:t>
            </a:r>
            <a:r>
              <a:rPr lang="en-US" i="1" baseline="-25000" dirty="0"/>
              <a:t>B</a:t>
            </a:r>
            <a:r>
              <a:rPr lang="en-US" dirty="0"/>
              <a:t> = 0</a:t>
            </a:r>
          </a:p>
          <a:p>
            <a:pPr lvl="2"/>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853487" y="1719885"/>
            <a:ext cx="2500313" cy="4572000"/>
          </a:xfrm>
          <a:prstGeom prst="rect">
            <a:avLst/>
          </a:prstGeom>
        </p:spPr>
      </p:pic>
    </p:spTree>
    <p:extLst>
      <p:ext uri="{BB962C8B-B14F-4D97-AF65-F5344CB8AC3E}">
        <p14:creationId xmlns:p14="http://schemas.microsoft.com/office/powerpoint/2010/main" val="2417270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Alternative Equilibrium Equations (2 of 2)</a:t>
            </a:r>
          </a:p>
        </p:txBody>
      </p:sp>
      <p:sp>
        <p:nvSpPr>
          <p:cNvPr id="3" name="Content Placeholder 2"/>
          <p:cNvSpPr>
            <a:spLocks noGrp="1"/>
          </p:cNvSpPr>
          <p:nvPr>
            <p:ph idx="1"/>
          </p:nvPr>
        </p:nvSpPr>
        <p:spPr/>
        <p:txBody>
          <a:bodyPr>
            <a:normAutofit/>
          </a:bodyPr>
          <a:lstStyle/>
          <a:p>
            <a:r>
              <a:rPr lang="en-US" dirty="0"/>
              <a:t>Case 2:  Use of Three Moment Equations</a:t>
            </a:r>
          </a:p>
          <a:p>
            <a:pPr lvl="1"/>
            <a:r>
              <a:rPr lang="en-US" dirty="0"/>
              <a:t>Case (</a:t>
            </a:r>
            <a:r>
              <a:rPr lang="en-US" i="1" dirty="0"/>
              <a:t>c</a:t>
            </a:r>
            <a:r>
              <a:rPr lang="en-US" dirty="0"/>
              <a:t>)</a:t>
            </a:r>
          </a:p>
          <a:p>
            <a:pPr lvl="2"/>
            <a:r>
              <a:rPr lang="en-US" dirty="0"/>
              <a:t>Resultant Intersects Point </a:t>
            </a:r>
            <a:r>
              <a:rPr lang="en-US" i="1" dirty="0"/>
              <a:t>A</a:t>
            </a:r>
          </a:p>
          <a:p>
            <a:pPr lvl="1"/>
            <a:endParaRPr lang="en-US" dirty="0"/>
          </a:p>
          <a:p>
            <a:pPr lvl="1"/>
            <a:r>
              <a:rPr lang="en-US" dirty="0"/>
              <a:t>Case (</a:t>
            </a:r>
            <a:r>
              <a:rPr lang="en-US" i="1" dirty="0"/>
              <a:t>d</a:t>
            </a:r>
            <a:r>
              <a:rPr lang="en-US" dirty="0"/>
              <a:t>)</a:t>
            </a:r>
          </a:p>
          <a:p>
            <a:pPr lvl="2"/>
            <a:r>
              <a:rPr lang="en-US" dirty="0"/>
              <a:t>Resultant Intersects Point </a:t>
            </a:r>
            <a:r>
              <a:rPr lang="en-US" i="1" dirty="0"/>
              <a:t>A</a:t>
            </a:r>
          </a:p>
          <a:p>
            <a:pPr lvl="2"/>
            <a:r>
              <a:rPr lang="en-US" dirty="0"/>
              <a:t>Resultant Intersects Point </a:t>
            </a:r>
            <a:r>
              <a:rPr lang="en-US" i="1" dirty="0"/>
              <a:t>B</a:t>
            </a:r>
            <a:endParaRPr lang="en-US" dirty="0"/>
          </a:p>
          <a:p>
            <a:pPr lvl="2"/>
            <a:endParaRPr lang="en-US" dirty="0"/>
          </a:p>
          <a:p>
            <a:pPr lvl="1"/>
            <a:r>
              <a:rPr lang="en-US" dirty="0"/>
              <a:t>Equilibrium Conditions</a:t>
            </a:r>
          </a:p>
          <a:p>
            <a:pPr lvl="2"/>
            <a:r>
              <a:rPr lang="en-US" dirty="0"/>
              <a:t>Σ</a:t>
            </a:r>
            <a:r>
              <a:rPr lang="en-US" i="1" dirty="0"/>
              <a:t>M</a:t>
            </a:r>
            <a:r>
              <a:rPr lang="en-US" i="1" baseline="-25000" dirty="0"/>
              <a:t>A</a:t>
            </a:r>
            <a:r>
              <a:rPr lang="en-US" dirty="0"/>
              <a:t> = 0</a:t>
            </a:r>
          </a:p>
          <a:p>
            <a:pPr lvl="2"/>
            <a:endParaRPr lang="en-US" dirty="0"/>
          </a:p>
          <a:p>
            <a:pPr lvl="2"/>
            <a:r>
              <a:rPr lang="en-US" dirty="0"/>
              <a:t>Σ</a:t>
            </a:r>
            <a:r>
              <a:rPr lang="en-US" i="1" dirty="0"/>
              <a:t>M</a:t>
            </a:r>
            <a:r>
              <a:rPr lang="en-US" i="1" baseline="-25000" dirty="0"/>
              <a:t>B</a:t>
            </a:r>
            <a:r>
              <a:rPr lang="en-US" dirty="0"/>
              <a:t> = 0</a:t>
            </a:r>
          </a:p>
          <a:p>
            <a:pPr lvl="2"/>
            <a:endParaRPr lang="en-US" dirty="0"/>
          </a:p>
          <a:p>
            <a:pPr lvl="2"/>
            <a:r>
              <a:rPr lang="en-US" dirty="0"/>
              <a:t>Σ</a:t>
            </a:r>
            <a:r>
              <a:rPr lang="en-US" i="1" dirty="0"/>
              <a:t>M</a:t>
            </a:r>
            <a:r>
              <a:rPr lang="en-US" i="1" baseline="-25000" dirty="0"/>
              <a:t>C</a:t>
            </a:r>
            <a:r>
              <a:rPr lang="en-US" dirty="0"/>
              <a:t> = 0</a:t>
            </a:r>
          </a:p>
          <a:p>
            <a:pPr lvl="2"/>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8857488" y="1798302"/>
            <a:ext cx="2496312" cy="4415165"/>
          </a:xfrm>
          <a:prstGeom prst="rect">
            <a:avLst/>
          </a:prstGeom>
        </p:spPr>
      </p:pic>
    </p:spTree>
    <p:extLst>
      <p:ext uri="{BB962C8B-B14F-4D97-AF65-F5344CB8AC3E}">
        <p14:creationId xmlns:p14="http://schemas.microsoft.com/office/powerpoint/2010/main" val="1720615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0240"/>
          </a:xfrm>
        </p:spPr>
        <p:txBody>
          <a:bodyPr>
            <a:normAutofit/>
          </a:bodyPr>
          <a:lstStyle/>
          <a:p>
            <a:r>
              <a:rPr lang="en-US" dirty="0"/>
              <a:t>Article 3/3 – Constraints and </a:t>
            </a:r>
            <a:r>
              <a:rPr lang="en-US" dirty="0" err="1"/>
              <a:t>Statical</a:t>
            </a:r>
            <a:r>
              <a:rPr lang="en-US" dirty="0"/>
              <a:t> Determinacy</a:t>
            </a:r>
          </a:p>
        </p:txBody>
      </p:sp>
      <p:sp>
        <p:nvSpPr>
          <p:cNvPr id="3" name="Content Placeholder 2"/>
          <p:cNvSpPr>
            <a:spLocks noGrp="1"/>
          </p:cNvSpPr>
          <p:nvPr>
            <p:ph idx="1"/>
          </p:nvPr>
        </p:nvSpPr>
        <p:spPr/>
        <p:txBody>
          <a:bodyPr/>
          <a:lstStyle/>
          <a:p>
            <a:r>
              <a:rPr lang="en-US" dirty="0"/>
              <a:t>Important Terms</a:t>
            </a:r>
          </a:p>
          <a:p>
            <a:pPr lvl="1"/>
            <a:endParaRPr lang="en-US" dirty="0"/>
          </a:p>
          <a:p>
            <a:pPr lvl="1"/>
            <a:r>
              <a:rPr lang="en-US" dirty="0"/>
              <a:t>Constraint</a:t>
            </a:r>
          </a:p>
          <a:p>
            <a:pPr lvl="1"/>
            <a:endParaRPr lang="en-US" dirty="0"/>
          </a:p>
          <a:p>
            <a:pPr lvl="1"/>
            <a:r>
              <a:rPr lang="en-US" dirty="0"/>
              <a:t>Statically Determinant</a:t>
            </a:r>
          </a:p>
          <a:p>
            <a:pPr lvl="1"/>
            <a:endParaRPr lang="en-US" dirty="0"/>
          </a:p>
          <a:p>
            <a:pPr lvl="1"/>
            <a:r>
              <a:rPr lang="en-US" dirty="0"/>
              <a:t>Statically </a:t>
            </a:r>
            <a:r>
              <a:rPr lang="en-US" dirty="0" err="1"/>
              <a:t>Indeterminant</a:t>
            </a:r>
            <a:endParaRPr lang="en-US" dirty="0"/>
          </a:p>
          <a:p>
            <a:pPr lvl="1"/>
            <a:endParaRPr lang="en-US" dirty="0"/>
          </a:p>
          <a:p>
            <a:pPr lvl="1"/>
            <a:r>
              <a:rPr lang="en-US" dirty="0"/>
              <a:t>Redundancy</a:t>
            </a:r>
          </a:p>
          <a:p>
            <a:pPr lvl="1"/>
            <a:endParaRPr lang="en-US" dirty="0"/>
          </a:p>
          <a:p>
            <a:pPr lvl="1"/>
            <a:r>
              <a:rPr lang="en-US" dirty="0"/>
              <a:t>Degree of </a:t>
            </a:r>
            <a:r>
              <a:rPr lang="en-US" dirty="0" err="1"/>
              <a:t>Statical</a:t>
            </a:r>
            <a:r>
              <a:rPr lang="en-US" dirty="0"/>
              <a:t> Indeterminacy</a:t>
            </a:r>
          </a:p>
        </p:txBody>
      </p:sp>
    </p:spTree>
    <p:extLst>
      <p:ext uri="{BB962C8B-B14F-4D97-AF65-F5344CB8AC3E}">
        <p14:creationId xmlns:p14="http://schemas.microsoft.com/office/powerpoint/2010/main" val="65500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Article 3/1  Introduction</a:t>
            </a:r>
          </a:p>
        </p:txBody>
      </p:sp>
      <p:sp>
        <p:nvSpPr>
          <p:cNvPr id="3" name="Content Placeholder 2"/>
          <p:cNvSpPr>
            <a:spLocks noGrp="1"/>
          </p:cNvSpPr>
          <p:nvPr>
            <p:ph idx="1"/>
          </p:nvPr>
        </p:nvSpPr>
        <p:spPr/>
        <p:txBody>
          <a:bodyPr/>
          <a:lstStyle/>
          <a:p>
            <a:r>
              <a:rPr lang="en-US" dirty="0"/>
              <a:t>Equilibrium Conditions (Eq. 3/1)</a:t>
            </a:r>
          </a:p>
          <a:p>
            <a:endParaRPr lang="en-US" dirty="0"/>
          </a:p>
          <a:p>
            <a:pPr lvl="1"/>
            <a:r>
              <a:rPr lang="en-US" dirty="0"/>
              <a:t>Force Balance:  Σ</a:t>
            </a:r>
            <a:r>
              <a:rPr lang="en-US" b="1" dirty="0"/>
              <a:t>F</a:t>
            </a:r>
            <a:r>
              <a:rPr lang="en-US" dirty="0"/>
              <a:t> = </a:t>
            </a:r>
            <a:r>
              <a:rPr lang="en-US" b="1" dirty="0"/>
              <a:t>0</a:t>
            </a:r>
          </a:p>
          <a:p>
            <a:pPr lvl="1"/>
            <a:endParaRPr lang="en-US" b="1" dirty="0"/>
          </a:p>
          <a:p>
            <a:pPr lvl="1"/>
            <a:r>
              <a:rPr lang="en-US" dirty="0"/>
              <a:t>Moment Balance:  Σ</a:t>
            </a:r>
            <a:r>
              <a:rPr lang="en-US" b="1" dirty="0"/>
              <a:t>M</a:t>
            </a:r>
            <a:r>
              <a:rPr lang="en-US" dirty="0"/>
              <a:t> = </a:t>
            </a:r>
            <a:r>
              <a:rPr lang="en-US" b="1" dirty="0"/>
              <a:t>0</a:t>
            </a:r>
          </a:p>
          <a:p>
            <a:pPr lvl="1"/>
            <a:endParaRPr lang="en-US" dirty="0"/>
          </a:p>
          <a:p>
            <a:pPr marL="457200" lvl="1" indent="0">
              <a:buNone/>
            </a:pPr>
            <a:endParaRPr lang="en-US" dirty="0"/>
          </a:p>
        </p:txBody>
      </p:sp>
    </p:spTree>
    <p:extLst>
      <p:ext uri="{BB962C8B-B14F-4D97-AF65-F5344CB8AC3E}">
        <p14:creationId xmlns:p14="http://schemas.microsoft.com/office/powerpoint/2010/main" val="1447584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Article 3/3 – Illustration of Determinacy</a:t>
            </a:r>
          </a:p>
        </p:txBody>
      </p:sp>
      <p:sp>
        <p:nvSpPr>
          <p:cNvPr id="3" name="Content Placeholder 2"/>
          <p:cNvSpPr>
            <a:spLocks noGrp="1"/>
          </p:cNvSpPr>
          <p:nvPr>
            <p:ph idx="1"/>
          </p:nvPr>
        </p:nvSpPr>
        <p:spPr/>
        <p:txBody>
          <a:bodyPr/>
          <a:lstStyle/>
          <a:p>
            <a:r>
              <a:rPr lang="en-US" dirty="0"/>
              <a:t>Statically Determinant System</a:t>
            </a:r>
          </a:p>
          <a:p>
            <a:pPr lvl="1"/>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Statically </a:t>
            </a:r>
            <a:r>
              <a:rPr lang="en-US" dirty="0" err="1"/>
              <a:t>Indeterminant</a:t>
            </a:r>
            <a:r>
              <a:rPr lang="en-US" dirty="0"/>
              <a:t> System – Replace Roller </a:t>
            </a:r>
            <a:r>
              <a:rPr lang="en-US" i="1" dirty="0"/>
              <a:t>A</a:t>
            </a:r>
            <a:r>
              <a:rPr lang="en-US" dirty="0"/>
              <a:t> with a Pin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107" y="2460749"/>
            <a:ext cx="6951786" cy="2514600"/>
          </a:xfrm>
          <a:prstGeom prst="rect">
            <a:avLst/>
          </a:prstGeom>
        </p:spPr>
      </p:pic>
    </p:spTree>
    <p:extLst>
      <p:ext uri="{BB962C8B-B14F-4D97-AF65-F5344CB8AC3E}">
        <p14:creationId xmlns:p14="http://schemas.microsoft.com/office/powerpoint/2010/main" val="3552827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Adequacy of Constraints (1 of 2)</a:t>
            </a:r>
          </a:p>
        </p:txBody>
      </p:sp>
      <p:sp>
        <p:nvSpPr>
          <p:cNvPr id="3" name="Content Placeholder 2"/>
          <p:cNvSpPr>
            <a:spLocks noGrp="1"/>
          </p:cNvSpPr>
          <p:nvPr>
            <p:ph idx="1"/>
          </p:nvPr>
        </p:nvSpPr>
        <p:spPr/>
        <p:txBody>
          <a:bodyPr/>
          <a:lstStyle/>
          <a:p>
            <a:r>
              <a:rPr lang="en-US" dirty="0"/>
              <a:t>Complete Fixity (Adequate Constraints)</a:t>
            </a:r>
          </a:p>
          <a:p>
            <a:endParaRPr lang="en-US" dirty="0"/>
          </a:p>
          <a:p>
            <a:endParaRPr lang="en-US" dirty="0"/>
          </a:p>
          <a:p>
            <a:endParaRPr lang="en-US" dirty="0"/>
          </a:p>
          <a:p>
            <a:endParaRPr lang="en-US" dirty="0"/>
          </a:p>
          <a:p>
            <a:r>
              <a:rPr lang="en-US" dirty="0"/>
              <a:t>Excessive Fixity (Redundant Constraints)</a:t>
            </a:r>
          </a:p>
        </p:txBody>
      </p:sp>
      <p:pic>
        <p:nvPicPr>
          <p:cNvPr id="4" name="Picture 3"/>
          <p:cNvPicPr>
            <a:picLocks noChangeAspect="1"/>
          </p:cNvPicPr>
          <p:nvPr/>
        </p:nvPicPr>
        <p:blipFill>
          <a:blip r:embed="rId2"/>
          <a:stretch>
            <a:fillRect/>
          </a:stretch>
        </p:blipFill>
        <p:spPr>
          <a:xfrm>
            <a:off x="8448675" y="1361589"/>
            <a:ext cx="2743200" cy="2086631"/>
          </a:xfrm>
          <a:prstGeom prst="rect">
            <a:avLst/>
          </a:prstGeom>
        </p:spPr>
      </p:pic>
      <p:pic>
        <p:nvPicPr>
          <p:cNvPr id="5" name="Picture 4"/>
          <p:cNvPicPr>
            <a:picLocks noChangeAspect="1"/>
          </p:cNvPicPr>
          <p:nvPr/>
        </p:nvPicPr>
        <p:blipFill>
          <a:blip r:embed="rId3"/>
          <a:stretch>
            <a:fillRect/>
          </a:stretch>
        </p:blipFill>
        <p:spPr>
          <a:xfrm>
            <a:off x="8448675" y="4017106"/>
            <a:ext cx="2743200" cy="2064190"/>
          </a:xfrm>
          <a:prstGeom prst="rect">
            <a:avLst/>
          </a:prstGeom>
        </p:spPr>
      </p:pic>
    </p:spTree>
    <p:extLst>
      <p:ext uri="{BB962C8B-B14F-4D97-AF65-F5344CB8AC3E}">
        <p14:creationId xmlns:p14="http://schemas.microsoft.com/office/powerpoint/2010/main" val="1473256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Adequacy of Constraints (2 of 2)</a:t>
            </a:r>
          </a:p>
        </p:txBody>
      </p:sp>
      <p:sp>
        <p:nvSpPr>
          <p:cNvPr id="3" name="Content Placeholder 2"/>
          <p:cNvSpPr>
            <a:spLocks noGrp="1"/>
          </p:cNvSpPr>
          <p:nvPr>
            <p:ph idx="1"/>
          </p:nvPr>
        </p:nvSpPr>
        <p:spPr/>
        <p:txBody>
          <a:bodyPr/>
          <a:lstStyle/>
          <a:p>
            <a:r>
              <a:rPr lang="en-US" dirty="0"/>
              <a:t>Incomplete Fixity (Partial Constraints)</a:t>
            </a:r>
          </a:p>
          <a:p>
            <a:pPr lvl="1"/>
            <a:r>
              <a:rPr lang="en-US" dirty="0"/>
              <a:t>Concurrent Reactions</a:t>
            </a:r>
          </a:p>
          <a:p>
            <a:endParaRPr lang="en-US" dirty="0"/>
          </a:p>
          <a:p>
            <a:endParaRPr lang="en-US" dirty="0"/>
          </a:p>
          <a:p>
            <a:endParaRPr lang="en-US" dirty="0"/>
          </a:p>
          <a:p>
            <a:r>
              <a:rPr lang="en-US" dirty="0"/>
              <a:t>Incomplete Fixity (Partial Constraints)</a:t>
            </a:r>
          </a:p>
          <a:p>
            <a:pPr lvl="1"/>
            <a:r>
              <a:rPr lang="en-US" dirty="0"/>
              <a:t>Parallel Reactions</a:t>
            </a:r>
          </a:p>
        </p:txBody>
      </p:sp>
      <p:pic>
        <p:nvPicPr>
          <p:cNvPr id="6" name="Picture 5"/>
          <p:cNvPicPr>
            <a:picLocks noChangeAspect="1"/>
          </p:cNvPicPr>
          <p:nvPr/>
        </p:nvPicPr>
        <p:blipFill>
          <a:blip r:embed="rId2"/>
          <a:stretch>
            <a:fillRect/>
          </a:stretch>
        </p:blipFill>
        <p:spPr>
          <a:xfrm>
            <a:off x="8610600" y="1361588"/>
            <a:ext cx="2743200" cy="2046231"/>
          </a:xfrm>
          <a:prstGeom prst="rect">
            <a:avLst/>
          </a:prstGeom>
        </p:spPr>
      </p:pic>
      <p:pic>
        <p:nvPicPr>
          <p:cNvPr id="7" name="Picture 6"/>
          <p:cNvPicPr>
            <a:picLocks noChangeAspect="1"/>
          </p:cNvPicPr>
          <p:nvPr/>
        </p:nvPicPr>
        <p:blipFill>
          <a:blip r:embed="rId3"/>
          <a:stretch>
            <a:fillRect/>
          </a:stretch>
        </p:blipFill>
        <p:spPr>
          <a:xfrm>
            <a:off x="8610600" y="4005885"/>
            <a:ext cx="2743200" cy="2034691"/>
          </a:xfrm>
          <a:prstGeom prst="rect">
            <a:avLst/>
          </a:prstGeom>
        </p:spPr>
      </p:pic>
    </p:spTree>
    <p:extLst>
      <p:ext uri="{BB962C8B-B14F-4D97-AF65-F5344CB8AC3E}">
        <p14:creationId xmlns:p14="http://schemas.microsoft.com/office/powerpoint/2010/main" val="2307738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Approach to Solving Problems</a:t>
            </a:r>
          </a:p>
        </p:txBody>
      </p:sp>
      <p:sp>
        <p:nvSpPr>
          <p:cNvPr id="3" name="Content Placeholder 2"/>
          <p:cNvSpPr>
            <a:spLocks noGrp="1"/>
          </p:cNvSpPr>
          <p:nvPr>
            <p:ph idx="1"/>
          </p:nvPr>
        </p:nvSpPr>
        <p:spPr/>
        <p:txBody>
          <a:bodyPr>
            <a:normAutofit/>
          </a:bodyPr>
          <a:lstStyle/>
          <a:p>
            <a:pPr>
              <a:spcBef>
                <a:spcPts val="600"/>
              </a:spcBef>
              <a:spcAft>
                <a:spcPts val="600"/>
              </a:spcAft>
            </a:pPr>
            <a:r>
              <a:rPr lang="en-US" dirty="0"/>
              <a:t>Identify clearly the quantities which are known and unknown.</a:t>
            </a:r>
            <a:endParaRPr lang="en-US" sz="1000" dirty="0"/>
          </a:p>
          <a:p>
            <a:pPr>
              <a:spcBef>
                <a:spcPts val="600"/>
              </a:spcBef>
              <a:spcAft>
                <a:spcPts val="600"/>
              </a:spcAft>
            </a:pPr>
            <a:r>
              <a:rPr lang="en-US" dirty="0"/>
              <a:t>Make an unambiguous choice of the body (or system) to be isolated and draw its complete free-body diagram.</a:t>
            </a:r>
            <a:endParaRPr lang="en-US" sz="1000" dirty="0"/>
          </a:p>
          <a:p>
            <a:pPr>
              <a:spcBef>
                <a:spcPts val="600"/>
              </a:spcBef>
              <a:spcAft>
                <a:spcPts val="600"/>
              </a:spcAft>
            </a:pPr>
            <a:r>
              <a:rPr lang="en-US" dirty="0"/>
              <a:t>Choose a convenient set of reference axes.</a:t>
            </a:r>
            <a:endParaRPr lang="en-US" sz="1000" dirty="0"/>
          </a:p>
          <a:p>
            <a:pPr>
              <a:spcBef>
                <a:spcPts val="600"/>
              </a:spcBef>
              <a:spcAft>
                <a:spcPts val="600"/>
              </a:spcAft>
            </a:pPr>
            <a:r>
              <a:rPr lang="en-US" dirty="0"/>
              <a:t>Identify and state the applicable force and moment equations which govern the equilibrium conditions of the problem.</a:t>
            </a:r>
            <a:endParaRPr lang="en-US" sz="500" dirty="0"/>
          </a:p>
          <a:p>
            <a:pPr>
              <a:spcBef>
                <a:spcPts val="600"/>
              </a:spcBef>
              <a:spcAft>
                <a:spcPts val="600"/>
              </a:spcAft>
            </a:pPr>
            <a:r>
              <a:rPr lang="en-US" dirty="0"/>
              <a:t>Match the number of independent equations with the number of unknowns in the problem.</a:t>
            </a:r>
            <a:endParaRPr lang="en-US" sz="500" dirty="0"/>
          </a:p>
          <a:p>
            <a:pPr>
              <a:spcBef>
                <a:spcPts val="600"/>
              </a:spcBef>
              <a:spcAft>
                <a:spcPts val="600"/>
              </a:spcAft>
            </a:pPr>
            <a:r>
              <a:rPr lang="en-US" dirty="0"/>
              <a:t>Carry out the solution and check the results.</a:t>
            </a:r>
          </a:p>
        </p:txBody>
      </p:sp>
    </p:spTree>
    <p:extLst>
      <p:ext uri="{BB962C8B-B14F-4D97-AF65-F5344CB8AC3E}">
        <p14:creationId xmlns:p14="http://schemas.microsoft.com/office/powerpoint/2010/main" val="148739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3/1 (1 of 4)</a:t>
            </a:r>
          </a:p>
        </p:txBody>
      </p:sp>
      <p:sp>
        <p:nvSpPr>
          <p:cNvPr id="3" name="Content Placeholder 2"/>
          <p:cNvSpPr>
            <a:spLocks noGrp="1"/>
          </p:cNvSpPr>
          <p:nvPr>
            <p:ph idx="1"/>
          </p:nvPr>
        </p:nvSpPr>
        <p:spPr/>
        <p:txBody>
          <a:bodyPr>
            <a:normAutofit/>
          </a:bodyPr>
          <a:lstStyle/>
          <a:p>
            <a:r>
              <a:rPr lang="en-US" dirty="0"/>
              <a:t>Problem Statement</a:t>
            </a:r>
          </a:p>
          <a:p>
            <a:pPr marL="457200" lvl="1" indent="0" algn="just">
              <a:buNone/>
            </a:pPr>
            <a:r>
              <a:rPr lang="en-US" sz="2000" dirty="0"/>
              <a:t>Determine the magnitudes of the forces </a:t>
            </a:r>
            <a:r>
              <a:rPr lang="en-US" sz="2000" b="1" dirty="0"/>
              <a:t>C</a:t>
            </a:r>
            <a:r>
              <a:rPr lang="en-US" sz="2000" dirty="0"/>
              <a:t> and </a:t>
            </a:r>
            <a:r>
              <a:rPr lang="en-US" sz="2000" b="1" dirty="0"/>
              <a:t>T</a:t>
            </a:r>
            <a:r>
              <a:rPr lang="en-US" sz="2000" dirty="0"/>
              <a:t>, which, along with the other three forces shown, act on the bridge-truss joint.</a:t>
            </a:r>
          </a:p>
          <a:p>
            <a:pPr marL="457200" lvl="1" indent="0">
              <a:buNone/>
            </a:pPr>
            <a:endParaRPr lang="en-US" sz="1800" dirty="0"/>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38200" y="2844153"/>
            <a:ext cx="3200400" cy="2482603"/>
          </a:xfrm>
          <a:prstGeom prst="rect">
            <a:avLst/>
          </a:prstGeom>
        </p:spPr>
      </p:pic>
    </p:spTree>
    <p:extLst>
      <p:ext uri="{BB962C8B-B14F-4D97-AF65-F5344CB8AC3E}">
        <p14:creationId xmlns:p14="http://schemas.microsoft.com/office/powerpoint/2010/main" val="3529398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3/1 (2 of 4)</a:t>
            </a:r>
          </a:p>
        </p:txBody>
      </p:sp>
      <p:sp>
        <p:nvSpPr>
          <p:cNvPr id="3" name="Content Placeholder 2"/>
          <p:cNvSpPr>
            <a:spLocks noGrp="1"/>
          </p:cNvSpPr>
          <p:nvPr>
            <p:ph idx="1"/>
          </p:nvPr>
        </p:nvSpPr>
        <p:spPr/>
        <p:txBody>
          <a:bodyPr>
            <a:normAutofit/>
          </a:bodyPr>
          <a:lstStyle/>
          <a:p>
            <a:r>
              <a:rPr lang="en-US" dirty="0"/>
              <a:t>Solution I (Scalar Algebra) with </a:t>
            </a:r>
            <a:r>
              <a:rPr lang="en-US" i="1" dirty="0"/>
              <a:t>x</a:t>
            </a:r>
            <a:r>
              <a:rPr lang="en-US" dirty="0"/>
              <a:t>-</a:t>
            </a:r>
            <a:r>
              <a:rPr lang="en-US" i="1" dirty="0"/>
              <a:t>y</a:t>
            </a:r>
            <a:r>
              <a:rPr lang="en-US" dirty="0"/>
              <a:t> axes</a:t>
            </a: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361588"/>
            <a:ext cx="3200400" cy="2482603"/>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38200" y="1938690"/>
            <a:ext cx="6286500" cy="2286000"/>
          </a:xfrm>
          <a:prstGeom prst="rect">
            <a:avLst/>
          </a:prstGeom>
        </p:spPr>
      </p:pic>
    </p:spTree>
    <p:extLst>
      <p:ext uri="{BB962C8B-B14F-4D97-AF65-F5344CB8AC3E}">
        <p14:creationId xmlns:p14="http://schemas.microsoft.com/office/powerpoint/2010/main" val="299011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3/1 (3 of 4)</a:t>
            </a:r>
          </a:p>
        </p:txBody>
      </p:sp>
      <p:sp>
        <p:nvSpPr>
          <p:cNvPr id="3" name="Content Placeholder 2"/>
          <p:cNvSpPr>
            <a:spLocks noGrp="1"/>
          </p:cNvSpPr>
          <p:nvPr>
            <p:ph idx="1"/>
          </p:nvPr>
        </p:nvSpPr>
        <p:spPr/>
        <p:txBody>
          <a:bodyPr>
            <a:normAutofit/>
          </a:bodyPr>
          <a:lstStyle/>
          <a:p>
            <a:r>
              <a:rPr lang="en-US" dirty="0"/>
              <a:t>Solution II (Scalar Algebra) with </a:t>
            </a:r>
            <a:r>
              <a:rPr lang="en-US" i="1" dirty="0"/>
              <a:t>x</a:t>
            </a:r>
            <a:r>
              <a:rPr lang="en-US" dirty="0"/>
              <a:t>′-</a:t>
            </a:r>
            <a:r>
              <a:rPr lang="en-US" i="1" dirty="0"/>
              <a:t>y</a:t>
            </a:r>
            <a:r>
              <a:rPr lang="en-US" dirty="0"/>
              <a:t>′ axes</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878999"/>
            <a:ext cx="3200400" cy="2482603"/>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838200" y="1878999"/>
            <a:ext cx="6291072" cy="1488592"/>
          </a:xfrm>
          <a:prstGeom prst="rect">
            <a:avLst/>
          </a:prstGeom>
        </p:spPr>
      </p:pic>
    </p:spTree>
    <p:extLst>
      <p:ext uri="{BB962C8B-B14F-4D97-AF65-F5344CB8AC3E}">
        <p14:creationId xmlns:p14="http://schemas.microsoft.com/office/powerpoint/2010/main" val="4068566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3/1 (4 of 4)</a:t>
            </a:r>
          </a:p>
        </p:txBody>
      </p:sp>
      <p:sp>
        <p:nvSpPr>
          <p:cNvPr id="3" name="Content Placeholder 2"/>
          <p:cNvSpPr>
            <a:spLocks noGrp="1"/>
          </p:cNvSpPr>
          <p:nvPr>
            <p:ph idx="1"/>
          </p:nvPr>
        </p:nvSpPr>
        <p:spPr/>
        <p:txBody>
          <a:bodyPr>
            <a:normAutofit/>
          </a:bodyPr>
          <a:lstStyle/>
          <a:p>
            <a:r>
              <a:rPr lang="en-US" dirty="0"/>
              <a:t>Solution III (Vector Algebra) with </a:t>
            </a:r>
            <a:r>
              <a:rPr lang="en-US" i="1" dirty="0"/>
              <a:t>x</a:t>
            </a:r>
            <a:r>
              <a:rPr lang="en-US" dirty="0"/>
              <a:t>-</a:t>
            </a:r>
            <a:r>
              <a:rPr lang="en-US" i="1" dirty="0"/>
              <a:t>y</a:t>
            </a:r>
            <a:r>
              <a:rPr lang="en-US" dirty="0"/>
              <a:t> axes</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878999"/>
            <a:ext cx="3200400" cy="2482603"/>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838200" y="1878999"/>
            <a:ext cx="6291072" cy="2356937"/>
          </a:xfrm>
          <a:prstGeom prst="rect">
            <a:avLst/>
          </a:prstGeom>
        </p:spPr>
      </p:pic>
    </p:spTree>
    <p:extLst>
      <p:ext uri="{BB962C8B-B14F-4D97-AF65-F5344CB8AC3E}">
        <p14:creationId xmlns:p14="http://schemas.microsoft.com/office/powerpoint/2010/main" val="2837111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3/1 (4 of 4)</a:t>
            </a:r>
          </a:p>
        </p:txBody>
      </p:sp>
      <p:sp>
        <p:nvSpPr>
          <p:cNvPr id="3" name="Content Placeholder 2"/>
          <p:cNvSpPr>
            <a:spLocks noGrp="1"/>
          </p:cNvSpPr>
          <p:nvPr>
            <p:ph idx="1"/>
          </p:nvPr>
        </p:nvSpPr>
        <p:spPr/>
        <p:txBody>
          <a:bodyPr>
            <a:normAutofit/>
          </a:bodyPr>
          <a:lstStyle/>
          <a:p>
            <a:r>
              <a:rPr lang="en-US" dirty="0"/>
              <a:t>Solution IV (Geometric)</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878999"/>
            <a:ext cx="3200400" cy="248260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4784" r="39521" b="-1"/>
          <a:stretch/>
        </p:blipFill>
        <p:spPr>
          <a:xfrm>
            <a:off x="838200" y="1878999"/>
            <a:ext cx="6083207" cy="1414972"/>
          </a:xfrm>
          <a:prstGeom prst="rect">
            <a:avLst/>
          </a:prstGeom>
        </p:spPr>
      </p:pic>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2868"/>
          <a:stretch/>
        </p:blipFill>
        <p:spPr>
          <a:xfrm>
            <a:off x="838200" y="3293971"/>
            <a:ext cx="3734912" cy="2562577"/>
          </a:xfrm>
          <a:prstGeom prst="rect">
            <a:avLst/>
          </a:prstGeom>
        </p:spPr>
      </p:pic>
    </p:spTree>
    <p:extLst>
      <p:ext uri="{BB962C8B-B14F-4D97-AF65-F5344CB8AC3E}">
        <p14:creationId xmlns:p14="http://schemas.microsoft.com/office/powerpoint/2010/main" val="3136909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3/2 (1 of 3)</a:t>
            </a:r>
          </a:p>
        </p:txBody>
      </p:sp>
      <p:sp>
        <p:nvSpPr>
          <p:cNvPr id="3" name="Content Placeholder 2"/>
          <p:cNvSpPr>
            <a:spLocks noGrp="1"/>
          </p:cNvSpPr>
          <p:nvPr>
            <p:ph idx="1"/>
          </p:nvPr>
        </p:nvSpPr>
        <p:spPr/>
        <p:txBody>
          <a:bodyPr>
            <a:normAutofit/>
          </a:bodyPr>
          <a:lstStyle/>
          <a:p>
            <a:r>
              <a:rPr lang="en-US" dirty="0"/>
              <a:t>Problem Statement</a:t>
            </a:r>
          </a:p>
          <a:p>
            <a:pPr marL="457200" lvl="1" indent="0" algn="just">
              <a:buNone/>
            </a:pPr>
            <a:r>
              <a:rPr lang="en-US" sz="2000" dirty="0"/>
              <a:t>Calculate the tension </a:t>
            </a:r>
            <a:r>
              <a:rPr lang="en-US" sz="2000" i="1" dirty="0"/>
              <a:t>T</a:t>
            </a:r>
            <a:r>
              <a:rPr lang="en-US" sz="2000" dirty="0"/>
              <a:t> in the cable which supports the 1000-lb load with the pulley arrangement shown.  Each pulley is free to rotate about its b earing, and the weights of all parts are small compared with the load.  Find the magnitude of the total force on the bearing of pulley </a:t>
            </a:r>
            <a:r>
              <a:rPr lang="en-US" sz="2000" i="1" dirty="0"/>
              <a:t>C</a:t>
            </a:r>
            <a:r>
              <a:rPr lang="en-US" sz="2000" dirty="0"/>
              <a:t>.  </a:t>
            </a:r>
          </a:p>
          <a:p>
            <a:endParaRPr lang="en-US" sz="2400" dirty="0"/>
          </a:p>
          <a:p>
            <a:endParaRPr lang="en-US" dirty="0"/>
          </a:p>
          <a:p>
            <a:pPr marL="457200" lvl="1" indent="0">
              <a:buNone/>
            </a:pPr>
            <a:endParaRPr lang="en-US" sz="18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38200" y="2896040"/>
            <a:ext cx="1828800" cy="2740297"/>
          </a:xfrm>
          <a:prstGeom prst="rect">
            <a:avLst/>
          </a:prstGeom>
        </p:spPr>
      </p:pic>
    </p:spTree>
    <p:extLst>
      <p:ext uri="{BB962C8B-B14F-4D97-AF65-F5344CB8AC3E}">
        <p14:creationId xmlns:p14="http://schemas.microsoft.com/office/powerpoint/2010/main" val="775516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63" y="365126"/>
            <a:ext cx="10926078" cy="670240"/>
          </a:xfrm>
        </p:spPr>
        <p:txBody>
          <a:bodyPr>
            <a:noAutofit/>
          </a:bodyPr>
          <a:lstStyle/>
          <a:p>
            <a:r>
              <a:rPr lang="en-US" sz="3600" dirty="0"/>
              <a:t>Article 3/2  System Isolation and the Free-Body Diagram</a:t>
            </a:r>
          </a:p>
        </p:txBody>
      </p:sp>
      <p:sp>
        <p:nvSpPr>
          <p:cNvPr id="3" name="Content Placeholder 2"/>
          <p:cNvSpPr>
            <a:spLocks noGrp="1"/>
          </p:cNvSpPr>
          <p:nvPr>
            <p:ph idx="1"/>
          </p:nvPr>
        </p:nvSpPr>
        <p:spPr>
          <a:xfrm>
            <a:off x="838200" y="1361588"/>
            <a:ext cx="10603675" cy="4815375"/>
          </a:xfrm>
        </p:spPr>
        <p:txBody>
          <a:bodyPr>
            <a:normAutofit/>
          </a:bodyPr>
          <a:lstStyle/>
          <a:p>
            <a:r>
              <a:rPr lang="en-US" dirty="0"/>
              <a:t>System Isolation</a:t>
            </a:r>
          </a:p>
          <a:p>
            <a:endParaRPr lang="en-US" dirty="0"/>
          </a:p>
          <a:p>
            <a:endParaRPr lang="en-US" dirty="0"/>
          </a:p>
          <a:p>
            <a:r>
              <a:rPr lang="en-US" dirty="0"/>
              <a:t>Free-Body Diagram</a:t>
            </a:r>
          </a:p>
          <a:p>
            <a:pPr lvl="1"/>
            <a:endParaRPr lang="en-US" sz="2000" dirty="0"/>
          </a:p>
          <a:p>
            <a:pPr lvl="1"/>
            <a:r>
              <a:rPr lang="en-US" dirty="0"/>
              <a:t>The free-body diagram is the most important single step in the solution of problems in mechanics.</a:t>
            </a:r>
          </a:p>
        </p:txBody>
      </p:sp>
    </p:spTree>
    <p:extLst>
      <p:ext uri="{BB962C8B-B14F-4D97-AF65-F5344CB8AC3E}">
        <p14:creationId xmlns:p14="http://schemas.microsoft.com/office/powerpoint/2010/main" val="2501031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3/2 (2 of 3)</a:t>
            </a:r>
          </a:p>
        </p:txBody>
      </p:sp>
      <p:sp>
        <p:nvSpPr>
          <p:cNvPr id="3" name="Content Placeholder 2"/>
          <p:cNvSpPr>
            <a:spLocks noGrp="1"/>
          </p:cNvSpPr>
          <p:nvPr>
            <p:ph idx="1"/>
          </p:nvPr>
        </p:nvSpPr>
        <p:spPr/>
        <p:txBody>
          <a:bodyPr>
            <a:normAutofit/>
          </a:bodyPr>
          <a:lstStyle/>
          <a:p>
            <a:r>
              <a:rPr lang="en-US" dirty="0"/>
              <a:t>Free-Body Diagrams</a:t>
            </a:r>
          </a:p>
          <a:p>
            <a:endParaRPr lang="en-US" sz="2400" dirty="0"/>
          </a:p>
          <a:p>
            <a:endParaRPr lang="en-US" sz="2400" dirty="0"/>
          </a:p>
          <a:p>
            <a:endParaRPr lang="en-US" sz="2400" dirty="0"/>
          </a:p>
          <a:p>
            <a:endParaRPr lang="en-US" sz="2400" dirty="0"/>
          </a:p>
          <a:p>
            <a:endParaRPr lang="en-US" sz="2400" dirty="0"/>
          </a:p>
          <a:p>
            <a:r>
              <a:rPr lang="en-US" dirty="0"/>
              <a:t>Equilibrium Conditions for Pulleys </a:t>
            </a:r>
            <a:r>
              <a:rPr lang="en-US" i="1" dirty="0"/>
              <a:t>A</a:t>
            </a:r>
            <a:r>
              <a:rPr lang="en-US" dirty="0"/>
              <a:t> and </a:t>
            </a:r>
            <a:r>
              <a:rPr lang="en-US" i="1" dirty="0"/>
              <a:t>B</a:t>
            </a:r>
          </a:p>
          <a:p>
            <a:endParaRPr lang="en-US" sz="2400" dirty="0"/>
          </a:p>
          <a:p>
            <a:endParaRPr lang="en-US" sz="2400" dirty="0"/>
          </a:p>
          <a:p>
            <a:endParaRPr lang="en-US" dirty="0"/>
          </a:p>
          <a:p>
            <a:pPr marL="457200" lvl="1" indent="0">
              <a:buNone/>
            </a:pPr>
            <a:endParaRPr lang="en-US" sz="18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309076" y="1361588"/>
            <a:ext cx="1828800" cy="2740297"/>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9137876" y="1361588"/>
            <a:ext cx="2213578" cy="3169843"/>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838200" y="4695911"/>
            <a:ext cx="6291072" cy="1873184"/>
          </a:xfrm>
          <a:prstGeom prst="rect">
            <a:avLst/>
          </a:prstGeom>
        </p:spPr>
      </p:pic>
      <p:pic>
        <p:nvPicPr>
          <p:cNvPr id="8" name="Picture 7"/>
          <p:cNvPicPr>
            <a:picLocks noChangeAspect="1"/>
          </p:cNvPicPr>
          <p:nvPr/>
        </p:nvPicPr>
        <p:blipFill rotWithShape="1">
          <a:blip r:embed="rId5"/>
          <a:srcRect t="19342"/>
          <a:stretch/>
        </p:blipFill>
        <p:spPr>
          <a:xfrm>
            <a:off x="8023618" y="4931393"/>
            <a:ext cx="3337560" cy="891879"/>
          </a:xfrm>
          <a:prstGeom prst="rect">
            <a:avLst/>
          </a:prstGeom>
        </p:spPr>
      </p:pic>
    </p:spTree>
    <p:extLst>
      <p:ext uri="{BB962C8B-B14F-4D97-AF65-F5344CB8AC3E}">
        <p14:creationId xmlns:p14="http://schemas.microsoft.com/office/powerpoint/2010/main" val="324963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3/2 (3 of 3)</a:t>
            </a:r>
          </a:p>
        </p:txBody>
      </p:sp>
      <p:sp>
        <p:nvSpPr>
          <p:cNvPr id="3" name="Content Placeholder 2"/>
          <p:cNvSpPr>
            <a:spLocks noGrp="1"/>
          </p:cNvSpPr>
          <p:nvPr>
            <p:ph idx="1"/>
          </p:nvPr>
        </p:nvSpPr>
        <p:spPr/>
        <p:txBody>
          <a:bodyPr>
            <a:normAutofit/>
          </a:bodyPr>
          <a:lstStyle/>
          <a:p>
            <a:r>
              <a:rPr lang="en-US" dirty="0"/>
              <a:t>Equilibrium Conditions for Pulley </a:t>
            </a:r>
            <a:r>
              <a:rPr lang="en-US" i="1" dirty="0"/>
              <a:t>C</a:t>
            </a:r>
          </a:p>
          <a:p>
            <a:endParaRPr lang="en-US" sz="2400" dirty="0"/>
          </a:p>
          <a:p>
            <a:endParaRPr lang="en-US" sz="2400" dirty="0"/>
          </a:p>
          <a:p>
            <a:endParaRPr lang="en-US" dirty="0"/>
          </a:p>
          <a:p>
            <a:pPr marL="457200" lvl="1" indent="0">
              <a:buNone/>
            </a:pPr>
            <a:endParaRPr lang="en-US" sz="18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309076" y="1361588"/>
            <a:ext cx="1828800" cy="2740297"/>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9137876" y="1361588"/>
            <a:ext cx="2213578" cy="3169843"/>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838200" y="1969056"/>
            <a:ext cx="6291072" cy="2562375"/>
          </a:xfrm>
          <a:prstGeom prst="rect">
            <a:avLst/>
          </a:prstGeom>
        </p:spPr>
      </p:pic>
    </p:spTree>
    <p:extLst>
      <p:ext uri="{BB962C8B-B14F-4D97-AF65-F5344CB8AC3E}">
        <p14:creationId xmlns:p14="http://schemas.microsoft.com/office/powerpoint/2010/main" val="2624313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3/3 (1 of 2)</a:t>
            </a:r>
          </a:p>
        </p:txBody>
      </p:sp>
      <p:sp>
        <p:nvSpPr>
          <p:cNvPr id="3" name="Content Placeholder 2"/>
          <p:cNvSpPr>
            <a:spLocks noGrp="1"/>
          </p:cNvSpPr>
          <p:nvPr>
            <p:ph idx="1"/>
          </p:nvPr>
        </p:nvSpPr>
        <p:spPr/>
        <p:txBody>
          <a:bodyPr/>
          <a:lstStyle/>
          <a:p>
            <a:r>
              <a:rPr lang="en-US" dirty="0"/>
              <a:t>Problem Statement</a:t>
            </a:r>
          </a:p>
          <a:p>
            <a:pPr marL="457200" lvl="1" indent="0" algn="just">
              <a:buNone/>
            </a:pPr>
            <a:r>
              <a:rPr lang="en-US" sz="1800" dirty="0"/>
              <a:t>The uniform 100-kg I-beam is supported initially by its end rollers on the horizontal surface at </a:t>
            </a:r>
            <a:r>
              <a:rPr lang="en-US" sz="1800" i="1" dirty="0"/>
              <a:t>A</a:t>
            </a:r>
            <a:r>
              <a:rPr lang="en-US" sz="1800" dirty="0"/>
              <a:t> and </a:t>
            </a:r>
            <a:r>
              <a:rPr lang="en-US" sz="1800" i="1" dirty="0"/>
              <a:t>B</a:t>
            </a:r>
            <a:r>
              <a:rPr lang="en-US" sz="1800" dirty="0"/>
              <a:t>. By means of the cable at </a:t>
            </a:r>
            <a:r>
              <a:rPr lang="en-US" sz="1800" i="1" dirty="0"/>
              <a:t>C</a:t>
            </a:r>
            <a:r>
              <a:rPr lang="en-US" sz="1800" dirty="0"/>
              <a:t>, it is desired to elevate end </a:t>
            </a:r>
            <a:r>
              <a:rPr lang="en-US" sz="1800" i="1" dirty="0"/>
              <a:t>B</a:t>
            </a:r>
            <a:r>
              <a:rPr lang="en-US" sz="1800" dirty="0"/>
              <a:t> to a position 3 m above end </a:t>
            </a:r>
            <a:r>
              <a:rPr lang="en-US" sz="1800" i="1" dirty="0"/>
              <a:t>A</a:t>
            </a:r>
            <a:r>
              <a:rPr lang="en-US" sz="1800" dirty="0"/>
              <a:t>. Determine the required tension </a:t>
            </a:r>
            <a:r>
              <a:rPr lang="en-US" sz="1800" i="1" dirty="0"/>
              <a:t>P</a:t>
            </a:r>
            <a:r>
              <a:rPr lang="en-US" sz="1800" dirty="0"/>
              <a:t>, the reaction at </a:t>
            </a:r>
            <a:r>
              <a:rPr lang="en-US" sz="1800" i="1" dirty="0"/>
              <a:t>A</a:t>
            </a:r>
            <a:r>
              <a:rPr lang="en-US" sz="1800" dirty="0"/>
              <a:t>, and the angle 𝜃 made by the beam with the horizontal in the elevated position.</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38200" y="2950680"/>
            <a:ext cx="3200400" cy="2110409"/>
          </a:xfrm>
          <a:prstGeom prst="rect">
            <a:avLst/>
          </a:prstGeom>
        </p:spPr>
      </p:pic>
    </p:spTree>
    <p:extLst>
      <p:ext uri="{BB962C8B-B14F-4D97-AF65-F5344CB8AC3E}">
        <p14:creationId xmlns:p14="http://schemas.microsoft.com/office/powerpoint/2010/main" val="3400019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3/3 (2 of 2)</a:t>
            </a:r>
          </a:p>
        </p:txBody>
      </p:sp>
      <p:sp>
        <p:nvSpPr>
          <p:cNvPr id="3" name="Content Placeholder 2"/>
          <p:cNvSpPr>
            <a:spLocks noGrp="1"/>
          </p:cNvSpPr>
          <p:nvPr>
            <p:ph idx="1"/>
          </p:nvPr>
        </p:nvSpPr>
        <p:spPr/>
        <p:txBody>
          <a:bodyPr/>
          <a:lstStyle/>
          <a:p>
            <a:r>
              <a:rPr lang="en-US" dirty="0"/>
              <a:t>Free-Body Diagram</a:t>
            </a:r>
          </a:p>
          <a:p>
            <a:endParaRPr lang="en-US" dirty="0"/>
          </a:p>
          <a:p>
            <a:endParaRPr lang="en-US" dirty="0"/>
          </a:p>
          <a:p>
            <a:endParaRPr lang="en-US" dirty="0"/>
          </a:p>
          <a:p>
            <a:r>
              <a:rPr lang="en-US" dirty="0"/>
              <a:t>Equilibrium Conditions</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987142" y="1332384"/>
            <a:ext cx="3200400" cy="2110409"/>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7987142" y="3739811"/>
            <a:ext cx="3532915" cy="2172224"/>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838200" y="4005885"/>
            <a:ext cx="6291072" cy="1838300"/>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8084819" y="6053663"/>
            <a:ext cx="3337560" cy="454890"/>
          </a:xfrm>
          <a:prstGeom prst="rect">
            <a:avLst/>
          </a:prstGeom>
        </p:spPr>
      </p:pic>
    </p:spTree>
    <p:extLst>
      <p:ext uri="{BB962C8B-B14F-4D97-AF65-F5344CB8AC3E}">
        <p14:creationId xmlns:p14="http://schemas.microsoft.com/office/powerpoint/2010/main" val="3731565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3/4 (1 of 3)</a:t>
            </a:r>
          </a:p>
        </p:txBody>
      </p:sp>
      <p:sp>
        <p:nvSpPr>
          <p:cNvPr id="3" name="Content Placeholder 2"/>
          <p:cNvSpPr>
            <a:spLocks noGrp="1"/>
          </p:cNvSpPr>
          <p:nvPr>
            <p:ph idx="1"/>
          </p:nvPr>
        </p:nvSpPr>
        <p:spPr/>
        <p:txBody>
          <a:bodyPr/>
          <a:lstStyle/>
          <a:p>
            <a:r>
              <a:rPr lang="en-US" dirty="0"/>
              <a:t>Problem Statement</a:t>
            </a:r>
          </a:p>
          <a:p>
            <a:pPr marL="457200" lvl="1" indent="0" algn="just">
              <a:buNone/>
            </a:pPr>
            <a:r>
              <a:rPr lang="en-US" sz="2000" dirty="0"/>
              <a:t>Determine the magnitude </a:t>
            </a:r>
            <a:r>
              <a:rPr lang="en-US" sz="2000" i="1" dirty="0"/>
              <a:t>T </a:t>
            </a:r>
            <a:r>
              <a:rPr lang="en-US" sz="2000" dirty="0"/>
              <a:t>of the tension in the supporting cable and the magnitude of the force on the pin at </a:t>
            </a:r>
            <a:r>
              <a:rPr lang="en-US" sz="2000" i="1" dirty="0"/>
              <a:t>A </a:t>
            </a:r>
            <a:r>
              <a:rPr lang="en-US" sz="2000" dirty="0"/>
              <a:t>for the jib crane shown. The beam </a:t>
            </a:r>
            <a:r>
              <a:rPr lang="en-US" sz="2000" i="1" dirty="0"/>
              <a:t>AB </a:t>
            </a:r>
            <a:r>
              <a:rPr lang="en-US" sz="2000" dirty="0"/>
              <a:t>is a standard 0.5-m I-beam with a mass of 95 kg per meter of length.</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38200" y="2782307"/>
            <a:ext cx="3657600" cy="3537679"/>
          </a:xfrm>
          <a:prstGeom prst="rect">
            <a:avLst/>
          </a:prstGeom>
        </p:spPr>
      </p:pic>
    </p:spTree>
    <p:extLst>
      <p:ext uri="{BB962C8B-B14F-4D97-AF65-F5344CB8AC3E}">
        <p14:creationId xmlns:p14="http://schemas.microsoft.com/office/powerpoint/2010/main" val="2100025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3/4 (2 of 3)</a:t>
            </a:r>
          </a:p>
        </p:txBody>
      </p:sp>
      <p:sp>
        <p:nvSpPr>
          <p:cNvPr id="3" name="Content Placeholder 2"/>
          <p:cNvSpPr>
            <a:spLocks noGrp="1"/>
          </p:cNvSpPr>
          <p:nvPr>
            <p:ph idx="1"/>
          </p:nvPr>
        </p:nvSpPr>
        <p:spPr/>
        <p:txBody>
          <a:bodyPr/>
          <a:lstStyle/>
          <a:p>
            <a:r>
              <a:rPr lang="en-US" dirty="0"/>
              <a:t>Free-Body Diagram</a:t>
            </a:r>
          </a:p>
          <a:p>
            <a:endParaRPr lang="en-US" dirty="0"/>
          </a:p>
          <a:p>
            <a:r>
              <a:rPr lang="en-US" dirty="0"/>
              <a:t>Equilibrium Conditions</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696200" y="1361588"/>
            <a:ext cx="3657600" cy="3537679"/>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7818401" y="4899267"/>
            <a:ext cx="3413197" cy="1799565"/>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838200" y="2889698"/>
            <a:ext cx="6291072" cy="2535475"/>
          </a:xfrm>
          <a:prstGeom prst="rect">
            <a:avLst/>
          </a:prstGeom>
        </p:spPr>
      </p:pic>
      <p:pic>
        <p:nvPicPr>
          <p:cNvPr id="8" name="Picture 7"/>
          <p:cNvPicPr>
            <a:picLocks noChangeAspect="1"/>
          </p:cNvPicPr>
          <p:nvPr/>
        </p:nvPicPr>
        <p:blipFill rotWithShape="1">
          <a:blip r:embed="rId5">
            <a:clrChange>
              <a:clrFrom>
                <a:srgbClr val="FFFFFF"/>
              </a:clrFrom>
              <a:clrTo>
                <a:srgbClr val="FFFFFF">
                  <a:alpha val="0"/>
                </a:srgbClr>
              </a:clrTo>
            </a:clrChange>
          </a:blip>
          <a:srcRect b="48221"/>
          <a:stretch/>
        </p:blipFill>
        <p:spPr>
          <a:xfrm>
            <a:off x="838200" y="5508300"/>
            <a:ext cx="3337560" cy="1232897"/>
          </a:xfrm>
          <a:prstGeom prst="rect">
            <a:avLst/>
          </a:prstGeom>
        </p:spPr>
      </p:pic>
      <p:pic>
        <p:nvPicPr>
          <p:cNvPr id="9" name="Picture 8"/>
          <p:cNvPicPr>
            <a:picLocks noChangeAspect="1"/>
          </p:cNvPicPr>
          <p:nvPr/>
        </p:nvPicPr>
        <p:blipFill rotWithShape="1">
          <a:blip r:embed="rId5">
            <a:clrChange>
              <a:clrFrom>
                <a:srgbClr val="FFFFFF"/>
              </a:clrFrom>
              <a:clrTo>
                <a:srgbClr val="FFFFFF">
                  <a:alpha val="0"/>
                </a:srgbClr>
              </a:clrTo>
            </a:clrChange>
          </a:blip>
          <a:srcRect t="56476"/>
          <a:stretch/>
        </p:blipFill>
        <p:spPr>
          <a:xfrm>
            <a:off x="4328300" y="5516188"/>
            <a:ext cx="3337560" cy="1036340"/>
          </a:xfrm>
          <a:prstGeom prst="rect">
            <a:avLst/>
          </a:prstGeom>
        </p:spPr>
      </p:pic>
    </p:spTree>
    <p:extLst>
      <p:ext uri="{BB962C8B-B14F-4D97-AF65-F5344CB8AC3E}">
        <p14:creationId xmlns:p14="http://schemas.microsoft.com/office/powerpoint/2010/main" val="1997725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3/3 – Sample Problem 3/4 (3 of 3)</a:t>
            </a:r>
          </a:p>
        </p:txBody>
      </p:sp>
      <p:sp>
        <p:nvSpPr>
          <p:cNvPr id="3" name="Content Placeholder 2"/>
          <p:cNvSpPr>
            <a:spLocks noGrp="1"/>
          </p:cNvSpPr>
          <p:nvPr>
            <p:ph idx="1"/>
          </p:nvPr>
        </p:nvSpPr>
        <p:spPr/>
        <p:txBody>
          <a:bodyPr/>
          <a:lstStyle/>
          <a:p>
            <a:r>
              <a:rPr lang="en-US" dirty="0"/>
              <a:t>Graphical Solution</a:t>
            </a:r>
          </a:p>
          <a:p>
            <a:pPr marL="0" indent="0">
              <a:buNone/>
            </a:pPr>
            <a:endParaRPr lang="en-US" dirty="0"/>
          </a:p>
        </p:txBody>
      </p:sp>
      <p:pic>
        <p:nvPicPr>
          <p:cNvPr id="11" name="Picture 10"/>
          <p:cNvPicPr>
            <a:picLocks noChangeAspect="1"/>
          </p:cNvPicPr>
          <p:nvPr/>
        </p:nvPicPr>
        <p:blipFill>
          <a:blip r:embed="rId2">
            <a:clrChange>
              <a:clrFrom>
                <a:srgbClr val="FFFFFF"/>
              </a:clrFrom>
              <a:clrTo>
                <a:srgbClr val="FFFFFF">
                  <a:alpha val="0"/>
                </a:srgbClr>
              </a:clrTo>
            </a:clrChange>
          </a:blip>
          <a:stretch>
            <a:fillRect/>
          </a:stretch>
        </p:blipFill>
        <p:spPr>
          <a:xfrm>
            <a:off x="7183158" y="1361588"/>
            <a:ext cx="4170642" cy="3707972"/>
          </a:xfrm>
          <a:prstGeom prst="rect">
            <a:avLst/>
          </a:prstGeom>
        </p:spPr>
      </p:pic>
    </p:spTree>
    <p:extLst>
      <p:ext uri="{BB962C8B-B14F-4D97-AF65-F5344CB8AC3E}">
        <p14:creationId xmlns:p14="http://schemas.microsoft.com/office/powerpoint/2010/main" val="962035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Equilibrium Conditions (3D)</a:t>
            </a:r>
          </a:p>
        </p:txBody>
      </p:sp>
      <p:sp>
        <p:nvSpPr>
          <p:cNvPr id="3" name="Content Placeholder 2"/>
          <p:cNvSpPr>
            <a:spLocks noGrp="1"/>
          </p:cNvSpPr>
          <p:nvPr>
            <p:ph idx="1"/>
          </p:nvPr>
        </p:nvSpPr>
        <p:spPr/>
        <p:txBody>
          <a:bodyPr/>
          <a:lstStyle/>
          <a:p>
            <a:r>
              <a:rPr lang="en-US" dirty="0"/>
              <a:t>Equilibrium Conditions (Eq. 3/1 extended)</a:t>
            </a:r>
          </a:p>
          <a:p>
            <a:pPr lvl="1"/>
            <a:endParaRPr lang="en-US" dirty="0"/>
          </a:p>
          <a:p>
            <a:pPr lvl="1"/>
            <a:r>
              <a:rPr lang="en-US" dirty="0"/>
              <a:t>Force Balance:  Σ</a:t>
            </a:r>
            <a:r>
              <a:rPr lang="en-US" b="1" dirty="0"/>
              <a:t>F</a:t>
            </a:r>
            <a:r>
              <a:rPr lang="en-US" dirty="0"/>
              <a:t> = </a:t>
            </a:r>
            <a:r>
              <a:rPr lang="en-US" b="1" dirty="0"/>
              <a:t>0</a:t>
            </a:r>
            <a:endParaRPr lang="en-US" dirty="0"/>
          </a:p>
          <a:p>
            <a:pPr lvl="2"/>
            <a:r>
              <a:rPr lang="en-US" dirty="0" err="1"/>
              <a:t>Σ</a:t>
            </a:r>
            <a:r>
              <a:rPr lang="en-US" i="1" dirty="0" err="1"/>
              <a:t>F</a:t>
            </a:r>
            <a:r>
              <a:rPr lang="en-US" i="1" baseline="-25000" dirty="0" err="1"/>
              <a:t>x</a:t>
            </a:r>
            <a:r>
              <a:rPr lang="en-US" dirty="0"/>
              <a:t> = 0</a:t>
            </a:r>
          </a:p>
          <a:p>
            <a:pPr lvl="2"/>
            <a:r>
              <a:rPr lang="en-US" dirty="0" err="1"/>
              <a:t>Σ</a:t>
            </a:r>
            <a:r>
              <a:rPr lang="en-US" i="1" dirty="0" err="1"/>
              <a:t>F</a:t>
            </a:r>
            <a:r>
              <a:rPr lang="en-US" i="1" baseline="-25000" dirty="0" err="1"/>
              <a:t>y</a:t>
            </a:r>
            <a:r>
              <a:rPr lang="en-US" dirty="0"/>
              <a:t> = 0</a:t>
            </a:r>
          </a:p>
          <a:p>
            <a:pPr lvl="2"/>
            <a:r>
              <a:rPr lang="en-US" dirty="0" err="1"/>
              <a:t>Σ</a:t>
            </a:r>
            <a:r>
              <a:rPr lang="en-US" i="1" dirty="0" err="1"/>
              <a:t>F</a:t>
            </a:r>
            <a:r>
              <a:rPr lang="en-US" i="1" baseline="-25000" dirty="0" err="1"/>
              <a:t>z</a:t>
            </a:r>
            <a:r>
              <a:rPr lang="en-US" dirty="0"/>
              <a:t> = 0</a:t>
            </a:r>
          </a:p>
          <a:p>
            <a:pPr lvl="1"/>
            <a:endParaRPr lang="en-US" b="1" dirty="0"/>
          </a:p>
          <a:p>
            <a:pPr lvl="1"/>
            <a:r>
              <a:rPr lang="en-US" dirty="0"/>
              <a:t>Moment Balance:  Σ</a:t>
            </a:r>
            <a:r>
              <a:rPr lang="en-US" b="1" dirty="0"/>
              <a:t>M</a:t>
            </a:r>
            <a:r>
              <a:rPr lang="en-US" dirty="0"/>
              <a:t> = </a:t>
            </a:r>
            <a:r>
              <a:rPr lang="en-US" b="1" dirty="0"/>
              <a:t>0</a:t>
            </a:r>
          </a:p>
          <a:p>
            <a:pPr lvl="2"/>
            <a:r>
              <a:rPr lang="en-US" dirty="0" err="1"/>
              <a:t>Σ</a:t>
            </a:r>
            <a:r>
              <a:rPr lang="en-US" i="1" dirty="0" err="1"/>
              <a:t>M</a:t>
            </a:r>
            <a:r>
              <a:rPr lang="en-US" i="1" baseline="-25000" dirty="0" err="1"/>
              <a:t>x</a:t>
            </a:r>
            <a:r>
              <a:rPr lang="en-US" dirty="0"/>
              <a:t> = 0</a:t>
            </a:r>
          </a:p>
          <a:p>
            <a:pPr lvl="2"/>
            <a:r>
              <a:rPr lang="en-US" dirty="0" err="1"/>
              <a:t>Σ</a:t>
            </a:r>
            <a:r>
              <a:rPr lang="en-US" i="1" dirty="0" err="1"/>
              <a:t>M</a:t>
            </a:r>
            <a:r>
              <a:rPr lang="en-US" i="1" baseline="-25000" dirty="0" err="1"/>
              <a:t>y</a:t>
            </a:r>
            <a:r>
              <a:rPr lang="en-US" dirty="0"/>
              <a:t> = 0</a:t>
            </a:r>
          </a:p>
          <a:p>
            <a:pPr lvl="2"/>
            <a:r>
              <a:rPr lang="en-US" dirty="0" err="1"/>
              <a:t>Σ</a:t>
            </a:r>
            <a:r>
              <a:rPr lang="en-US" i="1" dirty="0" err="1"/>
              <a:t>M</a:t>
            </a:r>
            <a:r>
              <a:rPr lang="en-US" i="1" baseline="-25000" dirty="0" err="1"/>
              <a:t>z</a:t>
            </a:r>
            <a:r>
              <a:rPr lang="en-US" dirty="0"/>
              <a:t> = 0</a:t>
            </a:r>
          </a:p>
          <a:p>
            <a:pPr lvl="1"/>
            <a:endParaRPr lang="en-US" b="1" dirty="0"/>
          </a:p>
          <a:p>
            <a:pPr lvl="1"/>
            <a:r>
              <a:rPr lang="en-US" dirty="0"/>
              <a:t>The moment sum is taken about any convenient reference point.</a:t>
            </a:r>
          </a:p>
          <a:p>
            <a:endParaRPr lang="en-US" dirty="0"/>
          </a:p>
        </p:txBody>
      </p:sp>
    </p:spTree>
    <p:extLst>
      <p:ext uri="{BB962C8B-B14F-4D97-AF65-F5344CB8AC3E}">
        <p14:creationId xmlns:p14="http://schemas.microsoft.com/office/powerpoint/2010/main" val="2040110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Modeling the Action of Forces (1 of 2)</a:t>
            </a:r>
          </a:p>
        </p:txBody>
      </p:sp>
      <p:pic>
        <p:nvPicPr>
          <p:cNvPr id="4" name="Content Placeholder 3"/>
          <p:cNvPicPr>
            <a:picLocks noGrp="1" noChangeAspect="1"/>
          </p:cNvPicPr>
          <p:nvPr>
            <p:ph idx="1"/>
          </p:nvPr>
        </p:nvPicPr>
        <p:blipFill>
          <a:blip r:embed="rId2"/>
          <a:stretch>
            <a:fillRect/>
          </a:stretch>
        </p:blipFill>
        <p:spPr>
          <a:xfrm>
            <a:off x="838200" y="1215236"/>
            <a:ext cx="7772400" cy="4852728"/>
          </a:xfrm>
          <a:prstGeom prst="rect">
            <a:avLst/>
          </a:prstGeom>
        </p:spPr>
      </p:pic>
    </p:spTree>
    <p:extLst>
      <p:ext uri="{BB962C8B-B14F-4D97-AF65-F5344CB8AC3E}">
        <p14:creationId xmlns:p14="http://schemas.microsoft.com/office/powerpoint/2010/main" val="3002643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Modeling the Action of Forces (1 of 2)</a:t>
            </a:r>
          </a:p>
        </p:txBody>
      </p:sp>
      <p:pic>
        <p:nvPicPr>
          <p:cNvPr id="4" name="Content Placeholder 3"/>
          <p:cNvPicPr>
            <a:picLocks noGrp="1" noChangeAspect="1"/>
          </p:cNvPicPr>
          <p:nvPr>
            <p:ph idx="1"/>
          </p:nvPr>
        </p:nvPicPr>
        <p:blipFill rotWithShape="1">
          <a:blip r:embed="rId2">
            <a:clrChange>
              <a:clrFrom>
                <a:srgbClr val="FFFFFF"/>
              </a:clrFrom>
              <a:clrTo>
                <a:srgbClr val="FFFFFF">
                  <a:alpha val="0"/>
                </a:srgbClr>
              </a:clrTo>
            </a:clrChange>
          </a:blip>
          <a:srcRect b="86841"/>
          <a:stretch/>
        </p:blipFill>
        <p:spPr>
          <a:xfrm>
            <a:off x="838200" y="1215236"/>
            <a:ext cx="7772400" cy="638557"/>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838200" y="1855503"/>
            <a:ext cx="7772400" cy="4687548"/>
          </a:xfrm>
          <a:prstGeom prst="rect">
            <a:avLst/>
          </a:prstGeom>
        </p:spPr>
      </p:pic>
    </p:spTree>
    <p:extLst>
      <p:ext uri="{BB962C8B-B14F-4D97-AF65-F5344CB8AC3E}">
        <p14:creationId xmlns:p14="http://schemas.microsoft.com/office/powerpoint/2010/main" val="1330373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3/2 – Modeling the Action of Forces (1 of 4)</a:t>
            </a:r>
          </a:p>
        </p:txBody>
      </p:sp>
      <p:pic>
        <p:nvPicPr>
          <p:cNvPr id="8" name="Content Placeholder 7"/>
          <p:cNvPicPr>
            <a:picLocks noGrp="1" noChangeAspect="1"/>
          </p:cNvPicPr>
          <p:nvPr>
            <p:ph idx="1"/>
          </p:nvPr>
        </p:nvPicPr>
        <p:blipFill rotWithShape="1">
          <a:blip r:embed="rId2"/>
          <a:srcRect b="38578"/>
          <a:stretch/>
        </p:blipFill>
        <p:spPr>
          <a:xfrm>
            <a:off x="838200" y="1215247"/>
            <a:ext cx="7866906" cy="5642753"/>
          </a:xfrm>
          <a:prstGeom prst="rect">
            <a:avLst/>
          </a:prstGeom>
        </p:spPr>
      </p:pic>
    </p:spTree>
    <p:extLst>
      <p:ext uri="{BB962C8B-B14F-4D97-AF65-F5344CB8AC3E}">
        <p14:creationId xmlns:p14="http://schemas.microsoft.com/office/powerpoint/2010/main" val="33433964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Categories of Equilibrium</a:t>
            </a:r>
          </a:p>
        </p:txBody>
      </p:sp>
      <p:pic>
        <p:nvPicPr>
          <p:cNvPr id="4" name="Content Placeholder 3"/>
          <p:cNvPicPr>
            <a:picLocks noGrp="1" noChangeAspect="1"/>
          </p:cNvPicPr>
          <p:nvPr>
            <p:ph idx="1"/>
          </p:nvPr>
        </p:nvPicPr>
        <p:blipFill>
          <a:blip r:embed="rId2"/>
          <a:stretch>
            <a:fillRect/>
          </a:stretch>
        </p:blipFill>
        <p:spPr>
          <a:xfrm>
            <a:off x="838200" y="1178007"/>
            <a:ext cx="5029200" cy="5616283"/>
          </a:xfrm>
          <a:prstGeom prst="rect">
            <a:avLst/>
          </a:prstGeom>
        </p:spPr>
      </p:pic>
    </p:spTree>
    <p:extLst>
      <p:ext uri="{BB962C8B-B14F-4D97-AF65-F5344CB8AC3E}">
        <p14:creationId xmlns:p14="http://schemas.microsoft.com/office/powerpoint/2010/main" val="1465207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Constraints and </a:t>
            </a:r>
            <a:r>
              <a:rPr lang="en-US" dirty="0" err="1"/>
              <a:t>Statical</a:t>
            </a:r>
            <a:r>
              <a:rPr lang="en-US" dirty="0"/>
              <a:t> Determinacy</a:t>
            </a:r>
          </a:p>
        </p:txBody>
      </p:sp>
      <p:sp>
        <p:nvSpPr>
          <p:cNvPr id="3" name="Content Placeholder 2"/>
          <p:cNvSpPr>
            <a:spLocks noGrp="1"/>
          </p:cNvSpPr>
          <p:nvPr>
            <p:ph idx="1"/>
          </p:nvPr>
        </p:nvSpPr>
        <p:spPr/>
        <p:txBody>
          <a:bodyPr/>
          <a:lstStyle/>
          <a:p>
            <a:r>
              <a:rPr lang="en-US" dirty="0"/>
              <a:t>Complete Fixity (Adequate Constraints)</a:t>
            </a:r>
          </a:p>
          <a:p>
            <a:endParaRPr lang="en-US" dirty="0"/>
          </a:p>
          <a:p>
            <a:endParaRPr lang="en-US" dirty="0"/>
          </a:p>
          <a:p>
            <a:endParaRPr lang="en-US" dirty="0"/>
          </a:p>
          <a:p>
            <a:endParaRPr lang="en-US" dirty="0"/>
          </a:p>
          <a:p>
            <a:r>
              <a:rPr lang="en-US" dirty="0"/>
              <a:t>Excessive Fixity (Redundant Constraints)</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839200" y="1361588"/>
            <a:ext cx="2514600" cy="2082800"/>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8832899" y="4002323"/>
            <a:ext cx="2527201" cy="2089924"/>
          </a:xfrm>
          <a:prstGeom prst="rect">
            <a:avLst/>
          </a:prstGeom>
        </p:spPr>
      </p:pic>
    </p:spTree>
    <p:extLst>
      <p:ext uri="{BB962C8B-B14F-4D97-AF65-F5344CB8AC3E}">
        <p14:creationId xmlns:p14="http://schemas.microsoft.com/office/powerpoint/2010/main" val="2497553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Constraints and </a:t>
            </a:r>
            <a:r>
              <a:rPr lang="en-US" dirty="0" err="1"/>
              <a:t>Statical</a:t>
            </a:r>
            <a:r>
              <a:rPr lang="en-US" dirty="0"/>
              <a:t> Determinacy</a:t>
            </a:r>
          </a:p>
        </p:txBody>
      </p:sp>
      <p:sp>
        <p:nvSpPr>
          <p:cNvPr id="3" name="Content Placeholder 2"/>
          <p:cNvSpPr>
            <a:spLocks noGrp="1"/>
          </p:cNvSpPr>
          <p:nvPr>
            <p:ph idx="1"/>
          </p:nvPr>
        </p:nvSpPr>
        <p:spPr/>
        <p:txBody>
          <a:bodyPr/>
          <a:lstStyle/>
          <a:p>
            <a:r>
              <a:rPr lang="en-US" dirty="0"/>
              <a:t>Incomplete Fixity (Partial Constraints)</a:t>
            </a:r>
          </a:p>
          <a:p>
            <a:pPr lvl="1"/>
            <a:r>
              <a:rPr lang="en-US" dirty="0"/>
              <a:t>No Moment Resistance about Line </a:t>
            </a:r>
            <a:r>
              <a:rPr lang="en-US" i="1" dirty="0"/>
              <a:t>AE</a:t>
            </a:r>
            <a:endParaRPr lang="en-US" dirty="0"/>
          </a:p>
          <a:p>
            <a:endParaRPr lang="en-US" dirty="0"/>
          </a:p>
          <a:p>
            <a:endParaRPr lang="en-US" dirty="0"/>
          </a:p>
          <a:p>
            <a:endParaRPr lang="en-US" dirty="0"/>
          </a:p>
          <a:p>
            <a:r>
              <a:rPr lang="en-US" dirty="0"/>
              <a:t>Incomplete Fixity (Partial Constraints)</a:t>
            </a:r>
          </a:p>
          <a:p>
            <a:pPr lvl="1"/>
            <a:r>
              <a:rPr lang="en-US" dirty="0"/>
              <a:t>No Force Resistance along </a:t>
            </a:r>
            <a:r>
              <a:rPr lang="en-US" i="1" dirty="0"/>
              <a:t>y</a:t>
            </a:r>
            <a:r>
              <a:rPr lang="en-US" dirty="0"/>
              <a:t>-Axis</a:t>
            </a: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8932964" y="1361588"/>
            <a:ext cx="2420836" cy="2066112"/>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8745397" y="3882426"/>
            <a:ext cx="2795970" cy="2313029"/>
          </a:xfrm>
          <a:prstGeom prst="rect">
            <a:avLst/>
          </a:prstGeom>
        </p:spPr>
      </p:pic>
    </p:spTree>
    <p:extLst>
      <p:ext uri="{BB962C8B-B14F-4D97-AF65-F5344CB8AC3E}">
        <p14:creationId xmlns:p14="http://schemas.microsoft.com/office/powerpoint/2010/main" val="445936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Sample Problem 3/5 (1 of 4)</a:t>
            </a:r>
          </a:p>
        </p:txBody>
      </p:sp>
      <p:sp>
        <p:nvSpPr>
          <p:cNvPr id="3" name="Content Placeholder 2"/>
          <p:cNvSpPr>
            <a:spLocks noGrp="1"/>
          </p:cNvSpPr>
          <p:nvPr>
            <p:ph idx="1"/>
          </p:nvPr>
        </p:nvSpPr>
        <p:spPr/>
        <p:txBody>
          <a:bodyPr/>
          <a:lstStyle/>
          <a:p>
            <a:r>
              <a:rPr lang="en-US" dirty="0"/>
              <a:t>Problem Statement</a:t>
            </a:r>
          </a:p>
          <a:p>
            <a:pPr lvl="1"/>
            <a:r>
              <a:rPr lang="en-US" dirty="0"/>
              <a:t>The uniform 7-m steel shaft has a mass of 200 kg and is supported by a ball-and-socket joint at A in the horizontal floor. The ball end B rests against the smooth vertical walls as shown. Compute the forces exerted by the walls and the floor on the ends of the shaft.</a:t>
            </a: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38200" y="3157352"/>
            <a:ext cx="3657600" cy="2366682"/>
          </a:xfrm>
          <a:prstGeom prst="rect">
            <a:avLst/>
          </a:prstGeom>
        </p:spPr>
      </p:pic>
      <p:cxnSp>
        <p:nvCxnSpPr>
          <p:cNvPr id="6" name="Düz Bağlayıcı 5">
            <a:extLst>
              <a:ext uri="{FF2B5EF4-FFF2-40B4-BE49-F238E27FC236}">
                <a16:creationId xmlns:a16="http://schemas.microsoft.com/office/drawing/2014/main" xmlns="" id="{3A5ED88F-487A-5446-BD03-4565953E6589}"/>
              </a:ext>
            </a:extLst>
          </p:cNvPr>
          <p:cNvCxnSpPr>
            <a:cxnSpLocks/>
          </p:cNvCxnSpPr>
          <p:nvPr/>
        </p:nvCxnSpPr>
        <p:spPr>
          <a:xfrm>
            <a:off x="6302829" y="3649436"/>
            <a:ext cx="1396092" cy="169000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Düz Ok Bağlayıcısı 8">
            <a:extLst>
              <a:ext uri="{FF2B5EF4-FFF2-40B4-BE49-F238E27FC236}">
                <a16:creationId xmlns:a16="http://schemas.microsoft.com/office/drawing/2014/main" xmlns="" id="{16B43EF6-D648-8148-9FFB-3B40B9035285}"/>
              </a:ext>
            </a:extLst>
          </p:cNvPr>
          <p:cNvCxnSpPr>
            <a:cxnSpLocks/>
          </p:cNvCxnSpPr>
          <p:nvPr/>
        </p:nvCxnSpPr>
        <p:spPr>
          <a:xfrm flipV="1">
            <a:off x="6302829" y="2922814"/>
            <a:ext cx="0" cy="1836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a:extLst>
              <a:ext uri="{FF2B5EF4-FFF2-40B4-BE49-F238E27FC236}">
                <a16:creationId xmlns:a16="http://schemas.microsoft.com/office/drawing/2014/main" xmlns="" id="{552E4D31-5414-2E4B-97CD-4AB1EA6A379E}"/>
              </a:ext>
            </a:extLst>
          </p:cNvPr>
          <p:cNvCxnSpPr/>
          <p:nvPr/>
        </p:nvCxnSpPr>
        <p:spPr>
          <a:xfrm flipH="1">
            <a:off x="5478236" y="4751614"/>
            <a:ext cx="824593" cy="669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xmlns="" id="{3F6ECDAC-66D4-EC47-8407-CBDC3D37D9FB}"/>
              </a:ext>
            </a:extLst>
          </p:cNvPr>
          <p:cNvCxnSpPr>
            <a:cxnSpLocks/>
          </p:cNvCxnSpPr>
          <p:nvPr/>
        </p:nvCxnSpPr>
        <p:spPr>
          <a:xfrm>
            <a:off x="6302829" y="4743451"/>
            <a:ext cx="2139042" cy="481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Metin kutusu 17">
            <a:extLst>
              <a:ext uri="{FF2B5EF4-FFF2-40B4-BE49-F238E27FC236}">
                <a16:creationId xmlns:a16="http://schemas.microsoft.com/office/drawing/2014/main" xmlns="" id="{25E88BB8-9E07-F64A-BC12-0159515FD2D6}"/>
              </a:ext>
            </a:extLst>
          </p:cNvPr>
          <p:cNvSpPr txBox="1"/>
          <p:nvPr/>
        </p:nvSpPr>
        <p:spPr>
          <a:xfrm>
            <a:off x="5139511" y="5236420"/>
            <a:ext cx="284052" cy="369332"/>
          </a:xfrm>
          <a:prstGeom prst="rect">
            <a:avLst/>
          </a:prstGeom>
          <a:noFill/>
        </p:spPr>
        <p:txBody>
          <a:bodyPr wrap="none" rtlCol="0">
            <a:spAutoFit/>
          </a:bodyPr>
          <a:lstStyle/>
          <a:p>
            <a:r>
              <a:rPr lang="tr-TR" dirty="0"/>
              <a:t>x</a:t>
            </a:r>
          </a:p>
        </p:txBody>
      </p:sp>
      <p:sp>
        <p:nvSpPr>
          <p:cNvPr id="19" name="Metin kutusu 18">
            <a:extLst>
              <a:ext uri="{FF2B5EF4-FFF2-40B4-BE49-F238E27FC236}">
                <a16:creationId xmlns:a16="http://schemas.microsoft.com/office/drawing/2014/main" xmlns="" id="{30CE39F9-EC4A-CE41-BD96-5BAC512413FA}"/>
              </a:ext>
            </a:extLst>
          </p:cNvPr>
          <p:cNvSpPr txBox="1"/>
          <p:nvPr/>
        </p:nvSpPr>
        <p:spPr>
          <a:xfrm>
            <a:off x="8551218" y="4970111"/>
            <a:ext cx="288862" cy="369332"/>
          </a:xfrm>
          <a:prstGeom prst="rect">
            <a:avLst/>
          </a:prstGeom>
          <a:noFill/>
        </p:spPr>
        <p:txBody>
          <a:bodyPr wrap="none" rtlCol="0">
            <a:spAutoFit/>
          </a:bodyPr>
          <a:lstStyle/>
          <a:p>
            <a:r>
              <a:rPr lang="tr-TR" dirty="0"/>
              <a:t>y</a:t>
            </a:r>
          </a:p>
        </p:txBody>
      </p:sp>
      <p:sp>
        <p:nvSpPr>
          <p:cNvPr id="20" name="Metin kutusu 19">
            <a:extLst>
              <a:ext uri="{FF2B5EF4-FFF2-40B4-BE49-F238E27FC236}">
                <a16:creationId xmlns:a16="http://schemas.microsoft.com/office/drawing/2014/main" xmlns="" id="{2E71BB46-F7A4-FE45-A460-0FB2E7455B3D}"/>
              </a:ext>
            </a:extLst>
          </p:cNvPr>
          <p:cNvSpPr txBox="1"/>
          <p:nvPr/>
        </p:nvSpPr>
        <p:spPr>
          <a:xfrm>
            <a:off x="6037498" y="2816679"/>
            <a:ext cx="265330" cy="369332"/>
          </a:xfrm>
          <a:prstGeom prst="rect">
            <a:avLst/>
          </a:prstGeom>
          <a:noFill/>
        </p:spPr>
        <p:txBody>
          <a:bodyPr wrap="square" rtlCol="0">
            <a:spAutoFit/>
          </a:bodyPr>
          <a:lstStyle/>
          <a:p>
            <a:r>
              <a:rPr lang="tr-TR" dirty="0"/>
              <a:t>z</a:t>
            </a:r>
          </a:p>
        </p:txBody>
      </p:sp>
      <p:cxnSp>
        <p:nvCxnSpPr>
          <p:cNvPr id="22" name="Düz Ok Bağlayıcısı 21">
            <a:extLst>
              <a:ext uri="{FF2B5EF4-FFF2-40B4-BE49-F238E27FC236}">
                <a16:creationId xmlns:a16="http://schemas.microsoft.com/office/drawing/2014/main" xmlns="" id="{430628CD-51D3-6941-9319-73B58EF62680}"/>
              </a:ext>
            </a:extLst>
          </p:cNvPr>
          <p:cNvCxnSpPr/>
          <p:nvPr/>
        </p:nvCxnSpPr>
        <p:spPr>
          <a:xfrm flipV="1">
            <a:off x="7698921" y="5344420"/>
            <a:ext cx="0" cy="408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a:extLst>
              <a:ext uri="{FF2B5EF4-FFF2-40B4-BE49-F238E27FC236}">
                <a16:creationId xmlns:a16="http://schemas.microsoft.com/office/drawing/2014/main" xmlns="" id="{FF71242F-CD36-0242-8E97-6BBD36F20C09}"/>
              </a:ext>
            </a:extLst>
          </p:cNvPr>
          <p:cNvCxnSpPr>
            <a:cxnSpLocks/>
          </p:cNvCxnSpPr>
          <p:nvPr/>
        </p:nvCxnSpPr>
        <p:spPr>
          <a:xfrm>
            <a:off x="7698921" y="5339443"/>
            <a:ext cx="636815" cy="156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Düz Ok Bağlayıcısı 26">
            <a:extLst>
              <a:ext uri="{FF2B5EF4-FFF2-40B4-BE49-F238E27FC236}">
                <a16:creationId xmlns:a16="http://schemas.microsoft.com/office/drawing/2014/main" xmlns="" id="{3AA5733A-1437-CA4E-BFD7-2FB21DAAC40A}"/>
              </a:ext>
            </a:extLst>
          </p:cNvPr>
          <p:cNvCxnSpPr/>
          <p:nvPr/>
        </p:nvCxnSpPr>
        <p:spPr>
          <a:xfrm flipH="1">
            <a:off x="7380514" y="5339443"/>
            <a:ext cx="291438" cy="326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a:extLst>
              <a:ext uri="{FF2B5EF4-FFF2-40B4-BE49-F238E27FC236}">
                <a16:creationId xmlns:a16="http://schemas.microsoft.com/office/drawing/2014/main" xmlns="" id="{43EE55DD-FED4-E248-A1EA-BFACC04E1E75}"/>
              </a:ext>
            </a:extLst>
          </p:cNvPr>
          <p:cNvCxnSpPr/>
          <p:nvPr/>
        </p:nvCxnSpPr>
        <p:spPr>
          <a:xfrm>
            <a:off x="5859113" y="3535136"/>
            <a:ext cx="443715" cy="10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Düz Ok Bağlayıcısı 30">
            <a:extLst>
              <a:ext uri="{FF2B5EF4-FFF2-40B4-BE49-F238E27FC236}">
                <a16:creationId xmlns:a16="http://schemas.microsoft.com/office/drawing/2014/main" xmlns="" id="{D19B4D56-8F74-3842-BB38-AC5C1D02183E}"/>
              </a:ext>
            </a:extLst>
          </p:cNvPr>
          <p:cNvCxnSpPr>
            <a:cxnSpLocks/>
          </p:cNvCxnSpPr>
          <p:nvPr/>
        </p:nvCxnSpPr>
        <p:spPr>
          <a:xfrm flipH="1">
            <a:off x="6302828" y="3370172"/>
            <a:ext cx="395966" cy="264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Düz Ok Bağlayıcısı 33">
            <a:extLst>
              <a:ext uri="{FF2B5EF4-FFF2-40B4-BE49-F238E27FC236}">
                <a16:creationId xmlns:a16="http://schemas.microsoft.com/office/drawing/2014/main" xmlns="" id="{058A0367-E7CC-0549-A025-FD8AC1230AEF}"/>
              </a:ext>
            </a:extLst>
          </p:cNvPr>
          <p:cNvCxnSpPr/>
          <p:nvPr/>
        </p:nvCxnSpPr>
        <p:spPr>
          <a:xfrm>
            <a:off x="6923314" y="4416879"/>
            <a:ext cx="0" cy="567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Metin kutusu 34">
            <a:extLst>
              <a:ext uri="{FF2B5EF4-FFF2-40B4-BE49-F238E27FC236}">
                <a16:creationId xmlns:a16="http://schemas.microsoft.com/office/drawing/2014/main" xmlns="" id="{6E781CCA-3B58-A74F-A2EB-311B45B7F2EC}"/>
              </a:ext>
            </a:extLst>
          </p:cNvPr>
          <p:cNvSpPr txBox="1"/>
          <p:nvPr/>
        </p:nvSpPr>
        <p:spPr>
          <a:xfrm>
            <a:off x="8441871" y="5496412"/>
            <a:ext cx="417294" cy="369332"/>
          </a:xfrm>
          <a:prstGeom prst="rect">
            <a:avLst/>
          </a:prstGeom>
          <a:noFill/>
        </p:spPr>
        <p:txBody>
          <a:bodyPr wrap="none" rtlCol="0">
            <a:spAutoFit/>
          </a:bodyPr>
          <a:lstStyle/>
          <a:p>
            <a:r>
              <a:rPr lang="tr-TR" dirty="0"/>
              <a:t>Ay</a:t>
            </a:r>
          </a:p>
        </p:txBody>
      </p:sp>
      <p:sp>
        <p:nvSpPr>
          <p:cNvPr id="36" name="Metin kutusu 35">
            <a:extLst>
              <a:ext uri="{FF2B5EF4-FFF2-40B4-BE49-F238E27FC236}">
                <a16:creationId xmlns:a16="http://schemas.microsoft.com/office/drawing/2014/main" xmlns="" id="{9FB8DC7B-7E4B-5642-A413-534537275D45}"/>
              </a:ext>
            </a:extLst>
          </p:cNvPr>
          <p:cNvSpPr txBox="1"/>
          <p:nvPr/>
        </p:nvSpPr>
        <p:spPr>
          <a:xfrm>
            <a:off x="7712691" y="5752634"/>
            <a:ext cx="409086" cy="369332"/>
          </a:xfrm>
          <a:prstGeom prst="rect">
            <a:avLst/>
          </a:prstGeom>
          <a:noFill/>
        </p:spPr>
        <p:txBody>
          <a:bodyPr wrap="none" rtlCol="0">
            <a:spAutoFit/>
          </a:bodyPr>
          <a:lstStyle/>
          <a:p>
            <a:r>
              <a:rPr lang="tr-TR" dirty="0"/>
              <a:t>Az</a:t>
            </a:r>
          </a:p>
        </p:txBody>
      </p:sp>
      <p:sp>
        <p:nvSpPr>
          <p:cNvPr id="37" name="Metin kutusu 36">
            <a:extLst>
              <a:ext uri="{FF2B5EF4-FFF2-40B4-BE49-F238E27FC236}">
                <a16:creationId xmlns:a16="http://schemas.microsoft.com/office/drawing/2014/main" xmlns="" id="{465069D7-D41F-9747-9626-342B398883C0}"/>
              </a:ext>
            </a:extLst>
          </p:cNvPr>
          <p:cNvSpPr txBox="1"/>
          <p:nvPr/>
        </p:nvSpPr>
        <p:spPr>
          <a:xfrm>
            <a:off x="7096533" y="5543475"/>
            <a:ext cx="417102" cy="369332"/>
          </a:xfrm>
          <a:prstGeom prst="rect">
            <a:avLst/>
          </a:prstGeom>
          <a:noFill/>
        </p:spPr>
        <p:txBody>
          <a:bodyPr wrap="none" rtlCol="0">
            <a:spAutoFit/>
          </a:bodyPr>
          <a:lstStyle/>
          <a:p>
            <a:r>
              <a:rPr lang="tr-TR" dirty="0" err="1"/>
              <a:t>Ax</a:t>
            </a:r>
            <a:endParaRPr lang="tr-TR" dirty="0"/>
          </a:p>
        </p:txBody>
      </p:sp>
      <p:sp>
        <p:nvSpPr>
          <p:cNvPr id="38" name="Metin kutusu 37">
            <a:extLst>
              <a:ext uri="{FF2B5EF4-FFF2-40B4-BE49-F238E27FC236}">
                <a16:creationId xmlns:a16="http://schemas.microsoft.com/office/drawing/2014/main" xmlns="" id="{637CEAD0-83E4-B74B-B85A-963E33762E5F}"/>
              </a:ext>
            </a:extLst>
          </p:cNvPr>
          <p:cNvSpPr txBox="1"/>
          <p:nvPr/>
        </p:nvSpPr>
        <p:spPr>
          <a:xfrm>
            <a:off x="6782134" y="3149187"/>
            <a:ext cx="407419" cy="369332"/>
          </a:xfrm>
          <a:prstGeom prst="rect">
            <a:avLst/>
          </a:prstGeom>
          <a:noFill/>
        </p:spPr>
        <p:txBody>
          <a:bodyPr wrap="none" rtlCol="0">
            <a:spAutoFit/>
          </a:bodyPr>
          <a:lstStyle/>
          <a:p>
            <a:r>
              <a:rPr lang="tr-TR" dirty="0" err="1"/>
              <a:t>Bx</a:t>
            </a:r>
            <a:endParaRPr lang="tr-TR" dirty="0"/>
          </a:p>
        </p:txBody>
      </p:sp>
      <p:sp>
        <p:nvSpPr>
          <p:cNvPr id="39" name="Metin kutusu 38">
            <a:extLst>
              <a:ext uri="{FF2B5EF4-FFF2-40B4-BE49-F238E27FC236}">
                <a16:creationId xmlns:a16="http://schemas.microsoft.com/office/drawing/2014/main" xmlns="" id="{B8419B21-0281-F745-9C5F-98B197EAAF2A}"/>
              </a:ext>
            </a:extLst>
          </p:cNvPr>
          <p:cNvSpPr txBox="1"/>
          <p:nvPr/>
        </p:nvSpPr>
        <p:spPr>
          <a:xfrm>
            <a:off x="5674382" y="3173680"/>
            <a:ext cx="411651" cy="369332"/>
          </a:xfrm>
          <a:prstGeom prst="rect">
            <a:avLst/>
          </a:prstGeom>
          <a:noFill/>
        </p:spPr>
        <p:txBody>
          <a:bodyPr wrap="none" rtlCol="0">
            <a:spAutoFit/>
          </a:bodyPr>
          <a:lstStyle/>
          <a:p>
            <a:r>
              <a:rPr lang="tr-TR" dirty="0" err="1"/>
              <a:t>By</a:t>
            </a:r>
            <a:endParaRPr lang="tr-TR" dirty="0"/>
          </a:p>
        </p:txBody>
      </p:sp>
      <p:sp>
        <p:nvSpPr>
          <p:cNvPr id="40" name="Metin kutusu 39">
            <a:extLst>
              <a:ext uri="{FF2B5EF4-FFF2-40B4-BE49-F238E27FC236}">
                <a16:creationId xmlns:a16="http://schemas.microsoft.com/office/drawing/2014/main" xmlns="" id="{1C76D761-C266-134F-9357-1076A03801B0}"/>
              </a:ext>
            </a:extLst>
          </p:cNvPr>
          <p:cNvSpPr txBox="1"/>
          <p:nvPr/>
        </p:nvSpPr>
        <p:spPr>
          <a:xfrm>
            <a:off x="8149827" y="2821833"/>
            <a:ext cx="1380506" cy="369332"/>
          </a:xfrm>
          <a:prstGeom prst="rect">
            <a:avLst/>
          </a:prstGeom>
          <a:noFill/>
        </p:spPr>
        <p:txBody>
          <a:bodyPr wrap="none" rtlCol="0">
            <a:spAutoFit/>
          </a:bodyPr>
          <a:lstStyle/>
          <a:p>
            <a:r>
              <a:rPr lang="tr-TR" dirty="0"/>
              <a:t>W=200*9.81</a:t>
            </a:r>
          </a:p>
        </p:txBody>
      </p:sp>
      <p:sp>
        <p:nvSpPr>
          <p:cNvPr id="41" name="Metin kutusu 40">
            <a:extLst>
              <a:ext uri="{FF2B5EF4-FFF2-40B4-BE49-F238E27FC236}">
                <a16:creationId xmlns:a16="http://schemas.microsoft.com/office/drawing/2014/main" xmlns="" id="{1544C988-044E-C749-8AC8-F8DBA0D6DB58}"/>
              </a:ext>
            </a:extLst>
          </p:cNvPr>
          <p:cNvSpPr txBox="1"/>
          <p:nvPr/>
        </p:nvSpPr>
        <p:spPr>
          <a:xfrm>
            <a:off x="6613071" y="4882243"/>
            <a:ext cx="372772" cy="369332"/>
          </a:xfrm>
          <a:prstGeom prst="rect">
            <a:avLst/>
          </a:prstGeom>
          <a:noFill/>
        </p:spPr>
        <p:txBody>
          <a:bodyPr wrap="square" rtlCol="0">
            <a:spAutoFit/>
          </a:bodyPr>
          <a:lstStyle/>
          <a:p>
            <a:r>
              <a:rPr lang="tr-TR" dirty="0"/>
              <a:t>W</a:t>
            </a:r>
          </a:p>
        </p:txBody>
      </p:sp>
      <p:sp>
        <p:nvSpPr>
          <p:cNvPr id="42" name="Metin kutusu 41">
            <a:extLst>
              <a:ext uri="{FF2B5EF4-FFF2-40B4-BE49-F238E27FC236}">
                <a16:creationId xmlns:a16="http://schemas.microsoft.com/office/drawing/2014/main" xmlns="" id="{43091521-1899-0443-B9BD-ED39808C999A}"/>
              </a:ext>
            </a:extLst>
          </p:cNvPr>
          <p:cNvSpPr txBox="1"/>
          <p:nvPr/>
        </p:nvSpPr>
        <p:spPr>
          <a:xfrm>
            <a:off x="8017328" y="3358346"/>
            <a:ext cx="3083216" cy="923330"/>
          </a:xfrm>
          <a:prstGeom prst="rect">
            <a:avLst/>
          </a:prstGeom>
          <a:noFill/>
        </p:spPr>
        <p:txBody>
          <a:bodyPr wrap="none" rtlCol="0">
            <a:spAutoFit/>
          </a:bodyPr>
          <a:lstStyle/>
          <a:p>
            <a:r>
              <a:rPr lang="tr-TR" dirty="0"/>
              <a:t>5 </a:t>
            </a:r>
            <a:r>
              <a:rPr lang="tr-TR" dirty="0" err="1"/>
              <a:t>unknowns</a:t>
            </a:r>
            <a:endParaRPr lang="tr-TR" dirty="0"/>
          </a:p>
          <a:p>
            <a:r>
              <a:rPr lang="tr-TR" dirty="0"/>
              <a:t>6 </a:t>
            </a:r>
            <a:r>
              <a:rPr lang="tr-TR" dirty="0" err="1"/>
              <a:t>eq</a:t>
            </a:r>
            <a:r>
              <a:rPr lang="tr-TR" dirty="0"/>
              <a:t>. </a:t>
            </a:r>
            <a:r>
              <a:rPr lang="tr-TR" dirty="0" err="1"/>
              <a:t>Equations</a:t>
            </a:r>
            <a:endParaRPr lang="tr-TR" dirty="0"/>
          </a:p>
          <a:p>
            <a:r>
              <a:rPr lang="tr-TR" dirty="0" err="1"/>
              <a:t>Statically</a:t>
            </a:r>
            <a:r>
              <a:rPr lang="tr-TR" dirty="0"/>
              <a:t> </a:t>
            </a:r>
            <a:r>
              <a:rPr lang="tr-TR" dirty="0" err="1"/>
              <a:t>determinate</a:t>
            </a:r>
            <a:r>
              <a:rPr lang="tr-TR" dirty="0"/>
              <a:t> problem</a:t>
            </a:r>
          </a:p>
        </p:txBody>
      </p:sp>
      <p:sp>
        <p:nvSpPr>
          <p:cNvPr id="43" name="Metin kutusu 42">
            <a:extLst>
              <a:ext uri="{FF2B5EF4-FFF2-40B4-BE49-F238E27FC236}">
                <a16:creationId xmlns:a16="http://schemas.microsoft.com/office/drawing/2014/main" xmlns="" id="{5867473C-AB12-6B41-A2D3-EE4FB16BB429}"/>
              </a:ext>
            </a:extLst>
          </p:cNvPr>
          <p:cNvSpPr txBox="1"/>
          <p:nvPr/>
        </p:nvSpPr>
        <p:spPr>
          <a:xfrm>
            <a:off x="8695649" y="4127250"/>
            <a:ext cx="2576346" cy="923330"/>
          </a:xfrm>
          <a:prstGeom prst="rect">
            <a:avLst/>
          </a:prstGeom>
          <a:noFill/>
          <a:ln>
            <a:solidFill>
              <a:srgbClr val="FF0000"/>
            </a:solidFill>
          </a:ln>
        </p:spPr>
        <p:txBody>
          <a:bodyPr wrap="none" rtlCol="0">
            <a:spAutoFit/>
          </a:bodyPr>
          <a:lstStyle/>
          <a:p>
            <a:r>
              <a:rPr lang="tr-TR" dirty="0" err="1"/>
              <a:t>Fx</a:t>
            </a:r>
            <a:r>
              <a:rPr lang="tr-TR" dirty="0"/>
              <a:t>=</a:t>
            </a:r>
            <a:r>
              <a:rPr lang="tr-TR" dirty="0" err="1"/>
              <a:t>Ax+Bx</a:t>
            </a:r>
            <a:r>
              <a:rPr lang="tr-TR" dirty="0"/>
              <a:t>=0</a:t>
            </a:r>
          </a:p>
          <a:p>
            <a:r>
              <a:rPr lang="tr-TR" dirty="0" err="1"/>
              <a:t>Fy</a:t>
            </a:r>
            <a:r>
              <a:rPr lang="tr-TR" dirty="0"/>
              <a:t>=0=</a:t>
            </a:r>
            <a:r>
              <a:rPr lang="tr-TR" dirty="0" err="1"/>
              <a:t>By+Ay</a:t>
            </a:r>
            <a:r>
              <a:rPr lang="tr-TR" dirty="0"/>
              <a:t>=0</a:t>
            </a:r>
          </a:p>
          <a:p>
            <a:r>
              <a:rPr lang="tr-TR" dirty="0" err="1"/>
              <a:t>Fz</a:t>
            </a:r>
            <a:r>
              <a:rPr lang="tr-TR" dirty="0"/>
              <a:t>=0=-</a:t>
            </a:r>
            <a:r>
              <a:rPr lang="tr-TR" dirty="0" err="1"/>
              <a:t>W+Az</a:t>
            </a:r>
            <a:r>
              <a:rPr lang="tr-TR" dirty="0"/>
              <a:t>=0	Az=W</a:t>
            </a:r>
          </a:p>
        </p:txBody>
      </p:sp>
      <p:cxnSp>
        <p:nvCxnSpPr>
          <p:cNvPr id="45" name="Düz Ok Bağlayıcısı 44">
            <a:extLst>
              <a:ext uri="{FF2B5EF4-FFF2-40B4-BE49-F238E27FC236}">
                <a16:creationId xmlns:a16="http://schemas.microsoft.com/office/drawing/2014/main" xmlns="" id="{A5A2E2B3-1BD6-8D4C-8D99-31FD1E5E0AEE}"/>
              </a:ext>
            </a:extLst>
          </p:cNvPr>
          <p:cNvCxnSpPr>
            <a:cxnSpLocks/>
          </p:cNvCxnSpPr>
          <p:nvPr/>
        </p:nvCxnSpPr>
        <p:spPr>
          <a:xfrm flipH="1" flipV="1">
            <a:off x="6357502" y="3589797"/>
            <a:ext cx="1355190" cy="16617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Metin kutusu 47">
            <a:extLst>
              <a:ext uri="{FF2B5EF4-FFF2-40B4-BE49-F238E27FC236}">
                <a16:creationId xmlns:a16="http://schemas.microsoft.com/office/drawing/2014/main" xmlns="" id="{B6D6C8B2-5C7A-1D43-879D-BB707CB9A76E}"/>
              </a:ext>
            </a:extLst>
          </p:cNvPr>
          <p:cNvSpPr txBox="1"/>
          <p:nvPr/>
        </p:nvSpPr>
        <p:spPr>
          <a:xfrm>
            <a:off x="6841190" y="3818948"/>
            <a:ext cx="522900" cy="369332"/>
          </a:xfrm>
          <a:prstGeom prst="rect">
            <a:avLst/>
          </a:prstGeom>
          <a:noFill/>
        </p:spPr>
        <p:txBody>
          <a:bodyPr wrap="none" rtlCol="0">
            <a:spAutoFit/>
          </a:bodyPr>
          <a:lstStyle/>
          <a:p>
            <a:r>
              <a:rPr lang="tr-TR" dirty="0" err="1"/>
              <a:t>rAB</a:t>
            </a:r>
            <a:endParaRPr lang="tr-TR" dirty="0"/>
          </a:p>
        </p:txBody>
      </p:sp>
      <p:cxnSp>
        <p:nvCxnSpPr>
          <p:cNvPr id="50" name="Düz Ok Bağlayıcısı 49">
            <a:extLst>
              <a:ext uri="{FF2B5EF4-FFF2-40B4-BE49-F238E27FC236}">
                <a16:creationId xmlns:a16="http://schemas.microsoft.com/office/drawing/2014/main" xmlns="" id="{D09D6405-377A-B04B-862A-47BFCEC3E3CB}"/>
              </a:ext>
            </a:extLst>
          </p:cNvPr>
          <p:cNvCxnSpPr/>
          <p:nvPr/>
        </p:nvCxnSpPr>
        <p:spPr>
          <a:xfrm flipH="1" flipV="1">
            <a:off x="6923314" y="4523146"/>
            <a:ext cx="705675" cy="8407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Metin kutusu 50">
            <a:extLst>
              <a:ext uri="{FF2B5EF4-FFF2-40B4-BE49-F238E27FC236}">
                <a16:creationId xmlns:a16="http://schemas.microsoft.com/office/drawing/2014/main" xmlns="" id="{EF70D5FF-A37F-3C46-B493-0B5F623BDC64}"/>
              </a:ext>
            </a:extLst>
          </p:cNvPr>
          <p:cNvSpPr txBox="1"/>
          <p:nvPr/>
        </p:nvSpPr>
        <p:spPr>
          <a:xfrm>
            <a:off x="6868641" y="5050580"/>
            <a:ext cx="562975" cy="369332"/>
          </a:xfrm>
          <a:prstGeom prst="rect">
            <a:avLst/>
          </a:prstGeom>
          <a:noFill/>
        </p:spPr>
        <p:txBody>
          <a:bodyPr wrap="none" rtlCol="0">
            <a:spAutoFit/>
          </a:bodyPr>
          <a:lstStyle/>
          <a:p>
            <a:r>
              <a:rPr lang="tr-TR" dirty="0" err="1"/>
              <a:t>rAw</a:t>
            </a:r>
            <a:endParaRPr lang="tr-TR" dirty="0"/>
          </a:p>
        </p:txBody>
      </p:sp>
      <p:sp>
        <p:nvSpPr>
          <p:cNvPr id="52" name="Metin kutusu 51">
            <a:extLst>
              <a:ext uri="{FF2B5EF4-FFF2-40B4-BE49-F238E27FC236}">
                <a16:creationId xmlns:a16="http://schemas.microsoft.com/office/drawing/2014/main" xmlns="" id="{8F23C58B-BE0E-D844-BBAB-CDE74C2E8EC9}"/>
              </a:ext>
            </a:extLst>
          </p:cNvPr>
          <p:cNvSpPr txBox="1"/>
          <p:nvPr/>
        </p:nvSpPr>
        <p:spPr>
          <a:xfrm>
            <a:off x="4604657" y="6121966"/>
            <a:ext cx="2072362" cy="369332"/>
          </a:xfrm>
          <a:prstGeom prst="rect">
            <a:avLst/>
          </a:prstGeom>
          <a:noFill/>
        </p:spPr>
        <p:txBody>
          <a:bodyPr wrap="none" rtlCol="0">
            <a:spAutoFit/>
          </a:bodyPr>
          <a:lstStyle/>
          <a:p>
            <a:r>
              <a:rPr lang="tr-TR" b="1" dirty="0"/>
              <a:t>M</a:t>
            </a:r>
            <a:r>
              <a:rPr lang="tr-TR" dirty="0"/>
              <a:t>A=</a:t>
            </a:r>
            <a:r>
              <a:rPr lang="tr-TR" b="1" dirty="0" err="1"/>
              <a:t>rABxB+rAWxW</a:t>
            </a:r>
            <a:endParaRPr lang="tr-TR" b="1" dirty="0"/>
          </a:p>
        </p:txBody>
      </p:sp>
      <p:sp>
        <p:nvSpPr>
          <p:cNvPr id="53" name="Metin kutusu 52">
            <a:extLst>
              <a:ext uri="{FF2B5EF4-FFF2-40B4-BE49-F238E27FC236}">
                <a16:creationId xmlns:a16="http://schemas.microsoft.com/office/drawing/2014/main" xmlns="" id="{AEA17016-1CEC-A441-BC4A-7CAF67F8D189}"/>
              </a:ext>
            </a:extLst>
          </p:cNvPr>
          <p:cNvSpPr txBox="1"/>
          <p:nvPr/>
        </p:nvSpPr>
        <p:spPr>
          <a:xfrm>
            <a:off x="6942731" y="6121966"/>
            <a:ext cx="3073149" cy="646331"/>
          </a:xfrm>
          <a:prstGeom prst="rect">
            <a:avLst/>
          </a:prstGeom>
          <a:noFill/>
        </p:spPr>
        <p:txBody>
          <a:bodyPr wrap="none" rtlCol="0">
            <a:spAutoFit/>
          </a:bodyPr>
          <a:lstStyle/>
          <a:p>
            <a:r>
              <a:rPr lang="tr-TR" dirty="0" err="1"/>
              <a:t>rAB</a:t>
            </a:r>
            <a:r>
              <a:rPr lang="tr-TR" dirty="0"/>
              <a:t>=(</a:t>
            </a:r>
            <a:r>
              <a:rPr lang="tr-TR" dirty="0" err="1"/>
              <a:t>xB-xA</a:t>
            </a:r>
            <a:r>
              <a:rPr lang="tr-TR" dirty="0"/>
              <a:t>)i+(</a:t>
            </a:r>
            <a:r>
              <a:rPr lang="tr-TR" dirty="0" err="1"/>
              <a:t>yB-yA</a:t>
            </a:r>
            <a:r>
              <a:rPr lang="tr-TR" dirty="0"/>
              <a:t>)j+(</a:t>
            </a:r>
            <a:r>
              <a:rPr lang="tr-TR" dirty="0" err="1"/>
              <a:t>zB-zA</a:t>
            </a:r>
            <a:r>
              <a:rPr lang="tr-TR" dirty="0"/>
              <a:t>)k</a:t>
            </a:r>
          </a:p>
          <a:p>
            <a:r>
              <a:rPr lang="tr-TR" dirty="0" err="1"/>
              <a:t>rAB</a:t>
            </a:r>
            <a:r>
              <a:rPr lang="tr-TR" dirty="0"/>
              <a:t>=(0-2)i+(0-6)j+(3-0)k</a:t>
            </a:r>
          </a:p>
        </p:txBody>
      </p:sp>
      <p:sp>
        <p:nvSpPr>
          <p:cNvPr id="54" name="Metin kutusu 53">
            <a:extLst>
              <a:ext uri="{FF2B5EF4-FFF2-40B4-BE49-F238E27FC236}">
                <a16:creationId xmlns:a16="http://schemas.microsoft.com/office/drawing/2014/main" xmlns="" id="{E62A3D47-7CC4-0A42-85E4-307DFFD60B64}"/>
              </a:ext>
            </a:extLst>
          </p:cNvPr>
          <p:cNvSpPr txBox="1"/>
          <p:nvPr/>
        </p:nvSpPr>
        <p:spPr>
          <a:xfrm>
            <a:off x="6080970" y="4127250"/>
            <a:ext cx="708848" cy="369332"/>
          </a:xfrm>
          <a:prstGeom prst="rect">
            <a:avLst/>
          </a:prstGeom>
          <a:noFill/>
          <a:ln>
            <a:solidFill>
              <a:srgbClr val="FF0000"/>
            </a:solidFill>
          </a:ln>
        </p:spPr>
        <p:txBody>
          <a:bodyPr wrap="none" rtlCol="0">
            <a:spAutoFit/>
          </a:bodyPr>
          <a:lstStyle/>
          <a:p>
            <a:r>
              <a:rPr lang="tr-TR" dirty="0"/>
              <a:t>Z=3m</a:t>
            </a:r>
          </a:p>
        </p:txBody>
      </p:sp>
      <p:cxnSp>
        <p:nvCxnSpPr>
          <p:cNvPr id="58" name="Düz Bağlayıcı 57">
            <a:extLst>
              <a:ext uri="{FF2B5EF4-FFF2-40B4-BE49-F238E27FC236}">
                <a16:creationId xmlns:a16="http://schemas.microsoft.com/office/drawing/2014/main" xmlns="" id="{AB58F830-63C2-7542-959F-3567C64A0C59}"/>
              </a:ext>
            </a:extLst>
          </p:cNvPr>
          <p:cNvCxnSpPr/>
          <p:nvPr/>
        </p:nvCxnSpPr>
        <p:spPr>
          <a:xfrm>
            <a:off x="1959429" y="3502479"/>
            <a:ext cx="0" cy="838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Düz Bağlayıcı 59">
            <a:extLst>
              <a:ext uri="{FF2B5EF4-FFF2-40B4-BE49-F238E27FC236}">
                <a16:creationId xmlns:a16="http://schemas.microsoft.com/office/drawing/2014/main" xmlns="" id="{F6303623-C050-F642-A5BB-AEED6151A3A2}"/>
              </a:ext>
            </a:extLst>
          </p:cNvPr>
          <p:cNvCxnSpPr/>
          <p:nvPr/>
        </p:nvCxnSpPr>
        <p:spPr>
          <a:xfrm>
            <a:off x="1967593" y="4340693"/>
            <a:ext cx="1314450" cy="8945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740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Sample Problem 3/5 (2 of 4)</a:t>
            </a:r>
          </a:p>
        </p:txBody>
      </p:sp>
      <p:sp>
        <p:nvSpPr>
          <p:cNvPr id="3" name="Content Placeholder 2"/>
          <p:cNvSpPr>
            <a:spLocks noGrp="1"/>
          </p:cNvSpPr>
          <p:nvPr>
            <p:ph idx="1"/>
          </p:nvPr>
        </p:nvSpPr>
        <p:spPr/>
        <p:txBody>
          <a:bodyPr/>
          <a:lstStyle/>
          <a:p>
            <a:pPr>
              <a:spcAft>
                <a:spcPts val="600"/>
              </a:spcAft>
            </a:pPr>
            <a:r>
              <a:rPr lang="en-US" dirty="0"/>
              <a:t>Free-Body Diagram</a:t>
            </a:r>
            <a:endParaRPr lang="en-US" sz="1200" dirty="0"/>
          </a:p>
          <a:p>
            <a:pPr>
              <a:spcAft>
                <a:spcPts val="600"/>
              </a:spcAft>
            </a:pPr>
            <a:r>
              <a:rPr lang="en-US" dirty="0"/>
              <a:t>Equilibrium Conditions – Moment Balance</a:t>
            </a: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361588"/>
            <a:ext cx="3200400" cy="2070847"/>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316523" y="3485873"/>
            <a:ext cx="2874154" cy="2554804"/>
          </a:xfrm>
          <a:prstGeom prst="rect">
            <a:avLst/>
          </a:prstGeom>
        </p:spPr>
      </p:pic>
      <p:pic>
        <p:nvPicPr>
          <p:cNvPr id="6" name="Picture 5"/>
          <p:cNvPicPr>
            <a:picLocks noChangeAspect="1"/>
          </p:cNvPicPr>
          <p:nvPr/>
        </p:nvPicPr>
        <p:blipFill rotWithShape="1">
          <a:blip r:embed="rId4"/>
          <a:srcRect b="32478"/>
          <a:stretch/>
        </p:blipFill>
        <p:spPr>
          <a:xfrm>
            <a:off x="838200" y="2444758"/>
            <a:ext cx="5486400" cy="4205424"/>
          </a:xfrm>
          <a:prstGeom prst="rect">
            <a:avLst/>
          </a:prstGeom>
        </p:spPr>
      </p:pic>
      <p:sp>
        <p:nvSpPr>
          <p:cNvPr id="7" name="Metin kutusu 6">
            <a:extLst>
              <a:ext uri="{FF2B5EF4-FFF2-40B4-BE49-F238E27FC236}">
                <a16:creationId xmlns:a16="http://schemas.microsoft.com/office/drawing/2014/main" xmlns="" id="{2A71D207-025C-5843-A250-52F16488DCB4}"/>
              </a:ext>
            </a:extLst>
          </p:cNvPr>
          <p:cNvSpPr txBox="1"/>
          <p:nvPr/>
        </p:nvSpPr>
        <p:spPr>
          <a:xfrm>
            <a:off x="5870121" y="4890407"/>
            <a:ext cx="2868286" cy="646331"/>
          </a:xfrm>
          <a:prstGeom prst="rect">
            <a:avLst/>
          </a:prstGeom>
          <a:noFill/>
        </p:spPr>
        <p:txBody>
          <a:bodyPr wrap="none" rtlCol="0">
            <a:spAutoFit/>
          </a:bodyPr>
          <a:lstStyle/>
          <a:p>
            <a:r>
              <a:rPr lang="tr-TR" dirty="0"/>
              <a:t>-3By i+(-3Bx)(-j)+(-2By+6Bx)k</a:t>
            </a:r>
          </a:p>
          <a:p>
            <a:r>
              <a:rPr lang="tr-TR" dirty="0"/>
              <a:t>+3*1962 i+1*1962(-j)+0k</a:t>
            </a:r>
          </a:p>
        </p:txBody>
      </p:sp>
      <p:sp>
        <p:nvSpPr>
          <p:cNvPr id="10" name="Metin kutusu 9">
            <a:extLst>
              <a:ext uri="{FF2B5EF4-FFF2-40B4-BE49-F238E27FC236}">
                <a16:creationId xmlns:a16="http://schemas.microsoft.com/office/drawing/2014/main" xmlns="" id="{5F7917A3-CA27-6649-976E-F1F05FBAA9E9}"/>
              </a:ext>
            </a:extLst>
          </p:cNvPr>
          <p:cNvSpPr txBox="1"/>
          <p:nvPr/>
        </p:nvSpPr>
        <p:spPr>
          <a:xfrm>
            <a:off x="2196193" y="4648591"/>
            <a:ext cx="1069521" cy="369332"/>
          </a:xfrm>
          <a:prstGeom prst="rect">
            <a:avLst/>
          </a:prstGeom>
          <a:noFill/>
        </p:spPr>
        <p:txBody>
          <a:bodyPr wrap="square" rtlCol="0">
            <a:spAutoFit/>
          </a:bodyPr>
          <a:lstStyle/>
          <a:p>
            <a:r>
              <a:rPr lang="tr-TR" dirty="0"/>
              <a:t>+     -     +</a:t>
            </a:r>
          </a:p>
        </p:txBody>
      </p:sp>
    </p:spTree>
    <p:extLst>
      <p:ext uri="{BB962C8B-B14F-4D97-AF65-F5344CB8AC3E}">
        <p14:creationId xmlns:p14="http://schemas.microsoft.com/office/powerpoint/2010/main" val="2580847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Sample Problem 3/5 (3 of 4)</a:t>
            </a:r>
          </a:p>
        </p:txBody>
      </p:sp>
      <p:sp>
        <p:nvSpPr>
          <p:cNvPr id="3" name="Content Placeholder 2"/>
          <p:cNvSpPr>
            <a:spLocks noGrp="1"/>
          </p:cNvSpPr>
          <p:nvPr>
            <p:ph idx="1"/>
          </p:nvPr>
        </p:nvSpPr>
        <p:spPr/>
        <p:txBody>
          <a:bodyPr/>
          <a:lstStyle/>
          <a:p>
            <a:pPr>
              <a:spcAft>
                <a:spcPts val="600"/>
              </a:spcAft>
            </a:pPr>
            <a:r>
              <a:rPr lang="en-US" dirty="0"/>
              <a:t>Equilibrium Conditions – Force Balance</a:t>
            </a:r>
            <a:endParaRPr lang="en-US" sz="12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361588"/>
            <a:ext cx="3200400" cy="2070847"/>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316523" y="3687754"/>
            <a:ext cx="2874154" cy="2554804"/>
          </a:xfrm>
          <a:prstGeom prst="rect">
            <a:avLst/>
          </a:prstGeom>
        </p:spPr>
      </p:pic>
      <p:pic>
        <p:nvPicPr>
          <p:cNvPr id="6" name="Picture 5"/>
          <p:cNvPicPr>
            <a:picLocks noChangeAspect="1"/>
          </p:cNvPicPr>
          <p:nvPr/>
        </p:nvPicPr>
        <p:blipFill rotWithShape="1">
          <a:blip r:embed="rId4"/>
          <a:srcRect t="68686" b="-5656"/>
          <a:stretch/>
        </p:blipFill>
        <p:spPr>
          <a:xfrm>
            <a:off x="838200" y="1911926"/>
            <a:ext cx="5486400" cy="2302555"/>
          </a:xfrm>
          <a:prstGeom prst="rect">
            <a:avLst/>
          </a:prstGeom>
        </p:spPr>
      </p:pic>
      <p:cxnSp>
        <p:nvCxnSpPr>
          <p:cNvPr id="8" name="Düz Bağlayıcı 7">
            <a:extLst>
              <a:ext uri="{FF2B5EF4-FFF2-40B4-BE49-F238E27FC236}">
                <a16:creationId xmlns:a16="http://schemas.microsoft.com/office/drawing/2014/main" xmlns="" id="{23249583-9995-8C41-94A7-4F4480F42C6B}"/>
              </a:ext>
            </a:extLst>
          </p:cNvPr>
          <p:cNvCxnSpPr/>
          <p:nvPr/>
        </p:nvCxnSpPr>
        <p:spPr>
          <a:xfrm>
            <a:off x="1371600" y="4214481"/>
            <a:ext cx="1730829" cy="12474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Ok Bağlayıcısı 9">
            <a:extLst>
              <a:ext uri="{FF2B5EF4-FFF2-40B4-BE49-F238E27FC236}">
                <a16:creationId xmlns:a16="http://schemas.microsoft.com/office/drawing/2014/main" xmlns="" id="{CD251AEE-6282-C44F-BF82-0653378C5AFB}"/>
              </a:ext>
            </a:extLst>
          </p:cNvPr>
          <p:cNvCxnSpPr/>
          <p:nvPr/>
        </p:nvCxnSpPr>
        <p:spPr>
          <a:xfrm>
            <a:off x="1404257" y="5421086"/>
            <a:ext cx="2751364" cy="75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xmlns="" id="{7DA4660D-39A7-FF46-B3CB-F004BF3754FA}"/>
              </a:ext>
            </a:extLst>
          </p:cNvPr>
          <p:cNvCxnSpPr/>
          <p:nvPr/>
        </p:nvCxnSpPr>
        <p:spPr>
          <a:xfrm flipV="1">
            <a:off x="1371600" y="3763736"/>
            <a:ext cx="0" cy="169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xmlns="" id="{EA62D9D3-9EFD-6041-8EF5-3CB10AA2FCF2}"/>
              </a:ext>
            </a:extLst>
          </p:cNvPr>
          <p:cNvSpPr txBox="1"/>
          <p:nvPr/>
        </p:nvSpPr>
        <p:spPr>
          <a:xfrm>
            <a:off x="4245429" y="5421086"/>
            <a:ext cx="288862" cy="369332"/>
          </a:xfrm>
          <a:prstGeom prst="rect">
            <a:avLst/>
          </a:prstGeom>
          <a:noFill/>
        </p:spPr>
        <p:txBody>
          <a:bodyPr wrap="none" rtlCol="0">
            <a:spAutoFit/>
          </a:bodyPr>
          <a:lstStyle/>
          <a:p>
            <a:r>
              <a:rPr lang="tr-TR" dirty="0"/>
              <a:t>y</a:t>
            </a:r>
          </a:p>
        </p:txBody>
      </p:sp>
      <p:sp>
        <p:nvSpPr>
          <p:cNvPr id="14" name="Metin kutusu 13">
            <a:extLst>
              <a:ext uri="{FF2B5EF4-FFF2-40B4-BE49-F238E27FC236}">
                <a16:creationId xmlns:a16="http://schemas.microsoft.com/office/drawing/2014/main" xmlns="" id="{873EFEE4-6AB0-3A43-A3B8-C024169EA934}"/>
              </a:ext>
            </a:extLst>
          </p:cNvPr>
          <p:cNvSpPr txBox="1"/>
          <p:nvPr/>
        </p:nvSpPr>
        <p:spPr>
          <a:xfrm>
            <a:off x="1004207" y="3616779"/>
            <a:ext cx="276038" cy="369332"/>
          </a:xfrm>
          <a:prstGeom prst="rect">
            <a:avLst/>
          </a:prstGeom>
          <a:noFill/>
        </p:spPr>
        <p:txBody>
          <a:bodyPr wrap="none" rtlCol="0">
            <a:spAutoFit/>
          </a:bodyPr>
          <a:lstStyle/>
          <a:p>
            <a:r>
              <a:rPr lang="tr-TR" dirty="0"/>
              <a:t>z</a:t>
            </a:r>
          </a:p>
        </p:txBody>
      </p:sp>
      <p:cxnSp>
        <p:nvCxnSpPr>
          <p:cNvPr id="16" name="Düz Ok Bağlayıcısı 15">
            <a:extLst>
              <a:ext uri="{FF2B5EF4-FFF2-40B4-BE49-F238E27FC236}">
                <a16:creationId xmlns:a16="http://schemas.microsoft.com/office/drawing/2014/main" xmlns="" id="{2AB980E4-1B7E-6840-832F-CC9AA082F271}"/>
              </a:ext>
            </a:extLst>
          </p:cNvPr>
          <p:cNvCxnSpPr/>
          <p:nvPr/>
        </p:nvCxnSpPr>
        <p:spPr>
          <a:xfrm flipV="1">
            <a:off x="3102429" y="5496412"/>
            <a:ext cx="0" cy="479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a:extLst>
              <a:ext uri="{FF2B5EF4-FFF2-40B4-BE49-F238E27FC236}">
                <a16:creationId xmlns:a16="http://schemas.microsoft.com/office/drawing/2014/main" xmlns="" id="{DCF60B26-C58B-7041-B5D9-A7B0054AA5C5}"/>
              </a:ext>
            </a:extLst>
          </p:cNvPr>
          <p:cNvCxnSpPr/>
          <p:nvPr/>
        </p:nvCxnSpPr>
        <p:spPr>
          <a:xfrm flipH="1">
            <a:off x="3102429" y="5421086"/>
            <a:ext cx="4490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a:extLst>
              <a:ext uri="{FF2B5EF4-FFF2-40B4-BE49-F238E27FC236}">
                <a16:creationId xmlns:a16="http://schemas.microsoft.com/office/drawing/2014/main" xmlns="" id="{187FC496-087C-8F4A-B6DA-4323A770FA2E}"/>
              </a:ext>
            </a:extLst>
          </p:cNvPr>
          <p:cNvCxnSpPr/>
          <p:nvPr/>
        </p:nvCxnSpPr>
        <p:spPr>
          <a:xfrm>
            <a:off x="906236" y="4214481"/>
            <a:ext cx="3740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a:extLst>
              <a:ext uri="{FF2B5EF4-FFF2-40B4-BE49-F238E27FC236}">
                <a16:creationId xmlns:a16="http://schemas.microsoft.com/office/drawing/2014/main" xmlns="" id="{8AF5CC5A-5A5F-254A-9897-4A8557B734BF}"/>
              </a:ext>
            </a:extLst>
          </p:cNvPr>
          <p:cNvCxnSpPr/>
          <p:nvPr/>
        </p:nvCxnSpPr>
        <p:spPr>
          <a:xfrm>
            <a:off x="2098221" y="4776107"/>
            <a:ext cx="0" cy="42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646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Sample Problem 3/5 (4 of 4)</a:t>
            </a:r>
          </a:p>
        </p:txBody>
      </p:sp>
      <p:sp>
        <p:nvSpPr>
          <p:cNvPr id="3" name="Content Placeholder 2"/>
          <p:cNvSpPr>
            <a:spLocks noGrp="1"/>
          </p:cNvSpPr>
          <p:nvPr>
            <p:ph idx="1"/>
          </p:nvPr>
        </p:nvSpPr>
        <p:spPr/>
        <p:txBody>
          <a:bodyPr/>
          <a:lstStyle/>
          <a:p>
            <a:pPr>
              <a:spcAft>
                <a:spcPts val="600"/>
              </a:spcAft>
            </a:pPr>
            <a:r>
              <a:rPr lang="en-US" dirty="0"/>
              <a:t>Equilibrium Conditions</a:t>
            </a:r>
            <a:endParaRPr lang="en-US" sz="12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361588"/>
            <a:ext cx="3200400" cy="2070847"/>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316523" y="3687754"/>
            <a:ext cx="2874154" cy="255480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838200" y="1925535"/>
            <a:ext cx="5486400" cy="2495693"/>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838200" y="4707684"/>
            <a:ext cx="3337560" cy="1656042"/>
          </a:xfrm>
          <a:prstGeom prst="rect">
            <a:avLst/>
          </a:prstGeom>
        </p:spPr>
      </p:pic>
    </p:spTree>
    <p:extLst>
      <p:ext uri="{BB962C8B-B14F-4D97-AF65-F5344CB8AC3E}">
        <p14:creationId xmlns:p14="http://schemas.microsoft.com/office/powerpoint/2010/main" val="242326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8BD42C59-B387-DA48-9CBC-6B7D74CD7EE3}"/>
              </a:ext>
            </a:extLst>
          </p:cNvPr>
          <p:cNvSpPr/>
          <p:nvPr/>
        </p:nvSpPr>
        <p:spPr>
          <a:xfrm>
            <a:off x="5553076" y="3231016"/>
            <a:ext cx="612321" cy="869496"/>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p:txBody>
          <a:bodyPr/>
          <a:lstStyle/>
          <a:p>
            <a:r>
              <a:rPr lang="en-US" dirty="0"/>
              <a:t>Article 3/4 – Sample Problem 3/6 (1 of 2)</a:t>
            </a:r>
          </a:p>
        </p:txBody>
      </p:sp>
      <p:sp>
        <p:nvSpPr>
          <p:cNvPr id="3" name="Content Placeholder 2"/>
          <p:cNvSpPr>
            <a:spLocks noGrp="1"/>
          </p:cNvSpPr>
          <p:nvPr>
            <p:ph idx="1"/>
          </p:nvPr>
        </p:nvSpPr>
        <p:spPr/>
        <p:txBody>
          <a:bodyPr/>
          <a:lstStyle/>
          <a:p>
            <a:r>
              <a:rPr lang="en-US" dirty="0"/>
              <a:t>Problem Statement</a:t>
            </a:r>
          </a:p>
          <a:p>
            <a:pPr marL="457200" lvl="1" indent="0" algn="just">
              <a:buNone/>
            </a:pPr>
            <a:r>
              <a:rPr lang="en-US" sz="2000" dirty="0"/>
              <a:t>A 200-N force is applied to the handle of the hoist in the direction shown.  The bearing </a:t>
            </a:r>
            <a:r>
              <a:rPr lang="en-US" sz="2000" i="1" dirty="0"/>
              <a:t>A </a:t>
            </a:r>
            <a:r>
              <a:rPr lang="en-US" sz="2000" dirty="0"/>
              <a:t>supports the thrust (force in the direction of the shaft axis), while bearing </a:t>
            </a:r>
            <a:r>
              <a:rPr lang="en-US" sz="2000" i="1" dirty="0"/>
              <a:t>B </a:t>
            </a:r>
            <a:r>
              <a:rPr lang="en-US" sz="2000" dirty="0"/>
              <a:t>supports only radial load (load normal to the shaft axis). Determine the mass </a:t>
            </a:r>
            <a:r>
              <a:rPr lang="en-US" sz="2000" i="1" dirty="0"/>
              <a:t>m </a:t>
            </a:r>
            <a:r>
              <a:rPr lang="en-US" sz="2000" dirty="0"/>
              <a:t>which can be supported and the total radial force exerted on the shaft by each bearing. Assume neither bearing to be capable of supporting a moment about a line normal to the shaft axis.</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38200" y="3568534"/>
            <a:ext cx="3657600" cy="2559733"/>
          </a:xfrm>
          <a:prstGeom prst="rect">
            <a:avLst/>
          </a:prstGeom>
        </p:spPr>
      </p:pic>
      <p:cxnSp>
        <p:nvCxnSpPr>
          <p:cNvPr id="6" name="Düz Bağlayıcı 5">
            <a:extLst>
              <a:ext uri="{FF2B5EF4-FFF2-40B4-BE49-F238E27FC236}">
                <a16:creationId xmlns:a16="http://schemas.microsoft.com/office/drawing/2014/main" xmlns="" id="{3A5AC98A-B6B1-5B46-81AB-C89A3AFD98F3}"/>
              </a:ext>
            </a:extLst>
          </p:cNvPr>
          <p:cNvCxnSpPr/>
          <p:nvPr/>
        </p:nvCxnSpPr>
        <p:spPr>
          <a:xfrm>
            <a:off x="5785758" y="3665764"/>
            <a:ext cx="2139042" cy="10858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xmlns="" id="{68061315-40FB-F547-B15B-44FC89FC784F}"/>
              </a:ext>
            </a:extLst>
          </p:cNvPr>
          <p:cNvCxnSpPr/>
          <p:nvPr/>
        </p:nvCxnSpPr>
        <p:spPr>
          <a:xfrm flipV="1">
            <a:off x="7886700" y="4016829"/>
            <a:ext cx="751114" cy="7347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xmlns="" id="{F2EAC598-4024-2F44-8FDA-AAD9901B9900}"/>
              </a:ext>
            </a:extLst>
          </p:cNvPr>
          <p:cNvCxnSpPr/>
          <p:nvPr/>
        </p:nvCxnSpPr>
        <p:spPr>
          <a:xfrm>
            <a:off x="8645979" y="4008664"/>
            <a:ext cx="310242" cy="155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Düz Ok Bağlayıcısı 12">
            <a:extLst>
              <a:ext uri="{FF2B5EF4-FFF2-40B4-BE49-F238E27FC236}">
                <a16:creationId xmlns:a16="http://schemas.microsoft.com/office/drawing/2014/main" xmlns="" id="{C75FF379-B0BF-1141-8ECB-BA138AC7D48E}"/>
              </a:ext>
            </a:extLst>
          </p:cNvPr>
          <p:cNvCxnSpPr/>
          <p:nvPr/>
        </p:nvCxnSpPr>
        <p:spPr>
          <a:xfrm flipV="1">
            <a:off x="7274378" y="4384221"/>
            <a:ext cx="0" cy="489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xmlns="" id="{4B4F127F-5C48-EF47-AA2E-255761DB3D19}"/>
              </a:ext>
            </a:extLst>
          </p:cNvPr>
          <p:cNvCxnSpPr/>
          <p:nvPr/>
        </p:nvCxnSpPr>
        <p:spPr>
          <a:xfrm flipV="1">
            <a:off x="6838951" y="4441371"/>
            <a:ext cx="391885" cy="310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a:extLst>
              <a:ext uri="{FF2B5EF4-FFF2-40B4-BE49-F238E27FC236}">
                <a16:creationId xmlns:a16="http://schemas.microsoft.com/office/drawing/2014/main" xmlns="" id="{3B10DD06-1383-B443-BC15-B4A3B221B51D}"/>
              </a:ext>
            </a:extLst>
          </p:cNvPr>
          <p:cNvCxnSpPr>
            <a:cxnSpLocks/>
          </p:cNvCxnSpPr>
          <p:nvPr/>
        </p:nvCxnSpPr>
        <p:spPr>
          <a:xfrm flipH="1" flipV="1">
            <a:off x="7288668" y="4367891"/>
            <a:ext cx="442231" cy="212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a:extLst>
              <a:ext uri="{FF2B5EF4-FFF2-40B4-BE49-F238E27FC236}">
                <a16:creationId xmlns:a16="http://schemas.microsoft.com/office/drawing/2014/main" xmlns="" id="{D20B671F-B40E-C443-B1E5-D8C5CD2298BD}"/>
              </a:ext>
            </a:extLst>
          </p:cNvPr>
          <p:cNvCxnSpPr/>
          <p:nvPr/>
        </p:nvCxnSpPr>
        <p:spPr>
          <a:xfrm flipV="1">
            <a:off x="6613071" y="4100512"/>
            <a:ext cx="0" cy="420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a:extLst>
              <a:ext uri="{FF2B5EF4-FFF2-40B4-BE49-F238E27FC236}">
                <a16:creationId xmlns:a16="http://schemas.microsoft.com/office/drawing/2014/main" xmlns="" id="{95AB4F6C-D2E5-7445-8A1F-3DA0BC5C290C}"/>
              </a:ext>
            </a:extLst>
          </p:cNvPr>
          <p:cNvCxnSpPr/>
          <p:nvPr/>
        </p:nvCxnSpPr>
        <p:spPr>
          <a:xfrm flipV="1">
            <a:off x="6248400" y="4100512"/>
            <a:ext cx="351064" cy="200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a:extLst>
              <a:ext uri="{FF2B5EF4-FFF2-40B4-BE49-F238E27FC236}">
                <a16:creationId xmlns:a16="http://schemas.microsoft.com/office/drawing/2014/main" xmlns="" id="{C0D630FC-6EB5-2549-B0FF-D3DBFC465259}"/>
              </a:ext>
            </a:extLst>
          </p:cNvPr>
          <p:cNvCxnSpPr>
            <a:stCxn id="11" idx="2"/>
          </p:cNvCxnSpPr>
          <p:nvPr/>
        </p:nvCxnSpPr>
        <p:spPr>
          <a:xfrm>
            <a:off x="5553076" y="3665764"/>
            <a:ext cx="0" cy="118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Metin kutusu 24">
            <a:extLst>
              <a:ext uri="{FF2B5EF4-FFF2-40B4-BE49-F238E27FC236}">
                <a16:creationId xmlns:a16="http://schemas.microsoft.com/office/drawing/2014/main" xmlns="" id="{032B0B8F-9FB4-C141-A362-019373D53863}"/>
              </a:ext>
            </a:extLst>
          </p:cNvPr>
          <p:cNvSpPr txBox="1"/>
          <p:nvPr/>
        </p:nvSpPr>
        <p:spPr>
          <a:xfrm>
            <a:off x="5153767" y="4874078"/>
            <a:ext cx="798617" cy="369332"/>
          </a:xfrm>
          <a:prstGeom prst="rect">
            <a:avLst/>
          </a:prstGeom>
          <a:noFill/>
        </p:spPr>
        <p:txBody>
          <a:bodyPr wrap="none" rtlCol="0">
            <a:spAutoFit/>
          </a:bodyPr>
          <a:lstStyle/>
          <a:p>
            <a:r>
              <a:rPr lang="tr-TR" dirty="0"/>
              <a:t>W=mg</a:t>
            </a:r>
          </a:p>
        </p:txBody>
      </p:sp>
      <p:cxnSp>
        <p:nvCxnSpPr>
          <p:cNvPr id="27" name="Düz Ok Bağlayıcısı 26">
            <a:extLst>
              <a:ext uri="{FF2B5EF4-FFF2-40B4-BE49-F238E27FC236}">
                <a16:creationId xmlns:a16="http://schemas.microsoft.com/office/drawing/2014/main" xmlns="" id="{0D5EC85D-4D3A-E944-AAE1-6FBBE2E33B40}"/>
              </a:ext>
            </a:extLst>
          </p:cNvPr>
          <p:cNvCxnSpPr>
            <a:cxnSpLocks/>
          </p:cNvCxnSpPr>
          <p:nvPr/>
        </p:nvCxnSpPr>
        <p:spPr>
          <a:xfrm>
            <a:off x="8956221" y="3494314"/>
            <a:ext cx="0" cy="669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a:extLst>
              <a:ext uri="{FF2B5EF4-FFF2-40B4-BE49-F238E27FC236}">
                <a16:creationId xmlns:a16="http://schemas.microsoft.com/office/drawing/2014/main" xmlns="" id="{02CEF773-1063-DA43-90D9-6EA2053DE442}"/>
              </a:ext>
            </a:extLst>
          </p:cNvPr>
          <p:cNvCxnSpPr/>
          <p:nvPr/>
        </p:nvCxnSpPr>
        <p:spPr>
          <a:xfrm flipH="1">
            <a:off x="9010651" y="3733120"/>
            <a:ext cx="400050" cy="387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Düz Ok Bağlayıcısı 30">
            <a:extLst>
              <a:ext uri="{FF2B5EF4-FFF2-40B4-BE49-F238E27FC236}">
                <a16:creationId xmlns:a16="http://schemas.microsoft.com/office/drawing/2014/main" xmlns="" id="{B401DB5B-7376-B841-B163-3D74E1DD73E2}"/>
              </a:ext>
            </a:extLst>
          </p:cNvPr>
          <p:cNvCxnSpPr/>
          <p:nvPr/>
        </p:nvCxnSpPr>
        <p:spPr>
          <a:xfrm flipH="1" flipV="1">
            <a:off x="8964386" y="4200524"/>
            <a:ext cx="530678" cy="273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Metin kutusu 32">
            <a:extLst>
              <a:ext uri="{FF2B5EF4-FFF2-40B4-BE49-F238E27FC236}">
                <a16:creationId xmlns:a16="http://schemas.microsoft.com/office/drawing/2014/main" xmlns="" id="{BA50F06B-C0F9-EB4B-A0D5-5AC6A0B76600}"/>
              </a:ext>
            </a:extLst>
          </p:cNvPr>
          <p:cNvSpPr txBox="1"/>
          <p:nvPr/>
        </p:nvSpPr>
        <p:spPr>
          <a:xfrm>
            <a:off x="7043960" y="4906384"/>
            <a:ext cx="417294" cy="369332"/>
          </a:xfrm>
          <a:prstGeom prst="rect">
            <a:avLst/>
          </a:prstGeom>
          <a:noFill/>
        </p:spPr>
        <p:txBody>
          <a:bodyPr wrap="none" rtlCol="0">
            <a:spAutoFit/>
          </a:bodyPr>
          <a:lstStyle/>
          <a:p>
            <a:r>
              <a:rPr lang="tr-TR" dirty="0"/>
              <a:t>Ay</a:t>
            </a:r>
          </a:p>
        </p:txBody>
      </p:sp>
      <p:sp>
        <p:nvSpPr>
          <p:cNvPr id="34" name="Metin kutusu 33">
            <a:extLst>
              <a:ext uri="{FF2B5EF4-FFF2-40B4-BE49-F238E27FC236}">
                <a16:creationId xmlns:a16="http://schemas.microsoft.com/office/drawing/2014/main" xmlns="" id="{EE0EFA9C-10A6-154F-A4CB-03E905F6C234}"/>
              </a:ext>
            </a:extLst>
          </p:cNvPr>
          <p:cNvSpPr txBox="1"/>
          <p:nvPr/>
        </p:nvSpPr>
        <p:spPr>
          <a:xfrm>
            <a:off x="7509783" y="4257082"/>
            <a:ext cx="409086" cy="369332"/>
          </a:xfrm>
          <a:prstGeom prst="rect">
            <a:avLst/>
          </a:prstGeom>
          <a:noFill/>
        </p:spPr>
        <p:txBody>
          <a:bodyPr wrap="none" rtlCol="0">
            <a:spAutoFit/>
          </a:bodyPr>
          <a:lstStyle/>
          <a:p>
            <a:r>
              <a:rPr lang="tr-TR" dirty="0"/>
              <a:t>Az</a:t>
            </a:r>
          </a:p>
        </p:txBody>
      </p:sp>
      <p:sp>
        <p:nvSpPr>
          <p:cNvPr id="35" name="Metin kutusu 34">
            <a:extLst>
              <a:ext uri="{FF2B5EF4-FFF2-40B4-BE49-F238E27FC236}">
                <a16:creationId xmlns:a16="http://schemas.microsoft.com/office/drawing/2014/main" xmlns="" id="{7C5A9B27-7DF2-E440-BF3B-06E2DAAE2E7C}"/>
              </a:ext>
            </a:extLst>
          </p:cNvPr>
          <p:cNvSpPr txBox="1"/>
          <p:nvPr/>
        </p:nvSpPr>
        <p:spPr>
          <a:xfrm>
            <a:off x="6552500" y="4662529"/>
            <a:ext cx="417102" cy="369332"/>
          </a:xfrm>
          <a:prstGeom prst="rect">
            <a:avLst/>
          </a:prstGeom>
          <a:noFill/>
        </p:spPr>
        <p:txBody>
          <a:bodyPr wrap="none" rtlCol="0">
            <a:spAutoFit/>
          </a:bodyPr>
          <a:lstStyle/>
          <a:p>
            <a:r>
              <a:rPr lang="tr-TR" dirty="0" err="1"/>
              <a:t>Ax</a:t>
            </a:r>
            <a:endParaRPr lang="tr-TR" dirty="0"/>
          </a:p>
        </p:txBody>
      </p:sp>
      <p:sp>
        <p:nvSpPr>
          <p:cNvPr id="36" name="Metin kutusu 35">
            <a:extLst>
              <a:ext uri="{FF2B5EF4-FFF2-40B4-BE49-F238E27FC236}">
                <a16:creationId xmlns:a16="http://schemas.microsoft.com/office/drawing/2014/main" xmlns="" id="{CE624161-D94A-BA4E-B39D-F750BF36E842}"/>
              </a:ext>
            </a:extLst>
          </p:cNvPr>
          <p:cNvSpPr txBox="1"/>
          <p:nvPr/>
        </p:nvSpPr>
        <p:spPr>
          <a:xfrm>
            <a:off x="5952384" y="4208689"/>
            <a:ext cx="407419" cy="369332"/>
          </a:xfrm>
          <a:prstGeom prst="rect">
            <a:avLst/>
          </a:prstGeom>
          <a:noFill/>
        </p:spPr>
        <p:txBody>
          <a:bodyPr wrap="none" rtlCol="0">
            <a:spAutoFit/>
          </a:bodyPr>
          <a:lstStyle/>
          <a:p>
            <a:r>
              <a:rPr lang="tr-TR" dirty="0" err="1"/>
              <a:t>Bx</a:t>
            </a:r>
            <a:endParaRPr lang="tr-TR" dirty="0"/>
          </a:p>
        </p:txBody>
      </p:sp>
      <p:sp>
        <p:nvSpPr>
          <p:cNvPr id="37" name="Metin kutusu 36">
            <a:extLst>
              <a:ext uri="{FF2B5EF4-FFF2-40B4-BE49-F238E27FC236}">
                <a16:creationId xmlns:a16="http://schemas.microsoft.com/office/drawing/2014/main" xmlns="" id="{BD95DDD9-7F61-0840-957C-B9FF9FF7AC8F}"/>
              </a:ext>
            </a:extLst>
          </p:cNvPr>
          <p:cNvSpPr txBox="1"/>
          <p:nvPr/>
        </p:nvSpPr>
        <p:spPr>
          <a:xfrm>
            <a:off x="6349262" y="4429847"/>
            <a:ext cx="401072" cy="369332"/>
          </a:xfrm>
          <a:prstGeom prst="rect">
            <a:avLst/>
          </a:prstGeom>
          <a:noFill/>
        </p:spPr>
        <p:txBody>
          <a:bodyPr wrap="none" rtlCol="0">
            <a:spAutoFit/>
          </a:bodyPr>
          <a:lstStyle/>
          <a:p>
            <a:r>
              <a:rPr lang="tr-TR" dirty="0" err="1"/>
              <a:t>Bz</a:t>
            </a:r>
            <a:endParaRPr lang="tr-TR" dirty="0"/>
          </a:p>
        </p:txBody>
      </p:sp>
      <p:cxnSp>
        <p:nvCxnSpPr>
          <p:cNvPr id="39" name="Düz Ok Bağlayıcısı 38">
            <a:extLst>
              <a:ext uri="{FF2B5EF4-FFF2-40B4-BE49-F238E27FC236}">
                <a16:creationId xmlns:a16="http://schemas.microsoft.com/office/drawing/2014/main" xmlns="" id="{F31D9892-0380-3845-BDF4-DD07DE260815}"/>
              </a:ext>
            </a:extLst>
          </p:cNvPr>
          <p:cNvCxnSpPr/>
          <p:nvPr/>
        </p:nvCxnSpPr>
        <p:spPr>
          <a:xfrm>
            <a:off x="3690257" y="3733120"/>
            <a:ext cx="0" cy="8449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Metin kutusu 39">
            <a:extLst>
              <a:ext uri="{FF2B5EF4-FFF2-40B4-BE49-F238E27FC236}">
                <a16:creationId xmlns:a16="http://schemas.microsoft.com/office/drawing/2014/main" xmlns="" id="{E3FCCE5B-4703-C344-8B95-321EE5BB0827}"/>
              </a:ext>
            </a:extLst>
          </p:cNvPr>
          <p:cNvSpPr txBox="1"/>
          <p:nvPr/>
        </p:nvSpPr>
        <p:spPr>
          <a:xfrm>
            <a:off x="4012223" y="4257082"/>
            <a:ext cx="1132298" cy="369332"/>
          </a:xfrm>
          <a:prstGeom prst="rect">
            <a:avLst/>
          </a:prstGeom>
          <a:noFill/>
        </p:spPr>
        <p:txBody>
          <a:bodyPr wrap="none" rtlCol="0">
            <a:spAutoFit/>
          </a:bodyPr>
          <a:lstStyle/>
          <a:p>
            <a:r>
              <a:rPr lang="tr-TR" dirty="0"/>
              <a:t>200xsin60</a:t>
            </a:r>
          </a:p>
        </p:txBody>
      </p:sp>
      <p:cxnSp>
        <p:nvCxnSpPr>
          <p:cNvPr id="42" name="Düz Ok Bağlayıcısı 41">
            <a:extLst>
              <a:ext uri="{FF2B5EF4-FFF2-40B4-BE49-F238E27FC236}">
                <a16:creationId xmlns:a16="http://schemas.microsoft.com/office/drawing/2014/main" xmlns="" id="{0796B7E9-FC78-9A43-83CB-411BC11D74E2}"/>
              </a:ext>
            </a:extLst>
          </p:cNvPr>
          <p:cNvCxnSpPr/>
          <p:nvPr/>
        </p:nvCxnSpPr>
        <p:spPr>
          <a:xfrm flipH="1">
            <a:off x="3744778" y="4626414"/>
            <a:ext cx="910226" cy="48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870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Sample Problem 3/6 (2 of 2)</a:t>
            </a:r>
          </a:p>
        </p:txBody>
      </p:sp>
      <p:sp>
        <p:nvSpPr>
          <p:cNvPr id="3" name="Content Placeholder 2"/>
          <p:cNvSpPr>
            <a:spLocks noGrp="1"/>
          </p:cNvSpPr>
          <p:nvPr>
            <p:ph idx="1"/>
          </p:nvPr>
        </p:nvSpPr>
        <p:spPr/>
        <p:txBody>
          <a:bodyPr/>
          <a:lstStyle/>
          <a:p>
            <a:pPr>
              <a:spcAft>
                <a:spcPts val="600"/>
              </a:spcAft>
            </a:pPr>
            <a:r>
              <a:rPr lang="en-US" dirty="0"/>
              <a:t>Free-Body Diagram (Orthographic Projections)</a:t>
            </a:r>
          </a:p>
          <a:p>
            <a:pPr>
              <a:spcAft>
                <a:spcPts val="600"/>
              </a:spcAft>
            </a:pPr>
            <a:r>
              <a:rPr lang="en-US" dirty="0"/>
              <a:t>Equilibrium Conditions</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361588"/>
            <a:ext cx="3200400" cy="2239766"/>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153400" y="3683807"/>
            <a:ext cx="3365170" cy="2966375"/>
          </a:xfrm>
          <a:prstGeom prst="rect">
            <a:avLst/>
          </a:prstGeom>
        </p:spPr>
      </p:pic>
      <p:pic>
        <p:nvPicPr>
          <p:cNvPr id="6" name="Picture 5"/>
          <p:cNvPicPr>
            <a:picLocks noChangeAspect="1"/>
          </p:cNvPicPr>
          <p:nvPr/>
        </p:nvPicPr>
        <p:blipFill>
          <a:blip r:embed="rId4"/>
          <a:stretch>
            <a:fillRect/>
          </a:stretch>
        </p:blipFill>
        <p:spPr>
          <a:xfrm>
            <a:off x="838200" y="2481471"/>
            <a:ext cx="5486400" cy="3836894"/>
          </a:xfrm>
          <a:prstGeom prst="rect">
            <a:avLst/>
          </a:prstGeom>
        </p:spPr>
      </p:pic>
    </p:spTree>
    <p:extLst>
      <p:ext uri="{BB962C8B-B14F-4D97-AF65-F5344CB8AC3E}">
        <p14:creationId xmlns:p14="http://schemas.microsoft.com/office/powerpoint/2010/main" val="1340776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Sample Problem 3/7 (1 of 3)</a:t>
            </a:r>
          </a:p>
        </p:txBody>
      </p:sp>
      <p:sp>
        <p:nvSpPr>
          <p:cNvPr id="3" name="Content Placeholder 2"/>
          <p:cNvSpPr>
            <a:spLocks noGrp="1"/>
          </p:cNvSpPr>
          <p:nvPr>
            <p:ph idx="1"/>
          </p:nvPr>
        </p:nvSpPr>
        <p:spPr/>
        <p:txBody>
          <a:bodyPr/>
          <a:lstStyle/>
          <a:p>
            <a:r>
              <a:rPr lang="en-US" dirty="0"/>
              <a:t>Problem Statement</a:t>
            </a:r>
          </a:p>
          <a:p>
            <a:pPr marL="457200" lvl="1" indent="0" algn="just">
              <a:buNone/>
            </a:pPr>
            <a:r>
              <a:rPr lang="en-US" sz="2000" dirty="0"/>
              <a:t>The welded tubular frame is secured to the horizontal </a:t>
            </a:r>
            <a:r>
              <a:rPr lang="en-US" sz="2000" i="1" dirty="0"/>
              <a:t>x-y </a:t>
            </a:r>
            <a:r>
              <a:rPr lang="en-US" sz="2000" dirty="0"/>
              <a:t>plane by a ball-and-socket joint at </a:t>
            </a:r>
            <a:r>
              <a:rPr lang="en-US" sz="2000" i="1" dirty="0"/>
              <a:t>A </a:t>
            </a:r>
            <a:r>
              <a:rPr lang="en-US" sz="2000" dirty="0"/>
              <a:t>and receives support from the loose-fitting ring at </a:t>
            </a:r>
            <a:r>
              <a:rPr lang="en-US" sz="2000" i="1" dirty="0"/>
              <a:t>B</a:t>
            </a:r>
            <a:r>
              <a:rPr lang="en-US" sz="2000" dirty="0"/>
              <a:t>. Under the action of the 2-kN load, rotation about a line from </a:t>
            </a:r>
            <a:r>
              <a:rPr lang="en-US" sz="2000" i="1" dirty="0"/>
              <a:t>A </a:t>
            </a:r>
            <a:r>
              <a:rPr lang="en-US" sz="2000" dirty="0"/>
              <a:t>to </a:t>
            </a:r>
            <a:r>
              <a:rPr lang="en-US" sz="2000" i="1" dirty="0"/>
              <a:t>B </a:t>
            </a:r>
            <a:r>
              <a:rPr lang="en-US" sz="2000" dirty="0"/>
              <a:t>is prevented by the cable </a:t>
            </a:r>
            <a:r>
              <a:rPr lang="en-US" sz="2000" i="1" dirty="0"/>
              <a:t>CD</a:t>
            </a:r>
            <a:r>
              <a:rPr lang="en-US" sz="2000" dirty="0"/>
              <a:t>, and the frame is stable in the position shown. Neglect the weight of the frame compared with the applied load and determine the tension </a:t>
            </a:r>
            <a:r>
              <a:rPr lang="en-US" sz="2000" i="1" dirty="0"/>
              <a:t>T </a:t>
            </a:r>
            <a:r>
              <a:rPr lang="en-US" sz="2000" dirty="0"/>
              <a:t>in the cable, the reaction at the ring, and the reaction components at </a:t>
            </a:r>
            <a:r>
              <a:rPr lang="en-US" sz="2000" i="1" dirty="0"/>
              <a:t>A</a:t>
            </a:r>
            <a:r>
              <a:rPr lang="en-US" sz="2000" dirty="0"/>
              <a:t>.</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38200" y="3457548"/>
            <a:ext cx="2013253" cy="3200400"/>
          </a:xfrm>
          <a:prstGeom prst="rect">
            <a:avLst/>
          </a:prstGeom>
        </p:spPr>
      </p:pic>
    </p:spTree>
    <p:extLst>
      <p:ext uri="{BB962C8B-B14F-4D97-AF65-F5344CB8AC3E}">
        <p14:creationId xmlns:p14="http://schemas.microsoft.com/office/powerpoint/2010/main" val="28095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3/2 – Modeling the Action of Forces (2 of 4)</a:t>
            </a:r>
          </a:p>
        </p:txBody>
      </p:sp>
      <p:pic>
        <p:nvPicPr>
          <p:cNvPr id="8" name="Content Placeholder 7"/>
          <p:cNvPicPr>
            <a:picLocks noGrp="1" noChangeAspect="1"/>
          </p:cNvPicPr>
          <p:nvPr>
            <p:ph idx="1"/>
          </p:nvPr>
        </p:nvPicPr>
        <p:blipFill rotWithShape="1">
          <a:blip r:embed="rId2"/>
          <a:srcRect b="93415"/>
          <a:stretch/>
        </p:blipFill>
        <p:spPr>
          <a:xfrm>
            <a:off x="838200" y="1215245"/>
            <a:ext cx="6172200" cy="474607"/>
          </a:xfrm>
          <a:prstGeom prst="rect">
            <a:avLst/>
          </a:prstGeom>
        </p:spPr>
      </p:pic>
      <p:pic>
        <p:nvPicPr>
          <p:cNvPr id="4" name="Content Placeholder 7"/>
          <p:cNvPicPr>
            <a:picLocks noChangeAspect="1"/>
          </p:cNvPicPr>
          <p:nvPr/>
        </p:nvPicPr>
        <p:blipFill rotWithShape="1">
          <a:blip r:embed="rId2">
            <a:clrChange>
              <a:clrFrom>
                <a:srgbClr val="FFFFFF"/>
              </a:clrFrom>
              <a:clrTo>
                <a:srgbClr val="FFFFFF">
                  <a:alpha val="0"/>
                </a:srgbClr>
              </a:clrTo>
            </a:clrChange>
          </a:blip>
          <a:srcRect l="-308" t="61618" r="308" b="153"/>
          <a:stretch/>
        </p:blipFill>
        <p:spPr>
          <a:xfrm>
            <a:off x="818178" y="1688646"/>
            <a:ext cx="6172200" cy="2755398"/>
          </a:xfrm>
          <a:prstGeom prst="rect">
            <a:avLst/>
          </a:prstGeom>
        </p:spPr>
      </p:pic>
      <p:pic>
        <p:nvPicPr>
          <p:cNvPr id="6" name="Content Placeholder 9"/>
          <p:cNvPicPr>
            <a:picLocks noChangeAspect="1"/>
          </p:cNvPicPr>
          <p:nvPr/>
        </p:nvPicPr>
        <p:blipFill rotWithShape="1">
          <a:blip r:embed="rId3">
            <a:clrChange>
              <a:clrFrom>
                <a:srgbClr val="FFFFFF"/>
              </a:clrFrom>
              <a:clrTo>
                <a:srgbClr val="FFFFFF">
                  <a:alpha val="0"/>
                </a:srgbClr>
              </a:clrTo>
            </a:clrChange>
          </a:blip>
          <a:srcRect t="8055" b="53486"/>
          <a:stretch/>
        </p:blipFill>
        <p:spPr>
          <a:xfrm>
            <a:off x="851552" y="4430687"/>
            <a:ext cx="6144768" cy="2261838"/>
          </a:xfrm>
          <a:prstGeom prst="rect">
            <a:avLst/>
          </a:prstGeom>
        </p:spPr>
      </p:pic>
    </p:spTree>
    <p:extLst>
      <p:ext uri="{BB962C8B-B14F-4D97-AF65-F5344CB8AC3E}">
        <p14:creationId xmlns:p14="http://schemas.microsoft.com/office/powerpoint/2010/main" val="6699477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Sample Problem 3/7 (2 of 3)</a:t>
            </a:r>
          </a:p>
        </p:txBody>
      </p:sp>
      <p:sp>
        <p:nvSpPr>
          <p:cNvPr id="3" name="Content Placeholder 2"/>
          <p:cNvSpPr>
            <a:spLocks noGrp="1"/>
          </p:cNvSpPr>
          <p:nvPr>
            <p:ph idx="1"/>
          </p:nvPr>
        </p:nvSpPr>
        <p:spPr/>
        <p:txBody>
          <a:bodyPr/>
          <a:lstStyle/>
          <a:p>
            <a:r>
              <a:rPr lang="en-US" dirty="0"/>
              <a:t>Free-Body Diagram</a:t>
            </a:r>
          </a:p>
          <a:p>
            <a:r>
              <a:rPr lang="en-US" dirty="0"/>
              <a:t>Moment Sum about Line </a:t>
            </a:r>
            <a:r>
              <a:rPr lang="en-US" i="1" dirty="0"/>
              <a:t>AB</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6882740" y="1361588"/>
            <a:ext cx="2013253" cy="3200400"/>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9014747" y="1361588"/>
            <a:ext cx="2397388" cy="3231263"/>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879764" y="2283737"/>
            <a:ext cx="4937760" cy="4556502"/>
          </a:xfrm>
          <a:prstGeom prst="rect">
            <a:avLst/>
          </a:prstGeom>
        </p:spPr>
      </p:pic>
    </p:spTree>
    <p:extLst>
      <p:ext uri="{BB962C8B-B14F-4D97-AF65-F5344CB8AC3E}">
        <p14:creationId xmlns:p14="http://schemas.microsoft.com/office/powerpoint/2010/main" val="4049930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3/4 – Sample Problem 3/7 (3 of 3)</a:t>
            </a:r>
          </a:p>
        </p:txBody>
      </p:sp>
      <p:sp>
        <p:nvSpPr>
          <p:cNvPr id="3" name="Content Placeholder 2"/>
          <p:cNvSpPr>
            <a:spLocks noGrp="1"/>
          </p:cNvSpPr>
          <p:nvPr>
            <p:ph idx="1"/>
          </p:nvPr>
        </p:nvSpPr>
        <p:spPr/>
        <p:txBody>
          <a:bodyPr/>
          <a:lstStyle/>
          <a:p>
            <a:r>
              <a:rPr lang="en-US" dirty="0"/>
              <a:t>Remaining Equilibrium Conditions</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001494" y="1361588"/>
            <a:ext cx="2013253" cy="3200400"/>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9014747" y="1361588"/>
            <a:ext cx="2397388" cy="3231263"/>
          </a:xfrm>
          <a:prstGeom prst="rect">
            <a:avLst/>
          </a:prstGeom>
        </p:spPr>
      </p:pic>
      <p:pic>
        <p:nvPicPr>
          <p:cNvPr id="8" name="Picture 7"/>
          <p:cNvPicPr>
            <a:picLocks noChangeAspect="1"/>
          </p:cNvPicPr>
          <p:nvPr/>
        </p:nvPicPr>
        <p:blipFill>
          <a:blip r:embed="rId4"/>
          <a:stretch>
            <a:fillRect/>
          </a:stretch>
        </p:blipFill>
        <p:spPr>
          <a:xfrm>
            <a:off x="838200" y="1899370"/>
            <a:ext cx="5486400" cy="1518281"/>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838200" y="4024935"/>
            <a:ext cx="3337560" cy="848446"/>
          </a:xfrm>
          <a:prstGeom prst="rect">
            <a:avLst/>
          </a:prstGeom>
        </p:spPr>
      </p:pic>
    </p:spTree>
    <p:extLst>
      <p:ext uri="{BB962C8B-B14F-4D97-AF65-F5344CB8AC3E}">
        <p14:creationId xmlns:p14="http://schemas.microsoft.com/office/powerpoint/2010/main" val="312493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3/2 – Modeling the Action of Forces (3 of 4)</a:t>
            </a:r>
          </a:p>
        </p:txBody>
      </p:sp>
      <p:pic>
        <p:nvPicPr>
          <p:cNvPr id="8" name="Content Placeholder 7"/>
          <p:cNvPicPr>
            <a:picLocks noGrp="1" noChangeAspect="1"/>
          </p:cNvPicPr>
          <p:nvPr>
            <p:ph idx="1"/>
          </p:nvPr>
        </p:nvPicPr>
        <p:blipFill rotWithShape="1">
          <a:blip r:embed="rId2"/>
          <a:srcRect b="93415"/>
          <a:stretch/>
        </p:blipFill>
        <p:spPr>
          <a:xfrm>
            <a:off x="838200" y="1215244"/>
            <a:ext cx="7253298" cy="557737"/>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844874" y="1790693"/>
            <a:ext cx="7246624" cy="3709994"/>
          </a:xfrm>
          <a:prstGeom prst="rect">
            <a:avLst/>
          </a:prstGeom>
        </p:spPr>
      </p:pic>
    </p:spTree>
    <p:extLst>
      <p:ext uri="{BB962C8B-B14F-4D97-AF65-F5344CB8AC3E}">
        <p14:creationId xmlns:p14="http://schemas.microsoft.com/office/powerpoint/2010/main" val="4293015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3/2 – Modeling the Action of Forces (4 of 4)</a:t>
            </a:r>
          </a:p>
        </p:txBody>
      </p:sp>
      <p:pic>
        <p:nvPicPr>
          <p:cNvPr id="8" name="Content Placeholder 7"/>
          <p:cNvPicPr>
            <a:picLocks noGrp="1" noChangeAspect="1"/>
          </p:cNvPicPr>
          <p:nvPr>
            <p:ph idx="1"/>
          </p:nvPr>
        </p:nvPicPr>
        <p:blipFill rotWithShape="1">
          <a:blip r:embed="rId2"/>
          <a:srcRect b="93415"/>
          <a:stretch/>
        </p:blipFill>
        <p:spPr>
          <a:xfrm>
            <a:off x="838200" y="1215245"/>
            <a:ext cx="8246834" cy="634135"/>
          </a:xfrm>
          <a:prstGeom prst="rect">
            <a:avLst/>
          </a:prstGeom>
        </p:spPr>
      </p:pic>
      <p:pic>
        <p:nvPicPr>
          <p:cNvPr id="4" name="Picture 3"/>
          <p:cNvPicPr>
            <a:picLocks noChangeAspect="1"/>
          </p:cNvPicPr>
          <p:nvPr/>
        </p:nvPicPr>
        <p:blipFill>
          <a:blip r:embed="rId3"/>
          <a:stretch>
            <a:fillRect/>
          </a:stretch>
        </p:blipFill>
        <p:spPr>
          <a:xfrm>
            <a:off x="854017" y="1889671"/>
            <a:ext cx="8231017" cy="4854029"/>
          </a:xfrm>
          <a:prstGeom prst="rect">
            <a:avLst/>
          </a:prstGeom>
        </p:spPr>
      </p:pic>
    </p:spTree>
    <p:extLst>
      <p:ext uri="{BB962C8B-B14F-4D97-AF65-F5344CB8AC3E}">
        <p14:creationId xmlns:p14="http://schemas.microsoft.com/office/powerpoint/2010/main" val="3160868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3/2 – Construction of Free-Body Diagrams</a:t>
            </a:r>
          </a:p>
        </p:txBody>
      </p:sp>
      <p:sp>
        <p:nvSpPr>
          <p:cNvPr id="3" name="Content Placeholder 2"/>
          <p:cNvSpPr>
            <a:spLocks noGrp="1"/>
          </p:cNvSpPr>
          <p:nvPr>
            <p:ph idx="1"/>
          </p:nvPr>
        </p:nvSpPr>
        <p:spPr/>
        <p:txBody>
          <a:bodyPr/>
          <a:lstStyle/>
          <a:p>
            <a:r>
              <a:rPr lang="en-US" dirty="0"/>
              <a:t>Step 1:  Decide which system to isolate.</a:t>
            </a:r>
          </a:p>
          <a:p>
            <a:endParaRPr lang="en-US" dirty="0"/>
          </a:p>
          <a:p>
            <a:r>
              <a:rPr lang="en-US" dirty="0"/>
              <a:t>Step 2:  Isolate the system by drawing a diagram which represents its complete external boundary.</a:t>
            </a:r>
          </a:p>
          <a:p>
            <a:endParaRPr lang="en-US" dirty="0"/>
          </a:p>
          <a:p>
            <a:r>
              <a:rPr lang="en-US" dirty="0"/>
              <a:t>Step 3:  Identify all forces which act on the isolated system as applied by the removed contacting and attracting bodies, and represent them in their proper positions on the diagram of the isolated system.</a:t>
            </a:r>
          </a:p>
          <a:p>
            <a:endParaRPr lang="en-US" dirty="0"/>
          </a:p>
          <a:p>
            <a:r>
              <a:rPr lang="en-US" dirty="0"/>
              <a:t>Step 4:  Show the choice of coordinate axes directly on the diagram.</a:t>
            </a:r>
          </a:p>
        </p:txBody>
      </p:sp>
    </p:spTree>
    <p:extLst>
      <p:ext uri="{BB962C8B-B14F-4D97-AF65-F5344CB8AC3E}">
        <p14:creationId xmlns:p14="http://schemas.microsoft.com/office/powerpoint/2010/main" val="131325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3/2 – Examples of Free-Body Diagrams (1 of 2)</a:t>
            </a:r>
          </a:p>
        </p:txBody>
      </p:sp>
      <p:pic>
        <p:nvPicPr>
          <p:cNvPr id="4" name="Content Placeholder 3"/>
          <p:cNvPicPr>
            <a:picLocks noGrp="1" noChangeAspect="1"/>
          </p:cNvPicPr>
          <p:nvPr>
            <p:ph idx="1"/>
          </p:nvPr>
        </p:nvPicPr>
        <p:blipFill>
          <a:blip r:embed="rId2"/>
          <a:stretch>
            <a:fillRect/>
          </a:stretch>
        </p:blipFill>
        <p:spPr>
          <a:xfrm>
            <a:off x="838199" y="1255284"/>
            <a:ext cx="8591785" cy="5359829"/>
          </a:xfrm>
          <a:prstGeom prst="rect">
            <a:avLst/>
          </a:prstGeom>
        </p:spPr>
      </p:pic>
    </p:spTree>
    <p:extLst>
      <p:ext uri="{BB962C8B-B14F-4D97-AF65-F5344CB8AC3E}">
        <p14:creationId xmlns:p14="http://schemas.microsoft.com/office/powerpoint/2010/main" val="1322378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1597</Words>
  <Application>Microsoft Office PowerPoint</Application>
  <PresentationFormat>Özel</PresentationFormat>
  <Paragraphs>273</Paragraphs>
  <Slides>51</Slides>
  <Notes>0</Notes>
  <HiddenSlides>3</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Theme</vt:lpstr>
      <vt:lpstr>CHAPTER 3 EQUILIBRIUM </vt:lpstr>
      <vt:lpstr>Article 3/1  Introduction</vt:lpstr>
      <vt:lpstr>Article 3/2  System Isolation and the Free-Body Diagram</vt:lpstr>
      <vt:lpstr>Article 3/2 – Modeling the Action of Forces (1 of 4)</vt:lpstr>
      <vt:lpstr>Article 3/2 – Modeling the Action of Forces (2 of 4)</vt:lpstr>
      <vt:lpstr>Article 3/2 – Modeling the Action of Forces (3 of 4)</vt:lpstr>
      <vt:lpstr>Article 3/2 – Modeling the Action of Forces (4 of 4)</vt:lpstr>
      <vt:lpstr>Article 3/2 – Construction of Free-Body Diagrams</vt:lpstr>
      <vt:lpstr>Article 3/2 – Examples of Free-Body Diagrams (1 of 2)</vt:lpstr>
      <vt:lpstr>Article 3/2 – Examples of Free-Body Diagrams (2 of 2)</vt:lpstr>
      <vt:lpstr>Examples</vt:lpstr>
      <vt:lpstr>Examples</vt:lpstr>
      <vt:lpstr>Article 3/3  Equilibrium Conditions</vt:lpstr>
      <vt:lpstr>Article 3/3 – Categories of Equilibrium</vt:lpstr>
      <vt:lpstr>Article 3/3 – Two-Force Members</vt:lpstr>
      <vt:lpstr>Article 3/3 – Three-Force Members</vt:lpstr>
      <vt:lpstr>Article 3/3 – Alternative Equilibrium Equations (1 of 2)</vt:lpstr>
      <vt:lpstr>Article 3/3 – Alternative Equilibrium Equations (2 of 2)</vt:lpstr>
      <vt:lpstr>Article 3/3 – Constraints and Statical Determinacy</vt:lpstr>
      <vt:lpstr>Article 3/3 – Illustration of Determinacy</vt:lpstr>
      <vt:lpstr>Article 3/3 – Adequacy of Constraints (1 of 2)</vt:lpstr>
      <vt:lpstr>Article 3/3 – Adequacy of Constraints (2 of 2)</vt:lpstr>
      <vt:lpstr>Article 3/3 – Approach to Solving Problems</vt:lpstr>
      <vt:lpstr>Article 3/3 – Sample Problem 3/1 (1 of 4)</vt:lpstr>
      <vt:lpstr>Article 3/3 – Sample Problem 3/1 (2 of 4)</vt:lpstr>
      <vt:lpstr>Article 3/3 – Sample Problem 3/1 (3 of 4)</vt:lpstr>
      <vt:lpstr>Article 3/3 – Sample Problem 3/1 (4 of 4)</vt:lpstr>
      <vt:lpstr>Article 3/3 – Sample Problem 3/1 (4 of 4)</vt:lpstr>
      <vt:lpstr>Article 3/3 – Sample Problem 3/2 (1 of 3)</vt:lpstr>
      <vt:lpstr>Article 3/3 – Sample Problem 3/2 (2 of 3)</vt:lpstr>
      <vt:lpstr>Article 3/3 – Sample Problem 3/2 (3 of 3)</vt:lpstr>
      <vt:lpstr>Article 3/3 – Sample Problem 3/3 (1 of 2)</vt:lpstr>
      <vt:lpstr>Article 3/3 – Sample Problem 3/3 (2 of 2)</vt:lpstr>
      <vt:lpstr>Article 3/3 – Sample Problem 3/4 (1 of 3)</vt:lpstr>
      <vt:lpstr>Article 3/3 – Sample Problem 3/4 (2 of 3)</vt:lpstr>
      <vt:lpstr>Article 3/3 – Sample Problem 3/4 (3 of 3)</vt:lpstr>
      <vt:lpstr>Article 3/4  Equilibrium Conditions (3D)</vt:lpstr>
      <vt:lpstr>Article 3/4 – Modeling the Action of Forces (1 of 2)</vt:lpstr>
      <vt:lpstr>Article 3/4 – Modeling the Action of Forces (1 of 2)</vt:lpstr>
      <vt:lpstr>Article 3/4 – Categories of Equilibrium</vt:lpstr>
      <vt:lpstr>Article 3/4 – Constraints and Statical Determinacy</vt:lpstr>
      <vt:lpstr>Article 3/4 – Constraints and Statical Determinacy</vt:lpstr>
      <vt:lpstr>Article 3/4 – Sample Problem 3/5 (1 of 4)</vt:lpstr>
      <vt:lpstr>Article 3/4 – Sample Problem 3/5 (2 of 4)</vt:lpstr>
      <vt:lpstr>Article 3/4 – Sample Problem 3/5 (3 of 4)</vt:lpstr>
      <vt:lpstr>Article 3/4 – Sample Problem 3/5 (4 of 4)</vt:lpstr>
      <vt:lpstr>Article 3/4 – Sample Problem 3/6 (1 of 2)</vt:lpstr>
      <vt:lpstr>Article 3/4 – Sample Problem 3/6 (2 of 2)</vt:lpstr>
      <vt:lpstr>Article 3/4 – Sample Problem 3/7 (1 of 3)</vt:lpstr>
      <vt:lpstr>Article 3/4 – Sample Problem 3/7 (2 of 3)</vt:lpstr>
      <vt:lpstr>Article 3/4 – Sample Problem 3/7 (3 of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Bolton</dc:creator>
  <cp:lastModifiedBy>pc</cp:lastModifiedBy>
  <cp:revision>77</cp:revision>
  <dcterms:created xsi:type="dcterms:W3CDTF">2018-02-20T02:32:50Z</dcterms:created>
  <dcterms:modified xsi:type="dcterms:W3CDTF">2025-10-21T05:40:09Z</dcterms:modified>
</cp:coreProperties>
</file>