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7" r:id="rId4"/>
    <p:sldId id="269" r:id="rId5"/>
    <p:sldId id="258" r:id="rId6"/>
    <p:sldId id="259" r:id="rId7"/>
    <p:sldId id="260" r:id="rId8"/>
    <p:sldId id="270" r:id="rId9"/>
    <p:sldId id="261" r:id="rId10"/>
    <p:sldId id="271" r:id="rId11"/>
    <p:sldId id="263" r:id="rId12"/>
    <p:sldId id="272" r:id="rId13"/>
    <p:sldId id="273" r:id="rId14"/>
    <p:sldId id="262" r:id="rId15"/>
    <p:sldId id="274" r:id="rId16"/>
    <p:sldId id="264" r:id="rId17"/>
    <p:sldId id="275" r:id="rId18"/>
    <p:sldId id="265" r:id="rId19"/>
    <p:sldId id="276" r:id="rId20"/>
    <p:sldId id="277" r:id="rId21"/>
    <p:sldId id="278" r:id="rId22"/>
  </p:sldIdLst>
  <p:sldSz cx="12192000" cy="6858000"/>
  <p:notesSz cx="9312275" cy="702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DA5D1-675C-411E-9886-924269A57B67}" v="2" dt="2019-04-10T20:23:56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kel Kochenderfer" userId="a25b768c097423ca" providerId="LiveId" clId="{573DA5D1-675C-411E-9886-924269A57B67}"/>
    <pc:docChg chg="custSel delSld modSld modNotesMaster">
      <pc:chgData name="Mykel Kochenderfer" userId="a25b768c097423ca" providerId="LiveId" clId="{573DA5D1-675C-411E-9886-924269A57B67}" dt="2019-04-11T21:00:25.011" v="15" actId="20577"/>
      <pc:docMkLst>
        <pc:docMk/>
      </pc:docMkLst>
      <pc:sldChg chg="delSp">
        <pc:chgData name="Mykel Kochenderfer" userId="a25b768c097423ca" providerId="LiveId" clId="{573DA5D1-675C-411E-9886-924269A57B67}" dt="2019-04-11T21:00:12.033" v="2" actId="478"/>
        <pc:sldMkLst>
          <pc:docMk/>
          <pc:sldMk cId="3972264415" sldId="256"/>
        </pc:sldMkLst>
        <pc:spChg chg="del">
          <ac:chgData name="Mykel Kochenderfer" userId="a25b768c097423ca" providerId="LiveId" clId="{573DA5D1-675C-411E-9886-924269A57B67}" dt="2019-04-11T21:00:12.033" v="2" actId="478"/>
          <ac:spMkLst>
            <pc:docMk/>
            <pc:sldMk cId="3972264415" sldId="256"/>
            <ac:spMk id="4" creationId="{EAF126B8-1730-453E-AFA7-2CDF23EDC545}"/>
          </ac:spMkLst>
        </pc:spChg>
      </pc:sldChg>
      <pc:sldChg chg="modSp">
        <pc:chgData name="Mykel Kochenderfer" userId="a25b768c097423ca" providerId="LiveId" clId="{573DA5D1-675C-411E-9886-924269A57B67}" dt="2019-04-11T21:00:25.011" v="15" actId="20577"/>
        <pc:sldMkLst>
          <pc:docMk/>
          <pc:sldMk cId="2958327888" sldId="260"/>
        </pc:sldMkLst>
        <pc:spChg chg="mod">
          <ac:chgData name="Mykel Kochenderfer" userId="a25b768c097423ca" providerId="LiveId" clId="{573DA5D1-675C-411E-9886-924269A57B67}" dt="2019-04-11T21:00:25.011" v="15" actId="20577"/>
          <ac:spMkLst>
            <pc:docMk/>
            <pc:sldMk cId="2958327888" sldId="260"/>
            <ac:spMk id="3" creationId="{6ABDE900-C002-4A4C-A85D-A7FB3ED277BA}"/>
          </ac:spMkLst>
        </pc:spChg>
      </pc:sldChg>
      <pc:sldChg chg="del">
        <pc:chgData name="Mykel Kochenderfer" userId="a25b768c097423ca" providerId="LiveId" clId="{573DA5D1-675C-411E-9886-924269A57B67}" dt="2019-04-11T21:00:16.172" v="3" actId="2696"/>
        <pc:sldMkLst>
          <pc:docMk/>
          <pc:sldMk cId="4095837506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1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C46A8ACA-9AED-4D59-95E2-B5DC2945C1B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81394"/>
            <a:ext cx="7449820" cy="2766596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1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C30D3445-513F-408C-A5DD-E15B215B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CCB3-C956-459D-9042-43B791C7D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80545-57C3-4416-B583-2E4AD4E1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85B8-4610-4469-A53A-4DE5A534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357D-BE3E-4199-AA87-3C5B843739AA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67DA-D87F-4B81-BDE0-9B6A4083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DDF1-249D-4F61-9F4A-DE996200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081E-B794-4CA6-A1CE-5492070F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F3DEC-7C5A-4F4F-8AE9-7C312B9DA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C61FF-23B2-44A4-BE61-D9A187B9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BC08-293E-47EA-95E2-EF742AC7EB6E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8607-4F42-496A-8BE9-16799B40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0B0B3-68EA-48C2-9E75-A6331A73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5FCFB-F5A9-42A9-BCCF-229FDFE46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82258-3739-43A8-9034-54C1754AE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458E8-A16D-483A-B8DA-DD3BA88F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7799-5D50-4226-95B9-42061E1EFC6A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E446-5A4A-4F8B-B077-B6F763B8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FC4F-3225-459D-8716-8FE06F03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ADA6-CE5D-4089-9139-DA8F20E8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05534-6F56-4D03-BCAE-F660817CA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4F0E-19B3-4B80-A300-6A94FEBB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C286-0441-4959-9A04-94E9CCFCCD2C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2AA0-CAED-4098-B3EA-04D9FCAF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1B3E0-6725-4929-9F6D-3349C1CA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83D9-57A7-4554-A094-8E21F85A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4F55-6050-46F7-8766-B6A8FFBB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094C-65FC-4B99-B128-F8C7592C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24A-E0B9-46AA-9606-C25D282D54A9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D240D-34B4-48C7-9800-3AB85EE6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FFB8A-6342-46D5-8044-8B4BE155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137C-593D-4A3B-B1AF-D37482DF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6C02D-A0E3-4DFC-8518-89B0ACCD8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2FC7-BFC5-4C0E-8B7E-5C6BF841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7A36-982B-4C9E-AC40-422EC8668A28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3F3AB-518B-4544-9DC0-E4167A14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5809-7F4A-4DB7-AB1F-076B4CA5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CD35-34D1-4529-A1EB-A77137A9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42FC-8701-40E2-844C-CDCA778B2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31D7E-E1C6-4C7D-9170-FB4F33DD4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EE94B-497E-46B5-B1FA-F07B3E8C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E202-6CC2-4186-BD33-70F0F643968D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654FF-AAD6-43D4-8629-669D3A36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73C60-01EE-48A9-A51E-537F843C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1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994C-4885-4C65-8FD0-6232BFCD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06E2-E67C-4E41-95DB-C172CD46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63360-7FD6-4400-A2B8-A41D81A08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FD8D7-FFEF-4EA5-9536-2AEA43F78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54B06-4FB1-46C2-9C43-FB5F283FE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6468B-A973-4542-BB5C-B44FB713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A1DD-5558-4231-AE03-9D4E68802FC6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30B32-5E8F-4256-A3E9-AF53594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09AD14-941E-4763-98D9-184F3F31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E235-54B1-4180-9B6E-782E5F05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19ED6-FAC0-4AB7-8AC4-1C104A16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FB16-0689-4D0F-A38A-489160F52493}" type="datetime1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1E58D-716E-43E9-A662-B209DB2E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2C236-DD64-4B35-8C12-10CCFB2C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6C1C4-12AF-46D2-BCB2-B81F9E68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27A-2A02-49BF-A01E-C32E8994C9E1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15F4D-EA4C-4FA3-A95F-83420C6A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BB6FC-B139-4824-95D1-3B5930F0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BFA0-4AF8-49F6-B773-AC442FE2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4B21-7D7B-4CB0-B2FD-6AC3BBB8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4650-FB6B-4B04-A53F-C19FEA076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EDF51-0744-46E0-8BD7-D1F50717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FB00-F151-4D6E-A1B5-41158121222B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20B06-3FD8-4A4E-9477-E4030AB2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BB07-7749-4EBB-B6E8-7163855A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14BA-054C-48D9-9E27-FB712CF6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F622E-2FB8-4C2A-A1E0-C1174EB9F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9B6B-4164-4876-81EB-61AD6DC1F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A410B-E1C3-4F06-9CB4-131ACCAD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2979-354B-45B8-9296-612FFFD37E23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77B4E-9C57-40ED-86B5-9AEAE1B9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E975-0119-4470-AA67-9185ECA0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A0261-72EE-418B-A5F7-C6EC4AAC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6ACB5-4574-4FC9-8BC8-98930D78E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FAFC6-B1E3-49E8-95A9-77D1E4491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9556-1626-480D-B8D0-09C6EADB59D5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4010-8AED-42F8-89AE-2210174BC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5DEE9-A7E1-46D3-8C3E-A755E0248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39F5-C297-40A9-9E72-E9EE39513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>
                <a:latin typeface="TeXGyrePagella-Italic" panose="02000603020200000004" pitchFamily="50" charset="0"/>
              </a:rPr>
              <a:t>Direct Methods</a:t>
            </a:r>
            <a:endParaRPr lang="en-US" b="0" i="0" u="none" strike="noStrike" baseline="0">
              <a:latin typeface="TeXGyrePagella-Regular" panose="0200060302020000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6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E6D4-BCE5-4F37-A9FD-133928B6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 err="1">
                <a:latin typeface="TeXGyrePagella-Italic" panose="02000603020200000004" pitchFamily="50" charset="0"/>
              </a:rPr>
              <a:t>Nelder</a:t>
            </a:r>
            <a:r>
              <a:rPr lang="en-US" b="0" i="1" u="none" strike="noStrike" baseline="0" dirty="0">
                <a:latin typeface="TeXGyrePagella-Italic" panose="02000603020200000004" pitchFamily="50" charset="0"/>
              </a:rPr>
              <a:t>-Mead Simplex Method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027CAB5-D11F-4E12-ABC9-2A24EFA84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8406" y="1625583"/>
            <a:ext cx="6275187" cy="48672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CD945-04E9-4D1E-9381-21C6E66B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E6D4-BCE5-4F37-A9FD-133928B6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 err="1">
                <a:latin typeface="TeXGyrePagella-Italic" panose="02000603020200000004" pitchFamily="50" charset="0"/>
              </a:rPr>
              <a:t>Nelder</a:t>
            </a:r>
            <a:r>
              <a:rPr lang="en-US" b="0" i="1" u="none" strike="noStrike" baseline="0" dirty="0">
                <a:latin typeface="TeXGyrePagella-Italic" panose="02000603020200000004" pitchFamily="50" charset="0"/>
              </a:rPr>
              <a:t>-Mead Simplex Method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5423AC-1F04-4564-83C1-D0A382BE8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5881" y="1511112"/>
            <a:ext cx="6668950" cy="49817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9E772-0A37-4D66-8AC0-97A2FF9F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0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i="1" dirty="0">
                <a:latin typeface="TeXGyrePagella-Italic" panose="02000603020200000004" pitchFamily="50" charset="0"/>
              </a:rPr>
              <a:t>D</a:t>
            </a:r>
            <a:r>
              <a:rPr lang="en-US" b="0" i="1" u="none" strike="noStrike" baseline="0" dirty="0">
                <a:latin typeface="TeXGyrePagella-Italic" panose="02000603020200000004" pitchFamily="50" charset="0"/>
              </a:rPr>
              <a:t>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AB56-D008-4F85-98A6-F408B94CB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Also called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DIRECT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for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Divided </a:t>
            </a:r>
            <a:r>
              <a:rPr lang="en-US" dirty="0" err="1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RECTangles</a:t>
            </a:r>
            <a:endParaRPr lang="en-US" dirty="0">
              <a:latin typeface="TeXGyrePagella-Italic" panose="02000603020200000004" pitchFamily="50" charset="0"/>
              <a:ea typeface="TeXGyrePagella-Italic" panose="02000603020200000004" pitchFamily="50" charset="0"/>
              <a:cs typeface="TeXGyrePagella-Italic" panose="02000603020200000004" pitchFamily="50" charset="0"/>
            </a:endParaRP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Same approach as Shubert-</a:t>
            </a:r>
            <a:r>
              <a:rPr lang="en-US" dirty="0" err="1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Piyavskii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method, but does not need to specify Lipschitz constant and is more efficiently expanded to multiple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7946F-0D4B-4EC9-92F9-BE6E773C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i="1" dirty="0">
                <a:latin typeface="TeXGyrePagella-Italic" panose="02000603020200000004" pitchFamily="50" charset="0"/>
              </a:rPr>
              <a:t>D</a:t>
            </a:r>
            <a:r>
              <a:rPr lang="en-US" b="0" i="1" u="none" strike="noStrike" baseline="0" dirty="0">
                <a:latin typeface="TeXGyrePagella-Italic" panose="02000603020200000004" pitchFamily="50" charset="0"/>
              </a:rPr>
              <a:t>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AB56-D008-4F85-98A6-F408B94CB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Recall from Shubert-</a:t>
            </a:r>
            <a:r>
              <a:rPr lang="en-US" dirty="0" err="1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Piyavskii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, a </a:t>
            </a:r>
            <a:r>
              <a:rPr lang="en-US" dirty="0" err="1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Lipshitz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constant is used to provide a lower bound on the function, and a function evaluation is made where this bound is lowest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322833-7E57-447C-859A-0C7E5A892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294" y="3339027"/>
            <a:ext cx="5511964" cy="25449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D6A0AD2-10D6-4EA4-A9F3-7875895E8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3102" y="3339027"/>
            <a:ext cx="5511963" cy="25449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BAF94-D011-4094-8E01-F12E107C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Divided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AB56-D008-4F85-98A6-F408B94CB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In multiple dimensions, the geometry of these cone intersections can become very complicated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DIRECT simplifies geometry using subdivided rectangles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740A271-BE94-4491-8D78-35F36339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1763" y="3252303"/>
            <a:ext cx="6246497" cy="34369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55894-20FC-486A-9F97-100F3EC4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Divided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AB56-D008-4F85-98A6-F408B94CB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DIRECT does not assume a Lipschitz constant is known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141A89-F15C-45A0-92DF-05FD7ACB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3162142"/>
            <a:ext cx="5190278" cy="21261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53934D-2558-4CF6-9EA1-F3CBC793D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3522" y="3162142"/>
            <a:ext cx="5190278" cy="21261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9C08E-A9A4-42E7-99A5-418BA4EB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0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Divided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AB56-D008-4F85-98A6-F408B94CB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Univariate DIRECT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068292-E181-4C1C-8B43-E5B2E203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362200"/>
            <a:ext cx="4686300" cy="395188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A567E4D-208D-4E3D-9D14-F958399F0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240510"/>
            <a:ext cx="5303521" cy="40713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957E3-76C0-4990-97B3-1E4B935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7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Divided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642CFD8-8AC5-481A-83DE-87060366D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55" y="1690688"/>
            <a:ext cx="4147185" cy="48858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DD4E1-D400-4012-B0CA-05B067DA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Divided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AB56-D008-4F85-98A6-F408B94CB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Multivariate DIRECT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6BEEF8-6001-42AD-811F-120FBAA8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260" y="2507179"/>
            <a:ext cx="6057900" cy="33000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1235B45-9F12-434E-B212-2D49D7967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5343" y="2224470"/>
            <a:ext cx="1621155" cy="37212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28987-B5B1-452E-8F97-B7723DFA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Divided Rectangles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3E8F1C5-811C-45B3-8761-49EA9AF29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2275" y="1502435"/>
            <a:ext cx="5709285" cy="49904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BD057-76F9-4F94-A500-52875AD0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39F5-C297-40A9-9E72-E9EE3951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>
                <a:latin typeface="TeXGyrePagella-Italic" panose="02000603020200000004" pitchFamily="50" charset="0"/>
              </a:rPr>
              <a:t>Direct Methods</a:t>
            </a:r>
            <a:endParaRPr lang="en-US" b="0" i="0" u="none" strike="noStrike" baseline="0">
              <a:latin typeface="TeXGyrePagella-Regular" panose="0200060302020000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46D8-3E65-4D48-A011-8A73D80F9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Direct method search using function evaluations only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Also called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zero-order, black box, pattern search,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or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derivative-free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D9235-A5AC-4874-BB0F-731F6F3B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>
                <a:latin typeface="TeXGyrePagella-Regular" panose="02000603020200000003" pitchFamily="50" charset="0"/>
              </a:rPr>
              <a:t>Summary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AC1B10-530E-4C77-887D-B6C07382D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9465227"/>
          </a:xfrm>
        </p:spPr>
        <p:txBody>
          <a:bodyPr>
            <a:normAutofit/>
          </a:bodyPr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Direct methods rely solely on the objective function and do not use derivative information.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Cyclic coordinate search optimizes one coordinate direction at a time.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Powell’s method adapts the set of search directions based on the direction of progress.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Hooke-Jeeves searches in each coordinate direction from the current point using a step size that is adapted over time.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411D9-A510-42FD-9995-D5D87CDE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0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E9F-236B-453E-9AE8-EED28ABD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>
                <a:latin typeface="TeXGyrePagella-Regular" panose="02000603020200000003" pitchFamily="50" charset="0"/>
              </a:rPr>
              <a:t>Summary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AC1B10-530E-4C77-887D-B6C07382D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9465227"/>
          </a:xfrm>
        </p:spPr>
        <p:txBody>
          <a:bodyPr>
            <a:normAutofit/>
          </a:bodyPr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Generalized pattern search is similar to Hooke-Jeeves, but it uses fewer search directions that positively span the design space.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</a:t>
            </a:r>
            <a:r>
              <a:rPr lang="en-US" dirty="0" err="1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Nelder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-Mead simplex method uses a simplex to search the design space, adaptively expanding and contracting the size of the simplex in response to evaluations of the objective function.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divided rectangles algorithm extends the Shubert-</a:t>
            </a:r>
            <a:r>
              <a:rPr lang="en-US" dirty="0" err="1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Piyavskii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approach to multiple dimensions and does not require specifying a valid Lipschitz constant.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176EC-775E-44CD-A46E-5181371E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0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AB4F-684E-42AA-BF58-63B70D9B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Cyclic Coordinate Search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9746-58E7-4897-B338-51A0EE88D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Also known as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coordinate descent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, or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taxicab search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Performs line search in alternating coordinate directions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EB0D92-6AEE-466E-B65A-4B523A357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8762" y="3118400"/>
            <a:ext cx="3374475" cy="33744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17671-88C7-41E2-9254-7E3E47B9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6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AB4F-684E-42AA-BF58-63B70D9B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Cyclic Coordinate Search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9746-58E7-4897-B338-51A0EE88D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Can be augmented to accelerate convergence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7D1F6F-B74C-4048-9752-59DDD0E07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580" y="2437660"/>
            <a:ext cx="3332840" cy="41912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45AA2-53DB-4B60-9FF9-56CAC7B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166E-BF7E-4F47-9294-B076A4EF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Powell’s Method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F56CD-5695-4821-B112-11BA9D4D6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Similar to Cyclic Coordinate Search, but can search in non-orthogonal directions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D2526C-368D-4ABD-A3E6-1057F1473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9143" y="2821553"/>
            <a:ext cx="3843379" cy="3843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E4D65-F13A-488B-86E5-661168B5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7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4D24-A775-47B8-A16B-52D712B4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Hooke-Jeeves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58EC7-6A37-4DCC-A734-F3A060E34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89D9FC-D352-4B07-A7A8-60E9DF82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88" y="2494851"/>
            <a:ext cx="11030283" cy="27435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993A8-3E63-4201-8368-CF984684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84E7-AD0F-4D42-8222-AFAE8973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Generalized Pattern Search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DE900-C002-4A4C-A85D-A7FB3ED27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Generalization of Hooke-Jeeves method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Searches in set of directions </a:t>
            </a:r>
            <a:r>
              <a:rPr lang="en-US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that positively spans 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search space</a:t>
            </a:r>
          </a:p>
          <a:p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A04566-08D3-4905-A752-212481613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7942" y="3292627"/>
            <a:ext cx="9795858" cy="28843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33945-E09A-4BBB-BC5A-11A28C56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84E7-AD0F-4D42-8222-AFAE8973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Generalized Pattern Search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CED857-CDA5-47ED-90CB-048FE410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2211" y="1825625"/>
            <a:ext cx="6287578" cy="4508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51D89-0AED-4867-BF6C-32901ED1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E6D4-BCE5-4F37-A9FD-133928B6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 err="1">
                <a:latin typeface="TeXGyrePagella-Italic" panose="02000603020200000004" pitchFamily="50" charset="0"/>
              </a:rPr>
              <a:t>Nelder</a:t>
            </a:r>
            <a:r>
              <a:rPr lang="en-US" b="0" i="1" u="none" strike="noStrike" baseline="0" dirty="0">
                <a:latin typeface="TeXGyrePagella-Italic" panose="02000603020200000004" pitchFamily="50" charset="0"/>
              </a:rPr>
              <a:t>-Mead Simplex Method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B3CD-3D2D-4F70-AD98-9BE180E83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Uses simple algorithm to traverse search space using set of points defining a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simplex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B3AB95-7C0C-420F-91BF-12F6E002B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057110"/>
            <a:ext cx="10506519" cy="26598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104EC-BFDC-48FB-B26E-AE9F5BA6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878F-731E-422D-A179-B16B27D6D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372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TeXGyrePagella-Italic</vt:lpstr>
      <vt:lpstr>TeXGyrePagella-Regular</vt:lpstr>
      <vt:lpstr>Office Theme</vt:lpstr>
      <vt:lpstr>Direct Methods</vt:lpstr>
      <vt:lpstr>Direct Methods</vt:lpstr>
      <vt:lpstr>Cyclic Coordinate Search</vt:lpstr>
      <vt:lpstr>Cyclic Coordinate Search</vt:lpstr>
      <vt:lpstr>Powell’s Method</vt:lpstr>
      <vt:lpstr>Hooke-Jeeves</vt:lpstr>
      <vt:lpstr>Generalized Pattern Search</vt:lpstr>
      <vt:lpstr>Generalized Pattern Search</vt:lpstr>
      <vt:lpstr>Nelder-Mead Simplex Method</vt:lpstr>
      <vt:lpstr>Nelder-Mead Simplex Method</vt:lpstr>
      <vt:lpstr>Nelder-Mead Simplex Method</vt:lpstr>
      <vt:lpstr>Divided Rectangles</vt:lpstr>
      <vt:lpstr>Divided Rectangles</vt:lpstr>
      <vt:lpstr>Divided Rectangles</vt:lpstr>
      <vt:lpstr>Divided Rectangles</vt:lpstr>
      <vt:lpstr>Divided Rectangles</vt:lpstr>
      <vt:lpstr>Divided Rectangles</vt:lpstr>
      <vt:lpstr>Divided Rectangles</vt:lpstr>
      <vt:lpstr>Divided Rectangles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Descent</dc:title>
  <dc:creator>M Gobbs</dc:creator>
  <cp:lastModifiedBy>Mykel Kochenderfer</cp:lastModifiedBy>
  <cp:revision>15</cp:revision>
  <cp:lastPrinted>2019-04-10T20:23:58Z</cp:lastPrinted>
  <dcterms:created xsi:type="dcterms:W3CDTF">2019-02-03T01:23:24Z</dcterms:created>
  <dcterms:modified xsi:type="dcterms:W3CDTF">2019-04-11T21:00:25Z</dcterms:modified>
</cp:coreProperties>
</file>