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65" r:id="rId6"/>
    <p:sldId id="264" r:id="rId7"/>
    <p:sldId id="275" r:id="rId8"/>
    <p:sldId id="259" r:id="rId9"/>
    <p:sldId id="266" r:id="rId10"/>
    <p:sldId id="268" r:id="rId11"/>
    <p:sldId id="260" r:id="rId12"/>
    <p:sldId id="271" r:id="rId13"/>
    <p:sldId id="261" r:id="rId14"/>
    <p:sldId id="272" r:id="rId15"/>
    <p:sldId id="262" r:id="rId16"/>
    <p:sldId id="273" r:id="rId17"/>
    <p:sldId id="274" r:id="rId1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B7C20-1426-4B64-B5CA-55501E8968AC}" v="5" dt="2019-04-16T05:35:53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8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el Kochenderfer" userId="a25b768c097423ca" providerId="LiveId" clId="{5D8B7C20-1426-4B64-B5CA-55501E8968AC}"/>
    <pc:docChg chg="custSel modSld sldOrd modNotesMaster">
      <pc:chgData name="Mykel Kochenderfer" userId="a25b768c097423ca" providerId="LiveId" clId="{5D8B7C20-1426-4B64-B5CA-55501E8968AC}" dt="2019-04-16T05:35:56.769" v="76" actId="478"/>
      <pc:docMkLst>
        <pc:docMk/>
      </pc:docMkLst>
      <pc:sldChg chg="delSp">
        <pc:chgData name="Mykel Kochenderfer" userId="a25b768c097423ca" providerId="LiveId" clId="{5D8B7C20-1426-4B64-B5CA-55501E8968AC}" dt="2019-04-14T05:28:01.039" v="0" actId="478"/>
        <pc:sldMkLst>
          <pc:docMk/>
          <pc:sldMk cId="1931235850" sldId="256"/>
        </pc:sldMkLst>
        <pc:spChg chg="del">
          <ac:chgData name="Mykel Kochenderfer" userId="a25b768c097423ca" providerId="LiveId" clId="{5D8B7C20-1426-4B64-B5CA-55501E8968AC}" dt="2019-04-14T05:28:01.039" v="0" actId="478"/>
          <ac:spMkLst>
            <pc:docMk/>
            <pc:sldMk cId="1931235850" sldId="256"/>
            <ac:spMk id="4" creationId="{DE1D3C45-9CC4-4809-88BC-210999824CC3}"/>
          </ac:spMkLst>
        </pc:spChg>
      </pc:sldChg>
      <pc:sldChg chg="modSp">
        <pc:chgData name="Mykel Kochenderfer" userId="a25b768c097423ca" providerId="LiveId" clId="{5D8B7C20-1426-4B64-B5CA-55501E8968AC}" dt="2019-04-16T05:27:34.944" v="46" actId="20577"/>
        <pc:sldMkLst>
          <pc:docMk/>
          <pc:sldMk cId="2438933652" sldId="260"/>
        </pc:sldMkLst>
        <pc:spChg chg="mod">
          <ac:chgData name="Mykel Kochenderfer" userId="a25b768c097423ca" providerId="LiveId" clId="{5D8B7C20-1426-4B64-B5CA-55501E8968AC}" dt="2019-04-16T05:27:34.944" v="46" actId="20577"/>
          <ac:spMkLst>
            <pc:docMk/>
            <pc:sldMk cId="2438933652" sldId="260"/>
            <ac:spMk id="3" creationId="{0D751ABD-5A6B-47B3-8FF8-DA9001CC732D}"/>
          </ac:spMkLst>
        </pc:spChg>
      </pc:sldChg>
      <pc:sldChg chg="modSp">
        <pc:chgData name="Mykel Kochenderfer" userId="a25b768c097423ca" providerId="LiveId" clId="{5D8B7C20-1426-4B64-B5CA-55501E8968AC}" dt="2019-04-16T05:30:25.962" v="55" actId="20577"/>
        <pc:sldMkLst>
          <pc:docMk/>
          <pc:sldMk cId="1481282746" sldId="261"/>
        </pc:sldMkLst>
        <pc:spChg chg="mod">
          <ac:chgData name="Mykel Kochenderfer" userId="a25b768c097423ca" providerId="LiveId" clId="{5D8B7C20-1426-4B64-B5CA-55501E8968AC}" dt="2019-04-16T05:30:25.962" v="55" actId="20577"/>
          <ac:spMkLst>
            <pc:docMk/>
            <pc:sldMk cId="1481282746" sldId="261"/>
            <ac:spMk id="3" creationId="{90D0B56F-265F-4125-B405-57ACE26122BF}"/>
          </ac:spMkLst>
        </pc:spChg>
      </pc:sldChg>
      <pc:sldChg chg="modSp">
        <pc:chgData name="Mykel Kochenderfer" userId="a25b768c097423ca" providerId="LiveId" clId="{5D8B7C20-1426-4B64-B5CA-55501E8968AC}" dt="2019-04-16T03:38:29.113" v="18" actId="20577"/>
        <pc:sldMkLst>
          <pc:docMk/>
          <pc:sldMk cId="272481279" sldId="264"/>
        </pc:sldMkLst>
        <pc:spChg chg="mod">
          <ac:chgData name="Mykel Kochenderfer" userId="a25b768c097423ca" providerId="LiveId" clId="{5D8B7C20-1426-4B64-B5CA-55501E8968AC}" dt="2019-04-16T03:38:29.113" v="18" actId="20577"/>
          <ac:spMkLst>
            <pc:docMk/>
            <pc:sldMk cId="272481279" sldId="264"/>
            <ac:spMk id="3" creationId="{B37AE4AC-9378-475B-B56E-CC0AA48E17DE}"/>
          </ac:spMkLst>
        </pc:spChg>
      </pc:sldChg>
      <pc:sldChg chg="modSp">
        <pc:chgData name="Mykel Kochenderfer" userId="a25b768c097423ca" providerId="LiveId" clId="{5D8B7C20-1426-4B64-B5CA-55501E8968AC}" dt="2019-04-16T05:08:24.756" v="20" actId="20577"/>
        <pc:sldMkLst>
          <pc:docMk/>
          <pc:sldMk cId="1231036354" sldId="266"/>
        </pc:sldMkLst>
        <pc:spChg chg="mod">
          <ac:chgData name="Mykel Kochenderfer" userId="a25b768c097423ca" providerId="LiveId" clId="{5D8B7C20-1426-4B64-B5CA-55501E8968AC}" dt="2019-04-16T05:08:24.756" v="20" actId="20577"/>
          <ac:spMkLst>
            <pc:docMk/>
            <pc:sldMk cId="1231036354" sldId="266"/>
            <ac:spMk id="3" creationId="{B37AE4AC-9378-475B-B56E-CC0AA48E17DE}"/>
          </ac:spMkLst>
        </pc:spChg>
      </pc:sldChg>
      <pc:sldChg chg="delSp modSp ord">
        <pc:chgData name="Mykel Kochenderfer" userId="a25b768c097423ca" providerId="LiveId" clId="{5D8B7C20-1426-4B64-B5CA-55501E8968AC}" dt="2019-04-16T05:35:56.769" v="76" actId="478"/>
        <pc:sldMkLst>
          <pc:docMk/>
          <pc:sldMk cId="3658428954" sldId="272"/>
        </pc:sldMkLst>
        <pc:spChg chg="mod">
          <ac:chgData name="Mykel Kochenderfer" userId="a25b768c097423ca" providerId="LiveId" clId="{5D8B7C20-1426-4B64-B5CA-55501E8968AC}" dt="2019-04-16T05:35:33.109" v="57"/>
          <ac:spMkLst>
            <pc:docMk/>
            <pc:sldMk cId="3658428954" sldId="272"/>
            <ac:spMk id="2" creationId="{127C4124-9E27-4A84-8B13-D71877A0E248}"/>
          </ac:spMkLst>
        </pc:spChg>
        <pc:spChg chg="del mod">
          <ac:chgData name="Mykel Kochenderfer" userId="a25b768c097423ca" providerId="LiveId" clId="{5D8B7C20-1426-4B64-B5CA-55501E8968AC}" dt="2019-04-16T05:35:56.769" v="76" actId="478"/>
          <ac:spMkLst>
            <pc:docMk/>
            <pc:sldMk cId="3658428954" sldId="272"/>
            <ac:spMk id="3" creationId="{95F85EA4-A941-47CB-8125-512109028123}"/>
          </ac:spMkLst>
        </pc:spChg>
      </pc:sldChg>
      <pc:sldChg chg="modSp">
        <pc:chgData name="Mykel Kochenderfer" userId="a25b768c097423ca" providerId="LiveId" clId="{5D8B7C20-1426-4B64-B5CA-55501E8968AC}" dt="2019-04-14T05:28:16.431" v="3" actId="20577"/>
        <pc:sldMkLst>
          <pc:docMk/>
          <pc:sldMk cId="3993602895" sldId="273"/>
        </pc:sldMkLst>
        <pc:spChg chg="mod">
          <ac:chgData name="Mykel Kochenderfer" userId="a25b768c097423ca" providerId="LiveId" clId="{5D8B7C20-1426-4B64-B5CA-55501E8968AC}" dt="2019-04-14T05:28:16.431" v="3" actId="20577"/>
          <ac:spMkLst>
            <pc:docMk/>
            <pc:sldMk cId="3993602895" sldId="273"/>
            <ac:spMk id="3" creationId="{95F85EA4-A941-47CB-8125-512109028123}"/>
          </ac:spMkLst>
        </pc:spChg>
      </pc:sldChg>
      <pc:sldChg chg="modSp">
        <pc:chgData name="Mykel Kochenderfer" userId="a25b768c097423ca" providerId="LiveId" clId="{5D8B7C20-1426-4B64-B5CA-55501E8968AC}" dt="2019-04-14T05:28:23.773" v="5" actId="20577"/>
        <pc:sldMkLst>
          <pc:docMk/>
          <pc:sldMk cId="406988760" sldId="274"/>
        </pc:sldMkLst>
        <pc:spChg chg="mod">
          <ac:chgData name="Mykel Kochenderfer" userId="a25b768c097423ca" providerId="LiveId" clId="{5D8B7C20-1426-4B64-B5CA-55501E8968AC}" dt="2019-04-14T05:28:23.773" v="5" actId="20577"/>
          <ac:spMkLst>
            <pc:docMk/>
            <pc:sldMk cId="406988760" sldId="274"/>
            <ac:spMk id="3" creationId="{95F85EA4-A941-47CB-8125-5121090281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2E141F-BAC5-40F1-B358-532684D086E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B737A4-72B7-45D9-831C-DF1D5725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CCB3-C956-459D-9042-43B791C7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80545-57C3-4416-B583-2E4AD4E1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85B8-4610-4469-A53A-4DE5A53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51E6-A8A9-4CC2-9C64-D9031ED2FCC1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67DA-D87F-4B81-BDE0-9B6A4083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DDF1-249D-4F61-9F4A-DE996200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81E-B794-4CA6-A1CE-5492070F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F3DEC-7C5A-4F4F-8AE9-7C312B9DA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C61FF-23B2-44A4-BE61-D9A187B9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451-8A4F-43D6-8010-1FBE9CC830C1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8607-4F42-496A-8BE9-16799B40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B0B3-68EA-48C2-9E75-A6331A73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5FCFB-F5A9-42A9-BCCF-229FDFE46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82258-3739-43A8-9034-54C1754AE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58E8-A16D-483A-B8DA-DD3BA88F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F6DF-9584-43BE-8A29-92692DA4E8CA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E446-5A4A-4F8B-B077-B6F763B8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FC4F-3225-459D-8716-8FE06F03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0FC8-5AB1-41B5-A6C2-E12007DD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2B3D9-C8FA-42C0-9869-56691E1FC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AA24F-FE26-42AB-B3A0-5A4779A1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88-5772-41EE-A1BB-99CECD4ED67E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44DFE-87DE-4850-8ABB-CFB63691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358AD-4E57-4E28-BAE1-3B3D0858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83D9-57A7-4554-A094-8E21F85A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4F55-6050-46F7-8766-B6A8FFBB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094C-65FC-4B99-B128-F8C7592C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D5FE-290D-485A-B8AB-DE3055B41502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D240D-34B4-48C7-9800-3AB85EE6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FFB8A-6342-46D5-8044-8B4BE155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137C-593D-4A3B-B1AF-D37482DF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6C02D-A0E3-4DFC-8518-89B0ACCD8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62FC7-BFC5-4C0E-8B7E-5C6BF841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8784-2D53-4180-A1EB-BE7E0B126B1D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F3AB-518B-4544-9DC0-E4167A14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5809-7F4A-4DB7-AB1F-076B4CA5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CD35-34D1-4529-A1EB-A77137A9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42FC-8701-40E2-844C-CDCA778B2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31D7E-E1C6-4C7D-9170-FB4F33DD4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EE94B-497E-46B5-B1FA-F07B3E8C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669-3475-4EF7-91D9-70397558B2FA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654FF-AAD6-43D4-8629-669D3A36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73C60-01EE-48A9-A51E-537F843C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994C-4885-4C65-8FD0-6232BFCD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06E2-E67C-4E41-95DB-C172CD46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63360-7FD6-4400-A2B8-A41D81A08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FD8D7-FFEF-4EA5-9536-2AEA43F78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54B06-4FB1-46C2-9C43-FB5F283FE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6468B-A973-4542-BB5C-B44FB713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CC34-4076-4BEE-B96D-58787809CBFD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30B32-5E8F-4256-A3E9-AF53594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9AD14-941E-4763-98D9-184F3F31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E235-54B1-4180-9B6E-782E5F05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19ED6-FAC0-4AB7-8AC4-1C104A16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F79-F622-4BD3-9E49-960B781145F4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1E58D-716E-43E9-A662-B209DB2E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2C236-DD64-4B35-8C12-10CCFB2C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6C1C4-12AF-46D2-BCB2-B81F9E68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0BB1-7C5C-4A34-8B05-4ADE7522F873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15F4D-EA4C-4FA3-A95F-83420C6A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BB6FC-B139-4824-95D1-3B5930F0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BFA0-4AF8-49F6-B773-AC442FE2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4B21-7D7B-4CB0-B2FD-6AC3BBB8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4650-FB6B-4B04-A53F-C19FEA076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EDF51-0744-46E0-8BD7-D1F50717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9389-C86A-4E61-A4E3-EE43EE2E1717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20B06-3FD8-4A4E-9477-E4030AB2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BB07-7749-4EBB-B6E8-7163855A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14BA-054C-48D9-9E27-FB712CF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F622E-2FB8-4C2A-A1E0-C1174EB9F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9B6B-4164-4876-81EB-61AD6DC1F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A410B-E1C3-4F06-9CB4-131ACCAD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250D-7BA1-4B22-9489-F5CCBFA24BF1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77B4E-9C57-40ED-86B5-9AEAE1B9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E975-0119-4470-AA67-9185ECA0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A0261-72EE-418B-A5F7-C6EC4AAC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6ACB5-4574-4FC9-8BC8-98930D78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FAFC6-B1E3-49E8-95A9-77D1E4491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3E4D-67BA-47DF-BCC2-7AB22FD78B3E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4010-8AED-42F8-89AE-2210174BC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DEE9-A7E1-46D3-8C3E-A755E0248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85BE-9DD1-40FA-B588-5DB3D2EB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1F78-0381-405D-8980-FF5897752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>
                <a:latin typeface="TeXGyrePagella-Italic" panose="02000603020200000004" pitchFamily="50" charset="0"/>
              </a:rPr>
              <a:t>Stochastic Methods</a:t>
            </a:r>
            <a:endParaRPr lang="en-US" b="0" i="0" u="none" strike="noStrike" baseline="0">
              <a:latin typeface="TeXGyrePagella-Regular" panose="0200060302020000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9ABE-FDD0-4804-BE81-EE1403E4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Simulated Annealing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E4AC-9378-475B-B56E-CC0AA48E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532659" cy="4351338"/>
          </a:xfrm>
        </p:spPr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variable step size introduced by </a:t>
            </a:r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Corana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et al. 1987 regulates the ratio of accepted-to-rejected points to about 50%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59919D-CA02-4F05-983E-454A13FC0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8534" y="2994048"/>
            <a:ext cx="4005554" cy="34988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0673711-87D0-49D0-8F72-BF8146074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067" y="696242"/>
            <a:ext cx="2798902" cy="57966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982BA-1383-402B-B745-FB95500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2180-AA37-47DA-B27F-33D5E14B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Cross-Entropy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1ABD-5A6B-47B3-8FF8-DA9001CC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931366"/>
          </a:xfrm>
        </p:spPr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Maintains explicit probability distribution over design space often called a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proposal distribution 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Requires choosing a family of parameterized distributions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At each iteration, a set of design points are sampled from the proposal distribution; these are evaluated and ranked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best-performing subset of samples, called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elite samples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, are retained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proposal distribution parameters are then updated based on the elite samples, and the next iteration begins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6E7E8-50F5-46BD-BE04-35162CCA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2180-AA37-47DA-B27F-33D5E14B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Cross-Entropy Method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D448F-C7F1-4B04-821A-362C8C976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68" y="4139313"/>
            <a:ext cx="7640885" cy="23770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26EDF0C-B7CA-48C7-AB55-2E23AC3B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2941"/>
            <a:ext cx="10286316" cy="25585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811E8-D3BE-42D3-9B44-9832114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55B8-BEA5-41DA-AE40-CC4D7745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Natural Evolution Strategies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0B56F-265F-4125-B405-57ACE2612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Similar to cross-entropy method,  except instead of parameterizing distribution based on elite samples, it is optimized using gradient descent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distribution parameter gradient is estimated from the set of function evaluations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29F75-D1BA-40D4-A95F-84A31E3B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1" y="4033146"/>
            <a:ext cx="9462156" cy="25419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36695-04B6-47B0-A691-729D88A3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124-9E27-4A84-8B13-D71877A0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eXGyrePagella-Italic" panose="02000603020200000004" pitchFamily="50" charset="0"/>
              </a:rPr>
              <a:t>Natural Evolution Strategies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5AA7-461D-4000-8A03-F1B24F7B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14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5EC4E3-07C9-4A54-B8E0-5F1725744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79" y="2804865"/>
            <a:ext cx="11484151" cy="28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124-9E27-4A84-8B13-D71877A0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Covariance Matrix Adaptation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5EA4-A941-47CB-8125-512109028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Same approach as natural evolution strategy and cross entropy method, but the proposal distribution is a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multivariate Gaussian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parameterized by a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covariance matrix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Sample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52B0D-4B87-4AC4-A952-113B58A6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124-9E27-4A84-8B13-D71877A0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Summary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5EA4-A941-47CB-8125-512109028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9576545"/>
          </a:xfrm>
        </p:spPr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Stochastic methods employ random numbers during the optimization process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Simulated annealing uses a temperature that controls random exploration and which is reduced over time to converge on a local minimum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cross-entropy method and evolution strategies maintain proposal distributions from which they sample in order to inform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61D4-86E2-48F5-A947-3C77F46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124-9E27-4A84-8B13-D71877A0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Summary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5EA4-A941-47CB-8125-512109028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9576545"/>
          </a:xfrm>
        </p:spPr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Natural evolution strategies uses gradient descent with respect to the log likelihood to update its proposal distribution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Covariance matrix adaptation is a robust and sample-efficient optimizer that maintains a multivariate Gaussian proposal distribution with a full covariance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1565-BDD7-4263-9ABA-AA9EB7BC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1F78-0381-405D-8980-FF589775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>
                <a:latin typeface="TeXGyrePagella-Italic" panose="02000603020200000004" pitchFamily="50" charset="0"/>
              </a:rPr>
              <a:t>Stochastic Methods</a:t>
            </a:r>
            <a:endParaRPr lang="en-US" b="0" i="0" u="none" strike="noStrike" baseline="0">
              <a:latin typeface="TeXGyrePagella-Regular" panose="0200060302020000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1914-7C50-4E14-B3A6-24D7CEB3B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Employ randomness strategically to help explore design space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Randomness can help escape local minima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Increases chance of searching near the global minimum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Typically rely on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pseudo-random number generators 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to ensure repeatability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204C-6C67-439F-B34C-9A7C518E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85BE-9DD1-40FA-B588-5DB3D2EB6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12C8-F74C-4664-B345-E74F5044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Noisy Descent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BF66C-67B9-4912-BC8B-CF783A2F1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Gradient descent with additional random noise term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Step size must meet certain conditions to guarantee convergence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5BA8CD-445E-4149-A326-638F1C93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9881" y="3164619"/>
            <a:ext cx="3299154" cy="33991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044F67-2EBF-49D4-8E87-2619CCFEA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61" t="5324" r="43826" b="83304"/>
          <a:stretch/>
        </p:blipFill>
        <p:spPr>
          <a:xfrm>
            <a:off x="776578" y="3004957"/>
            <a:ext cx="5319422" cy="24379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9B8A7-9F4A-4F1B-9DD6-53ED864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47A8-E876-4D45-9127-61EFFE82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Mesh Adaptive Direct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12F70-FFCA-45B5-9485-7C7E4DA89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Similar to generalized pattern search method, but searches in a random set of directions that span the search space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Example: set of positive spanning sets constructed from nonzero directions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d</a:t>
            </a:r>
            <a:r>
              <a:rPr lang="en-US" baseline="-25000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1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,d</a:t>
            </a:r>
            <a:r>
              <a:rPr lang="en-US" baseline="-25000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2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 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∊{-1,0,1}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593DE7-B211-4C98-B13D-8D8A82A2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877" y="3818413"/>
            <a:ext cx="6125610" cy="26048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DB26-9215-4EEA-A33C-10DB69EF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47A8-E876-4D45-9127-61EFFE82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Mesh Adaptive Direct Search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12F70-FFCA-45B5-9485-7C7E4DA89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90CA48-1B7A-43FE-A5E5-B7A417F0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144" y="1619263"/>
            <a:ext cx="9701711" cy="47640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FBDDB-5CA5-45AF-9A0A-1595C67C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9ABE-FDD0-4804-BE81-EE1403E4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Simulated Annealing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E4AC-9378-475B-B56E-CC0AA48E1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Intelligently controls the degree of randomness added to stochastic search methods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Randomness is analogous to temperature in metallurgy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Initially, the randomness added to function evaluations is large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The “temperature” is then slowly lowered according to a predetermined “annealing schedule”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D94F6-6823-42B3-95BF-3F0CDBCC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9ABE-FDD0-4804-BE81-EE1403E4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Simulated Annealing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E4AC-9378-475B-B56E-CC0AA48E1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Each step must then be “accepted” as the new design point with probability defined by the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Metropolis criterion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, helping the algorithm escape local minima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Metropolis criterion probability of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D94F6-6823-42B3-95BF-3F0CDBCC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7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59EECC5-9314-476E-8134-BA7A58F0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232" t="3357" r="43169" b="86977"/>
          <a:stretch/>
        </p:blipFill>
        <p:spPr>
          <a:xfrm>
            <a:off x="3358115" y="3526279"/>
            <a:ext cx="5146159" cy="21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9ABE-FDD0-4804-BE81-EE1403E4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Simulated Annealing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E4AC-9378-475B-B56E-CC0AA48E1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Annealing schedules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Logarithmic annealing schedule</a:t>
            </a:r>
          </a:p>
          <a:p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Exponential annealing schedule</a:t>
            </a:r>
          </a:p>
          <a:p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pPr marL="0" indent="0">
              <a:buNone/>
            </a:pPr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Fast annealing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E7D170-263C-4F71-912C-D3715B6D2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261" t="5324" r="44739" b="85507"/>
          <a:stretch/>
        </p:blipFill>
        <p:spPr>
          <a:xfrm>
            <a:off x="1717482" y="3573344"/>
            <a:ext cx="5375082" cy="23101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3E23FF-220C-4826-9D75-BFFF0BEC6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83" t="5324" r="48652" b="85507"/>
          <a:stretch/>
        </p:blipFill>
        <p:spPr>
          <a:xfrm>
            <a:off x="2437075" y="5063223"/>
            <a:ext cx="3935896" cy="245079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765B0E7-9C88-4AA4-AC99-21DCF9A6A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1834" y="865149"/>
            <a:ext cx="4333460" cy="54234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4EA2C8-0F71-419E-A766-4E936C161F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8197" t="9930" r="35246" b="78816"/>
          <a:stretch/>
        </p:blipFill>
        <p:spPr>
          <a:xfrm>
            <a:off x="1823761" y="1880452"/>
            <a:ext cx="5647553" cy="30970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1027F-1791-49D1-A9D3-93527CCF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9ABE-FDD0-4804-BE81-EE1403E4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>
                <a:latin typeface="TeXGyrePagella-Italic" panose="02000603020200000004" pitchFamily="50" charset="0"/>
              </a:rPr>
              <a:t>Simulated Annealing</a:t>
            </a:r>
            <a:endParaRPr lang="en-US" b="0" i="0" u="none" strike="noStrike" baseline="0" dirty="0">
              <a:latin typeface="TeXGyrePagella-Regular" panose="02000603020200000003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E4AC-9378-475B-B56E-CC0AA48E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934848"/>
          </a:xfrm>
        </p:spPr>
        <p:txBody>
          <a:bodyPr/>
          <a:lstStyle/>
          <a:p>
            <a:r>
              <a:rPr lang="en-US" dirty="0" err="1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Corana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et al. 1987 introduced variable step-size 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First, a cycle of random moves is performed in each direction</a:t>
            </a:r>
            <a:endParaRPr lang="en-US" dirty="0">
              <a:latin typeface="TeXGyrePagella-Italic" panose="02000603020200000004" pitchFamily="50" charset="0"/>
              <a:ea typeface="TeXGyrePagella-Italic" panose="02000603020200000004" pitchFamily="50" charset="0"/>
              <a:cs typeface="TeXGyrePagella-Italic" panose="02000603020200000004" pitchFamily="50" charset="0"/>
            </a:endParaRPr>
          </a:p>
          <a:p>
            <a:endParaRPr lang="en-US" dirty="0">
              <a:latin typeface="TeXGyrePagella-Italic" panose="02000603020200000004" pitchFamily="50" charset="0"/>
              <a:ea typeface="TeXGyrePagella-Italic" panose="02000603020200000004" pitchFamily="50" charset="0"/>
              <a:cs typeface="TeXGyrePagella-Italic" panose="02000603020200000004" pitchFamily="50" charset="0"/>
            </a:endParaRPr>
          </a:p>
          <a:p>
            <a:pPr marL="0" indent="0">
              <a:buNone/>
            </a:pP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where </a:t>
            </a:r>
            <a:r>
              <a:rPr lang="en-US" dirty="0">
                <a:latin typeface="TeXGyrePagella-Italic" panose="02000603020200000004" pitchFamily="50" charset="0"/>
                <a:ea typeface="TeXGyrePagella-Italic" panose="02000603020200000004" pitchFamily="50" charset="0"/>
                <a:cs typeface="TeXGyrePagella-Italic" panose="02000603020200000004" pitchFamily="50" charset="0"/>
              </a:rPr>
              <a:t>r 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is randomly sampled from [-1,1]</a:t>
            </a:r>
          </a:p>
          <a:p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After n</a:t>
            </a:r>
            <a:r>
              <a:rPr lang="en-US" baseline="-25000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s</a:t>
            </a: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 cycles, step size is adjusted according to</a:t>
            </a:r>
          </a:p>
          <a:p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endParaRPr lang="en-US" sz="2000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endParaRPr lang="en-US" sz="2000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pPr marL="0" indent="0">
              <a:buNone/>
            </a:pPr>
            <a:endParaRPr lang="en-US" dirty="0">
              <a:latin typeface="TeXGyrePagella-Regular" panose="02000603020200000003" pitchFamily="50" charset="0"/>
              <a:ea typeface="TeXGyrePagella-Regular" panose="02000603020200000003" pitchFamily="50" charset="0"/>
              <a:cs typeface="TeXGyrePagella-Regular" panose="02000603020200000003" pitchFamily="50" charset="0"/>
            </a:endParaRPr>
          </a:p>
          <a:p>
            <a:pPr marL="0" indent="0">
              <a:buNone/>
            </a:pPr>
            <a:r>
              <a:rPr lang="en-US" dirty="0">
                <a:latin typeface="TeXGyrePagella-Regular" panose="02000603020200000003" pitchFamily="50" charset="0"/>
                <a:ea typeface="TeXGyrePagella-Regular" panose="02000603020200000003" pitchFamily="50" charset="0"/>
                <a:cs typeface="TeXGyrePagella-Regular" panose="02000603020200000003" pitchFamily="50" charset="0"/>
              </a:rPr>
              <a:t>where c is typically set to 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88772-2334-499E-92AD-37B7B71C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739" t="6609" r="48652" b="82493"/>
          <a:stretch/>
        </p:blipFill>
        <p:spPr>
          <a:xfrm>
            <a:off x="4385144" y="2237736"/>
            <a:ext cx="3421712" cy="2382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654FD2C-59B1-4FC7-A1BB-929342686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935" r="37826" b="84580"/>
          <a:stretch/>
        </p:blipFill>
        <p:spPr>
          <a:xfrm>
            <a:off x="3242972" y="4285317"/>
            <a:ext cx="5706056" cy="24599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ECA9-103E-45BB-AE81-172A967A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F0CC-85BB-4714-BE01-626035B99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TeXGyrePagella-Italic</vt:lpstr>
      <vt:lpstr>TeXGyrePagella-Regular</vt:lpstr>
      <vt:lpstr>Office Theme</vt:lpstr>
      <vt:lpstr>Stochastic Methods</vt:lpstr>
      <vt:lpstr>Stochastic Methods</vt:lpstr>
      <vt:lpstr>Noisy Descent</vt:lpstr>
      <vt:lpstr>Mesh Adaptive Direct Search</vt:lpstr>
      <vt:lpstr>Mesh Adaptive Direct Search</vt:lpstr>
      <vt:lpstr>Simulated Annealing</vt:lpstr>
      <vt:lpstr>Simulated Annealing</vt:lpstr>
      <vt:lpstr>Simulated Annealing</vt:lpstr>
      <vt:lpstr>Simulated Annealing</vt:lpstr>
      <vt:lpstr>Simulated Annealing</vt:lpstr>
      <vt:lpstr>Cross-Entropy Method</vt:lpstr>
      <vt:lpstr>Cross-Entropy Method</vt:lpstr>
      <vt:lpstr>Natural Evolution Strategies</vt:lpstr>
      <vt:lpstr>Natural Evolution Strategies</vt:lpstr>
      <vt:lpstr>Covariance Matrix Adaptation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Descent</dc:title>
  <dc:creator>M Gobbs</dc:creator>
  <cp:lastModifiedBy>M Gobbs</cp:lastModifiedBy>
  <cp:revision>21</cp:revision>
  <dcterms:created xsi:type="dcterms:W3CDTF">2019-02-03T01:23:24Z</dcterms:created>
  <dcterms:modified xsi:type="dcterms:W3CDTF">2019-04-16T16:44:43Z</dcterms:modified>
</cp:coreProperties>
</file>