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5" r:id="rId3"/>
    <p:sldId id="257" r:id="rId4"/>
    <p:sldId id="258" r:id="rId5"/>
    <p:sldId id="267" r:id="rId6"/>
    <p:sldId id="268" r:id="rId7"/>
    <p:sldId id="269" r:id="rId8"/>
    <p:sldId id="266" r:id="rId9"/>
    <p:sldId id="270" r:id="rId10"/>
    <p:sldId id="264" r:id="rId11"/>
    <p:sldId id="259" r:id="rId12"/>
    <p:sldId id="271" r:id="rId13"/>
    <p:sldId id="260" r:id="rId14"/>
    <p:sldId id="272" r:id="rId15"/>
    <p:sldId id="261" r:id="rId16"/>
    <p:sldId id="262" r:id="rId17"/>
    <p:sldId id="263" r:id="rId18"/>
    <p:sldId id="273" r:id="rId19"/>
    <p:sldId id="274" r:id="rId20"/>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741DC-B83F-410A-B7A6-231EE45FE91F}" v="2" dt="2019-04-14T05:30:32.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kel Kochenderfer" userId="a25b768c097423ca" providerId="LiveId" clId="{551741DC-B83F-410A-B7A6-231EE45FE91F}"/>
    <pc:docChg chg="custSel modSld modNotesMaster">
      <pc:chgData name="Mykel Kochenderfer" userId="a25b768c097423ca" providerId="LiveId" clId="{551741DC-B83F-410A-B7A6-231EE45FE91F}" dt="2019-04-16T05:50:17.552" v="7" actId="20577"/>
      <pc:docMkLst>
        <pc:docMk/>
      </pc:docMkLst>
      <pc:sldChg chg="delSp">
        <pc:chgData name="Mykel Kochenderfer" userId="a25b768c097423ca" providerId="LiveId" clId="{551741DC-B83F-410A-B7A6-231EE45FE91F}" dt="2019-04-14T05:29:32.477" v="0" actId="478"/>
        <pc:sldMkLst>
          <pc:docMk/>
          <pc:sldMk cId="1623052217" sldId="256"/>
        </pc:sldMkLst>
        <pc:spChg chg="del">
          <ac:chgData name="Mykel Kochenderfer" userId="a25b768c097423ca" providerId="LiveId" clId="{551741DC-B83F-410A-B7A6-231EE45FE91F}" dt="2019-04-14T05:29:32.477" v="0" actId="478"/>
          <ac:spMkLst>
            <pc:docMk/>
            <pc:sldMk cId="1623052217" sldId="256"/>
            <ac:spMk id="4" creationId="{6136A4F6-0EB5-4740-B6A6-509D3F7F7192}"/>
          </ac:spMkLst>
        </pc:spChg>
      </pc:sldChg>
      <pc:sldChg chg="modSp">
        <pc:chgData name="Mykel Kochenderfer" userId="a25b768c097423ca" providerId="LiveId" clId="{551741DC-B83F-410A-B7A6-231EE45FE91F}" dt="2019-04-16T05:50:17.552" v="7" actId="20577"/>
        <pc:sldMkLst>
          <pc:docMk/>
          <pc:sldMk cId="3069921321" sldId="264"/>
        </pc:sldMkLst>
        <pc:spChg chg="mod">
          <ac:chgData name="Mykel Kochenderfer" userId="a25b768c097423ca" providerId="LiveId" clId="{551741DC-B83F-410A-B7A6-231EE45FE91F}" dt="2019-04-16T05:50:17.552" v="7" actId="20577"/>
          <ac:spMkLst>
            <pc:docMk/>
            <pc:sldMk cId="3069921321" sldId="264"/>
            <ac:spMk id="3" creationId="{72A63990-3C01-46AA-B65E-D435FE311225}"/>
          </ac:spMkLst>
        </pc:spChg>
      </pc:sldChg>
      <pc:sldChg chg="modSp">
        <pc:chgData name="Mykel Kochenderfer" userId="a25b768c097423ca" providerId="LiveId" clId="{551741DC-B83F-410A-B7A6-231EE45FE91F}" dt="2019-04-14T05:29:44.423" v="4" actId="20577"/>
        <pc:sldMkLst>
          <pc:docMk/>
          <pc:sldMk cId="645041698" sldId="274"/>
        </pc:sldMkLst>
        <pc:spChg chg="mod">
          <ac:chgData name="Mykel Kochenderfer" userId="a25b768c097423ca" providerId="LiveId" clId="{551741DC-B83F-410A-B7A6-231EE45FE91F}" dt="2019-04-14T05:29:44.423" v="4" actId="20577"/>
          <ac:spMkLst>
            <pc:docMk/>
            <pc:sldMk cId="645041698" sldId="274"/>
            <ac:spMk id="3" creationId="{AC4BACC5-8A4F-4FE8-9F06-D92D9E6120CB}"/>
          </ac:spMkLst>
        </pc:spChg>
      </pc:sldChg>
    </pc:docChg>
  </pc:docChgLst>
  <pc:docChgLst>
    <pc:chgData name="Guest User" providerId="Windows Live" clId="Web-{FF6B644D-E6E5-48C7-B507-58C2F8A245E2}"/>
    <pc:docChg chg="modSld">
      <pc:chgData name="Guest User" userId="" providerId="Windows Live" clId="Web-{FF6B644D-E6E5-48C7-B507-58C2F8A245E2}" dt="2019-04-06T17:11:34.324" v="3" actId="20577"/>
      <pc:docMkLst>
        <pc:docMk/>
      </pc:docMkLst>
      <pc:sldChg chg="modSp">
        <pc:chgData name="Guest User" userId="" providerId="Windows Live" clId="Web-{FF6B644D-E6E5-48C7-B507-58C2F8A245E2}" dt="2019-04-06T17:11:34.324" v="2" actId="20577"/>
        <pc:sldMkLst>
          <pc:docMk/>
          <pc:sldMk cId="1331401713" sldId="266"/>
        </pc:sldMkLst>
        <pc:spChg chg="mod">
          <ac:chgData name="Guest User" userId="" providerId="Windows Live" clId="Web-{FF6B644D-E6E5-48C7-B507-58C2F8A245E2}" dt="2019-04-06T17:11:34.324" v="2" actId="20577"/>
          <ac:spMkLst>
            <pc:docMk/>
            <pc:sldMk cId="1331401713" sldId="266"/>
            <ac:spMk id="3" creationId="{72A63990-3C01-46AA-B65E-D435FE3112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34F31AED-8E07-4868-8215-7D47404445F1}" type="datetimeFigureOut">
              <a:rPr lang="en-US" smtClean="0"/>
              <a:t>4/15/2019</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F1A35D5A-A7A0-454D-852A-1477C3A80666}" type="slidenum">
              <a:rPr lang="en-US" smtClean="0"/>
              <a:t>‹#›</a:t>
            </a:fld>
            <a:endParaRPr lang="en-US"/>
          </a:p>
        </p:txBody>
      </p:sp>
    </p:spTree>
    <p:extLst>
      <p:ext uri="{BB962C8B-B14F-4D97-AF65-F5344CB8AC3E}">
        <p14:creationId xmlns:p14="http://schemas.microsoft.com/office/powerpoint/2010/main" val="301499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35D5A-A7A0-454D-852A-1477C3A80666}" type="slidenum">
              <a:rPr lang="en-US" smtClean="0"/>
              <a:t>16</a:t>
            </a:fld>
            <a:endParaRPr lang="en-US"/>
          </a:p>
        </p:txBody>
      </p:sp>
    </p:spTree>
    <p:extLst>
      <p:ext uri="{BB962C8B-B14F-4D97-AF65-F5344CB8AC3E}">
        <p14:creationId xmlns:p14="http://schemas.microsoft.com/office/powerpoint/2010/main" val="87999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CCB3-C956-459D-9042-43B791C7D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D80545-57C3-4416-B583-2E4AD4E10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7585B8-4610-4469-A53A-4DE5A5349E32}"/>
              </a:ext>
            </a:extLst>
          </p:cNvPr>
          <p:cNvSpPr>
            <a:spLocks noGrp="1"/>
          </p:cNvSpPr>
          <p:nvPr>
            <p:ph type="dt" sz="half" idx="10"/>
          </p:nvPr>
        </p:nvSpPr>
        <p:spPr/>
        <p:txBody>
          <a:bodyPr/>
          <a:lstStyle/>
          <a:p>
            <a:fld id="{1C417940-3544-482B-8FEA-49627DE4B4AE}" type="datetime1">
              <a:rPr lang="en-US" smtClean="0"/>
              <a:t>4/15/2019</a:t>
            </a:fld>
            <a:endParaRPr lang="en-US"/>
          </a:p>
        </p:txBody>
      </p:sp>
      <p:sp>
        <p:nvSpPr>
          <p:cNvPr id="5" name="Footer Placeholder 4">
            <a:extLst>
              <a:ext uri="{FF2B5EF4-FFF2-40B4-BE49-F238E27FC236}">
                <a16:creationId xmlns:a16="http://schemas.microsoft.com/office/drawing/2014/main" id="{E10B67DA-D87F-4B81-BDE0-9B6A40831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5DDF1-249D-4F61-9F4A-DE9962003E57}"/>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174654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081E-B794-4CA6-A1CE-5492070F97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AF3DEC-7C5A-4F4F-8AE9-7C312B9DA4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C61FF-23B2-44A4-BE61-D9A187B9A83E}"/>
              </a:ext>
            </a:extLst>
          </p:cNvPr>
          <p:cNvSpPr>
            <a:spLocks noGrp="1"/>
          </p:cNvSpPr>
          <p:nvPr>
            <p:ph type="dt" sz="half" idx="10"/>
          </p:nvPr>
        </p:nvSpPr>
        <p:spPr/>
        <p:txBody>
          <a:bodyPr/>
          <a:lstStyle/>
          <a:p>
            <a:fld id="{B75F389A-DCE9-472C-A89D-6123BA5D8117}" type="datetime1">
              <a:rPr lang="en-US" smtClean="0"/>
              <a:t>4/15/2019</a:t>
            </a:fld>
            <a:endParaRPr lang="en-US"/>
          </a:p>
        </p:txBody>
      </p:sp>
      <p:sp>
        <p:nvSpPr>
          <p:cNvPr id="5" name="Footer Placeholder 4">
            <a:extLst>
              <a:ext uri="{FF2B5EF4-FFF2-40B4-BE49-F238E27FC236}">
                <a16:creationId xmlns:a16="http://schemas.microsoft.com/office/drawing/2014/main" id="{7CC68607-4F42-496A-8BE9-16799B404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0B0B3-68EA-48C2-9E75-A6331A739445}"/>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217830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55FCFB-F5A9-42A9-BCCF-229FDFE46D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F82258-3739-43A8-9034-54C1754AE2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458E8-A16D-483A-B8DA-DD3BA88F6F96}"/>
              </a:ext>
            </a:extLst>
          </p:cNvPr>
          <p:cNvSpPr>
            <a:spLocks noGrp="1"/>
          </p:cNvSpPr>
          <p:nvPr>
            <p:ph type="dt" sz="half" idx="10"/>
          </p:nvPr>
        </p:nvSpPr>
        <p:spPr/>
        <p:txBody>
          <a:bodyPr/>
          <a:lstStyle/>
          <a:p>
            <a:fld id="{3D29EACA-CCFB-4817-A37B-9E26C1FABFFC}" type="datetime1">
              <a:rPr lang="en-US" smtClean="0"/>
              <a:t>4/15/2019</a:t>
            </a:fld>
            <a:endParaRPr lang="en-US"/>
          </a:p>
        </p:txBody>
      </p:sp>
      <p:sp>
        <p:nvSpPr>
          <p:cNvPr id="5" name="Footer Placeholder 4">
            <a:extLst>
              <a:ext uri="{FF2B5EF4-FFF2-40B4-BE49-F238E27FC236}">
                <a16:creationId xmlns:a16="http://schemas.microsoft.com/office/drawing/2014/main" id="{FCDBE446-5A4A-4F8B-B077-B6F763B80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2FC4F-3225-459D-8716-8FE06F03BADD}"/>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328616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0FCD-B89E-42C9-8E90-6395E884D73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6CA7F89-FF99-45B6-B9DF-8A6F8ACED5A9}"/>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137D-DDBE-47C7-BC78-E4FD87F66C05}"/>
              </a:ext>
            </a:extLst>
          </p:cNvPr>
          <p:cNvSpPr>
            <a:spLocks noGrp="1"/>
          </p:cNvSpPr>
          <p:nvPr>
            <p:ph type="dt" sz="half" idx="10"/>
          </p:nvPr>
        </p:nvSpPr>
        <p:spPr/>
        <p:txBody>
          <a:bodyPr/>
          <a:lstStyle/>
          <a:p>
            <a:fld id="{63689151-E8FE-426A-BB9F-4AD88A7253C4}" type="datetime1">
              <a:rPr lang="en-US" smtClean="0"/>
              <a:t>4/15/2019</a:t>
            </a:fld>
            <a:endParaRPr lang="en-US"/>
          </a:p>
        </p:txBody>
      </p:sp>
      <p:sp>
        <p:nvSpPr>
          <p:cNvPr id="5" name="Footer Placeholder 4">
            <a:extLst>
              <a:ext uri="{FF2B5EF4-FFF2-40B4-BE49-F238E27FC236}">
                <a16:creationId xmlns:a16="http://schemas.microsoft.com/office/drawing/2014/main" id="{A7D4A1DA-D134-4A27-890D-343682C23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DFE20-8353-4383-A724-1CCA38C7AFB8}"/>
              </a:ext>
            </a:extLst>
          </p:cNvPr>
          <p:cNvSpPr>
            <a:spLocks noGrp="1"/>
          </p:cNvSpPr>
          <p:nvPr>
            <p:ph type="sldNum" sz="quarter" idx="12"/>
          </p:nvPr>
        </p:nvSpPr>
        <p:spPr/>
        <p:txBody>
          <a:bodyPr/>
          <a:lstStyle/>
          <a:p>
            <a:fld id="{5A1B4C69-69FC-4DE3-9130-497A7C9ADE60}" type="slidenum">
              <a:rPr lang="en-US" smtClean="0"/>
              <a:t>‹#›</a:t>
            </a:fld>
            <a:endParaRPr lang="en-US"/>
          </a:p>
        </p:txBody>
      </p:sp>
    </p:spTree>
    <p:extLst>
      <p:ext uri="{BB962C8B-B14F-4D97-AF65-F5344CB8AC3E}">
        <p14:creationId xmlns:p14="http://schemas.microsoft.com/office/powerpoint/2010/main" val="116878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83D9-57A7-4554-A094-8E21F85AB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F4F55-6050-46F7-8766-B6A8FFBB58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F094C-65FC-4B99-B128-F8C7592C5910}"/>
              </a:ext>
            </a:extLst>
          </p:cNvPr>
          <p:cNvSpPr>
            <a:spLocks noGrp="1"/>
          </p:cNvSpPr>
          <p:nvPr>
            <p:ph type="dt" sz="half" idx="10"/>
          </p:nvPr>
        </p:nvSpPr>
        <p:spPr/>
        <p:txBody>
          <a:bodyPr/>
          <a:lstStyle/>
          <a:p>
            <a:fld id="{6B758634-0334-48F1-8698-3C860FF7FE41}" type="datetime1">
              <a:rPr lang="en-US" smtClean="0"/>
              <a:t>4/15/2019</a:t>
            </a:fld>
            <a:endParaRPr lang="en-US"/>
          </a:p>
        </p:txBody>
      </p:sp>
      <p:sp>
        <p:nvSpPr>
          <p:cNvPr id="5" name="Footer Placeholder 4">
            <a:extLst>
              <a:ext uri="{FF2B5EF4-FFF2-40B4-BE49-F238E27FC236}">
                <a16:creationId xmlns:a16="http://schemas.microsoft.com/office/drawing/2014/main" id="{730D240D-34B4-48C7-9800-3AB85EE6D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FFB8A-6342-46D5-8044-8B4BE15511D9}"/>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298063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137C-593D-4A3B-B1AF-D37482DFF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36C02D-A0E3-4DFC-8518-89B0ACCD89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762FC7-BFC5-4C0E-8B7E-5C6BF84180CE}"/>
              </a:ext>
            </a:extLst>
          </p:cNvPr>
          <p:cNvSpPr>
            <a:spLocks noGrp="1"/>
          </p:cNvSpPr>
          <p:nvPr>
            <p:ph type="dt" sz="half" idx="10"/>
          </p:nvPr>
        </p:nvSpPr>
        <p:spPr/>
        <p:txBody>
          <a:bodyPr/>
          <a:lstStyle/>
          <a:p>
            <a:fld id="{D35619E6-7211-4844-B651-80270389CCA5}" type="datetime1">
              <a:rPr lang="en-US" smtClean="0"/>
              <a:t>4/15/2019</a:t>
            </a:fld>
            <a:endParaRPr lang="en-US"/>
          </a:p>
        </p:txBody>
      </p:sp>
      <p:sp>
        <p:nvSpPr>
          <p:cNvPr id="5" name="Footer Placeholder 4">
            <a:extLst>
              <a:ext uri="{FF2B5EF4-FFF2-40B4-BE49-F238E27FC236}">
                <a16:creationId xmlns:a16="http://schemas.microsoft.com/office/drawing/2014/main" id="{1FE3F3AB-518B-4544-9DC0-E4167A145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A5809-7F4A-4DB7-AB1F-076B4CA5A67F}"/>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91425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CD35-34D1-4529-A1EB-A77137A92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842FC-8701-40E2-844C-CDCA778B2A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C31D7E-E1C6-4C7D-9170-FB4F33DD47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7EE94B-497E-46B5-B1FA-F07B3E8CDA36}"/>
              </a:ext>
            </a:extLst>
          </p:cNvPr>
          <p:cNvSpPr>
            <a:spLocks noGrp="1"/>
          </p:cNvSpPr>
          <p:nvPr>
            <p:ph type="dt" sz="half" idx="10"/>
          </p:nvPr>
        </p:nvSpPr>
        <p:spPr/>
        <p:txBody>
          <a:bodyPr/>
          <a:lstStyle/>
          <a:p>
            <a:fld id="{92ECBCEA-CFE7-4C8B-BB14-62B33B55D7D7}" type="datetime1">
              <a:rPr lang="en-US" smtClean="0"/>
              <a:t>4/15/2019</a:t>
            </a:fld>
            <a:endParaRPr lang="en-US"/>
          </a:p>
        </p:txBody>
      </p:sp>
      <p:sp>
        <p:nvSpPr>
          <p:cNvPr id="6" name="Footer Placeholder 5">
            <a:extLst>
              <a:ext uri="{FF2B5EF4-FFF2-40B4-BE49-F238E27FC236}">
                <a16:creationId xmlns:a16="http://schemas.microsoft.com/office/drawing/2014/main" id="{0CC654FF-AAD6-43D4-8629-669D3A364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3C60-01EE-48A9-A51E-537F843CEF4B}"/>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173121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994C-4885-4C65-8FD0-6232BFCDC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B06E2-E67C-4E41-95DB-C172CD46F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663360-7FD6-4400-A2B8-A41D81A086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DFD8D7-FFEF-4EA5-9536-2AEA43F785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F54B06-4FB1-46C2-9C43-FB5F283FEC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66468B-A973-4542-BB5C-B44FB71320F8}"/>
              </a:ext>
            </a:extLst>
          </p:cNvPr>
          <p:cNvSpPr>
            <a:spLocks noGrp="1"/>
          </p:cNvSpPr>
          <p:nvPr>
            <p:ph type="dt" sz="half" idx="10"/>
          </p:nvPr>
        </p:nvSpPr>
        <p:spPr/>
        <p:txBody>
          <a:bodyPr/>
          <a:lstStyle/>
          <a:p>
            <a:fld id="{FB35CADD-BEC4-47EA-BF52-905975BAC9F8}" type="datetime1">
              <a:rPr lang="en-US" smtClean="0"/>
              <a:t>4/15/2019</a:t>
            </a:fld>
            <a:endParaRPr lang="en-US"/>
          </a:p>
        </p:txBody>
      </p:sp>
      <p:sp>
        <p:nvSpPr>
          <p:cNvPr id="8" name="Footer Placeholder 7">
            <a:extLst>
              <a:ext uri="{FF2B5EF4-FFF2-40B4-BE49-F238E27FC236}">
                <a16:creationId xmlns:a16="http://schemas.microsoft.com/office/drawing/2014/main" id="{D5D30B32-5E8F-4256-A3E9-AF53594E3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9AD14-941E-4763-98D9-184F3F31C354}"/>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397141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E235-54B1-4180-9B6E-782E5F05C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19ED6-FAC0-4AB7-8AC4-1C104A1640B8}"/>
              </a:ext>
            </a:extLst>
          </p:cNvPr>
          <p:cNvSpPr>
            <a:spLocks noGrp="1"/>
          </p:cNvSpPr>
          <p:nvPr>
            <p:ph type="dt" sz="half" idx="10"/>
          </p:nvPr>
        </p:nvSpPr>
        <p:spPr/>
        <p:txBody>
          <a:bodyPr/>
          <a:lstStyle/>
          <a:p>
            <a:fld id="{C287B8CE-CC07-45F9-AD4F-701B6D449E20}" type="datetime1">
              <a:rPr lang="en-US" smtClean="0"/>
              <a:t>4/15/2019</a:t>
            </a:fld>
            <a:endParaRPr lang="en-US"/>
          </a:p>
        </p:txBody>
      </p:sp>
      <p:sp>
        <p:nvSpPr>
          <p:cNvPr id="4" name="Footer Placeholder 3">
            <a:extLst>
              <a:ext uri="{FF2B5EF4-FFF2-40B4-BE49-F238E27FC236}">
                <a16:creationId xmlns:a16="http://schemas.microsoft.com/office/drawing/2014/main" id="{0541E58D-716E-43E9-A662-B209DB2EBD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2C236-DD64-4B35-8C12-10CCFB2C7B2E}"/>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135881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6C1C4-12AF-46D2-BCB2-B81F9E68E079}"/>
              </a:ext>
            </a:extLst>
          </p:cNvPr>
          <p:cNvSpPr>
            <a:spLocks noGrp="1"/>
          </p:cNvSpPr>
          <p:nvPr>
            <p:ph type="dt" sz="half" idx="10"/>
          </p:nvPr>
        </p:nvSpPr>
        <p:spPr/>
        <p:txBody>
          <a:bodyPr/>
          <a:lstStyle/>
          <a:p>
            <a:fld id="{BC21FB94-42F2-4124-A285-D35DC6D2709E}" type="datetime1">
              <a:rPr lang="en-US" smtClean="0"/>
              <a:t>4/15/2019</a:t>
            </a:fld>
            <a:endParaRPr lang="en-US"/>
          </a:p>
        </p:txBody>
      </p:sp>
      <p:sp>
        <p:nvSpPr>
          <p:cNvPr id="3" name="Footer Placeholder 2">
            <a:extLst>
              <a:ext uri="{FF2B5EF4-FFF2-40B4-BE49-F238E27FC236}">
                <a16:creationId xmlns:a16="http://schemas.microsoft.com/office/drawing/2014/main" id="{F9615F4D-EA4C-4FA3-A95F-83420C6A78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5BB6FC-B139-4824-95D1-3B5930F01798}"/>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420498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BFA0-4AF8-49F6-B773-AC442FE2C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EC4B21-7D7B-4CB0-B2FD-6AC3BBB8B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24650-FB6B-4B04-A53F-C19FEA076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EDF51-0744-46E0-8BD7-D1F50717423D}"/>
              </a:ext>
            </a:extLst>
          </p:cNvPr>
          <p:cNvSpPr>
            <a:spLocks noGrp="1"/>
          </p:cNvSpPr>
          <p:nvPr>
            <p:ph type="dt" sz="half" idx="10"/>
          </p:nvPr>
        </p:nvSpPr>
        <p:spPr/>
        <p:txBody>
          <a:bodyPr/>
          <a:lstStyle/>
          <a:p>
            <a:fld id="{D10A6468-E85C-45C5-A39C-1742DD56180E}" type="datetime1">
              <a:rPr lang="en-US" smtClean="0"/>
              <a:t>4/15/2019</a:t>
            </a:fld>
            <a:endParaRPr lang="en-US"/>
          </a:p>
        </p:txBody>
      </p:sp>
      <p:sp>
        <p:nvSpPr>
          <p:cNvPr id="6" name="Footer Placeholder 5">
            <a:extLst>
              <a:ext uri="{FF2B5EF4-FFF2-40B4-BE49-F238E27FC236}">
                <a16:creationId xmlns:a16="http://schemas.microsoft.com/office/drawing/2014/main" id="{37F20B06-3FD8-4A4E-9477-E4030AB2B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CBB07-7749-4EBB-B6E8-7163855AE4E4}"/>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118419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14BA-054C-48D9-9E27-FB712CF6A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CF622E-2FB8-4C2A-A1E0-C1174EB9F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509B6B-4164-4876-81EB-61AD6DC1F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FA410B-E1C3-4F06-9CB4-131ACCAD7375}"/>
              </a:ext>
            </a:extLst>
          </p:cNvPr>
          <p:cNvSpPr>
            <a:spLocks noGrp="1"/>
          </p:cNvSpPr>
          <p:nvPr>
            <p:ph type="dt" sz="half" idx="10"/>
          </p:nvPr>
        </p:nvSpPr>
        <p:spPr/>
        <p:txBody>
          <a:bodyPr/>
          <a:lstStyle/>
          <a:p>
            <a:fld id="{FA2822DD-A382-4995-8885-BE4B8CF0F7D0}" type="datetime1">
              <a:rPr lang="en-US" smtClean="0"/>
              <a:t>4/15/2019</a:t>
            </a:fld>
            <a:endParaRPr lang="en-US"/>
          </a:p>
        </p:txBody>
      </p:sp>
      <p:sp>
        <p:nvSpPr>
          <p:cNvPr id="6" name="Footer Placeholder 5">
            <a:extLst>
              <a:ext uri="{FF2B5EF4-FFF2-40B4-BE49-F238E27FC236}">
                <a16:creationId xmlns:a16="http://schemas.microsoft.com/office/drawing/2014/main" id="{9A377B4E-9C57-40ED-86B5-9AEAE1B97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BE975-0119-4470-AA67-9185ECA0D9D4}"/>
              </a:ext>
            </a:extLst>
          </p:cNvPr>
          <p:cNvSpPr>
            <a:spLocks noGrp="1"/>
          </p:cNvSpPr>
          <p:nvPr>
            <p:ph type="sldNum" sz="quarter" idx="12"/>
          </p:nvPr>
        </p:nvSpPr>
        <p:spPr/>
        <p:txBody>
          <a:bodyPr/>
          <a:lstStyle/>
          <a:p>
            <a:fld id="{273A85BE-9DD1-40FA-B588-5DB3D2EB661C}" type="slidenum">
              <a:rPr lang="en-US" smtClean="0"/>
              <a:t>‹#›</a:t>
            </a:fld>
            <a:endParaRPr lang="en-US"/>
          </a:p>
        </p:txBody>
      </p:sp>
    </p:spTree>
    <p:extLst>
      <p:ext uri="{BB962C8B-B14F-4D97-AF65-F5344CB8AC3E}">
        <p14:creationId xmlns:p14="http://schemas.microsoft.com/office/powerpoint/2010/main" val="27936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A0261-72EE-418B-A5F7-C6EC4AACE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C6ACB5-4574-4FC9-8BC8-98930D78E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FAFC6-B1E3-49E8-95A9-77D1E4491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57581-D1DD-4ABE-BB12-6D60C929FA1F}" type="datetime1">
              <a:rPr lang="en-US" smtClean="0"/>
              <a:t>4/15/2019</a:t>
            </a:fld>
            <a:endParaRPr lang="en-US"/>
          </a:p>
        </p:txBody>
      </p:sp>
      <p:sp>
        <p:nvSpPr>
          <p:cNvPr id="5" name="Footer Placeholder 4">
            <a:extLst>
              <a:ext uri="{FF2B5EF4-FFF2-40B4-BE49-F238E27FC236}">
                <a16:creationId xmlns:a16="http://schemas.microsoft.com/office/drawing/2014/main" id="{1A1F4010-8AED-42F8-89AE-2210174BC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5DEE9-A7E1-46D3-8C3E-A755E0248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A85BE-9DD1-40FA-B588-5DB3D2EB661C}" type="slidenum">
              <a:rPr lang="en-US" smtClean="0"/>
              <a:t>‹#›</a:t>
            </a:fld>
            <a:endParaRPr lang="en-US"/>
          </a:p>
        </p:txBody>
      </p:sp>
    </p:spTree>
    <p:extLst>
      <p:ext uri="{BB962C8B-B14F-4D97-AF65-F5344CB8AC3E}">
        <p14:creationId xmlns:p14="http://schemas.microsoft.com/office/powerpoint/2010/main" val="685521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FD1F-5553-4D42-9F6E-FFAA75E1D638}"/>
              </a:ext>
            </a:extLst>
          </p:cNvPr>
          <p:cNvSpPr>
            <a:spLocks noGrp="1"/>
          </p:cNvSpPr>
          <p:nvPr>
            <p:ph type="ctrTitle"/>
          </p:nvPr>
        </p:nvSpPr>
        <p:spPr/>
        <p:txBody>
          <a:bodyPr/>
          <a:lstStyle/>
          <a:p>
            <a:pPr marR="0" rtl="0"/>
            <a:r>
              <a:rPr lang="en-US" b="0" i="1" u="none" strike="noStrike" baseline="0">
                <a:latin typeface="TeXGyrePagella-Italic" panose="02000603020200000004" pitchFamily="50" charset="0"/>
              </a:rPr>
              <a:t>Population Methods</a:t>
            </a:r>
            <a:endParaRPr lang="en-US" b="0" i="0" u="none" strike="noStrike" baseline="0">
              <a:latin typeface="TeXGyrePagella-Regular" panose="02000603020200000003" pitchFamily="50" charset="0"/>
            </a:endParaRPr>
          </a:p>
        </p:txBody>
      </p:sp>
    </p:spTree>
    <p:extLst>
      <p:ext uri="{BB962C8B-B14F-4D97-AF65-F5344CB8AC3E}">
        <p14:creationId xmlns:p14="http://schemas.microsoft.com/office/powerpoint/2010/main" val="162305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A63990-3C01-46AA-B65E-D435FE311225}"/>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Genetic algorithm with truncation selection, single point crossover, and Gaussian </a:t>
            </a:r>
            <a:r>
              <a:rPr lang="en-US">
                <a:latin typeface="TeXGyrePagella-Regular" panose="02000603020200000003" pitchFamily="50" charset="0"/>
                <a:ea typeface="TeXGyrePagella-Regular" panose="02000603020200000003" pitchFamily="50" charset="0"/>
                <a:cs typeface="TeXGyrePagella-Regular" panose="02000603020200000003" pitchFamily="50" charset="0"/>
              </a:rPr>
              <a:t>mutation applied </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to </a:t>
            </a:r>
            <a:r>
              <a:rPr lang="en-US" dirty="0" err="1">
                <a:latin typeface="TeXGyrePagella-Regular" panose="02000603020200000003" pitchFamily="50" charset="0"/>
                <a:ea typeface="TeXGyrePagella-Regular" panose="02000603020200000003" pitchFamily="50" charset="0"/>
                <a:cs typeface="TeXGyrePagella-Regular" panose="02000603020200000003" pitchFamily="50" charset="0"/>
              </a:rPr>
              <a:t>Michalewicz</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function</a:t>
            </a:r>
          </a:p>
        </p:txBody>
      </p:sp>
      <p:pic>
        <p:nvPicPr>
          <p:cNvPr id="18" name="Graphic 17">
            <a:extLst>
              <a:ext uri="{FF2B5EF4-FFF2-40B4-BE49-F238E27FC236}">
                <a16:creationId xmlns:a16="http://schemas.microsoft.com/office/drawing/2014/main" id="{5DC0B84A-143A-4CCF-9162-073418EC2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216" y="3595085"/>
            <a:ext cx="10911424" cy="2848986"/>
          </a:xfrm>
          <a:prstGeom prst="rect">
            <a:avLst/>
          </a:prstGeom>
        </p:spPr>
      </p:pic>
      <p:sp>
        <p:nvSpPr>
          <p:cNvPr id="4" name="Slide Number Placeholder 3">
            <a:extLst>
              <a:ext uri="{FF2B5EF4-FFF2-40B4-BE49-F238E27FC236}">
                <a16:creationId xmlns:a16="http://schemas.microsoft.com/office/drawing/2014/main" id="{4860BCF7-1DA9-4CC0-A8B6-DD60AB2825A9}"/>
              </a:ext>
            </a:extLst>
          </p:cNvPr>
          <p:cNvSpPr>
            <a:spLocks noGrp="1"/>
          </p:cNvSpPr>
          <p:nvPr>
            <p:ph type="sldNum" sz="quarter" idx="12"/>
          </p:nvPr>
        </p:nvSpPr>
        <p:spPr/>
        <p:txBody>
          <a:bodyPr/>
          <a:lstStyle/>
          <a:p>
            <a:fld id="{5A1B4C69-69FC-4DE3-9130-497A7C9ADE60}" type="slidenum">
              <a:rPr lang="en-US" smtClean="0"/>
              <a:t>10</a:t>
            </a:fld>
            <a:endParaRPr lang="en-US"/>
          </a:p>
        </p:txBody>
      </p:sp>
    </p:spTree>
    <p:extLst>
      <p:ext uri="{BB962C8B-B14F-4D97-AF65-F5344CB8AC3E}">
        <p14:creationId xmlns:p14="http://schemas.microsoft.com/office/powerpoint/2010/main" val="306992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031D-151E-4633-9FD0-187F1841721A}"/>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Differential Evolution</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59DDE795-01F5-477D-9DBB-00A571C2953E}"/>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Improves each individual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x</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by recombining other individuals according to a simple formula</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Choose three random, distinct individuals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a</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b</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and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c</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Construct interim design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z</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a</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w</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b </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c</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Choose a random dimension to optimize in</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Construct candidate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x</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via binary crossover of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x</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and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z</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Insert better design between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x</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and </a:t>
            </a:r>
            <a:r>
              <a:rPr lang="en-US" b="1" dirty="0">
                <a:latin typeface="TeXGyrePagella-Regular" panose="02000603020200000003" pitchFamily="50" charset="0"/>
                <a:ea typeface="TeXGyrePagella-Regular" panose="02000603020200000003" pitchFamily="50" charset="0"/>
                <a:cs typeface="TeXGyrePagella-Regular" panose="02000603020200000003" pitchFamily="50" charset="0"/>
              </a:rPr>
              <a:t>x</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into next generation</a:t>
            </a:r>
          </a:p>
        </p:txBody>
      </p:sp>
      <p:sp>
        <p:nvSpPr>
          <p:cNvPr id="4" name="Slide Number Placeholder 3">
            <a:extLst>
              <a:ext uri="{FF2B5EF4-FFF2-40B4-BE49-F238E27FC236}">
                <a16:creationId xmlns:a16="http://schemas.microsoft.com/office/drawing/2014/main" id="{B0B4F382-E4D5-4DBA-8895-497CD91D6394}"/>
              </a:ext>
            </a:extLst>
          </p:cNvPr>
          <p:cNvSpPr>
            <a:spLocks noGrp="1"/>
          </p:cNvSpPr>
          <p:nvPr>
            <p:ph type="sldNum" sz="quarter" idx="12"/>
          </p:nvPr>
        </p:nvSpPr>
        <p:spPr/>
        <p:txBody>
          <a:bodyPr/>
          <a:lstStyle/>
          <a:p>
            <a:fld id="{5A1B4C69-69FC-4DE3-9130-497A7C9ADE60}" type="slidenum">
              <a:rPr lang="en-US" smtClean="0"/>
              <a:t>11</a:t>
            </a:fld>
            <a:endParaRPr lang="en-US"/>
          </a:p>
        </p:txBody>
      </p:sp>
    </p:spTree>
    <p:extLst>
      <p:ext uri="{BB962C8B-B14F-4D97-AF65-F5344CB8AC3E}">
        <p14:creationId xmlns:p14="http://schemas.microsoft.com/office/powerpoint/2010/main" val="43742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031D-151E-4633-9FD0-187F1841721A}"/>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Differential Evolution</a:t>
            </a:r>
            <a:endParaRPr lang="en-US" b="0" i="0" u="none" strike="noStrike" baseline="0" dirty="0">
              <a:latin typeface="TeXGyrePagella-Regular" panose="02000603020200000003" pitchFamily="50" charset="0"/>
            </a:endParaRPr>
          </a:p>
        </p:txBody>
      </p:sp>
      <p:pic>
        <p:nvPicPr>
          <p:cNvPr id="7" name="Graphic 6">
            <a:extLst>
              <a:ext uri="{FF2B5EF4-FFF2-40B4-BE49-F238E27FC236}">
                <a16:creationId xmlns:a16="http://schemas.microsoft.com/office/drawing/2014/main" id="{B6FCE0F6-41B3-4D45-B46F-830266F95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541" y="1428295"/>
            <a:ext cx="10222064" cy="5192736"/>
          </a:xfrm>
          <a:prstGeom prst="rect">
            <a:avLst/>
          </a:prstGeom>
        </p:spPr>
      </p:pic>
      <p:sp>
        <p:nvSpPr>
          <p:cNvPr id="3" name="Slide Number Placeholder 2">
            <a:extLst>
              <a:ext uri="{FF2B5EF4-FFF2-40B4-BE49-F238E27FC236}">
                <a16:creationId xmlns:a16="http://schemas.microsoft.com/office/drawing/2014/main" id="{B040CE70-7D2E-460F-BAA1-00B21DE9C9A8}"/>
              </a:ext>
            </a:extLst>
          </p:cNvPr>
          <p:cNvSpPr>
            <a:spLocks noGrp="1"/>
          </p:cNvSpPr>
          <p:nvPr>
            <p:ph type="sldNum" sz="quarter" idx="12"/>
          </p:nvPr>
        </p:nvSpPr>
        <p:spPr/>
        <p:txBody>
          <a:bodyPr/>
          <a:lstStyle/>
          <a:p>
            <a:fld id="{5A1B4C69-69FC-4DE3-9130-497A7C9ADE60}" type="slidenum">
              <a:rPr lang="en-US" smtClean="0"/>
              <a:t>12</a:t>
            </a:fld>
            <a:endParaRPr lang="en-US"/>
          </a:p>
        </p:txBody>
      </p:sp>
    </p:spTree>
    <p:extLst>
      <p:ext uri="{BB962C8B-B14F-4D97-AF65-F5344CB8AC3E}">
        <p14:creationId xmlns:p14="http://schemas.microsoft.com/office/powerpoint/2010/main" val="237287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BC06-4817-4307-AAC0-0F3984A7A56F}"/>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Particle Swarm Optimization</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D4805DB4-3E3E-47E1-9480-331ABB45EA6E}"/>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Each individual, or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particle</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tracks the following</a:t>
            </a:r>
          </a:p>
          <a:p>
            <a:pPr lvl="1"/>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Current position</a:t>
            </a:r>
          </a:p>
          <a:p>
            <a:pPr lvl="1"/>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Current velocity</a:t>
            </a:r>
          </a:p>
          <a:p>
            <a:pPr lvl="1"/>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Best position seen so far by the particle</a:t>
            </a:r>
          </a:p>
          <a:p>
            <a:pPr lvl="1"/>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Best position seen so far by any particle</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At each iteration, these factors produce “force” and “momentum” effects to determine each particle’s movement</a:t>
            </a:r>
          </a:p>
        </p:txBody>
      </p:sp>
      <p:pic>
        <p:nvPicPr>
          <p:cNvPr id="5" name="Graphic 4">
            <a:extLst>
              <a:ext uri="{FF2B5EF4-FFF2-40B4-BE49-F238E27FC236}">
                <a16:creationId xmlns:a16="http://schemas.microsoft.com/office/drawing/2014/main" id="{4DAA526B-402D-4641-9ACE-695ECC749E0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43" t="13450" r="25193" b="76115"/>
          <a:stretch/>
        </p:blipFill>
        <p:spPr>
          <a:xfrm>
            <a:off x="2450887" y="4793199"/>
            <a:ext cx="7290226" cy="1901799"/>
          </a:xfrm>
          <a:prstGeom prst="rect">
            <a:avLst/>
          </a:prstGeom>
        </p:spPr>
      </p:pic>
      <p:sp>
        <p:nvSpPr>
          <p:cNvPr id="4" name="Slide Number Placeholder 3">
            <a:extLst>
              <a:ext uri="{FF2B5EF4-FFF2-40B4-BE49-F238E27FC236}">
                <a16:creationId xmlns:a16="http://schemas.microsoft.com/office/drawing/2014/main" id="{538E5C4C-B16B-4C3E-A347-CC8D1D37F831}"/>
              </a:ext>
            </a:extLst>
          </p:cNvPr>
          <p:cNvSpPr>
            <a:spLocks noGrp="1"/>
          </p:cNvSpPr>
          <p:nvPr>
            <p:ph type="sldNum" sz="quarter" idx="12"/>
          </p:nvPr>
        </p:nvSpPr>
        <p:spPr/>
        <p:txBody>
          <a:bodyPr/>
          <a:lstStyle/>
          <a:p>
            <a:fld id="{5A1B4C69-69FC-4DE3-9130-497A7C9ADE60}" type="slidenum">
              <a:rPr lang="en-US" smtClean="0"/>
              <a:t>13</a:t>
            </a:fld>
            <a:endParaRPr lang="en-US"/>
          </a:p>
        </p:txBody>
      </p:sp>
    </p:spTree>
    <p:extLst>
      <p:ext uri="{BB962C8B-B14F-4D97-AF65-F5344CB8AC3E}">
        <p14:creationId xmlns:p14="http://schemas.microsoft.com/office/powerpoint/2010/main" val="61281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BC06-4817-4307-AAC0-0F3984A7A56F}"/>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Particle Swarm Optimization</a:t>
            </a:r>
            <a:endParaRPr lang="en-US" b="0" i="0" u="none" strike="noStrike" baseline="0" dirty="0">
              <a:latin typeface="TeXGyrePagella-Regular" panose="02000603020200000003" pitchFamily="50" charset="0"/>
            </a:endParaRPr>
          </a:p>
        </p:txBody>
      </p:sp>
      <p:sp>
        <p:nvSpPr>
          <p:cNvPr id="5" name="Text Placeholder 4">
            <a:extLst>
              <a:ext uri="{FF2B5EF4-FFF2-40B4-BE49-F238E27FC236}">
                <a16:creationId xmlns:a16="http://schemas.microsoft.com/office/drawing/2014/main" id="{BE799E98-9975-4A04-BAFE-646DFD57816F}"/>
              </a:ext>
            </a:extLst>
          </p:cNvPr>
          <p:cNvSpPr>
            <a:spLocks noGrp="1"/>
          </p:cNvSpPr>
          <p:nvPr>
            <p:ph type="body" idx="1"/>
          </p:nvPr>
        </p:nvSpPr>
        <p:spPr/>
        <p:txBody>
          <a:bodyPr/>
          <a:lstStyle/>
          <a:p>
            <a:endParaRPr lang="en-US"/>
          </a:p>
        </p:txBody>
      </p:sp>
      <p:pic>
        <p:nvPicPr>
          <p:cNvPr id="6" name="Graphic 5">
            <a:extLst>
              <a:ext uri="{FF2B5EF4-FFF2-40B4-BE49-F238E27FC236}">
                <a16:creationId xmlns:a16="http://schemas.microsoft.com/office/drawing/2014/main" id="{424DAF19-7AD9-4BBC-8A84-8CE13AA27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751" y="1408923"/>
            <a:ext cx="10166498" cy="4924397"/>
          </a:xfrm>
          <a:prstGeom prst="rect">
            <a:avLst/>
          </a:prstGeom>
        </p:spPr>
      </p:pic>
      <p:sp>
        <p:nvSpPr>
          <p:cNvPr id="3" name="Slide Number Placeholder 2">
            <a:extLst>
              <a:ext uri="{FF2B5EF4-FFF2-40B4-BE49-F238E27FC236}">
                <a16:creationId xmlns:a16="http://schemas.microsoft.com/office/drawing/2014/main" id="{0C171539-D135-41F4-A445-A8488ADCF088}"/>
              </a:ext>
            </a:extLst>
          </p:cNvPr>
          <p:cNvSpPr>
            <a:spLocks noGrp="1"/>
          </p:cNvSpPr>
          <p:nvPr>
            <p:ph type="sldNum" sz="quarter" idx="12"/>
          </p:nvPr>
        </p:nvSpPr>
        <p:spPr/>
        <p:txBody>
          <a:bodyPr/>
          <a:lstStyle/>
          <a:p>
            <a:fld id="{5A1B4C69-69FC-4DE3-9130-497A7C9ADE60}" type="slidenum">
              <a:rPr lang="en-US" smtClean="0"/>
              <a:t>14</a:t>
            </a:fld>
            <a:endParaRPr lang="en-US"/>
          </a:p>
        </p:txBody>
      </p:sp>
    </p:spTree>
    <p:extLst>
      <p:ext uri="{BB962C8B-B14F-4D97-AF65-F5344CB8AC3E}">
        <p14:creationId xmlns:p14="http://schemas.microsoft.com/office/powerpoint/2010/main" val="103758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E014-E4AD-4B34-BD3F-6DF20017D729}"/>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Firefly Algorithm</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F32C4A-DB4F-41DF-B6BB-17E3E1A61ECB}"/>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Inspired by the way fireflies flash their lights to attract mates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Attractiveness is determined by low function value</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At each iteration, fireflies move toward the most attractive lights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Random noise is added to increase exploration</a:t>
            </a:r>
          </a:p>
        </p:txBody>
      </p:sp>
      <p:pic>
        <p:nvPicPr>
          <p:cNvPr id="7" name="Graphic 6">
            <a:extLst>
              <a:ext uri="{FF2B5EF4-FFF2-40B4-BE49-F238E27FC236}">
                <a16:creationId xmlns:a16="http://schemas.microsoft.com/office/drawing/2014/main" id="{85F234EB-F9DA-440A-9FF8-A8F2779180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451" y="3993763"/>
            <a:ext cx="10132828" cy="2304515"/>
          </a:xfrm>
          <a:prstGeom prst="rect">
            <a:avLst/>
          </a:prstGeom>
        </p:spPr>
      </p:pic>
      <p:sp>
        <p:nvSpPr>
          <p:cNvPr id="4" name="Slide Number Placeholder 3">
            <a:extLst>
              <a:ext uri="{FF2B5EF4-FFF2-40B4-BE49-F238E27FC236}">
                <a16:creationId xmlns:a16="http://schemas.microsoft.com/office/drawing/2014/main" id="{78761C17-C1FD-4559-AE51-6FCA98592DB5}"/>
              </a:ext>
            </a:extLst>
          </p:cNvPr>
          <p:cNvSpPr>
            <a:spLocks noGrp="1"/>
          </p:cNvSpPr>
          <p:nvPr>
            <p:ph type="sldNum" sz="quarter" idx="12"/>
          </p:nvPr>
        </p:nvSpPr>
        <p:spPr/>
        <p:txBody>
          <a:bodyPr/>
          <a:lstStyle/>
          <a:p>
            <a:fld id="{5A1B4C69-69FC-4DE3-9130-497A7C9ADE60}" type="slidenum">
              <a:rPr lang="en-US" smtClean="0"/>
              <a:t>15</a:t>
            </a:fld>
            <a:endParaRPr lang="en-US"/>
          </a:p>
        </p:txBody>
      </p:sp>
    </p:spTree>
    <p:extLst>
      <p:ext uri="{BB962C8B-B14F-4D97-AF65-F5344CB8AC3E}">
        <p14:creationId xmlns:p14="http://schemas.microsoft.com/office/powerpoint/2010/main" val="61654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E837-F43D-48FB-A183-9C4F2FDD7355}"/>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Cuckoo Search</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1A19C149-99D1-452D-B894-02BDD84112BA}"/>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Inspired by Cuckoos which lay eggs in other birds nests with the hope they will be raised by the other birds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Design points represent nests</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 cuckoo lays an egg in a randomly chosen nest</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The best nests with the best eggs survive the next generation</a:t>
            </a:r>
          </a:p>
          <a:p>
            <a:pPr marL="514350" indent="-514350">
              <a:buFont typeface="+mj-lt"/>
              <a:buAutoNum type="arabicPeriod"/>
            </a:pP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Some eggs are discovered by host bird and destroyed</a:t>
            </a:r>
          </a:p>
        </p:txBody>
      </p:sp>
      <p:pic>
        <p:nvPicPr>
          <p:cNvPr id="5" name="Graphic 4">
            <a:extLst>
              <a:ext uri="{FF2B5EF4-FFF2-40B4-BE49-F238E27FC236}">
                <a16:creationId xmlns:a16="http://schemas.microsoft.com/office/drawing/2014/main" id="{7636C60A-77E7-4285-B088-7582BE0FD9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1078" y="4851879"/>
            <a:ext cx="8013405" cy="1822493"/>
          </a:xfrm>
          <a:prstGeom prst="rect">
            <a:avLst/>
          </a:prstGeom>
        </p:spPr>
      </p:pic>
      <p:sp>
        <p:nvSpPr>
          <p:cNvPr id="4" name="Slide Number Placeholder 3">
            <a:extLst>
              <a:ext uri="{FF2B5EF4-FFF2-40B4-BE49-F238E27FC236}">
                <a16:creationId xmlns:a16="http://schemas.microsoft.com/office/drawing/2014/main" id="{E38E0FCE-52FF-4CEA-A417-71178EA77DC2}"/>
              </a:ext>
            </a:extLst>
          </p:cNvPr>
          <p:cNvSpPr>
            <a:spLocks noGrp="1"/>
          </p:cNvSpPr>
          <p:nvPr>
            <p:ph type="sldNum" sz="quarter" idx="12"/>
          </p:nvPr>
        </p:nvSpPr>
        <p:spPr/>
        <p:txBody>
          <a:bodyPr/>
          <a:lstStyle/>
          <a:p>
            <a:fld id="{5A1B4C69-69FC-4DE3-9130-497A7C9ADE60}" type="slidenum">
              <a:rPr lang="en-US" smtClean="0"/>
              <a:t>16</a:t>
            </a:fld>
            <a:endParaRPr lang="en-US"/>
          </a:p>
        </p:txBody>
      </p:sp>
    </p:spTree>
    <p:extLst>
      <p:ext uri="{BB962C8B-B14F-4D97-AF65-F5344CB8AC3E}">
        <p14:creationId xmlns:p14="http://schemas.microsoft.com/office/powerpoint/2010/main" val="123597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ADAE-D5AE-4E42-A6F1-EA53DC486C7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Hybrid Methods</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AC4BACC5-8A4F-4FE8-9F06-D92D9E6120CB}"/>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Generally, population methods are good at finding the best regions in design space, but do not perform as well as descent methods near the minimizer</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Hybrid methods try to leverage the strength of both methods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Two hybrid approaches</a:t>
            </a:r>
          </a:p>
          <a:p>
            <a:pPr lvl="1"/>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Lamarckian learning</a:t>
            </a:r>
          </a:p>
          <a:p>
            <a:pPr lvl="1"/>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Baldwinian learning</a:t>
            </a:r>
          </a:p>
        </p:txBody>
      </p:sp>
      <p:sp>
        <p:nvSpPr>
          <p:cNvPr id="4" name="Slide Number Placeholder 3">
            <a:extLst>
              <a:ext uri="{FF2B5EF4-FFF2-40B4-BE49-F238E27FC236}">
                <a16:creationId xmlns:a16="http://schemas.microsoft.com/office/drawing/2014/main" id="{E87773A7-19DA-44F2-8F20-73D328CBF40F}"/>
              </a:ext>
            </a:extLst>
          </p:cNvPr>
          <p:cNvSpPr>
            <a:spLocks noGrp="1"/>
          </p:cNvSpPr>
          <p:nvPr>
            <p:ph type="sldNum" sz="quarter" idx="12"/>
          </p:nvPr>
        </p:nvSpPr>
        <p:spPr/>
        <p:txBody>
          <a:bodyPr/>
          <a:lstStyle/>
          <a:p>
            <a:fld id="{5A1B4C69-69FC-4DE3-9130-497A7C9ADE60}" type="slidenum">
              <a:rPr lang="en-US" smtClean="0"/>
              <a:t>17</a:t>
            </a:fld>
            <a:endParaRPr lang="en-US"/>
          </a:p>
        </p:txBody>
      </p:sp>
    </p:spTree>
    <p:extLst>
      <p:ext uri="{BB962C8B-B14F-4D97-AF65-F5344CB8AC3E}">
        <p14:creationId xmlns:p14="http://schemas.microsoft.com/office/powerpoint/2010/main" val="284387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ADAE-D5AE-4E42-A6F1-EA53DC486C7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Hybrid Methods</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AC4BACC5-8A4F-4FE8-9F06-D92D9E6120CB}"/>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Lamarckian learning</a:t>
            </a:r>
          </a:p>
          <a:p>
            <a:pPr lvl="1"/>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Performs regular descent method update on each individual</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Baldwinian learning</a:t>
            </a:r>
          </a:p>
          <a:p>
            <a:pPr lvl="1"/>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Uses value of descent method update to augment the objective value of each design point</a:t>
            </a:r>
          </a:p>
        </p:txBody>
      </p:sp>
      <p:pic>
        <p:nvPicPr>
          <p:cNvPr id="5" name="Graphic 4">
            <a:extLst>
              <a:ext uri="{FF2B5EF4-FFF2-40B4-BE49-F238E27FC236}">
                <a16:creationId xmlns:a16="http://schemas.microsoft.com/office/drawing/2014/main" id="{F7F90E35-456B-4A36-A3FD-253E25FD41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7912" y="3966168"/>
            <a:ext cx="5718822" cy="2707462"/>
          </a:xfrm>
          <a:prstGeom prst="rect">
            <a:avLst/>
          </a:prstGeom>
        </p:spPr>
      </p:pic>
      <p:sp>
        <p:nvSpPr>
          <p:cNvPr id="4" name="Slide Number Placeholder 3">
            <a:extLst>
              <a:ext uri="{FF2B5EF4-FFF2-40B4-BE49-F238E27FC236}">
                <a16:creationId xmlns:a16="http://schemas.microsoft.com/office/drawing/2014/main" id="{DF633B7E-FB98-4963-B3C0-C02ADEC95937}"/>
              </a:ext>
            </a:extLst>
          </p:cNvPr>
          <p:cNvSpPr>
            <a:spLocks noGrp="1"/>
          </p:cNvSpPr>
          <p:nvPr>
            <p:ph type="sldNum" sz="quarter" idx="12"/>
          </p:nvPr>
        </p:nvSpPr>
        <p:spPr/>
        <p:txBody>
          <a:bodyPr/>
          <a:lstStyle/>
          <a:p>
            <a:fld id="{5A1B4C69-69FC-4DE3-9130-497A7C9ADE60}" type="slidenum">
              <a:rPr lang="en-US" smtClean="0"/>
              <a:t>18</a:t>
            </a:fld>
            <a:endParaRPr lang="en-US"/>
          </a:p>
        </p:txBody>
      </p:sp>
    </p:spTree>
    <p:extLst>
      <p:ext uri="{BB962C8B-B14F-4D97-AF65-F5344CB8AC3E}">
        <p14:creationId xmlns:p14="http://schemas.microsoft.com/office/powerpoint/2010/main" val="52420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ADAE-D5AE-4E42-A6F1-EA53DC486C7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Summary</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AC4BACC5-8A4F-4FE8-9F06-D92D9E6120CB}"/>
              </a:ext>
            </a:extLst>
          </p:cNvPr>
          <p:cNvSpPr>
            <a:spLocks noGrp="1"/>
          </p:cNvSpPr>
          <p:nvPr>
            <p:ph type="body" idx="1"/>
          </p:nvPr>
        </p:nvSpPr>
        <p:spPr>
          <a:xfrm>
            <a:off x="838200" y="1825624"/>
            <a:ext cx="10515600" cy="7071885"/>
          </a:xfrm>
        </p:spPr>
        <p:txBody>
          <a:bodyPr>
            <a:normAutofit/>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Population methods use a collection of individuals in the design space to guide progression toward an optimum</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Genetic algorithms leverage selection, crossover, and mutations to produce better subsequent generations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Differential evolution, particle swarm optimization, the firefly algorithm, and cuckoo search include rules and mechanisms for attracting design points to the best individuals in the population while maintaining suitable state space exploration</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Population methods can be extended with local search approaches to improve convergence</a:t>
            </a:r>
          </a:p>
        </p:txBody>
      </p:sp>
      <p:sp>
        <p:nvSpPr>
          <p:cNvPr id="4" name="Slide Number Placeholder 3">
            <a:extLst>
              <a:ext uri="{FF2B5EF4-FFF2-40B4-BE49-F238E27FC236}">
                <a16:creationId xmlns:a16="http://schemas.microsoft.com/office/drawing/2014/main" id="{948F9CBC-476A-4E83-A1FD-A54F66972FCA}"/>
              </a:ext>
            </a:extLst>
          </p:cNvPr>
          <p:cNvSpPr>
            <a:spLocks noGrp="1"/>
          </p:cNvSpPr>
          <p:nvPr>
            <p:ph type="sldNum" sz="quarter" idx="12"/>
          </p:nvPr>
        </p:nvSpPr>
        <p:spPr/>
        <p:txBody>
          <a:bodyPr/>
          <a:lstStyle/>
          <a:p>
            <a:fld id="{5A1B4C69-69FC-4DE3-9130-497A7C9ADE60}" type="slidenum">
              <a:rPr lang="en-US" smtClean="0"/>
              <a:t>19</a:t>
            </a:fld>
            <a:endParaRPr lang="en-US"/>
          </a:p>
        </p:txBody>
      </p:sp>
    </p:spTree>
    <p:extLst>
      <p:ext uri="{BB962C8B-B14F-4D97-AF65-F5344CB8AC3E}">
        <p14:creationId xmlns:p14="http://schemas.microsoft.com/office/powerpoint/2010/main" val="64504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FD1F-5553-4D42-9F6E-FFAA75E1D638}"/>
              </a:ext>
            </a:extLst>
          </p:cNvPr>
          <p:cNvSpPr>
            <a:spLocks noGrp="1"/>
          </p:cNvSpPr>
          <p:nvPr>
            <p:ph type="title"/>
          </p:nvPr>
        </p:nvSpPr>
        <p:spPr/>
        <p:txBody>
          <a:bodyPr/>
          <a:lstStyle/>
          <a:p>
            <a:pPr marR="0" rtl="0"/>
            <a:r>
              <a:rPr lang="en-US" b="0" i="1" u="none" strike="noStrike" baseline="0">
                <a:latin typeface="TeXGyrePagella-Italic" panose="02000603020200000004" pitchFamily="50" charset="0"/>
              </a:rPr>
              <a:t>Population Methods</a:t>
            </a:r>
            <a:endParaRPr lang="en-US" b="0" i="0" u="none" strike="noStrike" baseline="0">
              <a:latin typeface="TeXGyrePagella-Regular" panose="02000603020200000003" pitchFamily="50" charset="0"/>
            </a:endParaRPr>
          </a:p>
        </p:txBody>
      </p:sp>
      <p:sp>
        <p:nvSpPr>
          <p:cNvPr id="3" name="Content Placeholder 2">
            <a:extLst>
              <a:ext uri="{FF2B5EF4-FFF2-40B4-BE49-F238E27FC236}">
                <a16:creationId xmlns:a16="http://schemas.microsoft.com/office/drawing/2014/main" id="{09B53646-1E74-42B4-8CCE-C3BC4F3C962C}"/>
              </a:ext>
            </a:extLst>
          </p:cNvPr>
          <p:cNvSpPr>
            <a:spLocks noGrp="1"/>
          </p:cNvSpPr>
          <p:nvPr>
            <p:ph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Instead of optimizing a single design point, population methods optimize a collection of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individuals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A large number of individuals prevents algorithm from being stuck in a local minimum</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Useful information can be shared between individuals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Stochastic in nature</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Easy to parallelize</a:t>
            </a:r>
          </a:p>
        </p:txBody>
      </p:sp>
      <p:sp>
        <p:nvSpPr>
          <p:cNvPr id="4" name="Slide Number Placeholder 3">
            <a:extLst>
              <a:ext uri="{FF2B5EF4-FFF2-40B4-BE49-F238E27FC236}">
                <a16:creationId xmlns:a16="http://schemas.microsoft.com/office/drawing/2014/main" id="{2AAAE035-B13C-41C9-8A75-A8CC72042CA8}"/>
              </a:ext>
            </a:extLst>
          </p:cNvPr>
          <p:cNvSpPr>
            <a:spLocks noGrp="1"/>
          </p:cNvSpPr>
          <p:nvPr>
            <p:ph type="sldNum" sz="quarter" idx="12"/>
          </p:nvPr>
        </p:nvSpPr>
        <p:spPr/>
        <p:txBody>
          <a:bodyPr/>
          <a:lstStyle/>
          <a:p>
            <a:fld id="{273A85BE-9DD1-40FA-B588-5DB3D2EB661C}" type="slidenum">
              <a:rPr lang="en-US" smtClean="0"/>
              <a:t>2</a:t>
            </a:fld>
            <a:endParaRPr lang="en-US"/>
          </a:p>
        </p:txBody>
      </p:sp>
    </p:spTree>
    <p:extLst>
      <p:ext uri="{BB962C8B-B14F-4D97-AF65-F5344CB8AC3E}">
        <p14:creationId xmlns:p14="http://schemas.microsoft.com/office/powerpoint/2010/main" val="17051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A46-14D3-4471-8862-46EC2E658AA2}"/>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Initialization</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5715C83D-16FF-4F9A-9E75-EEC2CE8A3509}"/>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Population methods begin with an initial population</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Common initializations are uniform, normal distribution, and Cauchy distribution</a:t>
            </a:r>
          </a:p>
        </p:txBody>
      </p:sp>
      <p:pic>
        <p:nvPicPr>
          <p:cNvPr id="6" name="Graphic 5">
            <a:extLst>
              <a:ext uri="{FF2B5EF4-FFF2-40B4-BE49-F238E27FC236}">
                <a16:creationId xmlns:a16="http://schemas.microsoft.com/office/drawing/2014/main" id="{68129629-FBAF-4085-87BC-47284C83E7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7011" y="3097491"/>
            <a:ext cx="8036947" cy="3395384"/>
          </a:xfrm>
          <a:prstGeom prst="rect">
            <a:avLst/>
          </a:prstGeom>
        </p:spPr>
      </p:pic>
      <p:sp>
        <p:nvSpPr>
          <p:cNvPr id="4" name="Slide Number Placeholder 3">
            <a:extLst>
              <a:ext uri="{FF2B5EF4-FFF2-40B4-BE49-F238E27FC236}">
                <a16:creationId xmlns:a16="http://schemas.microsoft.com/office/drawing/2014/main" id="{0EB13B97-E9D7-4F5D-B72E-BEA0103413AC}"/>
              </a:ext>
            </a:extLst>
          </p:cNvPr>
          <p:cNvSpPr>
            <a:spLocks noGrp="1"/>
          </p:cNvSpPr>
          <p:nvPr>
            <p:ph type="sldNum" sz="quarter" idx="12"/>
          </p:nvPr>
        </p:nvSpPr>
        <p:spPr/>
        <p:txBody>
          <a:bodyPr/>
          <a:lstStyle/>
          <a:p>
            <a:fld id="{5A1B4C69-69FC-4DE3-9130-497A7C9ADE60}" type="slidenum">
              <a:rPr lang="en-US" smtClean="0"/>
              <a:t>3</a:t>
            </a:fld>
            <a:endParaRPr lang="en-US"/>
          </a:p>
        </p:txBody>
      </p:sp>
    </p:spTree>
    <p:extLst>
      <p:ext uri="{BB962C8B-B14F-4D97-AF65-F5344CB8AC3E}">
        <p14:creationId xmlns:p14="http://schemas.microsoft.com/office/powerpoint/2010/main" val="408935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A63990-3C01-46AA-B65E-D435FE311225}"/>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Inspired by biological evolution where the fittest individuals pass their genetic information to the next generation</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Individuals are interpreted as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chromosomes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The fittest individuals are determined by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selection</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The next generation is formed by selecting the fittest individuals and performing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crossover</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and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mutation</a:t>
            </a:r>
          </a:p>
        </p:txBody>
      </p:sp>
      <p:sp>
        <p:nvSpPr>
          <p:cNvPr id="4" name="Slide Number Placeholder 3">
            <a:extLst>
              <a:ext uri="{FF2B5EF4-FFF2-40B4-BE49-F238E27FC236}">
                <a16:creationId xmlns:a16="http://schemas.microsoft.com/office/drawing/2014/main" id="{7E9BE6AB-1D2E-48FD-BDBE-5C6A3C566AE1}"/>
              </a:ext>
            </a:extLst>
          </p:cNvPr>
          <p:cNvSpPr>
            <a:spLocks noGrp="1"/>
          </p:cNvSpPr>
          <p:nvPr>
            <p:ph type="sldNum" sz="quarter" idx="12"/>
          </p:nvPr>
        </p:nvSpPr>
        <p:spPr/>
        <p:txBody>
          <a:bodyPr/>
          <a:lstStyle/>
          <a:p>
            <a:fld id="{5A1B4C69-69FC-4DE3-9130-497A7C9ADE60}" type="slidenum">
              <a:rPr lang="en-US" smtClean="0"/>
              <a:t>4</a:t>
            </a:fld>
            <a:endParaRPr lang="en-US"/>
          </a:p>
        </p:txBody>
      </p:sp>
    </p:spTree>
    <p:extLst>
      <p:ext uri="{BB962C8B-B14F-4D97-AF65-F5344CB8AC3E}">
        <p14:creationId xmlns:p14="http://schemas.microsoft.com/office/powerpoint/2010/main" val="21704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 Chromosomes</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A63990-3C01-46AA-B65E-D435FE311225}"/>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Simplest representation is the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binary string chromosome</a:t>
            </a:r>
          </a:p>
          <a:p>
            <a:endParaRPr lang="en-US" dirty="0">
              <a:latin typeface="TeXGyrePagella-Regular" panose="02000603020200000003" pitchFamily="50" charset="0"/>
              <a:ea typeface="TeXGyrePagella-Regular" panose="02000603020200000003" pitchFamily="50" charset="0"/>
              <a:cs typeface="TeXGyrePagella-Regular" panose="02000603020200000003" pitchFamily="50" charset="0"/>
            </a:endParaRPr>
          </a:p>
          <a:p>
            <a:endParaRPr lang="en-US" dirty="0">
              <a:latin typeface="TeXGyrePagella-Regular" panose="02000603020200000003" pitchFamily="50" charset="0"/>
              <a:ea typeface="TeXGyrePagella-Regular" panose="02000603020200000003" pitchFamily="50" charset="0"/>
              <a:cs typeface="TeXGyrePagella-Regular" panose="02000603020200000003" pitchFamily="50" charset="0"/>
            </a:endParaRP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Chromosomes are more commonly represented as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real-valued chromosomes </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which are simply real-valued vectors</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Typically initialized randomly</a:t>
            </a:r>
          </a:p>
        </p:txBody>
      </p:sp>
      <p:pic>
        <p:nvPicPr>
          <p:cNvPr id="4" name="Graphic 3">
            <a:extLst>
              <a:ext uri="{FF2B5EF4-FFF2-40B4-BE49-F238E27FC236}">
                <a16:creationId xmlns:a16="http://schemas.microsoft.com/office/drawing/2014/main" id="{3B9882B9-25A7-4999-960D-DF64AAB19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4454" y="2704822"/>
            <a:ext cx="9163092" cy="224097"/>
          </a:xfrm>
          <a:prstGeom prst="rect">
            <a:avLst/>
          </a:prstGeom>
        </p:spPr>
      </p:pic>
      <p:sp>
        <p:nvSpPr>
          <p:cNvPr id="5" name="Slide Number Placeholder 4">
            <a:extLst>
              <a:ext uri="{FF2B5EF4-FFF2-40B4-BE49-F238E27FC236}">
                <a16:creationId xmlns:a16="http://schemas.microsoft.com/office/drawing/2014/main" id="{8B474FA7-31CB-484F-84BF-FB9D758D27B0}"/>
              </a:ext>
            </a:extLst>
          </p:cNvPr>
          <p:cNvSpPr>
            <a:spLocks noGrp="1"/>
          </p:cNvSpPr>
          <p:nvPr>
            <p:ph type="sldNum" sz="quarter" idx="12"/>
          </p:nvPr>
        </p:nvSpPr>
        <p:spPr/>
        <p:txBody>
          <a:bodyPr/>
          <a:lstStyle/>
          <a:p>
            <a:fld id="{5A1B4C69-69FC-4DE3-9130-497A7C9ADE60}" type="slidenum">
              <a:rPr lang="en-US" smtClean="0"/>
              <a:t>5</a:t>
            </a:fld>
            <a:endParaRPr lang="en-US"/>
          </a:p>
        </p:txBody>
      </p:sp>
    </p:spTree>
    <p:extLst>
      <p:ext uri="{BB962C8B-B14F-4D97-AF65-F5344CB8AC3E}">
        <p14:creationId xmlns:p14="http://schemas.microsoft.com/office/powerpoint/2010/main" val="344072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 Selection</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A63990-3C01-46AA-B65E-D435FE311225}"/>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Determining which individuals pass their genetic information on to the next generation</a:t>
            </a:r>
            <a:endParaRPr lang="en-US" dirty="0">
              <a:latin typeface="TeXGyrePagella-Italic" panose="02000603020200000004" pitchFamily="50" charset="0"/>
              <a:ea typeface="TeXGyrePagella-Italic" panose="02000603020200000004" pitchFamily="50" charset="0"/>
              <a:cs typeface="TeXGyrePagella-Italic" panose="02000603020200000004" pitchFamily="50" charset="0"/>
            </a:endParaRP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Truncation selection</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truncate the lowest performers</a:t>
            </a: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Tournament selection</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selects fittest out of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k</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randomly chosen individuals</a:t>
            </a: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Roulette Wheel selection</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individuals are chosen with probability proportional to their fitness </a:t>
            </a:r>
          </a:p>
        </p:txBody>
      </p:sp>
      <p:sp>
        <p:nvSpPr>
          <p:cNvPr id="4" name="Slide Number Placeholder 3">
            <a:extLst>
              <a:ext uri="{FF2B5EF4-FFF2-40B4-BE49-F238E27FC236}">
                <a16:creationId xmlns:a16="http://schemas.microsoft.com/office/drawing/2014/main" id="{ED534D39-3198-4531-B483-B5B7BFEDB9EE}"/>
              </a:ext>
            </a:extLst>
          </p:cNvPr>
          <p:cNvSpPr>
            <a:spLocks noGrp="1"/>
          </p:cNvSpPr>
          <p:nvPr>
            <p:ph type="sldNum" sz="quarter" idx="12"/>
          </p:nvPr>
        </p:nvSpPr>
        <p:spPr/>
        <p:txBody>
          <a:bodyPr/>
          <a:lstStyle/>
          <a:p>
            <a:fld id="{5A1B4C69-69FC-4DE3-9130-497A7C9ADE60}" type="slidenum">
              <a:rPr lang="en-US" smtClean="0"/>
              <a:t>6</a:t>
            </a:fld>
            <a:endParaRPr lang="en-US"/>
          </a:p>
        </p:txBody>
      </p:sp>
    </p:spTree>
    <p:extLst>
      <p:ext uri="{BB962C8B-B14F-4D97-AF65-F5344CB8AC3E}">
        <p14:creationId xmlns:p14="http://schemas.microsoft.com/office/powerpoint/2010/main" val="28056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 Selection</a:t>
            </a:r>
            <a:endParaRPr lang="en-US" b="0" i="0" u="none" strike="noStrike" baseline="0" dirty="0">
              <a:latin typeface="TeXGyrePagella-Regular" panose="02000603020200000003" pitchFamily="50" charset="0"/>
            </a:endParaRPr>
          </a:p>
        </p:txBody>
      </p:sp>
      <p:sp>
        <p:nvSpPr>
          <p:cNvPr id="5" name="Text Placeholder 4">
            <a:extLst>
              <a:ext uri="{FF2B5EF4-FFF2-40B4-BE49-F238E27FC236}">
                <a16:creationId xmlns:a16="http://schemas.microsoft.com/office/drawing/2014/main" id="{7598D2B6-B388-450E-9C7E-F8B41F98DBFF}"/>
              </a:ext>
            </a:extLst>
          </p:cNvPr>
          <p:cNvSpPr>
            <a:spLocks noGrp="1"/>
          </p:cNvSpPr>
          <p:nvPr>
            <p:ph type="body" idx="1"/>
          </p:nvPr>
        </p:nvSpPr>
        <p:spPr/>
        <p:txBody>
          <a:bodyPr/>
          <a:lstStyle/>
          <a:p>
            <a:endParaRPr lang="en-US" sz="1600" dirty="0">
              <a:latin typeface="TeXGyrePagella-Italic" panose="02000603020200000004" pitchFamily="50" charset="0"/>
              <a:ea typeface="TeXGyrePagella-Italic" panose="02000603020200000004" pitchFamily="50" charset="0"/>
              <a:cs typeface="TeXGyrePagella-Italic" panose="02000603020200000004" pitchFamily="50" charset="0"/>
            </a:endParaRP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Truncation Selection</a:t>
            </a:r>
          </a:p>
          <a:p>
            <a:endParaRPr lang="en-US" dirty="0">
              <a:latin typeface="TeXGyrePagella-Italic" panose="02000603020200000004" pitchFamily="50" charset="0"/>
              <a:ea typeface="TeXGyrePagella-Italic" panose="02000603020200000004" pitchFamily="50" charset="0"/>
              <a:cs typeface="TeXGyrePagella-Italic" panose="02000603020200000004" pitchFamily="50" charset="0"/>
            </a:endParaRPr>
          </a:p>
          <a:p>
            <a:endParaRPr lang="en-US" sz="1800" dirty="0">
              <a:latin typeface="TeXGyrePagella-Italic" panose="02000603020200000004" pitchFamily="50" charset="0"/>
              <a:ea typeface="TeXGyrePagella-Italic" panose="02000603020200000004" pitchFamily="50" charset="0"/>
              <a:cs typeface="TeXGyrePagella-Italic" panose="02000603020200000004" pitchFamily="50" charset="0"/>
            </a:endParaRP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Tournament Selection</a:t>
            </a:r>
          </a:p>
          <a:p>
            <a:endParaRPr lang="en-US" dirty="0">
              <a:latin typeface="TeXGyrePagella-Italic" panose="02000603020200000004" pitchFamily="50" charset="0"/>
              <a:ea typeface="TeXGyrePagella-Italic" panose="02000603020200000004" pitchFamily="50" charset="0"/>
              <a:cs typeface="TeXGyrePagella-Italic" panose="02000603020200000004" pitchFamily="50" charset="0"/>
            </a:endParaRPr>
          </a:p>
          <a:p>
            <a:endParaRPr lang="en-US" sz="1800" dirty="0">
              <a:latin typeface="TeXGyrePagella-Italic" panose="02000603020200000004" pitchFamily="50" charset="0"/>
              <a:ea typeface="TeXGyrePagella-Italic" panose="02000603020200000004" pitchFamily="50" charset="0"/>
              <a:cs typeface="TeXGyrePagella-Italic" panose="02000603020200000004" pitchFamily="50" charset="0"/>
            </a:endParaRP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Roulette Wheel Selection</a:t>
            </a:r>
          </a:p>
        </p:txBody>
      </p:sp>
      <p:pic>
        <p:nvPicPr>
          <p:cNvPr id="6" name="Graphic 5">
            <a:extLst>
              <a:ext uri="{FF2B5EF4-FFF2-40B4-BE49-F238E27FC236}">
                <a16:creationId xmlns:a16="http://schemas.microsoft.com/office/drawing/2014/main" id="{E3477DCF-1A65-41A4-A4F0-EF68B6FDB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8751" y="1444198"/>
            <a:ext cx="6440194" cy="1819098"/>
          </a:xfrm>
          <a:prstGeom prst="rect">
            <a:avLst/>
          </a:prstGeom>
        </p:spPr>
      </p:pic>
      <p:pic>
        <p:nvPicPr>
          <p:cNvPr id="7" name="Graphic 6">
            <a:extLst>
              <a:ext uri="{FF2B5EF4-FFF2-40B4-BE49-F238E27FC236}">
                <a16:creationId xmlns:a16="http://schemas.microsoft.com/office/drawing/2014/main" id="{095C0529-C37D-4EAE-9125-72DD358392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8276" y="2907173"/>
            <a:ext cx="6440194" cy="1819098"/>
          </a:xfrm>
          <a:prstGeom prst="rect">
            <a:avLst/>
          </a:prstGeom>
        </p:spPr>
      </p:pic>
      <p:pic>
        <p:nvPicPr>
          <p:cNvPr id="8" name="Graphic 7">
            <a:extLst>
              <a:ext uri="{FF2B5EF4-FFF2-40B4-BE49-F238E27FC236}">
                <a16:creationId xmlns:a16="http://schemas.microsoft.com/office/drawing/2014/main" id="{FF772604-C9F8-4845-9574-5F0B10E933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8276" y="4370148"/>
            <a:ext cx="6425524" cy="1819098"/>
          </a:xfrm>
          <a:prstGeom prst="rect">
            <a:avLst/>
          </a:prstGeom>
        </p:spPr>
      </p:pic>
      <p:sp>
        <p:nvSpPr>
          <p:cNvPr id="3" name="Slide Number Placeholder 2">
            <a:extLst>
              <a:ext uri="{FF2B5EF4-FFF2-40B4-BE49-F238E27FC236}">
                <a16:creationId xmlns:a16="http://schemas.microsoft.com/office/drawing/2014/main" id="{A072F4DA-73F0-4331-852D-E4D6973DBC46}"/>
              </a:ext>
            </a:extLst>
          </p:cNvPr>
          <p:cNvSpPr>
            <a:spLocks noGrp="1"/>
          </p:cNvSpPr>
          <p:nvPr>
            <p:ph type="sldNum" sz="quarter" idx="12"/>
          </p:nvPr>
        </p:nvSpPr>
        <p:spPr/>
        <p:txBody>
          <a:bodyPr/>
          <a:lstStyle/>
          <a:p>
            <a:fld id="{5A1B4C69-69FC-4DE3-9130-497A7C9ADE60}" type="slidenum">
              <a:rPr lang="en-US" smtClean="0"/>
              <a:t>7</a:t>
            </a:fld>
            <a:endParaRPr lang="en-US"/>
          </a:p>
        </p:txBody>
      </p:sp>
    </p:spTree>
    <p:extLst>
      <p:ext uri="{BB962C8B-B14F-4D97-AF65-F5344CB8AC3E}">
        <p14:creationId xmlns:p14="http://schemas.microsoft.com/office/powerpoint/2010/main" val="4916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 Crossover</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A63990-3C01-46AA-B65E-D435FE311225}"/>
              </a:ext>
            </a:extLst>
          </p:cNvPr>
          <p:cNvSpPr>
            <a:spLocks noGrp="1"/>
          </p:cNvSpPr>
          <p:nvPr>
            <p:ph type="body" idx="1"/>
          </p:nvPr>
        </p:nvSpPr>
        <p:spPr/>
        <p:txBody>
          <a:bodyPr vert="horz" lIns="91440" tIns="45720" rIns="91440" bIns="45720" rtlCol="0" anchor="t">
            <a:normAutofit/>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Combines the chromosomes of the parents to form children</a:t>
            </a: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Single-point crossover</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swap occurs after single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crossover point</a:t>
            </a:r>
          </a:p>
          <a:p>
            <a:endParaRPr lang="en-US" dirty="0">
              <a:latin typeface="TeXGyrePagella-Italic" panose="02000603020200000004" pitchFamily="50" charset="0"/>
              <a:ea typeface="TeXGyrePagella-Italic" panose="02000603020200000004" pitchFamily="50" charset="0"/>
              <a:cs typeface="TeXGyrePagella-Italic" panose="02000603020200000004" pitchFamily="50" charset="0"/>
            </a:endParaRPr>
          </a:p>
          <a:p>
            <a:endParaRPr lang="en-US" dirty="0">
              <a:latin typeface="TeXGyrePagella-Italic" panose="02000603020200000004" pitchFamily="50" charset="0"/>
              <a:ea typeface="TeXGyrePagella-Italic" panose="02000603020200000004" pitchFamily="50" charset="0"/>
              <a:cs typeface="TeXGyrePagella-Italic" panose="02000603020200000004" pitchFamily="50" charset="0"/>
            </a:endParaRPr>
          </a:p>
          <a:p>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Two-point crossover</a:t>
            </a:r>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 two crossover points</a:t>
            </a:r>
          </a:p>
          <a:p>
            <a:endParaRPr lang="en-US" dirty="0">
              <a:latin typeface="TeXGyrePagella-Regular" panose="02000603020200000003" pitchFamily="50" charset="0"/>
              <a:ea typeface="TeXGyrePagella-Regular" panose="02000603020200000003" pitchFamily="50" charset="0"/>
              <a:cs typeface="TeXGyrePagella-Regular" panose="02000603020200000003" pitchFamily="50" charset="0"/>
            </a:endParaRPr>
          </a:p>
          <a:p>
            <a:endParaRPr lang="en-US" dirty="0">
              <a:latin typeface="TeXGyrePagella-Regular" panose="02000603020200000003" pitchFamily="50" charset="0"/>
              <a:ea typeface="TeXGyrePagella-Regular" panose="02000603020200000003" pitchFamily="50" charset="0"/>
              <a:cs typeface="TeXGyrePagella-Regular" panose="02000603020200000003" pitchFamily="50" charset="0"/>
            </a:endParaRPr>
          </a:p>
          <a:p>
            <a:r>
              <a:rPr lang="en-US" dirty="0">
                <a:latin typeface="TeXGyrePagella-Italic"/>
                <a:ea typeface="TeXGyrePagella-Regular" panose="02000603020200000003" pitchFamily="50" charset="0"/>
                <a:cs typeface="TeXGyrePagella-Regular" panose="02000603020200000003" pitchFamily="50" charset="0"/>
              </a:rPr>
              <a:t>Uniform crossover</a:t>
            </a:r>
            <a:r>
              <a:rPr lang="en-US" dirty="0">
                <a:latin typeface="TeXGyrePagella-Regular"/>
                <a:ea typeface="TeXGyrePagella-Regular" panose="02000603020200000003" pitchFamily="50" charset="0"/>
                <a:cs typeface="TeXGyrePagella-Regular" panose="02000603020200000003" pitchFamily="50" charset="0"/>
              </a:rPr>
              <a:t>: each bit has 50% chance of crossover</a:t>
            </a:r>
          </a:p>
        </p:txBody>
      </p:sp>
      <p:pic>
        <p:nvPicPr>
          <p:cNvPr id="8" name="Graphic 7">
            <a:extLst>
              <a:ext uri="{FF2B5EF4-FFF2-40B4-BE49-F238E27FC236}">
                <a16:creationId xmlns:a16="http://schemas.microsoft.com/office/drawing/2014/main" id="{EEDC02FE-95CC-4439-B779-0CCBC6AEE4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1442" y="2870386"/>
            <a:ext cx="5999921" cy="1117227"/>
          </a:xfrm>
          <a:prstGeom prst="rect">
            <a:avLst/>
          </a:prstGeom>
        </p:spPr>
      </p:pic>
      <p:pic>
        <p:nvPicPr>
          <p:cNvPr id="10" name="Graphic 9">
            <a:extLst>
              <a:ext uri="{FF2B5EF4-FFF2-40B4-BE49-F238E27FC236}">
                <a16:creationId xmlns:a16="http://schemas.microsoft.com/office/drawing/2014/main" id="{E23D4D93-4C9B-49B3-99DB-AFA21026E2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1440" y="4296128"/>
            <a:ext cx="5999923" cy="1117227"/>
          </a:xfrm>
          <a:prstGeom prst="rect">
            <a:avLst/>
          </a:prstGeom>
        </p:spPr>
      </p:pic>
      <p:pic>
        <p:nvPicPr>
          <p:cNvPr id="12" name="Graphic 11">
            <a:extLst>
              <a:ext uri="{FF2B5EF4-FFF2-40B4-BE49-F238E27FC236}">
                <a16:creationId xmlns:a16="http://schemas.microsoft.com/office/drawing/2014/main" id="{300AC4AF-06A1-40ED-9E07-192FED0304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1439" y="5821182"/>
            <a:ext cx="6055583" cy="821332"/>
          </a:xfrm>
          <a:prstGeom prst="rect">
            <a:avLst/>
          </a:prstGeom>
        </p:spPr>
      </p:pic>
      <p:sp>
        <p:nvSpPr>
          <p:cNvPr id="4" name="Slide Number Placeholder 3">
            <a:extLst>
              <a:ext uri="{FF2B5EF4-FFF2-40B4-BE49-F238E27FC236}">
                <a16:creationId xmlns:a16="http://schemas.microsoft.com/office/drawing/2014/main" id="{B18BC03D-DAAD-4633-B464-A278DBE62A13}"/>
              </a:ext>
            </a:extLst>
          </p:cNvPr>
          <p:cNvSpPr>
            <a:spLocks noGrp="1"/>
          </p:cNvSpPr>
          <p:nvPr>
            <p:ph type="sldNum" sz="quarter" idx="12"/>
          </p:nvPr>
        </p:nvSpPr>
        <p:spPr/>
        <p:txBody>
          <a:bodyPr/>
          <a:lstStyle/>
          <a:p>
            <a:fld id="{5A1B4C69-69FC-4DE3-9130-497A7C9ADE60}" type="slidenum">
              <a:rPr lang="en-US" smtClean="0"/>
              <a:t>8</a:t>
            </a:fld>
            <a:endParaRPr lang="en-US"/>
          </a:p>
        </p:txBody>
      </p:sp>
    </p:spTree>
    <p:extLst>
      <p:ext uri="{BB962C8B-B14F-4D97-AF65-F5344CB8AC3E}">
        <p14:creationId xmlns:p14="http://schemas.microsoft.com/office/powerpoint/2010/main" val="133140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7B1C-F1DB-4566-A222-CA65EE0460B6}"/>
              </a:ext>
            </a:extLst>
          </p:cNvPr>
          <p:cNvSpPr>
            <a:spLocks noGrp="1"/>
          </p:cNvSpPr>
          <p:nvPr>
            <p:ph type="title"/>
          </p:nvPr>
        </p:nvSpPr>
        <p:spPr/>
        <p:txBody>
          <a:bodyPr/>
          <a:lstStyle/>
          <a:p>
            <a:pPr marR="0" rtl="0"/>
            <a:r>
              <a:rPr lang="en-US" b="0" i="1" u="none" strike="noStrike" baseline="0" dirty="0">
                <a:latin typeface="TeXGyrePagella-Italic" panose="02000603020200000004" pitchFamily="50" charset="0"/>
              </a:rPr>
              <a:t>Genetic Algorithms: Mutation</a:t>
            </a:r>
            <a:endParaRPr lang="en-US" b="0" i="0" u="none" strike="noStrike" baseline="0" dirty="0">
              <a:latin typeface="TeXGyrePagella-Regular" panose="02000603020200000003" pitchFamily="50" charset="0"/>
            </a:endParaRPr>
          </a:p>
        </p:txBody>
      </p:sp>
      <p:sp>
        <p:nvSpPr>
          <p:cNvPr id="3" name="Text Placeholder 2">
            <a:extLst>
              <a:ext uri="{FF2B5EF4-FFF2-40B4-BE49-F238E27FC236}">
                <a16:creationId xmlns:a16="http://schemas.microsoft.com/office/drawing/2014/main" id="{72A63990-3C01-46AA-B65E-D435FE311225}"/>
              </a:ext>
            </a:extLst>
          </p:cNvPr>
          <p:cNvSpPr>
            <a:spLocks noGrp="1"/>
          </p:cNvSpPr>
          <p:nvPr>
            <p:ph type="body" idx="1"/>
          </p:nvPr>
        </p:nvSpPr>
        <p:spPr/>
        <p:txBody>
          <a:bodyPr/>
          <a:lstStyle/>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Mutation supports exploration of new areas of design space</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Each bit or real-valued element can has a probability of being flipped or modified by noise</a:t>
            </a:r>
          </a:p>
          <a:p>
            <a:r>
              <a:rPr lang="en-US" dirty="0">
                <a:latin typeface="TeXGyrePagella-Regular" panose="02000603020200000003" pitchFamily="50" charset="0"/>
                <a:ea typeface="TeXGyrePagella-Regular" panose="02000603020200000003" pitchFamily="50" charset="0"/>
                <a:cs typeface="TeXGyrePagella-Regular" panose="02000603020200000003" pitchFamily="50" charset="0"/>
              </a:rPr>
              <a:t>The probability of an element mutating is called </a:t>
            </a:r>
            <a:r>
              <a:rPr lang="en-US" dirty="0">
                <a:latin typeface="TeXGyrePagella-Italic" panose="02000603020200000004" pitchFamily="50" charset="0"/>
                <a:ea typeface="TeXGyrePagella-Italic" panose="02000603020200000004" pitchFamily="50" charset="0"/>
                <a:cs typeface="TeXGyrePagella-Italic" panose="02000603020200000004" pitchFamily="50" charset="0"/>
              </a:rPr>
              <a:t>mutation rate</a:t>
            </a:r>
          </a:p>
        </p:txBody>
      </p:sp>
      <p:pic>
        <p:nvPicPr>
          <p:cNvPr id="7" name="Graphic 6">
            <a:extLst>
              <a:ext uri="{FF2B5EF4-FFF2-40B4-BE49-F238E27FC236}">
                <a16:creationId xmlns:a16="http://schemas.microsoft.com/office/drawing/2014/main" id="{7D27962A-8AB2-4E87-A615-8012CF2002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161" y="4307367"/>
            <a:ext cx="10323850" cy="853030"/>
          </a:xfrm>
          <a:prstGeom prst="rect">
            <a:avLst/>
          </a:prstGeom>
        </p:spPr>
      </p:pic>
      <p:sp>
        <p:nvSpPr>
          <p:cNvPr id="4" name="Slide Number Placeholder 3">
            <a:extLst>
              <a:ext uri="{FF2B5EF4-FFF2-40B4-BE49-F238E27FC236}">
                <a16:creationId xmlns:a16="http://schemas.microsoft.com/office/drawing/2014/main" id="{4B2979F5-BB3F-4743-B730-B0B3C9945C18}"/>
              </a:ext>
            </a:extLst>
          </p:cNvPr>
          <p:cNvSpPr>
            <a:spLocks noGrp="1"/>
          </p:cNvSpPr>
          <p:nvPr>
            <p:ph type="sldNum" sz="quarter" idx="12"/>
          </p:nvPr>
        </p:nvSpPr>
        <p:spPr/>
        <p:txBody>
          <a:bodyPr/>
          <a:lstStyle/>
          <a:p>
            <a:fld id="{5A1B4C69-69FC-4DE3-9130-497A7C9ADE60}" type="slidenum">
              <a:rPr lang="en-US" smtClean="0"/>
              <a:t>9</a:t>
            </a:fld>
            <a:endParaRPr lang="en-US"/>
          </a:p>
        </p:txBody>
      </p:sp>
    </p:spTree>
    <p:extLst>
      <p:ext uri="{BB962C8B-B14F-4D97-AF65-F5344CB8AC3E}">
        <p14:creationId xmlns:p14="http://schemas.microsoft.com/office/powerpoint/2010/main" val="3046898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686</Words>
  <Application>Microsoft Office PowerPoint</Application>
  <PresentationFormat>Widescreen</PresentationFormat>
  <Paragraphs>112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TeXGyrePagella-Italic</vt:lpstr>
      <vt:lpstr>TeXGyrePagella-Regular</vt:lpstr>
      <vt:lpstr>Office Theme</vt:lpstr>
      <vt:lpstr>Population Methods</vt:lpstr>
      <vt:lpstr>Population Methods</vt:lpstr>
      <vt:lpstr>Initialization</vt:lpstr>
      <vt:lpstr>Genetic Algorithms</vt:lpstr>
      <vt:lpstr>Genetic Algorithms: Chromosomes</vt:lpstr>
      <vt:lpstr>Genetic Algorithms: Selection</vt:lpstr>
      <vt:lpstr>Genetic Algorithms: Selection</vt:lpstr>
      <vt:lpstr>Genetic Algorithms: Crossover</vt:lpstr>
      <vt:lpstr>Genetic Algorithms: Mutation</vt:lpstr>
      <vt:lpstr>Genetic Algorithms</vt:lpstr>
      <vt:lpstr>Differential Evolution</vt:lpstr>
      <vt:lpstr>Differential Evolution</vt:lpstr>
      <vt:lpstr>Particle Swarm Optimization</vt:lpstr>
      <vt:lpstr>Particle Swarm Optimization</vt:lpstr>
      <vt:lpstr>Firefly Algorithm</vt:lpstr>
      <vt:lpstr>Cuckoo Search</vt:lpstr>
      <vt:lpstr>Hybrid Methods</vt:lpstr>
      <vt:lpstr>Hybrid Methods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Descent</dc:title>
  <dc:creator>M Gobbs</dc:creator>
  <cp:lastModifiedBy>Mykel Kochenderfer</cp:lastModifiedBy>
  <cp:revision>26</cp:revision>
  <cp:lastPrinted>2019-04-14T05:30:34Z</cp:lastPrinted>
  <dcterms:created xsi:type="dcterms:W3CDTF">2019-02-03T01:23:24Z</dcterms:created>
  <dcterms:modified xsi:type="dcterms:W3CDTF">2019-04-16T05:50:19Z</dcterms:modified>
</cp:coreProperties>
</file>