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8"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41"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70553D-75F7-402B-8B19-921B3568D494}" type="datetimeFigureOut">
              <a:rPr lang="tr-TR" smtClean="0"/>
              <a:t>3.01.2021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7F037-8A42-4943-934D-6613AF774A0E}" type="slidenum">
              <a:rPr lang="tr-TR" smtClean="0"/>
              <a:t>‹#›</a:t>
            </a:fld>
            <a:endParaRPr lang="tr-TR"/>
          </a:p>
        </p:txBody>
      </p:sp>
    </p:spTree>
    <p:extLst>
      <p:ext uri="{BB962C8B-B14F-4D97-AF65-F5344CB8AC3E}">
        <p14:creationId xmlns:p14="http://schemas.microsoft.com/office/powerpoint/2010/main" val="4043154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56FDF8-89FB-4880-BADD-7E34EB8E5D0C}" type="datetime1">
              <a:rPr lang="tr-TR" smtClean="0"/>
              <a:t>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6DA09D-D06D-485E-8AFB-EDE3DD202B3C}" type="slidenum">
              <a:rPr lang="tr-TR" smtClean="0"/>
              <a:t>‹#›</a:t>
            </a:fld>
            <a:endParaRPr lang="tr-TR"/>
          </a:p>
        </p:txBody>
      </p:sp>
    </p:spTree>
    <p:extLst>
      <p:ext uri="{BB962C8B-B14F-4D97-AF65-F5344CB8AC3E}">
        <p14:creationId xmlns:p14="http://schemas.microsoft.com/office/powerpoint/2010/main" val="2277937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DE03C3-E886-40D5-BEE3-1AA4A428813A}" type="datetime1">
              <a:rPr lang="tr-TR" smtClean="0"/>
              <a:t>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6DA09D-D06D-485E-8AFB-EDE3DD202B3C}" type="slidenum">
              <a:rPr lang="tr-TR" smtClean="0"/>
              <a:t>‹#›</a:t>
            </a:fld>
            <a:endParaRPr lang="tr-TR"/>
          </a:p>
        </p:txBody>
      </p:sp>
    </p:spTree>
    <p:extLst>
      <p:ext uri="{BB962C8B-B14F-4D97-AF65-F5344CB8AC3E}">
        <p14:creationId xmlns:p14="http://schemas.microsoft.com/office/powerpoint/2010/main" val="2158920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8BB293-6793-4106-92EB-B459CC3C86B1}" type="datetime1">
              <a:rPr lang="tr-TR" smtClean="0"/>
              <a:t>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6DA09D-D06D-485E-8AFB-EDE3DD202B3C}" type="slidenum">
              <a:rPr lang="tr-TR" smtClean="0"/>
              <a:t>‹#›</a:t>
            </a:fld>
            <a:endParaRPr lang="tr-TR"/>
          </a:p>
        </p:txBody>
      </p:sp>
    </p:spTree>
    <p:extLst>
      <p:ext uri="{BB962C8B-B14F-4D97-AF65-F5344CB8AC3E}">
        <p14:creationId xmlns:p14="http://schemas.microsoft.com/office/powerpoint/2010/main" val="2494914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537A1DA-95F9-4515-BAA6-B60E098BA109}" type="datetime1">
              <a:rPr lang="tr-TR" smtClean="0"/>
              <a:t>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6DA09D-D06D-485E-8AFB-EDE3DD202B3C}" type="slidenum">
              <a:rPr lang="tr-TR" smtClean="0"/>
              <a:t>‹#›</a:t>
            </a:fld>
            <a:endParaRPr lang="tr-TR"/>
          </a:p>
        </p:txBody>
      </p:sp>
    </p:spTree>
    <p:extLst>
      <p:ext uri="{BB962C8B-B14F-4D97-AF65-F5344CB8AC3E}">
        <p14:creationId xmlns:p14="http://schemas.microsoft.com/office/powerpoint/2010/main" val="3959376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01ACE5-A871-47CC-8702-C689FF75B8C4}" type="datetime1">
              <a:rPr lang="tr-TR" smtClean="0"/>
              <a:t>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6DA09D-D06D-485E-8AFB-EDE3DD202B3C}" type="slidenum">
              <a:rPr lang="tr-TR" smtClean="0"/>
              <a:t>‹#›</a:t>
            </a:fld>
            <a:endParaRPr lang="tr-TR"/>
          </a:p>
        </p:txBody>
      </p:sp>
    </p:spTree>
    <p:extLst>
      <p:ext uri="{BB962C8B-B14F-4D97-AF65-F5344CB8AC3E}">
        <p14:creationId xmlns:p14="http://schemas.microsoft.com/office/powerpoint/2010/main" val="280072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6BD95D2-15DC-42D0-97B6-51F73DAE8698}" type="datetime1">
              <a:rPr lang="tr-TR" smtClean="0"/>
              <a:t>3.01.2021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6DA09D-D06D-485E-8AFB-EDE3DD202B3C}" type="slidenum">
              <a:rPr lang="tr-TR" smtClean="0"/>
              <a:t>‹#›</a:t>
            </a:fld>
            <a:endParaRPr lang="tr-TR"/>
          </a:p>
        </p:txBody>
      </p:sp>
    </p:spTree>
    <p:extLst>
      <p:ext uri="{BB962C8B-B14F-4D97-AF65-F5344CB8AC3E}">
        <p14:creationId xmlns:p14="http://schemas.microsoft.com/office/powerpoint/2010/main" val="2481504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606C641-5475-4C16-A6BE-9D0492B5CE1D}" type="datetime1">
              <a:rPr lang="tr-TR" smtClean="0"/>
              <a:t>3.01.2021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06DA09D-D06D-485E-8AFB-EDE3DD202B3C}" type="slidenum">
              <a:rPr lang="tr-TR" smtClean="0"/>
              <a:t>‹#›</a:t>
            </a:fld>
            <a:endParaRPr lang="tr-TR"/>
          </a:p>
        </p:txBody>
      </p:sp>
    </p:spTree>
    <p:extLst>
      <p:ext uri="{BB962C8B-B14F-4D97-AF65-F5344CB8AC3E}">
        <p14:creationId xmlns:p14="http://schemas.microsoft.com/office/powerpoint/2010/main" val="1721661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7B9A98E-A310-4D11-BFF3-4ECA98FC941B}" type="datetime1">
              <a:rPr lang="tr-TR" smtClean="0"/>
              <a:t>3.01.2021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06DA09D-D06D-485E-8AFB-EDE3DD202B3C}" type="slidenum">
              <a:rPr lang="tr-TR" smtClean="0"/>
              <a:t>‹#›</a:t>
            </a:fld>
            <a:endParaRPr lang="tr-TR"/>
          </a:p>
        </p:txBody>
      </p:sp>
    </p:spTree>
    <p:extLst>
      <p:ext uri="{BB962C8B-B14F-4D97-AF65-F5344CB8AC3E}">
        <p14:creationId xmlns:p14="http://schemas.microsoft.com/office/powerpoint/2010/main" val="2586618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EF02579-7A63-4BEF-9A45-5D4768266BC0}" type="datetime1">
              <a:rPr lang="tr-TR" smtClean="0"/>
              <a:t>3.01.2021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06DA09D-D06D-485E-8AFB-EDE3DD202B3C}" type="slidenum">
              <a:rPr lang="tr-TR" smtClean="0"/>
              <a:t>‹#›</a:t>
            </a:fld>
            <a:endParaRPr lang="tr-TR"/>
          </a:p>
        </p:txBody>
      </p:sp>
    </p:spTree>
    <p:extLst>
      <p:ext uri="{BB962C8B-B14F-4D97-AF65-F5344CB8AC3E}">
        <p14:creationId xmlns:p14="http://schemas.microsoft.com/office/powerpoint/2010/main" val="973656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ADA2527-E903-46C9-8A25-6CFA947B11B4}" type="datetime1">
              <a:rPr lang="tr-TR" smtClean="0"/>
              <a:t>3.01.2021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6DA09D-D06D-485E-8AFB-EDE3DD202B3C}" type="slidenum">
              <a:rPr lang="tr-TR" smtClean="0"/>
              <a:t>‹#›</a:t>
            </a:fld>
            <a:endParaRPr lang="tr-TR"/>
          </a:p>
        </p:txBody>
      </p:sp>
    </p:spTree>
    <p:extLst>
      <p:ext uri="{BB962C8B-B14F-4D97-AF65-F5344CB8AC3E}">
        <p14:creationId xmlns:p14="http://schemas.microsoft.com/office/powerpoint/2010/main" val="2981122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B7F04FB-60E8-49DE-8709-2EC697179247}" type="datetime1">
              <a:rPr lang="tr-TR" smtClean="0"/>
              <a:t>3.01.2021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6DA09D-D06D-485E-8AFB-EDE3DD202B3C}" type="slidenum">
              <a:rPr lang="tr-TR" smtClean="0"/>
              <a:t>‹#›</a:t>
            </a:fld>
            <a:endParaRPr lang="tr-TR"/>
          </a:p>
        </p:txBody>
      </p:sp>
    </p:spTree>
    <p:extLst>
      <p:ext uri="{BB962C8B-B14F-4D97-AF65-F5344CB8AC3E}">
        <p14:creationId xmlns:p14="http://schemas.microsoft.com/office/powerpoint/2010/main" val="2053211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79BBA5-EDBD-49EA-BB74-8509EC666425}" type="datetime1">
              <a:rPr lang="tr-TR" smtClean="0"/>
              <a:t>3.01.2021</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DA09D-D06D-485E-8AFB-EDE3DD202B3C}" type="slidenum">
              <a:rPr lang="tr-TR" smtClean="0"/>
              <a:t>‹#›</a:t>
            </a:fld>
            <a:endParaRPr lang="tr-TR"/>
          </a:p>
        </p:txBody>
      </p:sp>
    </p:spTree>
    <p:extLst>
      <p:ext uri="{BB962C8B-B14F-4D97-AF65-F5344CB8AC3E}">
        <p14:creationId xmlns:p14="http://schemas.microsoft.com/office/powerpoint/2010/main" val="3229038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96752" y="3140968"/>
            <a:ext cx="7772400" cy="1658615"/>
          </a:xfrm>
        </p:spPr>
        <p:txBody>
          <a:bodyPr>
            <a:normAutofit fontScale="90000"/>
          </a:bodyPr>
          <a:lstStyle/>
          <a:p>
            <a:pPr marL="0" indent="0">
              <a:lnSpc>
                <a:spcPct val="150000"/>
              </a:lnSpc>
              <a:spcBef>
                <a:spcPts val="600"/>
              </a:spcBef>
              <a:spcAft>
                <a:spcPts val="600"/>
              </a:spcAft>
            </a:pPr>
            <a:r>
              <a:rPr lang="tr-TR" sz="3600" b="1" dirty="0" smtClean="0"/>
              <a:t>GKK207 YAĞLARIN ANALİZİ</a:t>
            </a:r>
            <a:r>
              <a:rPr lang="tr-TR" b="1" dirty="0" smtClean="0"/>
              <a:t/>
            </a:r>
            <a:br>
              <a:rPr lang="tr-TR" b="1" dirty="0" smtClean="0"/>
            </a:br>
            <a:r>
              <a:rPr lang="tr-TR" sz="3100" b="1" dirty="0" smtClean="0">
                <a:solidFill>
                  <a:srgbClr val="FF0000"/>
                </a:solidFill>
              </a:rPr>
              <a:t>DERS 11: </a:t>
            </a:r>
            <a:r>
              <a:rPr lang="tr-TR" sz="3100" dirty="0" smtClean="0">
                <a:solidFill>
                  <a:srgbClr val="FF0000"/>
                </a:solidFill>
              </a:rPr>
              <a:t> </a:t>
            </a:r>
            <a:r>
              <a:rPr lang="tr-TR" sz="3100" b="1" dirty="0" smtClean="0">
                <a:solidFill>
                  <a:srgbClr val="FF0000"/>
                </a:solidFill>
              </a:rPr>
              <a:t>ZEYTİNYAĞINDA KIRILMA İNDİSİ TAYİNİ</a:t>
            </a:r>
            <a:endParaRPr lang="tr-TR" sz="3100" b="1" dirty="0">
              <a:solidFill>
                <a:srgbClr val="FF0000"/>
              </a:solidFill>
            </a:endParaRPr>
          </a:p>
        </p:txBody>
      </p:sp>
      <p:sp>
        <p:nvSpPr>
          <p:cNvPr id="3" name="Alt Başlık 2"/>
          <p:cNvSpPr>
            <a:spLocks noGrp="1"/>
          </p:cNvSpPr>
          <p:nvPr>
            <p:ph type="subTitle" idx="1"/>
          </p:nvPr>
        </p:nvSpPr>
        <p:spPr>
          <a:xfrm>
            <a:off x="2062065" y="5877272"/>
            <a:ext cx="6400800" cy="504056"/>
          </a:xfrm>
        </p:spPr>
        <p:txBody>
          <a:bodyPr>
            <a:normAutofit/>
          </a:bodyPr>
          <a:lstStyle/>
          <a:p>
            <a:r>
              <a:rPr lang="tr-TR" sz="2000" b="1" dirty="0" smtClean="0">
                <a:solidFill>
                  <a:schemeClr val="tx1"/>
                </a:solidFill>
              </a:rPr>
              <a:t>Dr. </a:t>
            </a:r>
            <a:r>
              <a:rPr lang="tr-TR" sz="2000" b="1" dirty="0" err="1" smtClean="0">
                <a:solidFill>
                  <a:schemeClr val="tx1"/>
                </a:solidFill>
              </a:rPr>
              <a:t>Öğr</a:t>
            </a:r>
            <a:r>
              <a:rPr lang="tr-TR" sz="2000" b="1" dirty="0" smtClean="0">
                <a:solidFill>
                  <a:schemeClr val="tx1"/>
                </a:solidFill>
              </a:rPr>
              <a:t>. Üyesi Gülten ŞEKEROĞLU</a:t>
            </a:r>
            <a:endParaRPr lang="tr-TR" sz="2000" b="1" dirty="0">
              <a:solidFill>
                <a:schemeClr val="tx1"/>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8208" y="116633"/>
            <a:ext cx="1224136" cy="1224136"/>
          </a:xfrm>
          <a:prstGeom prst="rect">
            <a:avLst/>
          </a:prstGeom>
        </p:spPr>
      </p:pic>
      <p:sp>
        <p:nvSpPr>
          <p:cNvPr id="6" name="Başlık 1"/>
          <p:cNvSpPr txBox="1">
            <a:spLocks/>
          </p:cNvSpPr>
          <p:nvPr/>
        </p:nvSpPr>
        <p:spPr>
          <a:xfrm>
            <a:off x="683568" y="1556792"/>
            <a:ext cx="7772400" cy="794519"/>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smtClean="0"/>
              <a:t>TBMYO</a:t>
            </a:r>
          </a:p>
          <a:p>
            <a:r>
              <a:rPr lang="tr-TR" sz="2800" b="1" smtClean="0"/>
              <a:t> </a:t>
            </a:r>
            <a:r>
              <a:rPr lang="tr-TR" sz="2800" b="1" dirty="0" smtClean="0"/>
              <a:t>GIDA KAL. KONT. ANALİZİ PROGRAMI</a:t>
            </a:r>
            <a:endParaRPr lang="tr-TR" sz="2800" b="1" dirty="0"/>
          </a:p>
        </p:txBody>
      </p:sp>
    </p:spTree>
    <p:extLst>
      <p:ext uri="{BB962C8B-B14F-4D97-AF65-F5344CB8AC3E}">
        <p14:creationId xmlns:p14="http://schemas.microsoft.com/office/powerpoint/2010/main" val="3501026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normAutofit/>
          </a:bodyPr>
          <a:lstStyle/>
          <a:p>
            <a:r>
              <a:rPr lang="tr-TR" b="1" dirty="0" smtClean="0"/>
              <a:t>Zeytinyağında Kırılma İndisi Tayini</a:t>
            </a:r>
            <a:endParaRPr lang="tr-TR" b="1" dirty="0"/>
          </a:p>
        </p:txBody>
      </p:sp>
      <p:sp>
        <p:nvSpPr>
          <p:cNvPr id="3" name="İçerik Yer Tutucusu 2"/>
          <p:cNvSpPr>
            <a:spLocks noGrp="1"/>
          </p:cNvSpPr>
          <p:nvPr>
            <p:ph idx="1"/>
          </p:nvPr>
        </p:nvSpPr>
        <p:spPr>
          <a:xfrm>
            <a:off x="457200" y="1196752"/>
            <a:ext cx="8229600" cy="5184576"/>
          </a:xfrm>
        </p:spPr>
        <p:txBody>
          <a:bodyPr>
            <a:normAutofit fontScale="85000" lnSpcReduction="20000"/>
          </a:bodyPr>
          <a:lstStyle/>
          <a:p>
            <a:pPr marL="0" indent="0" algn="just">
              <a:buNone/>
            </a:pPr>
            <a:r>
              <a:rPr lang="tr-TR" dirty="0" smtClean="0"/>
              <a:t>Zeytinyağının </a:t>
            </a:r>
            <a:r>
              <a:rPr lang="tr-TR" dirty="0"/>
              <a:t>saflığını gösteren kolay, hızlı fakat günümüzde </a:t>
            </a:r>
            <a:r>
              <a:rPr lang="tr-TR" dirty="0" smtClean="0"/>
              <a:t>çok da belirleyici </a:t>
            </a:r>
            <a:r>
              <a:rPr lang="tr-TR" dirty="0"/>
              <a:t>bir analiz olarak kabul edilmeyen bir analiz metodudur. </a:t>
            </a:r>
            <a:endParaRPr lang="tr-TR" dirty="0" smtClean="0"/>
          </a:p>
          <a:p>
            <a:pPr marL="0" indent="0" algn="just">
              <a:buNone/>
            </a:pPr>
            <a:r>
              <a:rPr lang="tr-TR" dirty="0" smtClean="0"/>
              <a:t>Kırılma </a:t>
            </a:r>
            <a:r>
              <a:rPr lang="tr-TR" dirty="0"/>
              <a:t>indisi maddenin erime noktası, yoğunluğu, kaynama noktası gibi fiziksel özelliklerinden birisidir. Her maddenin kendine özgü bir kırılma indisi vardır. Işığın farklı ortamlardan geçerken yön değiştirmesine kırılma, ışığın boşluktaki hızının madde içerisindeki hızına oranına ise kırılma indisi denir. </a:t>
            </a:r>
            <a:endParaRPr lang="tr-TR" dirty="0" smtClean="0"/>
          </a:p>
          <a:p>
            <a:pPr marL="0" indent="0" algn="just">
              <a:buNone/>
            </a:pPr>
            <a:r>
              <a:rPr lang="tr-TR" dirty="0" smtClean="0"/>
              <a:t>Bir </a:t>
            </a:r>
            <a:r>
              <a:rPr lang="tr-TR" dirty="0"/>
              <a:t>maddenin kırılma indisi ışını dalga boyuna, sıcaklığa ve derişime bağlıdır. Bu yüzden kırılma indisi tayini yapılırken 20 ⁰C’de çalışılmalıdır. Bir çözelti içerisinde çözünmüş olan madde miktarının yüzdesi bilinmiyorsa maddenin kırılma indisi değeri ile tespiti mümkündür.</a:t>
            </a:r>
          </a:p>
          <a:p>
            <a:pPr marL="0" indent="0">
              <a:buNone/>
            </a:pPr>
            <a:endParaRPr lang="tr-TR" dirty="0"/>
          </a:p>
        </p:txBody>
      </p:sp>
      <p:sp>
        <p:nvSpPr>
          <p:cNvPr id="4" name="Slayt Numarası Yer Tutucusu 3"/>
          <p:cNvSpPr>
            <a:spLocks noGrp="1"/>
          </p:cNvSpPr>
          <p:nvPr>
            <p:ph type="sldNum" sz="quarter" idx="12"/>
          </p:nvPr>
        </p:nvSpPr>
        <p:spPr/>
        <p:txBody>
          <a:bodyPr/>
          <a:lstStyle/>
          <a:p>
            <a:fld id="{B06DA09D-D06D-485E-8AFB-EDE3DD202B3C}" type="slidenum">
              <a:rPr lang="tr-TR" smtClean="0"/>
              <a:t>2</a:t>
            </a:fld>
            <a:endParaRPr lang="tr-TR"/>
          </a:p>
        </p:txBody>
      </p:sp>
    </p:spTree>
    <p:extLst>
      <p:ext uri="{BB962C8B-B14F-4D97-AF65-F5344CB8AC3E}">
        <p14:creationId xmlns:p14="http://schemas.microsoft.com/office/powerpoint/2010/main" val="487540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70000" lnSpcReduction="20000"/>
          </a:bodyPr>
          <a:lstStyle/>
          <a:p>
            <a:pPr algn="just"/>
            <a:r>
              <a:rPr lang="tr-TR" dirty="0"/>
              <a:t>Her yağın kırılma indisi bazı sınırlar içerisinde o yağ için karakteristiktir. Bu indis yağların doymuşluk derecesi ile ilgili olmakla beraber </a:t>
            </a:r>
            <a:r>
              <a:rPr lang="tr-TR" dirty="0" err="1"/>
              <a:t>asidite</a:t>
            </a:r>
            <a:r>
              <a:rPr lang="tr-TR" dirty="0"/>
              <a:t>, </a:t>
            </a:r>
            <a:r>
              <a:rPr lang="tr-TR" dirty="0" err="1"/>
              <a:t>oksidasyon</a:t>
            </a:r>
            <a:r>
              <a:rPr lang="tr-TR" dirty="0"/>
              <a:t> ve ısı ile muamele gibi faktörlerinde indis üzerinde etkisi vardır. İklimsel değişikliklerde kırılma indisini değiştiren bir etmendir. Bu yüzden zeytinyağı için sabit bir kırılma indisinden söz edilemez.</a:t>
            </a:r>
          </a:p>
          <a:p>
            <a:pPr algn="just"/>
            <a:r>
              <a:rPr lang="tr-TR" dirty="0" smtClean="0"/>
              <a:t/>
            </a:r>
            <a:br>
              <a:rPr lang="tr-TR" dirty="0" smtClean="0"/>
            </a:br>
            <a:r>
              <a:rPr lang="tr-TR" dirty="0"/>
              <a:t>Kırılma indisi, katı ve sıvı saydam ortamların kırılma indislerini ölçen </a:t>
            </a:r>
            <a:r>
              <a:rPr lang="tr-TR" dirty="0" err="1"/>
              <a:t>refraktometre</a:t>
            </a:r>
            <a:r>
              <a:rPr lang="tr-TR" dirty="0"/>
              <a:t> adlı bir cihaz ile tespit edilir. Birkaç farklı </a:t>
            </a:r>
            <a:r>
              <a:rPr lang="tr-TR" dirty="0" err="1"/>
              <a:t>refraktometre</a:t>
            </a:r>
            <a:r>
              <a:rPr lang="tr-TR" dirty="0"/>
              <a:t> çeşidi </a:t>
            </a:r>
            <a:r>
              <a:rPr lang="tr-TR" dirty="0" err="1"/>
              <a:t>bulunsada</a:t>
            </a:r>
            <a:r>
              <a:rPr lang="tr-TR" dirty="0"/>
              <a:t> yağ sanayisinde genelde kullanılan türü ABBE </a:t>
            </a:r>
            <a:r>
              <a:rPr lang="tr-TR" dirty="0" err="1"/>
              <a:t>refraktometresidir</a:t>
            </a:r>
            <a:r>
              <a:rPr lang="tr-TR" dirty="0"/>
              <a:t>. ABBE </a:t>
            </a:r>
            <a:r>
              <a:rPr lang="tr-TR" dirty="0" err="1"/>
              <a:t>refraktometresi</a:t>
            </a:r>
            <a:r>
              <a:rPr lang="tr-TR" dirty="0"/>
              <a:t> ayırım sınırı yarım gölge olan ve aynı okülerden ölçüm </a:t>
            </a:r>
            <a:r>
              <a:rPr lang="tr-TR" dirty="0" err="1"/>
              <a:t>değerininde</a:t>
            </a:r>
            <a:r>
              <a:rPr lang="tr-TR" dirty="0"/>
              <a:t> görüldüğü masaüstü yapısında bir cihazdır. Genellikle kırılma indisi 1,3 – 1,7 arasında olan maddelerin kırılma indisini ölçmektedir. ABBE </a:t>
            </a:r>
            <a:r>
              <a:rPr lang="tr-TR" dirty="0" err="1"/>
              <a:t>refraktometresinde</a:t>
            </a:r>
            <a:r>
              <a:rPr lang="tr-TR" dirty="0"/>
              <a:t> iki prizmanın arasına (prizma haznesine) kırılma indisi tayin edilecek madde sıvı film olarak yerleştirilir. </a:t>
            </a:r>
            <a:r>
              <a:rPr lang="tr-TR" dirty="0" err="1"/>
              <a:t>Refraktometrede</a:t>
            </a:r>
            <a:r>
              <a:rPr lang="tr-TR" dirty="0"/>
              <a:t> üstteki skaladan kuru maddeler için ağırlıkça % derişim, alttaki skaladan kırılma indisi okunur.</a:t>
            </a:r>
          </a:p>
          <a:p>
            <a:pPr marL="0" indent="0">
              <a:buNone/>
            </a:pPr>
            <a:endParaRPr lang="tr-TR" dirty="0"/>
          </a:p>
        </p:txBody>
      </p:sp>
      <p:sp>
        <p:nvSpPr>
          <p:cNvPr id="4" name="Slayt Numarası Yer Tutucusu 3"/>
          <p:cNvSpPr>
            <a:spLocks noGrp="1"/>
          </p:cNvSpPr>
          <p:nvPr>
            <p:ph type="sldNum" sz="quarter" idx="12"/>
          </p:nvPr>
        </p:nvSpPr>
        <p:spPr/>
        <p:txBody>
          <a:bodyPr/>
          <a:lstStyle/>
          <a:p>
            <a:fld id="{B06DA09D-D06D-485E-8AFB-EDE3DD202B3C}" type="slidenum">
              <a:rPr lang="tr-TR" smtClean="0"/>
              <a:t>3</a:t>
            </a:fld>
            <a:endParaRPr lang="tr-TR"/>
          </a:p>
        </p:txBody>
      </p:sp>
    </p:spTree>
    <p:extLst>
      <p:ext uri="{BB962C8B-B14F-4D97-AF65-F5344CB8AC3E}">
        <p14:creationId xmlns:p14="http://schemas.microsoft.com/office/powerpoint/2010/main" val="3826925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895350"/>
            <a:ext cx="7467600" cy="506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ayt Numarası Yer Tutucusu 4"/>
          <p:cNvSpPr>
            <a:spLocks noGrp="1"/>
          </p:cNvSpPr>
          <p:nvPr>
            <p:ph type="sldNum" sz="quarter" idx="12"/>
          </p:nvPr>
        </p:nvSpPr>
        <p:spPr/>
        <p:txBody>
          <a:bodyPr/>
          <a:lstStyle/>
          <a:p>
            <a:fld id="{B06DA09D-D06D-485E-8AFB-EDE3DD202B3C}" type="slidenum">
              <a:rPr lang="tr-TR" smtClean="0"/>
              <a:t>4</a:t>
            </a:fld>
            <a:endParaRPr lang="tr-TR"/>
          </a:p>
        </p:txBody>
      </p:sp>
    </p:spTree>
    <p:extLst>
      <p:ext uri="{BB962C8B-B14F-4D97-AF65-F5344CB8AC3E}">
        <p14:creationId xmlns:p14="http://schemas.microsoft.com/office/powerpoint/2010/main" val="2509968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663" y="1128713"/>
            <a:ext cx="7686675" cy="460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ayt Numarası Yer Tutucusu 4"/>
          <p:cNvSpPr>
            <a:spLocks noGrp="1"/>
          </p:cNvSpPr>
          <p:nvPr>
            <p:ph type="sldNum" sz="quarter" idx="12"/>
          </p:nvPr>
        </p:nvSpPr>
        <p:spPr/>
        <p:txBody>
          <a:bodyPr/>
          <a:lstStyle/>
          <a:p>
            <a:fld id="{B06DA09D-D06D-485E-8AFB-EDE3DD202B3C}" type="slidenum">
              <a:rPr lang="tr-TR" smtClean="0"/>
              <a:t>5</a:t>
            </a:fld>
            <a:endParaRPr lang="tr-TR"/>
          </a:p>
        </p:txBody>
      </p:sp>
    </p:spTree>
    <p:extLst>
      <p:ext uri="{BB962C8B-B14F-4D97-AF65-F5344CB8AC3E}">
        <p14:creationId xmlns:p14="http://schemas.microsoft.com/office/powerpoint/2010/main" val="1454296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a:bodyPr>
          <a:lstStyle/>
          <a:p>
            <a:pPr marL="0" indent="0" algn="just">
              <a:buNone/>
            </a:pPr>
            <a:r>
              <a:rPr lang="tr-TR" sz="2800" dirty="0"/>
              <a:t>Ölçüm yapmak için cihaz öncelikle gün ışığına yönlendirilir ya da doğrusal bir ışık kaynağına bağlanır. Ardından prizma haznesi açılarak temiz olup olmadığı kontrol edilir, gerekirse etanol ile temizlenir. Prizma sıcaklıklarının 20 ⁰C’de sabit olması gerekir. Sıcaklık değeri cihaza bağlı termometre ile sürekli kontrol edilir. Cihazın termostatı veya ısı kontrol ünitesi varsa 20 ⁰C’ye ayarlanır. ±0,5 ⁰</a:t>
            </a:r>
            <a:r>
              <a:rPr lang="tr-TR" sz="2800" dirty="0" err="1"/>
              <a:t>C’lik</a:t>
            </a:r>
            <a:r>
              <a:rPr lang="tr-TR" sz="2800" dirty="0"/>
              <a:t> bir oynama kabul edilebilir. Eğer farklı bir sıcaklıkta (t sıcaklığı) ölçüm yapılacaksa ölçüm sonucu </a:t>
            </a:r>
            <a:r>
              <a:rPr lang="tr-TR" sz="2800" dirty="0" smtClean="0"/>
              <a:t>sıcaklık düzeltilmesi yapılarak sonuç hesaplanır.</a:t>
            </a:r>
            <a:endParaRPr lang="tr-TR" sz="2800" dirty="0"/>
          </a:p>
          <a:p>
            <a:pPr marL="0" indent="0">
              <a:buNone/>
            </a:pPr>
            <a:r>
              <a:rPr lang="tr-TR" dirty="0" smtClean="0"/>
              <a:t/>
            </a:r>
            <a:br>
              <a:rPr lang="tr-TR" dirty="0" smtClean="0"/>
            </a:br>
            <a:endParaRPr lang="tr-TR" dirty="0"/>
          </a:p>
        </p:txBody>
      </p:sp>
      <p:sp>
        <p:nvSpPr>
          <p:cNvPr id="4" name="Slayt Numarası Yer Tutucusu 3"/>
          <p:cNvSpPr>
            <a:spLocks noGrp="1"/>
          </p:cNvSpPr>
          <p:nvPr>
            <p:ph type="sldNum" sz="quarter" idx="12"/>
          </p:nvPr>
        </p:nvSpPr>
        <p:spPr/>
        <p:txBody>
          <a:bodyPr/>
          <a:lstStyle/>
          <a:p>
            <a:fld id="{B06DA09D-D06D-485E-8AFB-EDE3DD202B3C}" type="slidenum">
              <a:rPr lang="tr-TR" smtClean="0"/>
              <a:t>6</a:t>
            </a:fld>
            <a:endParaRPr lang="tr-TR"/>
          </a:p>
        </p:txBody>
      </p:sp>
    </p:spTree>
    <p:extLst>
      <p:ext uri="{BB962C8B-B14F-4D97-AF65-F5344CB8AC3E}">
        <p14:creationId xmlns:p14="http://schemas.microsoft.com/office/powerpoint/2010/main" val="2409707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normAutofit fontScale="70000" lnSpcReduction="20000"/>
          </a:bodyPr>
          <a:lstStyle/>
          <a:p>
            <a:pPr marL="0" indent="0" algn="just">
              <a:buNone/>
            </a:pPr>
            <a:r>
              <a:rPr lang="tr-TR" dirty="0"/>
              <a:t>Ölçümden önce cihazın saf su ile sıfır ayarı yapılmalıdır. Bu işlem için 20 ⁰C’ye getirilen cihazın alt prizmasına saf su damlatılır ve kırılma indisi skalasından okunan değerin 1,3330 olup olmadığı kontrol edilir. Değilse cihazın gösterge çizgisi 1,3330 değerine ayarlanmalıdır. Ayarlamada öncelikle okülerden bakıldığında gösterge çizelgesinin üzerinde ayrı olarak görülen görüş alanındaki karanlık ve aydınlık alanların birbirinden net olarak ayrılmasını sağlamak, sonrada karanlık ve aydınlık alanları eşitlemek gerekir. Bu işlem karanlık ve aydınlık alanları birbirinden ayıran çizgiyi makro vida ile çapraz çizgilerin kesiştiği noktada çakıştırarak yapılır. Mikro vida ile netleştirme işlemi yapılmalıdır. Saf su ile ayarlama yapılırken netleştirme işleminden sonra sıcaklık 20 ⁰C’de iken alttaki kırılma indisi skalasının 1,3330 taksimat çizgisi skalayı dik kesen sabit çizgi ile üst üste olmalıdır, değilse makro vida ile ayarlama yapılır. Eğer karanlık ve aydınlık alanları ayıran net çizgi çapraz çizgilerin ortasından geçiyorsa cihaz ayarlanmış demektir. Aksi durumda skala değiştirilmeden </a:t>
            </a:r>
            <a:r>
              <a:rPr lang="tr-TR" dirty="0" err="1"/>
              <a:t>refraktometrenin</a:t>
            </a:r>
            <a:r>
              <a:rPr lang="tr-TR" dirty="0"/>
              <a:t> üstündeki kertikli kapağın altında bulunan ayar vidası ile çakıştırma yapılır. Böylece </a:t>
            </a:r>
            <a:r>
              <a:rPr lang="tr-TR" dirty="0" err="1"/>
              <a:t>refraktometre</a:t>
            </a:r>
            <a:r>
              <a:rPr lang="tr-TR" dirty="0"/>
              <a:t> ayarlanmış olur.</a:t>
            </a:r>
          </a:p>
        </p:txBody>
      </p:sp>
      <p:sp>
        <p:nvSpPr>
          <p:cNvPr id="4" name="Slayt Numarası Yer Tutucusu 3"/>
          <p:cNvSpPr>
            <a:spLocks noGrp="1"/>
          </p:cNvSpPr>
          <p:nvPr>
            <p:ph type="sldNum" sz="quarter" idx="12"/>
          </p:nvPr>
        </p:nvSpPr>
        <p:spPr/>
        <p:txBody>
          <a:bodyPr/>
          <a:lstStyle/>
          <a:p>
            <a:fld id="{B06DA09D-D06D-485E-8AFB-EDE3DD202B3C}" type="slidenum">
              <a:rPr lang="tr-TR" smtClean="0"/>
              <a:t>7</a:t>
            </a:fld>
            <a:endParaRPr lang="tr-TR"/>
          </a:p>
        </p:txBody>
      </p:sp>
    </p:spTree>
    <p:extLst>
      <p:ext uri="{BB962C8B-B14F-4D97-AF65-F5344CB8AC3E}">
        <p14:creationId xmlns:p14="http://schemas.microsoft.com/office/powerpoint/2010/main" val="233745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fontScale="70000" lnSpcReduction="20000"/>
          </a:bodyPr>
          <a:lstStyle/>
          <a:p>
            <a:r>
              <a:rPr lang="tr-TR" b="1" dirty="0"/>
              <a:t>Kullanılan Araç Gereçler:</a:t>
            </a:r>
            <a:endParaRPr lang="tr-TR" dirty="0"/>
          </a:p>
          <a:p>
            <a:r>
              <a:rPr lang="tr-TR" dirty="0"/>
              <a:t>ABBE </a:t>
            </a:r>
            <a:r>
              <a:rPr lang="tr-TR" dirty="0" err="1"/>
              <a:t>Refraktometresi</a:t>
            </a:r>
            <a:endParaRPr lang="tr-TR" dirty="0"/>
          </a:p>
          <a:p>
            <a:r>
              <a:rPr lang="tr-TR" b="1" dirty="0"/>
              <a:t>Analizin Yapılışı:</a:t>
            </a:r>
            <a:endParaRPr lang="tr-TR" dirty="0"/>
          </a:p>
          <a:p>
            <a:r>
              <a:rPr lang="tr-TR" dirty="0"/>
              <a:t>Yağ numunesinden eser rutubet ve tortu maddelerinin giderilmesi için süzgeç kağıdı ile süzülür. Numune tamamen rutubetsiz olmalıdır. Bu yüzden süzme işlemi gerekirse susuz sodyum sülfat üzerinden gerçekleştirilir. Cihazın sıcaklığının 20 ⁰C olması ve ışık alması sağlanır. Prizmaların temiz ve kuru olmasına dikkat edilmelidir. Prizma haznesi açılarak alt prizma üzerine pipetle bir iki damla zeytinyağı konulur ve üst prizma dikkatlice kapatılır. Okülerden bakılarak makro vida yardımıyla çakıştırma işlemi yapılır ve çizgi mikro vida ile netleştirilir. Karanlık ve aydınlık skalalar tam olarak eşitlendiğinde alt skaladan kırılma indisi değeri okunur ve kayıt edilir. Okuma işlemi sonunda prizmalar etanol çözeltisi ile temizlenir.</a:t>
            </a:r>
          </a:p>
          <a:p>
            <a:r>
              <a:rPr lang="tr-TR" b="1" dirty="0"/>
              <a:t>Sonuç:</a:t>
            </a:r>
            <a:endParaRPr lang="tr-TR" dirty="0"/>
          </a:p>
          <a:p>
            <a:r>
              <a:rPr lang="tr-TR" dirty="0"/>
              <a:t>Yapılan işlemler sonucunda natürel zeytinyağının kırılma indisi 1,4640 olarak tespit edilmiştir.</a:t>
            </a:r>
          </a:p>
          <a:p>
            <a:pPr marL="0" indent="0">
              <a:buNone/>
            </a:pPr>
            <a:endParaRPr lang="tr-TR" dirty="0"/>
          </a:p>
        </p:txBody>
      </p:sp>
      <p:sp>
        <p:nvSpPr>
          <p:cNvPr id="4" name="Slayt Numarası Yer Tutucusu 3"/>
          <p:cNvSpPr>
            <a:spLocks noGrp="1"/>
          </p:cNvSpPr>
          <p:nvPr>
            <p:ph type="sldNum" sz="quarter" idx="12"/>
          </p:nvPr>
        </p:nvSpPr>
        <p:spPr/>
        <p:txBody>
          <a:bodyPr/>
          <a:lstStyle/>
          <a:p>
            <a:fld id="{B06DA09D-D06D-485E-8AFB-EDE3DD202B3C}" type="slidenum">
              <a:rPr lang="tr-TR" smtClean="0"/>
              <a:t>8</a:t>
            </a:fld>
            <a:endParaRPr lang="tr-TR"/>
          </a:p>
        </p:txBody>
      </p:sp>
    </p:spTree>
    <p:extLst>
      <p:ext uri="{BB962C8B-B14F-4D97-AF65-F5344CB8AC3E}">
        <p14:creationId xmlns:p14="http://schemas.microsoft.com/office/powerpoint/2010/main" val="527290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718212"/>
            <a:ext cx="7010400" cy="5391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ayt Numarası Yer Tutucusu 3"/>
          <p:cNvSpPr>
            <a:spLocks noGrp="1"/>
          </p:cNvSpPr>
          <p:nvPr>
            <p:ph type="sldNum" sz="quarter" idx="12"/>
          </p:nvPr>
        </p:nvSpPr>
        <p:spPr/>
        <p:txBody>
          <a:bodyPr/>
          <a:lstStyle/>
          <a:p>
            <a:fld id="{B06DA09D-D06D-485E-8AFB-EDE3DD202B3C}" type="slidenum">
              <a:rPr lang="tr-TR" smtClean="0"/>
              <a:t>9</a:t>
            </a:fld>
            <a:endParaRPr lang="tr-TR"/>
          </a:p>
        </p:txBody>
      </p:sp>
    </p:spTree>
    <p:extLst>
      <p:ext uri="{BB962C8B-B14F-4D97-AF65-F5344CB8AC3E}">
        <p14:creationId xmlns:p14="http://schemas.microsoft.com/office/powerpoint/2010/main" val="3713365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259</Words>
  <Application>Microsoft Office PowerPoint</Application>
  <PresentationFormat>Ekran Gösterisi (4:3)</PresentationFormat>
  <Paragraphs>27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GKK207 YAĞLARIN ANALİZİ DERS 11:  ZEYTİNYAĞINDA KIRILMA İNDİSİ TAYİNİ</vt:lpstr>
      <vt:lpstr>Zeytinyağında Kırılma İndisi Tayini</vt:lpstr>
      <vt:lpstr>PowerPoint Sunusu</vt:lpstr>
      <vt:lpstr>PowerPoint Sunusu</vt:lpstr>
      <vt:lpstr>PowerPoint Sunusu</vt:lpstr>
      <vt:lpstr>PowerPoint Sunusu</vt:lpstr>
      <vt:lpstr>PowerPoint Sunusu</vt:lpstr>
      <vt:lpstr>PowerPoint Sunusu</vt:lpstr>
      <vt:lpstr>PowerPoint Sunusu</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HP2020</dc:creator>
  <cp:lastModifiedBy>HP2020</cp:lastModifiedBy>
  <cp:revision>4</cp:revision>
  <dcterms:created xsi:type="dcterms:W3CDTF">2020-12-13T17:43:36Z</dcterms:created>
  <dcterms:modified xsi:type="dcterms:W3CDTF">2021-01-03T18:12:06Z</dcterms:modified>
</cp:coreProperties>
</file>