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50"/>
  </p:notesMasterIdLst>
  <p:sldIdLst>
    <p:sldId id="256" r:id="rId3"/>
    <p:sldId id="299" r:id="rId4"/>
    <p:sldId id="300" r:id="rId5"/>
    <p:sldId id="301" r:id="rId6"/>
    <p:sldId id="302" r:id="rId7"/>
    <p:sldId id="303" r:id="rId8"/>
    <p:sldId id="298" r:id="rId9"/>
    <p:sldId id="29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3736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48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6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Ders 12 hafta boyunca temel besin öğelerinden başlayıp hücresel düzeye ve enerji hesaplamalarına ilerler.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36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Haftanın üç ders saati arasında 10 dakikalık aralar öngörülmüştür. Tartışma slaytları ara öncesi kullanılabilir.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Sayısal veriler yıllara göre güncellenir; güncel oranlar için DSÖ ve TBSA raporlarına bakılmalıdır.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Değerler ortalama besin bileşimi tablolarından alınmış yaklaşık değerlerdir; sınavda tablo verilecektir.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Piramidi tahtaya çizdirerek öğrencilerden katmanları doldurmasını istemek etkili bir giriş etkinliğidir.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Kaynak listesi genel referanslardır; öğrencinin erişimine göre güncel baskılar önerilmelidir.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50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9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ekeroglu@gantep.edu.t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Belgesi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737360"/>
            <a:ext cx="5669280" cy="5669280"/>
          </a:xfrm>
          <a:prstGeom prst="ellipse">
            <a:avLst/>
          </a:prstGeom>
          <a:solidFill>
            <a:srgbClr val="4A7C59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3840480"/>
            <a:ext cx="2926080" cy="2926080"/>
          </a:xfrm>
          <a:prstGeom prst="ellipse">
            <a:avLst/>
          </a:prstGeom>
          <a:solidFill>
            <a:srgbClr val="8CB369">
              <a:alpha val="35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920240"/>
            <a:ext cx="7955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NTUP 903 </a:t>
            </a:r>
            <a:r>
              <a:rPr lang="en-US" sz="40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</a:t>
            </a:r>
            <a:r>
              <a:rPr lang="tr-TR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İlkeleri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661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tr-TR" sz="1600" b="1" dirty="0" smtClean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ve Unlu Mamuller Teknolojisi</a:t>
            </a:r>
            <a:endParaRPr lang="en-US" sz="1600" b="1" dirty="0"/>
          </a:p>
        </p:txBody>
      </p:sp>
      <p:sp>
        <p:nvSpPr>
          <p:cNvPr id="7" name="Shape 5"/>
          <p:cNvSpPr/>
          <p:nvPr/>
        </p:nvSpPr>
        <p:spPr>
          <a:xfrm>
            <a:off x="822960" y="4343400"/>
            <a:ext cx="7589520" cy="868680"/>
          </a:xfrm>
          <a:prstGeom prst="roundRect">
            <a:avLst>
              <a:gd name="adj" fmla="val 6316"/>
            </a:avLst>
          </a:prstGeom>
          <a:solidFill>
            <a:srgbClr val="102E1A">
              <a:alpha val="8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4343400"/>
            <a:ext cx="7040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5000"/>
              </a:lnSpc>
              <a:buNone/>
            </a:pPr>
            <a:r>
              <a:rPr lang="tr-TR" sz="1250" b="1" dirty="0" smtClean="0">
                <a:solidFill>
                  <a:srgbClr val="C8D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</a:t>
            </a:r>
            <a:r>
              <a:rPr lang="tr-TR" sz="1250" b="1" dirty="0" err="1" smtClean="0">
                <a:solidFill>
                  <a:srgbClr val="C8D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</a:t>
            </a:r>
            <a:r>
              <a:rPr lang="tr-TR" sz="1250" b="1" dirty="0" smtClean="0">
                <a:solidFill>
                  <a:srgbClr val="C8D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Üyesi Gülten Şekeroğlu</a:t>
            </a:r>
            <a:endParaRPr lang="en-US" sz="125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737360"/>
            <a:ext cx="5669280" cy="5669280"/>
          </a:xfrm>
          <a:prstGeom prst="ellipse">
            <a:avLst/>
          </a:prstGeom>
          <a:solidFill>
            <a:srgbClr val="4A7C59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3840480"/>
            <a:ext cx="2926080" cy="2926080"/>
          </a:xfrm>
          <a:prstGeom prst="ellipse">
            <a:avLst/>
          </a:prstGeom>
          <a:solidFill>
            <a:srgbClr val="8CB369">
              <a:alpha val="35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53470" y="2066418"/>
            <a:ext cx="7955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tr-TR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İlkeleri dersi, Çarşamba </a:t>
            </a:r>
            <a:r>
              <a:rPr lang="tr-TR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saat </a:t>
            </a:r>
            <a:r>
              <a:rPr lang="tr-TR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13:00-15:35, C2 de</a:t>
            </a:r>
          </a:p>
          <a:p>
            <a:endParaRPr lang="tr-TR" sz="4000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endParaRPr lang="tr-TR" sz="4000" b="1" dirty="0" smtClean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tr-TR" sz="28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İletişim bilgileri: </a:t>
            </a:r>
          </a:p>
          <a:p>
            <a:r>
              <a:rPr lang="tr-TR" sz="28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E-mail: </a:t>
            </a:r>
            <a:r>
              <a:rPr lang="tr-TR" sz="28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3"/>
              </a:rPr>
              <a:t>sekeroglu@gantep.edu.tr</a:t>
            </a:r>
            <a:endParaRPr lang="tr-TR" sz="2800" b="1" dirty="0" smtClean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r>
              <a:rPr lang="tr-TR" sz="28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Ofis 311, Ofis saati: Salı 10:00-12:00</a:t>
            </a:r>
          </a:p>
          <a:p>
            <a:endParaRPr lang="tr-TR" sz="4000" b="1" dirty="0">
              <a:solidFill>
                <a:srgbClr val="FFFFFF"/>
              </a:solidFill>
              <a:latin typeface="Cambria" pitchFamily="34" charset="0"/>
              <a:ea typeface="Cambria" pitchFamily="34" charset="-122"/>
            </a:endParaRPr>
          </a:p>
          <a:p>
            <a:endParaRPr lang="tr-TR" sz="4000" b="1" dirty="0" smtClean="0">
              <a:solidFill>
                <a:srgbClr val="FFFFFF"/>
              </a:solidFill>
              <a:latin typeface="Cambria" pitchFamily="34" charset="0"/>
              <a:ea typeface="Cambria" pitchFamily="34" charset="-122"/>
            </a:endParaRPr>
          </a:p>
          <a:p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21624" y="309511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endParaRPr lang="en-US" sz="1600" b="1" dirty="0"/>
          </a:p>
        </p:txBody>
      </p:sp>
      <p:sp>
        <p:nvSpPr>
          <p:cNvPr id="8" name="Text 6"/>
          <p:cNvSpPr txBox="1"/>
          <p:nvPr/>
        </p:nvSpPr>
        <p:spPr>
          <a:xfrm>
            <a:off x="895944" y="3026538"/>
            <a:ext cx="7040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>
              <a:defRPr sz="4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91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Nesne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311343"/>
              </p:ext>
            </p:extLst>
          </p:nvPr>
        </p:nvGraphicFramePr>
        <p:xfrm>
          <a:off x="300681" y="175441"/>
          <a:ext cx="4572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Belge" r:id="rId3" imgW="7355762" imgH="8717208" progId="Word.Document.12">
                  <p:embed/>
                </p:oleObj>
              </mc:Choice>
              <mc:Fallback>
                <p:oleObj name="Belge" r:id="rId3" imgW="7355762" imgH="871720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0681" y="175441"/>
                        <a:ext cx="4572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227" y="93294"/>
            <a:ext cx="4693173" cy="593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46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724" y="511135"/>
            <a:ext cx="4391638" cy="55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5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56" y="571101"/>
            <a:ext cx="9221487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1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436606" y="1076213"/>
            <a:ext cx="1128583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Önerilen </a:t>
            </a:r>
            <a:r>
              <a:rPr lang="tr-TR" dirty="0" smtClean="0"/>
              <a:t>kaynaklar</a:t>
            </a:r>
          </a:p>
          <a:p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Hauber-Schwenk</a:t>
            </a:r>
            <a:r>
              <a:rPr lang="tr-TR" dirty="0"/>
              <a:t>, G. &amp; </a:t>
            </a:r>
            <a:r>
              <a:rPr lang="tr-TR" dirty="0" err="1"/>
              <a:t>Schwenk</a:t>
            </a:r>
            <a:r>
              <a:rPr lang="tr-TR" dirty="0"/>
              <a:t>, M. (2006). Beslenme Atlası. Çev. Gizem </a:t>
            </a:r>
            <a:r>
              <a:rPr lang="tr-TR" dirty="0" err="1"/>
              <a:t>Alav</a:t>
            </a:r>
            <a:r>
              <a:rPr lang="tr-TR" dirty="0"/>
              <a:t>. Ankara: ODTÜ Geliştirme Vakfı Yayıncılık.</a:t>
            </a:r>
          </a:p>
          <a:p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Baysal</a:t>
            </a:r>
            <a:r>
              <a:rPr lang="tr-TR" dirty="0"/>
              <a:t>, A. Beslenme. Hatiboğlu Yayınevi, Ankara</a:t>
            </a:r>
            <a:r>
              <a:rPr lang="tr-TR" dirty="0" smtClean="0"/>
              <a:t>. </a:t>
            </a:r>
          </a:p>
          <a:p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 smtClean="0"/>
              <a:t>Merdol</a:t>
            </a:r>
            <a:r>
              <a:rPr lang="tr-TR" dirty="0"/>
              <a:t>, T. K. (Ed.). Temel Beslenme ve Diyetetik. Güneş Tıp Kitabevleri, Ankara</a:t>
            </a:r>
            <a:r>
              <a:rPr lang="tr-TR" dirty="0" smtClean="0"/>
              <a:t>.</a:t>
            </a:r>
          </a:p>
          <a:p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M</a:t>
            </a:r>
            <a:r>
              <a:rPr lang="tr-TR" dirty="0"/>
              <a:t>., </a:t>
            </a:r>
            <a:r>
              <a:rPr lang="tr-TR" dirty="0" err="1"/>
              <a:t>Özkeleş</a:t>
            </a:r>
            <a:r>
              <a:rPr lang="tr-TR" dirty="0"/>
              <a:t>, H. E. &amp; Korkmaz, N. H. Beslenme İlkeleri. Dora </a:t>
            </a:r>
            <a:r>
              <a:rPr lang="tr-TR" dirty="0" smtClean="0"/>
              <a:t>Yayıncılık.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Bulduk</a:t>
            </a:r>
            <a:r>
              <a:rPr lang="tr-TR" dirty="0"/>
              <a:t>, S. Beslenme İlkeleri ve Menü Planlama. Detay Yayıncılık</a:t>
            </a:r>
            <a:r>
              <a:rPr lang="tr-TR" dirty="0" smtClean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/>
              <a:t>T.C</a:t>
            </a:r>
            <a:r>
              <a:rPr lang="tr-TR" dirty="0"/>
              <a:t>. Sağlık Bakanlığı. Türkiye Beslenme Rehberi (TÜBER </a:t>
            </a:r>
            <a:r>
              <a:rPr lang="tr-TR" dirty="0" smtClean="0"/>
              <a:t>2022). </a:t>
            </a:r>
            <a:r>
              <a:rPr lang="tr-TR" dirty="0"/>
              <a:t>Sağlık Bakanlığı Yayınları, Ankara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591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1737360"/>
            <a:ext cx="5669280" cy="5669280"/>
          </a:xfrm>
          <a:prstGeom prst="ellipse">
            <a:avLst/>
          </a:prstGeom>
          <a:solidFill>
            <a:srgbClr val="4A7C59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3840480"/>
            <a:ext cx="2926080" cy="2926080"/>
          </a:xfrm>
          <a:prstGeom prst="ellipse">
            <a:avLst/>
          </a:prstGeom>
          <a:solidFill>
            <a:srgbClr val="8CB369">
              <a:alpha val="3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40" dirty="0">
                <a:solidFill>
                  <a:srgbClr val="8CB3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HAFTA · 3 DERS SAATİ (3 × 50 DK)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7955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ve Beslenme ile İlgili Kavramlar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5661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biliminin temel tanımları, besin öğelerinin sınıflandırılması, referans alım düzeyleri ve beslenme durumunun değerlendirilmesi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4343400"/>
            <a:ext cx="7589520" cy="868680"/>
          </a:xfrm>
          <a:prstGeom prst="roundRect">
            <a:avLst>
              <a:gd name="adj" fmla="val 6316"/>
            </a:avLst>
          </a:prstGeom>
          <a:solidFill>
            <a:srgbClr val="102E1A">
              <a:alpha val="8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4343400"/>
            <a:ext cx="7040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8D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saati: tanımlar ve sınıflandırma  ·  2. Ders saati: yeterlilik, referans değerler, değerlendirme  ·  3. Ders saati: rehberler, örüntüler, uygulama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47539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kern="0" spc="160" dirty="0">
                <a:solidFill>
                  <a:srgbClr val="4A7C59"/>
                </a:solidFill>
                <a:ea typeface="Calibri" pitchFamily="34" charset="-122"/>
                <a:cs typeface="Calibri" pitchFamily="34" charset="-120"/>
              </a:rPr>
              <a:t>DERS İZLENCESİ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9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İki Haftalık Ders Programı</a:t>
            </a:r>
            <a:endParaRPr lang="en-US" sz="2900" dirty="0">
              <a:solidFill>
                <a:prstClr val="black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623060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623060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1316736" y="1481328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Beslenme ve beslenme ile ilgili kavramlar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267712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9" name="Shape 7"/>
          <p:cNvSpPr/>
          <p:nvPr/>
        </p:nvSpPr>
        <p:spPr>
          <a:xfrm>
            <a:off x="822960" y="2409444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2409444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316736" y="2267712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Karbonhidratlar ve beslenme açısından önemi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" y="3054096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" y="3195828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195828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1316736" y="3054096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Proteinler ve beslenme açısından önemi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0080" y="3840480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17" name="Shape 15"/>
          <p:cNvSpPr/>
          <p:nvPr/>
        </p:nvSpPr>
        <p:spPr>
          <a:xfrm>
            <a:off x="822960" y="3982212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3982212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4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1316736" y="3840480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Yağlar ve beslenme açısından önemi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40080" y="4626864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21" name="Shape 19"/>
          <p:cNvSpPr/>
          <p:nvPr/>
        </p:nvSpPr>
        <p:spPr>
          <a:xfrm>
            <a:off x="822960" y="4768596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22960" y="4768596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1316736" y="4626864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Vitaminler ve beslenme açısından önemi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40080" y="5413248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22960" y="5554980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2960" y="5554980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6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1316736" y="5413248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Su ve minerallerin beslenme açısından önemi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278728" y="1481328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29" name="Shape 27"/>
          <p:cNvSpPr/>
          <p:nvPr/>
        </p:nvSpPr>
        <p:spPr>
          <a:xfrm>
            <a:off x="6461608" y="1623060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461608" y="1623060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7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6955384" y="1481328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Dengeli beslenme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278728" y="2267712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33" name="Shape 31"/>
          <p:cNvSpPr/>
          <p:nvPr/>
        </p:nvSpPr>
        <p:spPr>
          <a:xfrm>
            <a:off x="6461608" y="2409444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461608" y="2409444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8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6955384" y="2267712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Kişilere özel beslenme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278728" y="3054096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37" name="Shape 35"/>
          <p:cNvSpPr/>
          <p:nvPr/>
        </p:nvSpPr>
        <p:spPr>
          <a:xfrm>
            <a:off x="6461608" y="3195828"/>
            <a:ext cx="374904" cy="374904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461608" y="3195828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9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9" name="Text 37"/>
          <p:cNvSpPr txBox="1"/>
          <p:nvPr/>
        </p:nvSpPr>
        <p:spPr>
          <a:xfrm>
            <a:off x="6955384" y="3054096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Beslenme kaynaklı hastalıklar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278728" y="3840480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41" name="Shape 39"/>
          <p:cNvSpPr/>
          <p:nvPr/>
        </p:nvSpPr>
        <p:spPr>
          <a:xfrm>
            <a:off x="6461608" y="3982212"/>
            <a:ext cx="374904" cy="374904"/>
          </a:xfrm>
          <a:prstGeom prst="ellipse">
            <a:avLst/>
          </a:prstGeom>
          <a:solidFill>
            <a:srgbClr val="D9762B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461608" y="3982212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3" name="Text 41"/>
          <p:cNvSpPr txBox="1"/>
          <p:nvPr/>
        </p:nvSpPr>
        <p:spPr>
          <a:xfrm>
            <a:off x="6955384" y="3840480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Hücresel beslenme kavramı (I)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278728" y="4626864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45" name="Shape 43"/>
          <p:cNvSpPr/>
          <p:nvPr/>
        </p:nvSpPr>
        <p:spPr>
          <a:xfrm>
            <a:off x="6461608" y="4768596"/>
            <a:ext cx="374904" cy="374904"/>
          </a:xfrm>
          <a:prstGeom prst="ellipse">
            <a:avLst/>
          </a:prstGeom>
          <a:solidFill>
            <a:srgbClr val="D9762B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461608" y="4768596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7" name="Text 45"/>
          <p:cNvSpPr txBox="1"/>
          <p:nvPr/>
        </p:nvSpPr>
        <p:spPr>
          <a:xfrm>
            <a:off x="6955384" y="4626864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Hücresel beslenme kavramı (II)</a:t>
            </a:r>
            <a:endParaRPr lang="en-US" sz="1250" dirty="0">
              <a:solidFill>
                <a:prstClr val="black"/>
              </a:solidFill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278728" y="5413248"/>
            <a:ext cx="5272888" cy="658368"/>
          </a:xfrm>
          <a:prstGeom prst="roundRect">
            <a:avLst>
              <a:gd name="adj" fmla="val 6944"/>
            </a:avLst>
          </a:prstGeom>
          <a:solidFill>
            <a:srgbClr val="EDF3EC"/>
          </a:solidFill>
          <a:ln/>
        </p:spPr>
      </p:sp>
      <p:sp>
        <p:nvSpPr>
          <p:cNvPr id="49" name="Shape 47"/>
          <p:cNvSpPr/>
          <p:nvPr/>
        </p:nvSpPr>
        <p:spPr>
          <a:xfrm>
            <a:off x="6461608" y="5554980"/>
            <a:ext cx="374904" cy="374904"/>
          </a:xfrm>
          <a:prstGeom prst="ellipse">
            <a:avLst/>
          </a:prstGeom>
          <a:solidFill>
            <a:srgbClr val="D9762B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461608" y="5554980"/>
            <a:ext cx="3749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1" name="Text 49"/>
          <p:cNvSpPr txBox="1"/>
          <p:nvPr/>
        </p:nvSpPr>
        <p:spPr>
          <a:xfrm>
            <a:off x="6955384" y="5413248"/>
            <a:ext cx="44042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20"/>
                </a:solidFill>
                <a:ea typeface="Calibri" pitchFamily="34" charset="-122"/>
                <a:cs typeface="Calibri" pitchFamily="34" charset="-120"/>
              </a:rPr>
              <a:t>Beslenmede enerji ve kalori hesaplamaları</a:t>
            </a:r>
            <a:endParaRPr lang="en-US" sz="12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74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DERS PLANI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Haftanın Akışı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1234440"/>
          </a:xfrm>
          <a:prstGeom prst="roundRect">
            <a:avLst>
              <a:gd name="adj" fmla="val 3704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79679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7967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Ders Saati (50 dk)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3767328" y="1371600"/>
            <a:ext cx="75282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Beslenmenin önemi ve bilimsel gelişimi · gıda, besin, besin öğesi, beslenme, diyet kavramları · açlık–iştah–tokluk · besin öğelerinin üç ölçüte göre sınıflandırılması · esansiyellik · enerji değerleri ve Atwater faktörleri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788920"/>
            <a:ext cx="10911535" cy="1234440"/>
          </a:xfrm>
          <a:prstGeom prst="roundRect">
            <a:avLst>
              <a:gd name="adj" fmla="val 3704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321411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32141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78892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Ders Saati (50 dk)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767328" y="2788920"/>
            <a:ext cx="75282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Yeterli, dengeli ve sağlıklı beslenme ayrımı · malnütrisyonun biçimleri ve gizli açlık · besin/enerji yoğunluğu · sindirim–emilim ve biyoyararlanım · DRI sistemi (EAR, RDA, AI, UL) · ABCD değerlendirmesi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4206240"/>
            <a:ext cx="10911535" cy="1234440"/>
          </a:xfrm>
          <a:prstGeom prst="roundRect">
            <a:avLst>
              <a:gd name="adj" fmla="val 3704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463143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46314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420624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Ders Saati (50 dk)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3767328" y="4206240"/>
            <a:ext cx="75282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rehberleri ve TÜBER · beslenme piramidi ve porsiyon dili · besin grupları ve tabak modeli · beslenme örüntüleri · besin etiketi okuma · kanıt düzeyleri ve bilgi kirliliği · tartışma soruları ve terim sözlüğü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553212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32688" y="553212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ders saatinin sonunda kısa tartışma soruları vardır; hafta sonunda terim sözlüğündeki kavramların tanımlarını yazılı olarak tekrar etmeniz beklenir.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KAZANIMLAR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 Haftanın Sonunda Öğrenci...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Tanımlar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Gıda, besin, besin öğesi, beslenme, diyet ve öğün kavramlarını birbirinden ayırt ederek doğru biçimde tanımlar.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Sınıflandırma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18634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öğelerini miktar, enerji verme ve esansiyellik ölçütlerine göre sınıflandırır; esansiyel öğeleri listeler.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Yeterlilik–Denge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41157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Yeterli, dengeli ve sağlıklı beslenmeyi ayırır; malnütrisyonun biçimlerini örneklerle açıklar.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77824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77824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389888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Referans Değerler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96112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EAR, RDA, AI, UL ve EER kavramlarını açıklar; hangi durumda hangisinin kullanıldığını belirtir.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62602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4600346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600346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112410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Değerlendirme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618634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durumunu ABCD bileşenleriyle değerlendirir; BKİ ve bel çevresini hesaplayıp yorumlar.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085125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30" name="Shape 28"/>
          <p:cNvSpPr/>
          <p:nvPr/>
        </p:nvSpPr>
        <p:spPr>
          <a:xfrm>
            <a:off x="8322869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322869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8834933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Eleştirel Bakış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8341157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bilgisini kanıt düzeyine göre değerlendirir; yaygın yanlış inanışları bilimsel ölçütlerle sorgular.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 koşul bilgi: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Biyoloji ve organik kimya temel düzeyi; sindirim sisteminin anatomisi hakkında genel bilgi.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371600"/>
            <a:ext cx="4937760" cy="4937760"/>
          </a:xfrm>
          <a:prstGeom prst="ellipse">
            <a:avLst/>
          </a:prstGeom>
          <a:solidFill>
            <a:srgbClr val="4A7C59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424160" y="4023360"/>
            <a:ext cx="2377440" cy="2377440"/>
          </a:xfrm>
          <a:prstGeom prst="ellipse">
            <a:avLst/>
          </a:prstGeom>
          <a:solidFill>
            <a:srgbClr val="8CB369">
              <a:alpha val="3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783080"/>
            <a:ext cx="1143000" cy="1143000"/>
          </a:xfrm>
          <a:prstGeom prst="ellipse">
            <a:avLst/>
          </a:prstGeom>
          <a:solidFill>
            <a:srgbClr val="8CB36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SAATİ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1546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Beslenmenin Tanımı ve Temel Kavramlar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448056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neden bir halk sağlığı konusudur?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biliminin tarihsel gelişimi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Kavram ayrımları: gıda – besin – besin öğesi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öğelerinin sınıflandırılması ve esansiyellik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GİRİŞ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Neden Bu Kadar Önemli?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9844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Beslenme, doğum öncesinden yaşlılığa kadar büyüme, bilişsel gelişim, bağışıklık, üreme sağlığı ve kronik hastalık riskini belirleyen en güçlü değiştirilebilir etmenlerden biridir.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6" name="Shape 4"/>
          <p:cNvSpPr/>
          <p:nvPr/>
        </p:nvSpPr>
        <p:spPr>
          <a:xfrm>
            <a:off x="877824" y="212140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77824" y="2121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389888" y="210312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Büyüme ve Gelişme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261518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Gebelikten 2 yaşın sonuna uzanan "ilk 1000 gün" boyu uzaması, beyin gelişimi ve okul başarısını kalıcı biçimde etkiler.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192024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4591202" y="212140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91202" y="2121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103266" y="210312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Hastalık Yükü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609490" y="261518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Dünya Sağlık Örgütü verilerine göre ölümlerin yaklaşık dörtte üçü bulaşıcı olmayan hastalıklardan kaynaklanır; beslenme bunların ortak risk zeminindedir.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192024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6" name="Shape 14"/>
          <p:cNvSpPr/>
          <p:nvPr/>
        </p:nvSpPr>
        <p:spPr>
          <a:xfrm>
            <a:off x="8304581" y="212140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04581" y="2121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816645" y="210312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Bağışıklık ve İyileşme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322869" y="261518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Protein, çinko, demir, A ve D vitamini yetersizliği enfeksiyon riskini artırır, yara iyileşmesini ve tedaviye yanıtı geciktirir.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11480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1" name="Shape 19"/>
          <p:cNvSpPr/>
          <p:nvPr/>
        </p:nvSpPr>
        <p:spPr>
          <a:xfrm>
            <a:off x="877824" y="431596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77824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389888" y="429768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Yaşam Kalitesi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96112" y="480974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kütlesinin korunması, kemik sağlığı, bilişsel işlevler ve bağımsız yaşam süresi beslenme örüntüsüyle yakından ilişkilidir.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53458" y="411480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6" name="Shape 24"/>
          <p:cNvSpPr/>
          <p:nvPr/>
        </p:nvSpPr>
        <p:spPr>
          <a:xfrm>
            <a:off x="4591202" y="431596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591202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5103266" y="429768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Ekonomik Boyut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4609490" y="480974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Malnütrisyon ve obezite; iş gücü verimliliği, sağlık harcamaları ve okul devamlılığı üzerinden ölçülebilir ekonomik yük oluşturur.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66837" y="4114800"/>
            <a:ext cx="3484778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31" name="Shape 29"/>
          <p:cNvSpPr/>
          <p:nvPr/>
        </p:nvSpPr>
        <p:spPr>
          <a:xfrm>
            <a:off x="8304581" y="431596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304581" y="4315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8816645" y="4297680"/>
            <a:ext cx="249722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Toplumsal Boyut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8322869" y="4809744"/>
            <a:ext cx="297271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güvencesi, gıda erişimi, kültür, gelir düzeyi ve gıda pazarlaması bireyin seçimlerini kuşatan etmenlerdir.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TARİHSEL GELİŞİM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Biliminin Gelişimi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1962851" cy="214884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1420338" y="158191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20338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5740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18.–19. yüzyıl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514600"/>
            <a:ext cx="17433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Lavoisier ile solunum ve ısı üretiminin ölçülmesi; kalorimetrinin doğuşu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 rot="5400000">
            <a:off x="2657795" y="239115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0" name="Shape 8"/>
          <p:cNvSpPr/>
          <p:nvPr/>
        </p:nvSpPr>
        <p:spPr>
          <a:xfrm>
            <a:off x="2877251" y="1417320"/>
            <a:ext cx="1962851" cy="214884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3657509" y="158191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57509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968691" y="205740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19. yüzyıl sonu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986979" y="2514600"/>
            <a:ext cx="17433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Karbonhidrat, protein ve yağın ayrı ayrı tanımlanması; Atwater'ın enerji faktörleri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 rot="5400000">
            <a:off x="4894966" y="239115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6" name="Shape 14"/>
          <p:cNvSpPr/>
          <p:nvPr/>
        </p:nvSpPr>
        <p:spPr>
          <a:xfrm>
            <a:off x="5114422" y="1417320"/>
            <a:ext cx="1962851" cy="214884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17" name="Shape 15"/>
          <p:cNvSpPr/>
          <p:nvPr/>
        </p:nvSpPr>
        <p:spPr>
          <a:xfrm>
            <a:off x="5894680" y="158191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894680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05862" y="205740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1900–1940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24150" y="2514600"/>
            <a:ext cx="17433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Vitaminlerin keşfi: beriberi, skorbüt, pellagra ve raşitizmin nedenlerinin aydınlatılması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 rot="5400000">
            <a:off x="7132137" y="239115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2" name="Shape 20"/>
          <p:cNvSpPr/>
          <p:nvPr/>
        </p:nvSpPr>
        <p:spPr>
          <a:xfrm>
            <a:off x="7351593" y="1417320"/>
            <a:ext cx="1962851" cy="214884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23" name="Shape 21"/>
          <p:cNvSpPr/>
          <p:nvPr/>
        </p:nvSpPr>
        <p:spPr>
          <a:xfrm>
            <a:off x="8131851" y="158191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131851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443033" y="205740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1940–1990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461321" y="2514600"/>
            <a:ext cx="17433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RDA ve referans alım düzeyleri; eksiklik hastalıklarından kronik hastalıklara kayış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9369308" y="239115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8" name="Shape 26"/>
          <p:cNvSpPr/>
          <p:nvPr/>
        </p:nvSpPr>
        <p:spPr>
          <a:xfrm>
            <a:off x="9588764" y="1417320"/>
            <a:ext cx="1962851" cy="214884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29" name="Shape 27"/>
          <p:cNvSpPr/>
          <p:nvPr/>
        </p:nvSpPr>
        <p:spPr>
          <a:xfrm>
            <a:off x="10369022" y="158191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0369022" y="15819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680204" y="205740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1990–günümüz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698492" y="2514600"/>
            <a:ext cx="17433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Nutrigenomik, mikrobiyota, kişiselleştirilmiş beslenme ve besin örüntüsü yaklaşımı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40080" y="3794760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34" name="Shape 32"/>
          <p:cNvSpPr/>
          <p:nvPr/>
        </p:nvSpPr>
        <p:spPr>
          <a:xfrm>
            <a:off x="841248" y="400507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41248" y="4005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1353312" y="3794760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Eksiklikten örüntüye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4041648" y="3794760"/>
            <a:ext cx="725393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Odak "tek besin öğesi – tek hastalık" ilişkisinden, besinlerin ve öğünlerin bütününü inceleyen beslenme örüntüsü yaklaşımına kaydı.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40080" y="4727448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39" name="Shape 37"/>
          <p:cNvSpPr/>
          <p:nvPr/>
        </p:nvSpPr>
        <p:spPr>
          <a:xfrm>
            <a:off x="841248" y="493776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841248" y="4937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1353312" y="4727448"/>
            <a:ext cx="2651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Bireyselleşme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4041648" y="4727448"/>
            <a:ext cx="725393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yapı, mikrobiyota ve yaşam biçimi verileri artık aynı öneriye farklı bireylerin farklı yanıt verdiğini göstermektedir.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40080" y="571500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932688" y="571500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bilimi genç bir alandır; bu nedenle öneriler kanıt biriktikçe değişir. Değişim, bilimin tutarsızlığı değil işleyişidir.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KAVRAMLAR 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Gıda, Besin ve Besin Öğesi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Gıda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295442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Tüketime uygun, üretim–işleme–dağıtım zincirinden geçen her türlü maddeyi kapsayan geniş ve hukuki bir terimdir. Mevzuat, etiketleme ve gıda güvenliği bağlamında kullanılır.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18634" y="2020824"/>
            <a:ext cx="295442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Yenilebilen, besin öğesi içeren bitkisel veya hayvansal kaynaklı maddelerdir. Süt, ekmek, mercimek, yumurta ve elma birer besindir.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Öğesi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41157" y="2020824"/>
            <a:ext cx="295442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Besinlerin bileşiminde bulunan, vücutta belirli işlevleri olan kimyasal bileşiklerdir. Altı ana grupta toplanır: karbonhidrat, protein, yağ, vitamin, mineral, su.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3749040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395935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39593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749040"/>
            <a:ext cx="2834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öğesi olmayanlar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224528" y="3749040"/>
            <a:ext cx="70710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Fitokimyasallar (likopen, flavonoidler), kafein, katkı maddeleri ve alkol besin öğesi sayılmaz; yine de sağlık üzerinde etkileri vardır.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4681728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89204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681728"/>
            <a:ext cx="2834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bileşeni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224528" y="4681728"/>
            <a:ext cx="70710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Posa gibi sindirilemeyen ama fizyolojik yararı olan bileşenler "besin öğesi benzeri bileşen" başlığı altında incelenir.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566928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6928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Sınav uyarısı: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Süt bir besindir; sütteki kalsiyum ve laktoz besin öğeleridir. "Kalsiyum besinidir" ifadesi yanlıştır.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KAVRAMLAR II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Beslenme, Diyet, Öğün ve Porsiyon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Kişinin büyüme, gelişme, sağlığını koruma ve yaşamını sürdürebilmesi için gerekli besin öğelerini alıp vücutta kullanması sürecidir. Bilinçli ve öğrenilebilir bir davranıştır.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≠ Karın doyurma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18634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 davranışı açlığı giderir; beslenme ise gereksinimi karşılar. Tok olmak, besin öğesi gereksiniminin karşılandığı anlamına gelmez.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Diyet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41157" y="2020824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Kişinin gün boyunca tükettiği besinlerin tümü ve alışkanlık hâline gelmiş düzenidir. Halk dilindeki "zayıflama rejimi" anlamı bilimsel kullanımdan daha dardır.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77824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77824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389888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Tıbbi Beslenme Tedavisi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896112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hastalığın tedavisinin parçası olarak diyetisyen tarafından planlanan, izlenen ve gerektiğinde değiştirilen beslenme düzenidir.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62602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4600346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600346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112410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Öğün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618634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Belirli zaman aralıklarında tüketilen besin bütünüdür. Ana ve ara öğünler, gün içindeki enerji ve besin öğesi dağılımını belirler.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085125" y="3547872"/>
            <a:ext cx="3466490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30" name="Shape 28"/>
          <p:cNvSpPr/>
          <p:nvPr/>
        </p:nvSpPr>
        <p:spPr>
          <a:xfrm>
            <a:off x="8322869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322869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8834933" y="3730752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Porsiyon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8341157" y="4242816"/>
            <a:ext cx="295442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besinin standart ölçüsüdür (örn. 1 su bardağı süt, 2 orta dilim ekmek). "Porsiyon" standart ölçüdür, "tabakta tükettiğiniz miktar" değildir.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Kavram karşılaştırması: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Diyet herkesin vardır — sağlıklı ya da sağlıksız; "diyet yapmak" ise mevcut diyeti belirli bir amaçla değiştirmektir.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KAVRAMLAR III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Açlık, İştah, Tokluk ve Besin Tercihi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54533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545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Açlık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3767328" y="1371600"/>
            <a:ext cx="75282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ve besin öğesi gereksiniminin doğurduğu fizyolojik uyarıdır; kan glukozundaki düşüş, mide kasılmaları ve ghrelin hormonu aracılık eder.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21284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38658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386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212848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İştah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767328" y="2212848"/>
            <a:ext cx="75282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Belirli bir besini yeme isteğidir. Öğrenilmiş, duyusal (koku, görüntü), duygusal ve sosyal etkenlerle şekillenir; açlık olmadan da ortaya çıkabilir.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054096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22783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227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054096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Tokluk (doygunluk)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3767328" y="3054096"/>
            <a:ext cx="75282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 davranışını sonlandıran ve bir sonraki öğüne kadar süren duygudur. Mide gerilmesi, leptin, GLP-1 ve kolesistokinin gibi sinyaller rol oynar.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895344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06908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895344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tercihi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3767328" y="3895344"/>
            <a:ext cx="75282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Kültür, aile alışkanlıkları, din, coğrafya, gelir, reklam ve bireysel tat duyarlılığının bileşkesidir; tercihler yaşam boyu değişebilir.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4736592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91032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910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736592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Duygusal yeme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3767328" y="4736592"/>
            <a:ext cx="75282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Stres, can sıkıntısı ve üzüntünün tetiklediği, fizyolojik açlıktan bağımsız yeme davranışıdır; enerji fazlası ve suçluluk döngüsü yaratabilir.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2356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sorusu: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 olduğunuz hâlde tatlı yemek istemeniz açlık mı, iştah mı? Hangi sinyaller devrededir? Kısa tartışma için 3 dakika.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İŞLEV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Beslenmenin Üç Temel İşlevi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Enerji Sağlama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Bazal metabolizma, aktivite ve büyüme için yakıt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Karbonhidrat, yağ ve protein enerji verir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Yetersizlikte kas ve yağ dokusu yakılır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Yapı Taşı Sağlama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36922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Protein, kalsiyum, fosfor ve su temel yapı öğeleri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Büyüme, onarım ve doku yenilenmesi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Yetersizlikte büyüme geriliği ve kas kaybı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Düzenleme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9445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Vitamin, mineral ve su metabolizmayı düzenler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Enzim, hormon ve sinir iletimi işlevleri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Yetersizlikte özgül eksiklik belirtileri</a:t>
            </a:r>
            <a:endParaRPr lang="en-US" sz="1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703320"/>
          <a:ext cx="10911535" cy="2377440"/>
        </p:xfrm>
        <a:graphic>
          <a:graphicData uri="http://schemas.openxmlformats.org/drawingml/2006/table">
            <a:tbl>
              <a:tblPr/>
              <a:tblGrid>
                <a:gridCol w="2651760"/>
                <a:gridCol w="2286000"/>
                <a:gridCol w="2926080"/>
                <a:gridCol w="3047695"/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 öğesi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Enerji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Yapı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Düzenleme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Karbonhidrat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Birincil işlev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Sınırlı (glikoprotein, riboz)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Posa ile bağırsak düzeni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 seçenek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Birincil işlev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Enzim, hormon, antikor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yoğun kaynak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Hücre zarı, fosfolipit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 öncüsü, vitamin taşıma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– mineral – su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Kısmen (Ca, P, su)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Birincil işlev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SINIFLANDIRMA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Öğeleri Üç Ayrı Ölçüte Göre Sınıflandırılır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61391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Gereksinim miktarı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41648" y="1371600"/>
            <a:ext cx="72539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Makro besin öğeleri (karbonhidrat, protein, yağ, su) gram düzeyinde; mikro besin öğeleri (vitamin, mineral) miligram–mikrogram düzeyinde gerekir.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368296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61061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6106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368296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Enerji verme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041648" y="2368296"/>
            <a:ext cx="72539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verenler: karbonhidrat, protein, yağ (ve besin öğesi olmayan alkol). Enerji vermeyenler: vitamin, mineral, su. Posa 2 kcal/g gibi kısmi katkı sağlar.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364992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60730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6073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364992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Esansiyellik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041648" y="3364992"/>
            <a:ext cx="72539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Esansiyel (zorunlu) öğeler vücutta hiç ya da yeterince sentezlenemez, besinlerle alınmaları gerekir. Esansiyel olmayanlar başka bileşiklerden üretilebilir.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361688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60400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6040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4361688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Koşullu esansiyellik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041648" y="4361688"/>
            <a:ext cx="72539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Bazı öğeler normalde sentezlenebilirken hastalık, travma, prematürelik ve hızlı büyüme dönemlerinde esansiyel hâle gelir (glutamin, arginin, kolin).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539496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39496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Sık yapılan hata: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"Makro besin öğesi" çok gerekli, "mikro besin öğesi" az önemli anlamına gelmez; ölçüt yalnızca gereksinim duyulan miktardır. Mikro besin öğesi eksikliği de ölümcül olabilir.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ESANSİYELLİK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Esansiyel Besin Öğeleri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25880"/>
          <a:ext cx="10911535" cy="3840480"/>
        </p:xfrm>
        <a:graphic>
          <a:graphicData uri="http://schemas.openxmlformats.org/drawingml/2006/table">
            <a:tbl>
              <a:tblPr/>
              <a:tblGrid>
                <a:gridCol w="2011680"/>
                <a:gridCol w="5852160"/>
                <a:gridCol w="3047695"/>
              </a:tblGrid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Esansiyel olanlar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Sayı / not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Amino asitler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Lizin, lösin, izolösin, valin, metiyonin, fenilalanin, treonin, triptofan, histidin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amino asit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Yağ asitleri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Linoleik asit (omega-6), α-linolenik asit (omega-3)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yağ asidi; EPA/DHA dönüşümü sınırlı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Vitaminler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A, D, E, K, C, B1, B2, B3, B5, B6, B7 (biyotin), B9 (folat), B12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 vitamin; D vitamini deride sentezlenebilir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Mineraller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Ca, P, Mg, Na, K, Cl, S ve Fe, Zn, I, Se, Cu, Mn, F, Cr, Mo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Makro mineraller + iz elementler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Diğer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 ve enerji (karbonhidrat/yağ biçiminde)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 en çok gereksinim duyulan öğedir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512064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32688" y="512064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Kavramsal ayrım: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Karbonhidrat tek tek "esansiyel" değildir: glukoz protein ve yağdan üretilebilir. Ancak yeterli karbonhidrat alınmadığında protein yıkımı ve ketozis kaçınılmaz olur.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ENERJİ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Enerji Birimleri ve Atwater Faktörleri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977481" cy="1417320"/>
          </a:xfrm>
          <a:prstGeom prst="roundRect">
            <a:avLst>
              <a:gd name="adj" fmla="val 3871"/>
            </a:avLst>
          </a:prstGeom>
          <a:solidFill>
            <a:srgbClr val="1F4A2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04672" y="1453896"/>
            <a:ext cx="16482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kcal/g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85416"/>
            <a:ext cx="161172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D7E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Karbonhidrat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873593" y="1325880"/>
            <a:ext cx="1977481" cy="1417320"/>
          </a:xfrm>
          <a:prstGeom prst="roundRect">
            <a:avLst>
              <a:gd name="adj" fmla="val 3871"/>
            </a:avLst>
          </a:prstGeom>
          <a:solidFill>
            <a:srgbClr val="EDF3E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038185" y="1453896"/>
            <a:ext cx="16482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500" b="1" dirty="0">
                <a:solidFill>
                  <a:srgbClr val="4A7C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kcal/g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056473" y="2185416"/>
            <a:ext cx="161172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F70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107107" y="1325880"/>
            <a:ext cx="1977481" cy="1417320"/>
          </a:xfrm>
          <a:prstGeom prst="roundRect">
            <a:avLst>
              <a:gd name="adj" fmla="val 3871"/>
            </a:avLst>
          </a:prstGeom>
          <a:solidFill>
            <a:srgbClr val="EDF3E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271699" y="1453896"/>
            <a:ext cx="16482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r>
              <a:rPr lang="en-US" sz="1500" b="1" dirty="0">
                <a:solidFill>
                  <a:srgbClr val="4A7C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kcal/g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289987" y="2185416"/>
            <a:ext cx="161172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F70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340620" y="1325880"/>
            <a:ext cx="1977481" cy="1417320"/>
          </a:xfrm>
          <a:prstGeom prst="roundRect">
            <a:avLst>
              <a:gd name="adj" fmla="val 3871"/>
            </a:avLst>
          </a:prstGeom>
          <a:solidFill>
            <a:srgbClr val="EDF3E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505212" y="1453896"/>
            <a:ext cx="16482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r>
              <a:rPr lang="en-US" sz="1500" b="1" dirty="0">
                <a:solidFill>
                  <a:srgbClr val="4A7C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kcal/g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523500" y="2185416"/>
            <a:ext cx="161172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F70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Alkol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574134" y="1325880"/>
            <a:ext cx="1977481" cy="1417320"/>
          </a:xfrm>
          <a:prstGeom prst="roundRect">
            <a:avLst>
              <a:gd name="adj" fmla="val 3871"/>
            </a:avLst>
          </a:prstGeom>
          <a:solidFill>
            <a:srgbClr val="EDF3E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738726" y="1453896"/>
            <a:ext cx="1648297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b="1" dirty="0">
                <a:solidFill>
                  <a:srgbClr val="4A7C5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kcal/g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9757014" y="2185416"/>
            <a:ext cx="161172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F70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Posa (kısmi)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2834640"/>
            <a:ext cx="10911535" cy="676656"/>
          </a:xfrm>
          <a:prstGeom prst="roundRect">
            <a:avLst>
              <a:gd name="adj" fmla="val 6757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298094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2980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2834640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Birimler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4041648" y="2834640"/>
            <a:ext cx="725393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kcal = 1000 cal = 4,184 kJ. Beslenmede günlük dilde kullanılan "kalori" aslında kilokaloridir (kcal).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3611880"/>
            <a:ext cx="10911535" cy="676656"/>
          </a:xfrm>
          <a:prstGeom prst="roundRect">
            <a:avLst>
              <a:gd name="adj" fmla="val 6757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375818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37581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3611880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Atwater faktörleri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3056473" y="3611880"/>
            <a:ext cx="84951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Besinin enerjisi = (KH g × 4) + (protein g × 4) + (yağ g × 9). Sindirilebilirlik ve idrarla atılan azot dikkate alınarak hesaplanmış ortalama </a:t>
            </a:r>
            <a:r>
              <a:rPr lang="en-US" sz="115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değerlerdir</a:t>
            </a:r>
            <a:r>
              <a:rPr lang="en-US" sz="115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tr-TR" sz="115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200" dirty="0"/>
              <a:t>Gıdaların vücutta sağladığı kullanılabilir enerjiyi (kaloriyi) hesaplamak için kullanılan bilimsel bir modeldir. Adını Amerikalı kimyager </a:t>
            </a:r>
            <a:r>
              <a:rPr lang="tr-TR" sz="1200" b="1" dirty="0" err="1"/>
              <a:t>Wilbur</a:t>
            </a:r>
            <a:r>
              <a:rPr lang="tr-TR" sz="1200" b="1" dirty="0"/>
              <a:t> </a:t>
            </a:r>
            <a:r>
              <a:rPr lang="tr-TR" sz="1200" b="1" dirty="0" err="1"/>
              <a:t>Olin</a:t>
            </a:r>
            <a:r>
              <a:rPr lang="tr-TR" sz="1200" b="1" dirty="0"/>
              <a:t> </a:t>
            </a:r>
            <a:r>
              <a:rPr lang="tr-TR" sz="1200" b="1" dirty="0" err="1"/>
              <a:t>Atwater</a:t>
            </a:r>
            <a:r>
              <a:rPr lang="tr-TR" sz="1200" dirty="0" err="1"/>
              <a:t>'dan</a:t>
            </a:r>
            <a:r>
              <a:rPr lang="tr-TR" sz="1200" dirty="0"/>
              <a:t> alır. Bu sisteme göre karbonhidrat ve proteinin gramı ortalama 4 </a:t>
            </a:r>
            <a:r>
              <a:rPr lang="tr-TR" sz="1200" dirty="0" err="1"/>
              <a:t>kcal</a:t>
            </a:r>
            <a:r>
              <a:rPr lang="tr-TR" sz="1200" dirty="0"/>
              <a:t>, yağın gramı ise 9 </a:t>
            </a:r>
            <a:r>
              <a:rPr lang="tr-TR" sz="1200" dirty="0" err="1"/>
              <a:t>kcal</a:t>
            </a:r>
            <a:r>
              <a:rPr lang="tr-TR" sz="1200" dirty="0"/>
              <a:t> enerji verir. 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4389120"/>
            <a:ext cx="10911535" cy="676656"/>
          </a:xfrm>
          <a:prstGeom prst="roundRect">
            <a:avLst>
              <a:gd name="adj" fmla="val 6757"/>
            </a:avLst>
          </a:prstGeom>
          <a:solidFill>
            <a:srgbClr val="EDF3EC"/>
          </a:solidFill>
          <a:ln/>
        </p:spPr>
      </p:sp>
      <p:sp>
        <p:nvSpPr>
          <p:cNvPr id="30" name="Shape 28"/>
          <p:cNvSpPr/>
          <p:nvPr/>
        </p:nvSpPr>
        <p:spPr>
          <a:xfrm>
            <a:off x="841248" y="453542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41248" y="45354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1353312" y="4389120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Neden yağ 9 kcal?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4041648" y="4389120"/>
            <a:ext cx="725393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 asitleri karbon ve hidrojen bakımından daha zengin, oksijen bakımından daha yoksundur; bu nedenle yükseltgenmelerinden daha çok enerji açığa çıkar.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40080" y="5166360"/>
            <a:ext cx="10911535" cy="676656"/>
          </a:xfrm>
          <a:prstGeom prst="roundRect">
            <a:avLst>
              <a:gd name="adj" fmla="val 6757"/>
            </a:avLst>
          </a:prstGeom>
          <a:solidFill>
            <a:srgbClr val="EDF3EC"/>
          </a:solidFill>
          <a:ln/>
        </p:spPr>
      </p:sp>
      <p:sp>
        <p:nvSpPr>
          <p:cNvPr id="35" name="Shape 33"/>
          <p:cNvSpPr/>
          <p:nvPr/>
        </p:nvSpPr>
        <p:spPr>
          <a:xfrm>
            <a:off x="841248" y="531266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41248" y="53126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353312" y="5166360"/>
            <a:ext cx="26517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Ölçüm yöntemi</a:t>
            </a:r>
            <a:endParaRPr lang="en-US" sz="1350" dirty="0"/>
          </a:p>
        </p:txBody>
      </p:sp>
      <p:sp>
        <p:nvSpPr>
          <p:cNvPr id="38" name="Text 36"/>
          <p:cNvSpPr txBox="1"/>
          <p:nvPr/>
        </p:nvSpPr>
        <p:spPr>
          <a:xfrm>
            <a:off x="4041648" y="5166360"/>
            <a:ext cx="7253935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Besinin brüt </a:t>
            </a:r>
            <a:r>
              <a:rPr lang="en-US" sz="115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enerjisi</a:t>
            </a: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kalorimetre</a:t>
            </a:r>
            <a:r>
              <a:rPr lang="tr-TR" sz="115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ile</a:t>
            </a:r>
            <a:r>
              <a:rPr lang="en-US" sz="115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ölçülür; vücudun kullandığı net (metabolik) enerji bundan daha düşüktür.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640080" y="5925312"/>
            <a:ext cx="10911535" cy="475488"/>
          </a:xfrm>
          <a:prstGeom prst="roundRect">
            <a:avLst>
              <a:gd name="adj" fmla="val 9615"/>
            </a:avLst>
          </a:prstGeom>
          <a:solidFill>
            <a:srgbClr val="F4EDE4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32688" y="5925312"/>
            <a:ext cx="1032631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Dikkat: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Etiketlerde enerji hem kJ hem kcal olarak verilir; iki değeri karıştırmak dört kata varan hatalara yol açar.</a:t>
            </a:r>
            <a:endParaRPr lang="en-US" sz="1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DERS SAATİ · UYGULAMA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Örnek: Bir Öğünün Enerjisini Hesaplamak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9844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Öğün: 1 su bardağı tam yağlı süt (200 ml) + 2 orta dilim tam buğday ekmeği (50 g) + 1 tatlı kaşığı zeytinyağı (5 g) + 1 haşlanmış yumurta (50 g)</a:t>
            </a:r>
            <a:endParaRPr lang="en-US" sz="13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911535" cy="2743200"/>
        </p:xfrm>
        <a:graphic>
          <a:graphicData uri="http://schemas.openxmlformats.org/drawingml/2006/table">
            <a:tbl>
              <a:tblPr/>
              <a:tblGrid>
                <a:gridCol w="3566160"/>
                <a:gridCol w="1920240"/>
                <a:gridCol w="1737360"/>
                <a:gridCol w="1554480"/>
                <a:gridCol w="2133295"/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Karbonhidrat (g)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 (g)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Yağ (g)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Enerji (kcal)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Süt, tam yağlı, 200 ml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124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Tam buğday ekmeği, 50 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119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Zeytinyağı, 5 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45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Yumurta, 1 adet (50 g)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75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TOPLAM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363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40080" y="484632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7" name="Shape 4"/>
          <p:cNvSpPr/>
          <p:nvPr/>
        </p:nvSpPr>
        <p:spPr>
          <a:xfrm>
            <a:off x="841248" y="502005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41248" y="5020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1353312" y="484632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Yüzde dağılım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3584448" y="4846320"/>
            <a:ext cx="7711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KH: (33 × 4) ÷ 363 ≈ %36 · Protein: (17,4 × 4) ÷ 363 ≈ %19 · Yağ: (17,9 × 9) ÷ 363 ≈ %44 → yağ oranı önerilen aralığın üstünde.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0080" y="568756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2" name="Shape 9"/>
          <p:cNvSpPr/>
          <p:nvPr/>
        </p:nvSpPr>
        <p:spPr>
          <a:xfrm>
            <a:off x="841248" y="586130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841248" y="5861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53312" y="5687568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Yorum</a:t>
            </a:r>
            <a:endParaRPr lang="en-US" sz="1350" dirty="0"/>
          </a:p>
        </p:txBody>
      </p:sp>
      <p:sp>
        <p:nvSpPr>
          <p:cNvPr id="5" name="Text 12"/>
          <p:cNvSpPr txBox="1"/>
          <p:nvPr/>
        </p:nvSpPr>
        <p:spPr>
          <a:xfrm>
            <a:off x="3584448" y="5687568"/>
            <a:ext cx="77111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Öğün protein ve kalsiyum bakımından güçlü; ancak yağ payı yüksek, sebze–meyve yok. Yanına 1 porsiyon sebze veya meyve eklenmesi dengeyi düzeltir.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371600"/>
            <a:ext cx="4937760" cy="4937760"/>
          </a:xfrm>
          <a:prstGeom prst="ellipse">
            <a:avLst/>
          </a:prstGeom>
          <a:solidFill>
            <a:srgbClr val="4A7C59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424160" y="4023360"/>
            <a:ext cx="2377440" cy="2377440"/>
          </a:xfrm>
          <a:prstGeom prst="ellipse">
            <a:avLst/>
          </a:prstGeom>
          <a:solidFill>
            <a:srgbClr val="8CB369">
              <a:alpha val="3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783080"/>
            <a:ext cx="1143000" cy="1143000"/>
          </a:xfrm>
          <a:prstGeom prst="ellipse">
            <a:avLst/>
          </a:prstGeom>
          <a:solidFill>
            <a:srgbClr val="8CB36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SAATİ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1546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Yeterlilik, Referans Değerler ve Değerlendirme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448056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Yeterli – dengeli – sağlıklı beslenme ayrımı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Malnütrisyonun biçimleri ve gizli açlık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Sindirim, emilim ve biyoyararlanım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 sistemi ve beslenme durumunun değerlendirilmesi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İLKELER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Yeterli, Dengeli ve Sağlıklı Beslenme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Yeterli Beslenme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ve besin öğeleri gereksinimi karşılar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Ölçüt: miktar (nicelik)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Yetersizlikte zayıflama, fazlalıkta şişmanlık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Dengeli Beslenme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36922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Öğeler uygun oranlarda ve birbirini destekler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Ölçüt: oran ve nitelik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yeterliyken denge bozuk olabilir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057400"/>
          </a:xfrm>
          <a:prstGeom prst="roundRect">
            <a:avLst>
              <a:gd name="adj" fmla="val 2667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Sağlıklı Beslenme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9445" y="2020824"/>
            <a:ext cx="2917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Yeterli + dengeli + çeşitli + güvenilir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Kronik hastalık riskini de gözetir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Sürdürülebilir ve kültüre uygun olmalı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3703320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391363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39136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703320"/>
            <a:ext cx="21031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Çeşitlilik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493008" y="3703320"/>
            <a:ext cx="780257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Hiçbir besin tüm öğeleri sağlamaz; dört besin grubundan ve grup içinde farklı besinlerden tüketmek eksiklik riskini düşürür.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4636008"/>
            <a:ext cx="10911535" cy="804672"/>
          </a:xfrm>
          <a:prstGeom prst="roundRect">
            <a:avLst>
              <a:gd name="adj" fmla="val 5682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84632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846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636008"/>
            <a:ext cx="21031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Güvenilirlik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3493008" y="4636008"/>
            <a:ext cx="780257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Besinin mikrobiyolojik ve kimyasal olarak güvenli olması; hijyen, uygun saklama ve pişirme sağlıklı beslenmenin ayrılmaz parçasıdır.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2356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 2000 kcal'yi yalnızca ekmek ve reçelden alan kişi yeterli ama dengesiz beslenir: protein, kalsiyum, B12 ve A vitamini eksik kalır.</a:t>
            </a:r>
            <a:endParaRPr lang="en-US" sz="1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MALNÜTRİSYON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Malnütrisyonun Dört Yüzü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Yetersiz Beslenme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ve/veya protein alımının gereksinimin altında kalmasıdır. Zayıflık (wasting), bodurluk (stunting), düşük ağırlık ve protein-enerji malnütrisyonu ile kendini gösterir.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3864" y="1325880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6461608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61608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73672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Mikro Besin Öğesi Eksikliği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79896" y="202082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yeterli olsa bile vitamin ve mineral alımı yetersizdir. Demir, iyot, A vitamini, D vitamini, çinko ve folat en sık etkilenenlerdir.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547872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77824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77824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389888" y="373075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Aşırı Beslenme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242816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alımının uzun süre harcamayı aşmasıdır. Fazla kilo ve obeziteye, ardından tip 2 diyabet, hipertansiyon ve kalp-damar hastalıklarına yol açar.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23864" y="3547872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461608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61608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973672" y="373075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Çift Yük (double burden)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79896" y="4242816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Aynı ülkede, aynı ailede, hatta aynı bireyde yetersizlik ve aşırılığın birlikte görülmesidir. Obez bir bireyde demir eksikliği anemisi tipik örnektir.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Tanım: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Malnütrisyon "kötü beslenme" demektir; hem eksikliği hem fazlalığı hem dengesizliği kapsar — yalnızca zayıflık anlamına gelmez.</a:t>
            </a:r>
            <a:endParaRPr lang="en-US" sz="1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GİZLİ AÇLIK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Gizli Açlık ve Besin Yoğunluğu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5327752" cy="2240280"/>
          </a:xfrm>
          <a:prstGeom prst="roundRect">
            <a:avLst>
              <a:gd name="adj" fmla="val 2449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Gizli Açlık Nedir?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4779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alımı yeterli, mikro besin öğeleri yetersiz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Belirtiler siliktir: yorgunluk, dikkat azalması, sık enfeksiyon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Fazla kilolu bireylerde de görülür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Rafine ve ultra işlenmiş besin ağırlıklı beslenmede sıktır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3864" y="1325880"/>
            <a:ext cx="5327752" cy="2240280"/>
          </a:xfrm>
          <a:prstGeom prst="roundRect">
            <a:avLst>
              <a:gd name="adj" fmla="val 2449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6461608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61608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73672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Yoğunluğu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98184" y="2020824"/>
            <a:ext cx="477911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 enerjide sağlanan besin öğesi miktarıdır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Yüksek: sebze, meyve, kuru baklagil, süt, yumurta, tam tahıl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Düşük: şekerli içecek, cips, hamur işi, şekerleme</a:t>
            </a:r>
            <a:endParaRPr lang="en-US" sz="12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gereksinimi azaldıkça daha da önemli hâle gelir</a:t>
            </a:r>
            <a:endParaRPr lang="en-US" sz="12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840480"/>
          <a:ext cx="10911535" cy="1700784"/>
        </p:xfrm>
        <a:graphic>
          <a:graphicData uri="http://schemas.openxmlformats.org/drawingml/2006/table">
            <a:tbl>
              <a:tblPr/>
              <a:tblGrid>
                <a:gridCol w="3840480"/>
                <a:gridCol w="4206240"/>
                <a:gridCol w="2864815"/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Karşılaştırma (≈150 kcal)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Sağladıkları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Değerlendirme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su bardağı süt + 1 küçük elma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Protein, kalsiyum, B2, posa, C vitamini, potasyum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Yüksek besin yoğunluğu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kutu şekerli gazlı içecek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Yalnızca ilave şeker; öğe yok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Boş kalori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2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Boş kalori: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verirken neredeyse hiç besin öğesi sağlamayan besinler için kullanılan terimdir; ilave şeker, katı yağ ve alkol tipik örneklerdir.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İŞLENMİŞLİK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Besinlerin İşlenme Düzeyi (NOVA Yaklaşımı)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61391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Grup 1 — İşlenmemiş / az işlenmiş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074508" y="1371600"/>
            <a:ext cx="62210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tr-TR" sz="120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000" dirty="0"/>
              <a:t>Doğal hallerinde olan ya da tüketime uygun hale getirilmesi için yenmeyen kısımları temizlenmiş, kurutulmuş, öğütülmüş, dondurulmuş veya kaynatılmış gıdalardır. Bu işlemlere hiçbir yabancı madde (tuz, şeker, yağ) eklenmez. </a:t>
            </a:r>
            <a:r>
              <a:rPr lang="en-US" sz="1000" dirty="0" err="1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Taze</a:t>
            </a:r>
            <a:r>
              <a:rPr lang="en-US" sz="10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kurutulmuş, dondurulmuş sebze-meyve; kuru baklagil; süt; yumurta; et; tam tahıl. Beslenmenin temelini oluşturmalıdır.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0080" y="2368296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61061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6106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368296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Grup 2 — </a:t>
            </a:r>
            <a:r>
              <a:rPr lang="tr-TR" sz="1400" b="1" dirty="0" smtClean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İşlenmiş </a:t>
            </a:r>
            <a:r>
              <a:rPr lang="en-US" sz="1400" b="1" dirty="0" err="1" smtClean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Mutfak</a:t>
            </a:r>
            <a:r>
              <a:rPr lang="en-US" sz="1400" b="1" dirty="0" smtClean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malzemeleri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08605" y="2368296"/>
            <a:ext cx="62869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lnSpc>
                <a:spcPct val="108000"/>
              </a:lnSpc>
            </a:pPr>
            <a:r>
              <a:rPr lang="tr-TR" sz="120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000" dirty="0" smtClean="0">
                <a:latin typeface="Google Sans"/>
              </a:rPr>
              <a:t>Grup </a:t>
            </a:r>
            <a:r>
              <a:rPr lang="tr-TR" sz="1000" dirty="0">
                <a:latin typeface="Google Sans"/>
              </a:rPr>
              <a:t>1'deki gıdalardan doğrudan doğadan presleme, damıtma veya öğütme gibi yöntemlerle elde edilen maddelerdir. </a:t>
            </a:r>
            <a:r>
              <a:rPr lang="tr-TR" sz="1000" dirty="0" smtClean="0">
                <a:latin typeface="Google Sans"/>
              </a:rPr>
              <a:t>     Tek     başlarına </a:t>
            </a:r>
            <a:r>
              <a:rPr lang="tr-TR" sz="1000" dirty="0">
                <a:latin typeface="Google Sans"/>
              </a:rPr>
              <a:t>tüketilmezler; yemekleri pişirmek ve tatlandırmak için kullanılırlar.</a:t>
            </a:r>
            <a:endParaRPr lang="tr-TR" sz="1000" dirty="0"/>
          </a:p>
          <a:p>
            <a:pPr marL="0" indent="0">
              <a:lnSpc>
                <a:spcPct val="108000"/>
              </a:lnSpc>
              <a:buNone/>
            </a:pPr>
            <a:r>
              <a:rPr lang="tr-TR" sz="100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000" dirty="0" err="1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Zeytinyağı</a:t>
            </a:r>
            <a:r>
              <a:rPr lang="en-US" sz="10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tereyağı, tuz, şeker, bal, sirke. Grup 1 besinlerin hazırlanmasında ölçülü kullanılır.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3364992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60730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6073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364992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Grup 3 — İşlenmiş besinler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681728" y="3364992"/>
            <a:ext cx="6613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1'deki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gıdaların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dayanıklılığını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artırmak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veya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lezzetini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değiştirmek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amacıyla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içlerine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maddelerinin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tuz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şeker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eklenmesiyle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üretilen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basit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endüstriyel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ürünlerdir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Genellikle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2-3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malzemeden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oluşurlar</a:t>
            </a:r>
            <a:r>
              <a:rPr lang="en-US" sz="120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tr-TR" sz="1200" dirty="0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               </a:t>
            </a:r>
            <a:r>
              <a:rPr lang="en-US" sz="1200" dirty="0" err="1" smtClean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Peynir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yoğurt, ekmek, salça, konserve sebze, tuzlanmış zeytin. Uygun seçildiğinde sağlıklı beslenmenin parçasıdır.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361688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60400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6040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4361688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Grup 4 — Ultra işlenmiş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069492" y="4361688"/>
            <a:ext cx="722609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Tamamen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endüstriyel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süreçlerle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üretilen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mutfağında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bulunmayan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bileşenler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katkı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maddeleri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koruyucular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renklendiriciler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yapay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aromalar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emülgatörler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içeren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ürünlerdir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Genellikle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yemeye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hazır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ucuz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yüksek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oranda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pazarlanan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ürünlerdir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İçlerinde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gerçek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gıda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oranı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düşüktür.Şekerli</a:t>
            </a: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içecekler, hazır çorba, cips, şekerleme, sosis-salam, hazır tatlılar. Enerji yoğun, besin yoğunluğu düşük; tuz, şeker ve yağ oranı yüksektir.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539496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39496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Kanıt durumu: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 işlenmiş besin tüketiminin yüksek olması obezite, tip 2 diyabet ve kalp-damar hastalığı riskiyle ilişkilidir. İlişkinin nedenselliği hâlen araştırılmakta olup, önerilen yaklaşım bu grubu sınırlandırmaktır.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SİNDİRİM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Besinden Hücreye: Genel Akış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962851" cy="1920240"/>
          </a:xfrm>
          <a:prstGeom prst="roundRect">
            <a:avLst>
              <a:gd name="adj" fmla="val 333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1420338" y="149047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20338" y="1490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96596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Ağız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423160"/>
            <a:ext cx="17433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Çiğneme, tükürük amilazı ile nişasta sindiriminin başlaması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 rot="5400000">
            <a:off x="2657795" y="21854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0" name="Shape 8"/>
          <p:cNvSpPr/>
          <p:nvPr/>
        </p:nvSpPr>
        <p:spPr>
          <a:xfrm>
            <a:off x="2877251" y="1325880"/>
            <a:ext cx="1962851" cy="1920240"/>
          </a:xfrm>
          <a:prstGeom prst="roundRect">
            <a:avLst>
              <a:gd name="adj" fmla="val 3333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3657509" y="149047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57509" y="1490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968691" y="196596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986979" y="2423160"/>
            <a:ext cx="17433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ortam, pepsin ile protein sindirimi, kimusun oluşması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 rot="5400000">
            <a:off x="4894966" y="21854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6" name="Shape 14"/>
          <p:cNvSpPr/>
          <p:nvPr/>
        </p:nvSpPr>
        <p:spPr>
          <a:xfrm>
            <a:off x="5114422" y="1325880"/>
            <a:ext cx="1962851" cy="1920240"/>
          </a:xfrm>
          <a:prstGeom prst="roundRect">
            <a:avLst>
              <a:gd name="adj" fmla="val 3333"/>
            </a:avLst>
          </a:prstGeom>
          <a:solidFill>
            <a:srgbClr val="EDF3EC"/>
          </a:solidFill>
          <a:ln/>
        </p:spPr>
      </p:sp>
      <p:sp>
        <p:nvSpPr>
          <p:cNvPr id="17" name="Shape 15"/>
          <p:cNvSpPr/>
          <p:nvPr/>
        </p:nvSpPr>
        <p:spPr>
          <a:xfrm>
            <a:off x="5894680" y="149047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894680" y="1490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05862" y="196596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İnce Bağırsak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24150" y="2423160"/>
            <a:ext cx="17433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Pankreas enzimleri ve safra; sindirimin tamamlanması ve emilim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 rot="5400000">
            <a:off x="7132137" y="21854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2" name="Shape 20"/>
          <p:cNvSpPr/>
          <p:nvPr/>
        </p:nvSpPr>
        <p:spPr>
          <a:xfrm>
            <a:off x="7351593" y="1325880"/>
            <a:ext cx="1962851" cy="1920240"/>
          </a:xfrm>
          <a:prstGeom prst="roundRect">
            <a:avLst>
              <a:gd name="adj" fmla="val 3333"/>
            </a:avLst>
          </a:prstGeom>
          <a:solidFill>
            <a:srgbClr val="EDF3EC"/>
          </a:solidFill>
          <a:ln/>
        </p:spPr>
      </p:sp>
      <p:sp>
        <p:nvSpPr>
          <p:cNvPr id="23" name="Shape 21"/>
          <p:cNvSpPr/>
          <p:nvPr/>
        </p:nvSpPr>
        <p:spPr>
          <a:xfrm>
            <a:off x="8131851" y="149047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131851" y="1490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443033" y="196596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Kan / Lenf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461321" y="2423160"/>
            <a:ext cx="17433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Şeker ve amino asitler portal kana, yağlar lenf yoluyla dolaşıma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9369308" y="21854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8" name="Shape 26"/>
          <p:cNvSpPr/>
          <p:nvPr/>
        </p:nvSpPr>
        <p:spPr>
          <a:xfrm>
            <a:off x="9588764" y="1325880"/>
            <a:ext cx="1962851" cy="1920240"/>
          </a:xfrm>
          <a:prstGeom prst="roundRect">
            <a:avLst>
              <a:gd name="adj" fmla="val 3333"/>
            </a:avLst>
          </a:prstGeom>
          <a:solidFill>
            <a:srgbClr val="EDF3EC"/>
          </a:solidFill>
          <a:ln/>
        </p:spPr>
      </p:sp>
      <p:sp>
        <p:nvSpPr>
          <p:cNvPr id="29" name="Shape 27"/>
          <p:cNvSpPr/>
          <p:nvPr/>
        </p:nvSpPr>
        <p:spPr>
          <a:xfrm>
            <a:off x="10369022" y="149047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0369022" y="14904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680204" y="196596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Hücre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698492" y="2423160"/>
            <a:ext cx="17433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üretimi, yapım-onarım ve depolama işlemlerinde kullanım</a:t>
            </a:r>
            <a:endParaRPr lang="en-US" sz="10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474720"/>
          <a:ext cx="10911535" cy="2194560"/>
        </p:xfrm>
        <a:graphic>
          <a:graphicData uri="http://schemas.openxmlformats.org/drawingml/2006/table">
            <a:tbl>
              <a:tblPr/>
              <a:tblGrid>
                <a:gridCol w="2103120"/>
                <a:gridCol w="3749040"/>
                <a:gridCol w="2468880"/>
                <a:gridCol w="2590495"/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 öğesi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Başlıca enzimler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 ürün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Emilim yeri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Karbonhidrat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Tükürük ve pankreas amilazı; laktaz, sükraz, maltaz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Glukoz, fruktoz, galaktoz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İnce bağırsak (duodenum–jejunum)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Pepsin, tripsin, kimotripsin, peptidazlar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Amino asit, di-/tripeptit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İnce bağırsak (jejunum)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Safra tuzları + pankreas lipazı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Yağ asidi, monogliserit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İnce bağırsak (jejunum–ileum), lenf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34" name="Shape 31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Kalın bağırsak: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ve elektrolit emilimi ile mikrobiyotanın posayı fermente ettiği bölümdür; kısa zincirli yağ asitleri burada üretilir.</a:t>
            </a:r>
            <a:endParaRPr lang="en-US" sz="1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BİYOYARARLANIM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Biyoyararlanım: Alınan ≠ Kullanılan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9844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Biyoyararlanım, alınan bir besin öğesinin emilip vücutta kullanılabilen oranıdır. Etiketteki miktar değil, hücreye ulaşan miktar belirleyicidir.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6" name="Shape 4"/>
          <p:cNvSpPr/>
          <p:nvPr/>
        </p:nvSpPr>
        <p:spPr>
          <a:xfrm>
            <a:off x="877824" y="22128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77824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389888" y="21945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Artıran Etmenler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2706624"/>
            <a:ext cx="291785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vitamini → bitkisel demirin emilimi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 → A, D, E, K vitaminleri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Laktoz ve D vitamini → kalsiyum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Çimlendirme, mayalama, ıslatma → fitatın azalması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62602" y="20116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4600346" y="22128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00346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112410" y="21945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Azaltan Etmenler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636922" y="2706624"/>
            <a:ext cx="291785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Fitatlar (tam tahıl, kepek) → Fe, Zn, Ca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Tanenler (çay, kahve) → demir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Oksalatlar (ıspanak, pazı) → kalsiyum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Yüksek doz mineral takviyeleri → yarışma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85125" y="2011680"/>
            <a:ext cx="3466490" cy="2148840"/>
          </a:xfrm>
          <a:prstGeom prst="roundRect">
            <a:avLst>
              <a:gd name="adj" fmla="val 2553"/>
            </a:avLst>
          </a:prstGeom>
          <a:solidFill>
            <a:srgbClr val="EDF3EC"/>
          </a:solidFill>
          <a:ln/>
        </p:spPr>
      </p:sp>
      <p:sp>
        <p:nvSpPr>
          <p:cNvPr id="16" name="Shape 14"/>
          <p:cNvSpPr/>
          <p:nvPr/>
        </p:nvSpPr>
        <p:spPr>
          <a:xfrm>
            <a:off x="8322869" y="22128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22869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834933" y="21945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Kişiye Bağlı Etmenler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359445" y="2706624"/>
            <a:ext cx="291785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Yaş, gebelik ve vücut depoları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Mide asidi düzeyi ve ilaç kullanımı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Bağırsak sağlığı ve mikrobiyota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Emilim bozukluğu olan hastalıklar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3434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32688" y="434340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Klasik örnek: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Mercimek yemeğinin yanında salata (C vitamini) tüketmek demir emilimini artırır; hemen ardından demli çay içmek belirgin biçimde azaltır.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52578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32688" y="525780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 yansıma: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nedenle demir preparatları aç karnına ve C vitamini kaynağıyla; kalsiyum takviyesi ise demirden ayrı bir öğünde önerilir. Takviyeler de birbiriyle yarışır.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REFERANS DEĞERLER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Referans Alım Düzeyleri (DRI)</a:t>
            </a:r>
            <a:endParaRPr lang="en-US" sz="2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25880"/>
          <a:ext cx="10911535" cy="3621024"/>
        </p:xfrm>
        <a:graphic>
          <a:graphicData uri="http://schemas.openxmlformats.org/drawingml/2006/table">
            <a:tbl>
              <a:tblPr/>
              <a:tblGrid>
                <a:gridCol w="1280160"/>
                <a:gridCol w="2651760"/>
                <a:gridCol w="4023360"/>
                <a:gridCol w="2956255"/>
              </a:tblGrid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Kısaltma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Tanımı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Kullanımı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Tahmini ortalama gereksinim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Sağlıklı bir grubun %50'sinin gereksinimini karşılayan alım düzeyi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 düzeyinde yeterliliği değerlendirmede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Önerilen günlük alım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Grubun %97-98'inin gereksinimini karşılayan düzey (EAR + 2 SS)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Birey için hedef alım düzeyi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Yeterli alım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RDA belirlenemediğinde gözlemlenen sağlıklı alım düzeyi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Örn. su, posa, bebeklerde besin öğeleri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Güvenli üst sınır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Sağlığa zarar verme olasılığı olmayan en yüksek günlük alım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Takviye kullanımında güvenlik sınırı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Tahmini enerji gereksinimi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Ağırlığı koruyacak günlük enerji miktarı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Enerji için RDA yerine EER kullanılır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4892040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F4EDE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32688" y="4892040"/>
            <a:ext cx="1032631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enerjide RDA yok?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için "grubun %97'sini karşılayan" bir hedef koymak, çoğunluğa gereksinimden fazla enerji önermek anlamına gelir ve kilo artışına yol açar. Bu nedenle enerjide ortalama gereksinim (EER) kullanılır.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40080" y="5897880"/>
            <a:ext cx="10911535" cy="502920"/>
          </a:xfrm>
          <a:prstGeom prst="roundRect">
            <a:avLst>
              <a:gd name="adj" fmla="val 9091"/>
            </a:avLst>
          </a:prstGeom>
          <a:solidFill>
            <a:srgbClr val="F4EDE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32688" y="5897880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Türkiye: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TÜBER (Türkiye Beslenme Rehberi) Avrupa referans değerlerini temel alarak yaş ve cinsiyet gruplarına göre önerilen alım düzeylerini verir.</a:t>
            </a:r>
            <a:endParaRPr lang="en-US" sz="1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DEĞERLENDİRME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Durumunun Değerlendirilmesi: ABCD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5327752" cy="1874520"/>
          </a:xfrm>
          <a:prstGeom prst="roundRect">
            <a:avLst>
              <a:gd name="adj" fmla="val 2927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— Antropometrik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Boy, ağırlık, BKİ, bel çevresi, bel/kalça oranı, üst orta kol çevresi, deri kıvrım kalınlığı, çocuklarda büyüme eğrileri ve persentiller.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3864" y="1325880"/>
            <a:ext cx="5327752" cy="1874520"/>
          </a:xfrm>
          <a:prstGeom prst="roundRect">
            <a:avLst>
              <a:gd name="adj" fmla="val 2927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6461608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61608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73672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— Biyokimyasal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79896" y="2020824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Hemoglobin, ferritin, serum albümin, 25-OH D vitamini, B12, folat, kan glukozu, HbA1c, lipit profili; idrarda iyot ve azot atımı.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456432"/>
            <a:ext cx="5327752" cy="1874520"/>
          </a:xfrm>
          <a:prstGeom prst="roundRect">
            <a:avLst>
              <a:gd name="adj" fmla="val 2927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77824" y="365760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77824" y="36576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389888" y="363931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— Klinik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151376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Deri, saç, tırnak, göz, diş eti ve dil bulguları; ödem, kas kaybı, iştah değişikliği, ilaç kullanımı ve hastalık öyküsü.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23864" y="3456432"/>
            <a:ext cx="5327752" cy="1874520"/>
          </a:xfrm>
          <a:prstGeom prst="roundRect">
            <a:avLst>
              <a:gd name="adj" fmla="val 2927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461608" y="365760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61608" y="36576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973672" y="363931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— Diyetsel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79896" y="4151376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saatlik geriye dönük tüketim kaydı, besin tüketim sıklığı anketi, 3 günlük kayıt veya tartım yöntemiyle alınan besin öğelerinin hesaplanması.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40080" y="5577840"/>
            <a:ext cx="10911535" cy="777240"/>
          </a:xfrm>
          <a:prstGeom prst="roundRect">
            <a:avLst>
              <a:gd name="adj" fmla="val 5882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577840"/>
            <a:ext cx="1032631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İlke: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bir bulgu tanı koydurmaz. Örneğin düşük hemoglobin demir eksikliğini düşündürür ama B12, folat eksikliği ve kronik hastalıkla da açıklanabilir; dört bileşen birlikte yorumlanır.</a:t>
            </a:r>
            <a:endParaRPr lang="en-US" sz="1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ANTROPOMETRİ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Antropometrik Ölçümler ve Sınır Değerler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54533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545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BKİ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4133088" y="1371600"/>
            <a:ext cx="716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Ağırlık (kg) ÷ boy² (m²). Zayıf &lt; 18,5 · normal 18,5-24,9 · fazla kilolu 25,0-29,9 · obez ≥ 30. Kas ve yağı ayırt etmez.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21284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38658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386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21284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 çevresi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4133088" y="2212848"/>
            <a:ext cx="716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Karın bölgesi yağını yansıtır. Risk artışı: kadında ≥ 80 cm, erkekte ≥ 94 cm; yüksek risk: kadında ≥ 88 cm, erkekte ≥ 102 cm.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054096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22783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227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054096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Bel / kalça oranı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133088" y="3054096"/>
            <a:ext cx="716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DSÖ sınırları: kadında &lt; 0,85, erkekte &lt; 0,90. Üstü android (elma tipi) yağlanmayı ve metabolik riski gösterir.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895344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06908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895344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 kıvrım kalınlığı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4133088" y="3895344"/>
            <a:ext cx="716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Kaliper ile triseps, biseps, subskapular ve suprailiak bölgelerden ölçülür; vücut yağ yüzdesinin tahmininde kullanılır.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4736592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91032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910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736592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Çocuk ve adölesanda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4133088" y="4736592"/>
            <a:ext cx="71624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Mutlak değerler değil yaşa göre boy, boya göre ağırlık ve BKİ persentilleri ya da z-skorları kullanılır.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2356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Alıştırma: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Boyu 1,72 m, ağırlığı 84 kg, bel çevresi 98 cm olan bir erkeğin BKİ'sini hesaplayın ve iki ölçütü birlikte yorumlayın.</a:t>
            </a:r>
            <a:endParaRPr lang="en-US" sz="1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DERS SAATİ · DİYETSEL VERİ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Tüketim Kaydı Yöntemleri</a:t>
            </a:r>
            <a:endParaRPr lang="en-US" sz="28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25880"/>
          <a:ext cx="10911535" cy="3657600"/>
        </p:xfrm>
        <a:graphic>
          <a:graphicData uri="http://schemas.openxmlformats.org/drawingml/2006/table">
            <a:tbl>
              <a:tblPr/>
              <a:tblGrid>
                <a:gridCol w="2286000"/>
                <a:gridCol w="3931920"/>
                <a:gridCol w="2377440"/>
                <a:gridCol w="2316175"/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Yöntem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Nasıl uygulanır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Üstünlüğü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Sınırlılığı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saatlik geriye dönük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 24 saatte tüketilenler görüşmeyle ayrıntılı sorgulanır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Hızlı, ucuz, okuryazarlık gerektirmez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 gün olağan alımı yansıtmaz; belleğe dayanır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 tüketim sıklığı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Belirli besinlerin haftalık/aylık tüketim sıklığı işaretlenir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Büyük gruplarda olağan alımı gösterir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Porsiyon miktarı kabaca tahmin edilir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 kaydı (3 gün)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Tüketilen her şey anında kaydedilir; 2 hafta içi + 1 hafta sonu günü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Belleğe dayanmaz, ayrıntılıdır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Katılımcı yükü yüksek; davranış değişebilir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Tartım yöntemi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Besinler tüketim öncesi ve artığı ile tartılır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doğru sonucu verir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Pahalı, zahmetli, günlük yaşamda uygulanması güç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5257800"/>
            <a:ext cx="10911535" cy="777240"/>
          </a:xfrm>
          <a:prstGeom prst="roundRect">
            <a:avLst>
              <a:gd name="adj" fmla="val 5882"/>
            </a:avLst>
          </a:prstGeom>
          <a:solidFill>
            <a:srgbClr val="F4EDE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32688" y="5257800"/>
            <a:ext cx="1032631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Ortak sorun: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 yanlılığı: bireyler enerji alımını genellikle olduğundan az bildirir; özellikle şekerli, yağlı ve öğün dışı tüketimler eksik kalır.</a:t>
            </a:r>
            <a:endParaRPr lang="en-US" sz="1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371600"/>
            <a:ext cx="4937760" cy="4937760"/>
          </a:xfrm>
          <a:prstGeom prst="ellipse">
            <a:avLst/>
          </a:prstGeom>
          <a:solidFill>
            <a:srgbClr val="4A7C59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424160" y="4023360"/>
            <a:ext cx="2377440" cy="2377440"/>
          </a:xfrm>
          <a:prstGeom prst="ellipse">
            <a:avLst/>
          </a:prstGeom>
          <a:solidFill>
            <a:srgbClr val="8CB369">
              <a:alpha val="3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783080"/>
            <a:ext cx="1143000" cy="1143000"/>
          </a:xfrm>
          <a:prstGeom prst="ellipse">
            <a:avLst/>
          </a:prstGeom>
          <a:solidFill>
            <a:srgbClr val="8CB36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78308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SAATİ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15468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Rehberler, Beslenme Örüntüleri ve Uygulama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448056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rehberleri ve TÜBER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piramidi, besin grupları ve tabak modeli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Akdeniz, DASH ve bitki temelli örüntüler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Etiket okuma, kanıt düzeyleri ve bilgi kirliliği</a:t>
            </a:r>
            <a:endParaRPr lang="en-US" sz="13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REHBERLER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Rehberleri Neden Vardır?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61391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6139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Bilimi pratiğe çevirir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498848" y="1371600"/>
            <a:ext cx="67967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Referans alım değerleri miligram ve mikrogram cinsindendir; rehberler bunları besin grupları ve porsiyonlara dönüştürerek uygulanabilir hâle getirir.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0080" y="2368296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61061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6106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368296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Topluma göre uyarlanır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98848" y="2368296"/>
            <a:ext cx="67967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ülke kendi besin bulunabilirliği, mutfak kültürü ve beslenme sorunlarına göre rehber hazırlar. Türkiye'de bu görevi TÜBER üstlenir.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364992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60730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6073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36499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Politika aracıdır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498848" y="3364992"/>
            <a:ext cx="67967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 beslenme programları, hastane menüleri, tuz-şeker azaltma kampanyaları ve etiketleme düzenlemeleri rehberler üzerine kurulur.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361688"/>
            <a:ext cx="10911535" cy="868680"/>
          </a:xfrm>
          <a:prstGeom prst="roundRect">
            <a:avLst>
              <a:gd name="adj" fmla="val 5263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60400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6040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436168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Görsel modellerle anlatılır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498848" y="4361688"/>
            <a:ext cx="67967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piramidi, tabak modeli ve porsiyon el ölçüleri; soyut önerileri görselleştirerek akılda kalmasını sağlar.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" y="539496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39496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TÜBER (Türkiye Beslenme Rehberi), T.C. Sağlık Bakanlığı tarafından yayımlanır ve belirli aralıklarla güncellenir; yaş ve cinsiyet gruplarına göre porsiyon önerileri içerir.</a:t>
            </a:r>
            <a:endParaRPr lang="en-US" sz="1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PİRAMİT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Piramidi Nedir, Neyi Anlatır?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9844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Beslenme piramidi, referans alım değerlerini besin grupları ve porsiyonlar diline çeviren görsel bir rehberdir. Hangi besinin "yasak" olduğunu değil, hangi grubun ne oranda tüketilmesi gerektiğini anlatır.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327752" cy="1828800"/>
          </a:xfrm>
          <a:prstGeom prst="roundRect">
            <a:avLst>
              <a:gd name="adj" fmla="val 3000"/>
            </a:avLst>
          </a:prstGeom>
          <a:solidFill>
            <a:srgbClr val="EDF3EC"/>
          </a:solidFill>
          <a:ln/>
        </p:spPr>
      </p:sp>
      <p:sp>
        <p:nvSpPr>
          <p:cNvPr id="6" name="Shape 4"/>
          <p:cNvSpPr/>
          <p:nvPr/>
        </p:nvSpPr>
        <p:spPr>
          <a:xfrm>
            <a:off x="877824" y="22128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77824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389888" y="21945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Taban–Tepe Mantığı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2706624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Piramidin geniş tabanı günlük beslenmenin temelini oluşturan grupları, daralan üst katları miktarı azaltılması gereken grupları gösterir. Genişlik, tüketim miktarının görsel karşılığıdır.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23864" y="2011680"/>
            <a:ext cx="5327752" cy="1828800"/>
          </a:xfrm>
          <a:prstGeom prst="roundRect">
            <a:avLst>
              <a:gd name="adj" fmla="val 3000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6461608" y="22128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61608" y="22128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73672" y="21945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Grup Temelli Düşünme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79896" y="2706624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Öneri tek tek besinler için değil gruplar için verilir. Böylece kişi kendi kültürüne, bütçesine ve damak zevkine uygun besinleri grup içinden seçebilir.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96512"/>
            <a:ext cx="5327752" cy="1828800"/>
          </a:xfrm>
          <a:prstGeom prst="roundRect">
            <a:avLst>
              <a:gd name="adj" fmla="val 3000"/>
            </a:avLst>
          </a:prstGeom>
          <a:solidFill>
            <a:srgbClr val="EDF3EC"/>
          </a:solidFill>
          <a:ln/>
        </p:spPr>
      </p:sp>
      <p:sp>
        <p:nvSpPr>
          <p:cNvPr id="16" name="Shape 14"/>
          <p:cNvSpPr/>
          <p:nvPr/>
        </p:nvSpPr>
        <p:spPr>
          <a:xfrm>
            <a:off x="877824" y="429768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77824" y="4297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389888" y="427939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Porsiyon Dili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96112" y="4791456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Miligram ve mikrogram yerine "2-3 porsiyon süt" gibi ölçüler kullanılır. Bu sayede rehber, besin bileşimi tablosu bilmeyen kişi için de uygulanabilir hâle gelir.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223864" y="4096512"/>
            <a:ext cx="5327752" cy="1828800"/>
          </a:xfrm>
          <a:prstGeom prst="roundRect">
            <a:avLst>
              <a:gd name="adj" fmla="val 3000"/>
            </a:avLst>
          </a:prstGeom>
          <a:solidFill>
            <a:srgbClr val="EDF3EC"/>
          </a:solidFill>
          <a:ln/>
        </p:spPr>
      </p:sp>
      <p:sp>
        <p:nvSpPr>
          <p:cNvPr id="21" name="Shape 19"/>
          <p:cNvSpPr/>
          <p:nvPr/>
        </p:nvSpPr>
        <p:spPr>
          <a:xfrm>
            <a:off x="6461608" y="429768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61608" y="4297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973672" y="427939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Çeşitlilik ve Oran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479896" y="4791456"/>
            <a:ext cx="481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Piramit iki ilkeyi birlikte anlatır: her katmandan tüketmek (çeşitlilik) ve katmanlar arası dengeyi korumak (oran). Tek bir katmanla beslenmek piramidi çökertir.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40080" y="5852160"/>
            <a:ext cx="10911535" cy="502920"/>
          </a:xfrm>
          <a:prstGeom prst="roundRect">
            <a:avLst>
              <a:gd name="adj" fmla="val 9091"/>
            </a:avLst>
          </a:prstGeom>
          <a:solidFill>
            <a:srgbClr val="F4EDE4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32688" y="5852160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Tarihçe: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yaygın piramit 1992'de ABD'de yayımlandı; Türkiye dâhil birçok ülke kendi mutfak kültürüne göre uyarlama yaptı. 2011'den sonra ABD tabak modeline geçti, piramit ise eğitimde anlatım aracı olarak kullanılmayı sürdürüyor.</a:t>
            </a:r>
            <a:endParaRPr lang="en-US" sz="1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PİRAMİT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Piramidi ve Günlük Porsiyonlar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435608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2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Piramidin katmanları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7223760" y="1435608"/>
            <a:ext cx="4325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12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porsiyon önerisi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0" y="1783080"/>
            <a:ext cx="2286000" cy="566928"/>
          </a:xfrm>
          <a:prstGeom prst="roundRect">
            <a:avLst>
              <a:gd name="adj" fmla="val 6452"/>
            </a:avLst>
          </a:prstGeom>
          <a:solidFill>
            <a:srgbClr val="D9762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852928" y="1783080"/>
            <a:ext cx="2066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Şeker · Tuz · Katı yağ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223760" y="178308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424928" y="178308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Mümkün olduğunca az. Tuz günde 5 g'ın altında; ilave şeker enerjinin %10'unu aşmamalı.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340864" y="2423160"/>
            <a:ext cx="3090672" cy="566928"/>
          </a:xfrm>
          <a:prstGeom prst="roundRect">
            <a:avLst>
              <a:gd name="adj" fmla="val 6452"/>
            </a:avLst>
          </a:prstGeom>
          <a:solidFill>
            <a:srgbClr val="4A7C5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450592" y="2423160"/>
            <a:ext cx="2871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Et, yumurta, kuru baklagil, balık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223760" y="242316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424928" y="242316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porsiyon. Haftada en az 2 kez balık, 2-3 kez kuru baklagil; işlenmiş et sınırlı.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938528" y="3063240"/>
            <a:ext cx="3895344" cy="566928"/>
          </a:xfrm>
          <a:prstGeom prst="roundRect">
            <a:avLst>
              <a:gd name="adj" fmla="val 6452"/>
            </a:avLst>
          </a:prstGeom>
          <a:solidFill>
            <a:srgbClr val="4A7C5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2048256" y="3063240"/>
            <a:ext cx="36758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Süt, yoğurt, peynir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223760" y="306324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424928" y="306324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porsiyon (çocuk, adölesan, gebe ve yaşlıda 3-4). 1 porsiyon = 200 ml süt veya 30-40 g peynir.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1536192" y="3703320"/>
            <a:ext cx="4700016" cy="566928"/>
          </a:xfrm>
          <a:prstGeom prst="roundRect">
            <a:avLst>
              <a:gd name="adj" fmla="val 6452"/>
            </a:avLst>
          </a:prstGeom>
          <a:solidFill>
            <a:srgbClr val="8CB36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645920" y="3703320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Meyveler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223760" y="370332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424928" y="370332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porsiyon. 1 porsiyon = 1 orta boy meyve ya da 2 küçük meyve.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133856" y="4343400"/>
            <a:ext cx="5504688" cy="566928"/>
          </a:xfrm>
          <a:prstGeom prst="roundRect">
            <a:avLst>
              <a:gd name="adj" fmla="val 6452"/>
            </a:avLst>
          </a:prstGeom>
          <a:solidFill>
            <a:srgbClr val="8CB36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243584" y="4343400"/>
            <a:ext cx="5285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02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Sebzeler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223760" y="434340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424928" y="434340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porsiyon. Sebze ve meyve birlikte günde en az 5 porsiyon (≈ 400 g) olmalı.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1520" y="4983480"/>
            <a:ext cx="6309360" cy="566928"/>
          </a:xfrm>
          <a:prstGeom prst="roundRect">
            <a:avLst>
              <a:gd name="adj" fmla="val 6452"/>
            </a:avLst>
          </a:prstGeom>
          <a:solidFill>
            <a:srgbClr val="1F4A2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41248" y="4983480"/>
            <a:ext cx="60899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Ekmek ve tahıllar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7223760" y="4983480"/>
            <a:ext cx="4325112" cy="566928"/>
          </a:xfrm>
          <a:prstGeom prst="roundRect">
            <a:avLst>
              <a:gd name="adj" fmla="val 6452"/>
            </a:avLst>
          </a:prstGeom>
          <a:solidFill>
            <a:srgbClr val="EDF3E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7424928" y="4983480"/>
            <a:ext cx="3922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4-8 porsiyon; enerji gereksinimine göre değişir. Tam tahıllı seçenekler tercih edilir.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0080" y="566928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32688" y="566928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Piramidin temeli: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Güncel uyarlamalarda su (günde 8-10 bardak) ve fiziksel aktivite (haftada en az 150 dakika) piramidi taşıyan zemin olarak gösterilir; beslenme tek başına yeterli değildir.</a:t>
            </a:r>
            <a:endParaRPr lang="en-US" sz="1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DEĞERLENDİRME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Piramidin Güçlü Yanları, Sınırlılıkları ve Tabak Modeline Geçiş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514600"/>
          </a:xfrm>
          <a:prstGeom prst="roundRect">
            <a:avLst>
              <a:gd name="adj" fmla="val 2182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Güçlü Yanları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291785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 ilişkisini tek bakışta anlatır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Porsiyon dili sayesinde uygulanabilir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Kültüre göre uyarlanabilir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Eğitimde akılda kalıcıdır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514600"/>
          </a:xfrm>
          <a:prstGeom prst="roundRect">
            <a:avLst>
              <a:gd name="adj" fmla="val 2182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Sınırlılıkları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36922" y="2020824"/>
            <a:ext cx="291785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 içi kaliteyi göstermez: beyaz ekmek ile tam tahıl aynı katta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Yağın türünü (zeytinyağı–katı yağ) ayırt etmez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Porsiyon kavramı yanlış anlaşılabilir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öğünün nasıl kurulacağını söylemez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514600"/>
          </a:xfrm>
          <a:prstGeom prst="roundRect">
            <a:avLst>
              <a:gd name="adj" fmla="val 2182"/>
            </a:avLst>
          </a:prstGeom>
          <a:solidFill>
            <a:srgbClr val="F4EDE4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D976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Tabak Modeli Ne Ekler?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9445" y="2020824"/>
            <a:ext cx="291785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bir öğünü doğrudan tasarlar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Oranı tabağın alanıyla gösterir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Sebze-meyveyi merkeze alır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ve yağ seçimini görünür kılar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06908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32688" y="406908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Birlikte kullanım: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Piramit "gün boyunca hangi gruptan ne kadar" sorusunu, tabak modeli "bu öğünde tabağım nasıl görünmeli" sorusunu yanıtlar. İkisi birbirinin alternatifi değil, tamamlayıcısıdır.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98348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32688" y="498348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etkinliği: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Dün akşam yediğiniz öğünü hem piramide (hangi katmanlardan kaç porsiyon) hem tabak modeline (alan oranları) yerleştirin; iki yöntemin hangi farklı eksikliği yakaladığını tartışın.</a:t>
            </a:r>
            <a:endParaRPr lang="en-US" sz="1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BESİN GRUPLARI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Dört Temel Besin Grubu ve Öne Çıkan Öğeleri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Süt ve Ürünleri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Kalsiyum, fosfor, B2, B12 ve tam değerli protein. Yetişkinde 2-3, çocuk-adölesan, gebe ve yaşlıda 3-4 porsiyon. 1 porsiyon: 200 ml süt/yoğurt veya 30-40 g peynir.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3864" y="1325880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6461608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61608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73672" y="1508760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Et, Yumurta, Kuru Baklagil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79896" y="2020824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Protein, demir, çinko, B12. Günde 2-3 porsiyon; haftada en az 2 kez balık, 2-3 kez kuru baklagil. 1 porsiyon: 80-90 g et veya 1 yumurta veya 60-90 g çiğ kuru baklagil.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547872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77824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77824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389888" y="373075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Sebze ve Meyveler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242816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Vitamin, mineral, posa, antioksidan ve su. Günde en az 5 porsiyon (≈400 g); yarısı sebze, renk çeşitliliği önemlidir. 1 porsiyon: 150-200 g sebze veya 1 orta boy meyve.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23864" y="3547872"/>
            <a:ext cx="5327752" cy="1965960"/>
          </a:xfrm>
          <a:prstGeom prst="roundRect">
            <a:avLst>
              <a:gd name="adj" fmla="val 2791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461608" y="3749040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61608" y="3749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973672" y="3730752"/>
            <a:ext cx="4340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Ekmek ve Tahıllar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79896" y="4242816"/>
            <a:ext cx="48156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Enerji, B grubu vitaminleri, posa ve mineral. Porsiyon sayısı enerji gereksinimine göre 4-10 arasında değişir; tam tahıllı seçenekler tercih edilir.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40080" y="5760720"/>
            <a:ext cx="10911535" cy="621792"/>
          </a:xfrm>
          <a:prstGeom prst="roundRect">
            <a:avLst>
              <a:gd name="adj" fmla="val 7353"/>
            </a:avLst>
          </a:prstGeom>
          <a:solidFill>
            <a:srgbClr val="F4EDE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32688" y="5760720"/>
            <a:ext cx="10326319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Beşinci grup: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Yağlar, şeker ve tuz ayrı bir grup olarak "sınırlı tüketilecekler" başlığında ele alınır; sıvı yağ günde 3-4 tatlı kaşığını aşmamalıdır.</a:t>
            </a:r>
            <a:endParaRPr lang="en-US" sz="1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UYGULAMA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Tabak Modeli ve Pratik Porsiyon Ölçüleri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2549576" cy="1691640"/>
          </a:xfrm>
          <a:prstGeom prst="roundRect">
            <a:avLst>
              <a:gd name="adj" fmla="val 3243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15620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Tabağın Yarısı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020824"/>
            <a:ext cx="20375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Sebze ve meyve: çeşitli renklerde, mümkün olduğunca az yağ ve tuzla hazırlanmış.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27400" y="1325880"/>
            <a:ext cx="2549576" cy="1691640"/>
          </a:xfrm>
          <a:prstGeom prst="roundRect">
            <a:avLst>
              <a:gd name="adj" fmla="val 3243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366514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66514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177208" y="1508760"/>
            <a:ext cx="15620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Tabağın Çeyreği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683432" y="2020824"/>
            <a:ext cx="20375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tahıl: bulgur, tam buğday ekmeği, esmer pirinç, yulaf.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14720" y="1325880"/>
            <a:ext cx="2549576" cy="1691640"/>
          </a:xfrm>
          <a:prstGeom prst="roundRect">
            <a:avLst>
              <a:gd name="adj" fmla="val 3243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645246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5246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964528" y="1508760"/>
            <a:ext cx="15620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Diğer Çeyreği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470752" y="2020824"/>
            <a:ext cx="20375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kaynağı: kuru baklagil, balık, yumurta, tavuk, az yağlı kırmızı et.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002039" y="1325880"/>
            <a:ext cx="2549576" cy="1691640"/>
          </a:xfrm>
          <a:prstGeom prst="roundRect">
            <a:avLst>
              <a:gd name="adj" fmla="val 3243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9239783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239783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751847" y="1508760"/>
            <a:ext cx="15620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Yanına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9258071" y="2020824"/>
            <a:ext cx="20375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porsiyon süt/yoğurt, yağ olarak zeytinyağı; içecek olarak su.</a:t>
            </a:r>
            <a:endParaRPr lang="en-US" sz="11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3246120"/>
          <a:ext cx="10911535" cy="2523744"/>
        </p:xfrm>
        <a:graphic>
          <a:graphicData uri="http://schemas.openxmlformats.org/drawingml/2006/table">
            <a:tbl>
              <a:tblPr/>
              <a:tblGrid>
                <a:gridCol w="2926080"/>
                <a:gridCol w="3108960"/>
                <a:gridCol w="4876495"/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porsiyon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 / kap ölçüsü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Süt, yoğurt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 ml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su bardağı / 1 kâse yoğurt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Beyaz peynir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30-40 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kibrit kutusu büyüklüğünde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Et, tavuk, balık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80-90 g (pişmiş)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Avuç içi büyüklüğü ve kalınlığı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Kuru baklagil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60-90 g çiğ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8-10 yemek kaşığı pişmiş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Pirinç, makarna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90-100 g pişmiş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4-6 yemek kaşığı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25" name="Shape 22"/>
          <p:cNvSpPr/>
          <p:nvPr/>
        </p:nvSpPr>
        <p:spPr>
          <a:xfrm>
            <a:off x="640080" y="5870448"/>
            <a:ext cx="10911535" cy="502920"/>
          </a:xfrm>
          <a:prstGeom prst="roundRect">
            <a:avLst>
              <a:gd name="adj" fmla="val 9091"/>
            </a:avLst>
          </a:prstGeom>
          <a:solidFill>
            <a:srgbClr val="F4EDE4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32688" y="5870448"/>
            <a:ext cx="1032631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İpucu: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Mutfak terazisi olmadığında el ölçüleri kabul edilebilir doğrulukta tahmin sağlar; öğrencilerin kendi elleriyle kalibrasyon yapması önerilir.</a:t>
            </a:r>
            <a:endParaRPr lang="en-US" sz="1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ÖRÜNTÜLER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Kanıta Dayalı Beslenme Örüntüleri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240280"/>
          </a:xfrm>
          <a:prstGeom prst="roundRect">
            <a:avLst>
              <a:gd name="adj" fmla="val 2449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Akdeniz Tipi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291785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Zeytinyağı temel yağ kaynağı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 sebze, meyve, kuru baklagil, tam tahıl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Haftada 2+ balık, az kırmızı et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Kalp-damar hastalığı ve inme riskinde azalma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240280"/>
          </a:xfrm>
          <a:prstGeom prst="roundRect">
            <a:avLst>
              <a:gd name="adj" fmla="val 2449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DASH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36922" y="2020824"/>
            <a:ext cx="291785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Hipertansiyon için geliştirildi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Sebze-meyve ve az yağlı süt ağırlıklı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Tuz kısıtlaması (günde 5 g altı)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basıncında ölçülebilir düşüş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240280"/>
          </a:xfrm>
          <a:prstGeom prst="roundRect">
            <a:avLst>
              <a:gd name="adj" fmla="val 2449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Bitki Temelli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9445" y="2020824"/>
            <a:ext cx="291785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 baklagil, tam tahıl, yağlı tohum merkezli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Vejetaryen ve vegan biçimleri vardır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B12, demir, çinko, omega-3 izlenmeli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planlandığında her yaş için uygun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3749040"/>
            <a:ext cx="10911535" cy="822960"/>
          </a:xfrm>
          <a:prstGeom prst="roundRect">
            <a:avLst>
              <a:gd name="adj" fmla="val 5556"/>
            </a:avLst>
          </a:prstGeom>
          <a:solidFill>
            <a:srgbClr val="F4ED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32688" y="3749040"/>
            <a:ext cx="1032631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Ortak nokta: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örüntü de sebze-meyve, tam tahıl ve baklagil ağırlıklıdır; ilave şeker, tuz, doymuş yağ ve ultra işlenmiş besin bakımından sınırlıdır. Tek bir "doğru diyet" yerine ortak ilkeler öne çıkar.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70916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2" name="Shape 20"/>
          <p:cNvSpPr/>
          <p:nvPr/>
        </p:nvSpPr>
        <p:spPr>
          <a:xfrm>
            <a:off x="841248" y="488289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41248" y="48828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353312" y="47091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Sürdürülebilirlik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4041648" y="4709160"/>
            <a:ext cx="7253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örüntünün işe yaraması için kişinin bütçesine, kültürüne, mutfak becerisine ve yaşam düzenine uyması gerekir; uyulamayan plan etkisizdir.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40080" y="555040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7" name="Shape 25"/>
          <p:cNvSpPr/>
          <p:nvPr/>
        </p:nvSpPr>
        <p:spPr>
          <a:xfrm>
            <a:off x="841248" y="572414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41248" y="57241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353312" y="555040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Dikkat</a:t>
            </a:r>
            <a:endParaRPr lang="en-US" sz="1350" dirty="0"/>
          </a:p>
        </p:txBody>
      </p:sp>
      <p:sp>
        <p:nvSpPr>
          <p:cNvPr id="30" name="Text 28"/>
          <p:cNvSpPr txBox="1"/>
          <p:nvPr/>
        </p:nvSpPr>
        <p:spPr>
          <a:xfrm>
            <a:off x="4041648" y="5550408"/>
            <a:ext cx="7253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 kısıtlayıcı popüler diyetler kısa vadede kilo kaybı sağlayabilir; uzun vadede eksiklik riski ve geri kazanım sık görülür.</a:t>
            </a:r>
            <a:endParaRPr lang="en-US" sz="11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ETİKET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Etiketi Nasıl Okunur?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54533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545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g / porsiyon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3950208" y="1371600"/>
            <a:ext cx="7345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Değerler hem 100 g (veya 100 ml) hem porsiyon başına verilir. Ürünleri karşılaştırırken her zaman 100 g sütununu kullanın.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21284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38658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386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212848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İçindekiler sırası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3950208" y="2212848"/>
            <a:ext cx="7345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Bileşenler ağırlığa göre azalan sırada yazılır. İlk üç sırada şeker, glukoz şurubu veya katı yağ varsa ürün bu bileşenler bakımından zengindir.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054096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22783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227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054096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Şekerin adları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3950208" y="3054096"/>
            <a:ext cx="7345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Glukoz şurubu, fruktoz, maltodekstrin, invert şeker, dekstroz, melas… Farklı adlar altında birden çok şeker kaynağı bulunabilir.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895344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06908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895344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Tuz ve sodyum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3950208" y="3895344"/>
            <a:ext cx="7345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Tuz (g) = sodyum (g) × 2,5. Günlük tuz hedefi 5 g'ın altıdır; 100 g'da 1,5 g'dan çok tuz içeren ürün "yüksek tuzlu" sayılır.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4736592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91032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910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736592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beyanları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3950208" y="4736592"/>
            <a:ext cx="7345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"Light", "şeker ilavesiz", "doğal" gibi ifadeler yasal ölçütlere bağlıdır ama ürünün sağlıklı olduğunu kanıtlamaz; tabloya bakmak gerekir.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2356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etkinliği: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Getirdiğiniz iki paketli ürünün etiketini 100 g üzerinden karşılaştırın: enerji, doymuş yağ, şeker, tuz ve posa değerlerini tabloya yazın.</a:t>
            </a:r>
            <a:endParaRPr lang="en-US" sz="1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KANIT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Bilgisinde Kanıt Düzeyleri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962851" cy="205740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1420338" y="153619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20338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1168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Görüş / anekdot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468880"/>
            <a:ext cx="17433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deneyim, uzman görüşü, sosyal medya aktarımı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 rot="5400000">
            <a:off x="2657795" y="22997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0" name="Shape 8"/>
          <p:cNvSpPr/>
          <p:nvPr/>
        </p:nvSpPr>
        <p:spPr>
          <a:xfrm>
            <a:off x="2877251" y="1371600"/>
            <a:ext cx="1962851" cy="205740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3657509" y="153619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57509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968691" y="201168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Olgu sunumu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986979" y="2468880"/>
            <a:ext cx="17433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bir hasta veya küçük seri; hipotez doğurur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 rot="5400000">
            <a:off x="4894966" y="22997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16" name="Shape 14"/>
          <p:cNvSpPr/>
          <p:nvPr/>
        </p:nvSpPr>
        <p:spPr>
          <a:xfrm>
            <a:off x="5114422" y="1371600"/>
            <a:ext cx="1962851" cy="205740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17" name="Shape 15"/>
          <p:cNvSpPr/>
          <p:nvPr/>
        </p:nvSpPr>
        <p:spPr>
          <a:xfrm>
            <a:off x="5894680" y="153619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894680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205862" y="201168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Gözlemsel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24150" y="2468880"/>
            <a:ext cx="17433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Kesitsel, vaka-kontrol, kohort: ilişki gösterir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 rot="5400000">
            <a:off x="7132137" y="22997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2" name="Shape 20"/>
          <p:cNvSpPr/>
          <p:nvPr/>
        </p:nvSpPr>
        <p:spPr>
          <a:xfrm>
            <a:off x="7351593" y="1371600"/>
            <a:ext cx="1962851" cy="205740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23" name="Shape 21"/>
          <p:cNvSpPr/>
          <p:nvPr/>
        </p:nvSpPr>
        <p:spPr>
          <a:xfrm>
            <a:off x="8131851" y="153619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131851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7443033" y="201168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Randomize kontrollü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461321" y="2468880"/>
            <a:ext cx="17433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Nedensellik için en güçlü tek çalışma tasarımı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9369308" y="2299716"/>
            <a:ext cx="164592" cy="201168"/>
          </a:xfrm>
          <a:prstGeom prst="triangle">
            <a:avLst/>
          </a:prstGeom>
          <a:solidFill>
            <a:srgbClr val="D9762B"/>
          </a:solidFill>
          <a:ln/>
        </p:spPr>
      </p:sp>
      <p:sp>
        <p:nvSpPr>
          <p:cNvPr id="28" name="Shape 26"/>
          <p:cNvSpPr/>
          <p:nvPr/>
        </p:nvSpPr>
        <p:spPr>
          <a:xfrm>
            <a:off x="9588764" y="1371600"/>
            <a:ext cx="1962851" cy="2057400"/>
          </a:xfrm>
          <a:prstGeom prst="roundRect">
            <a:avLst>
              <a:gd name="adj" fmla="val 3261"/>
            </a:avLst>
          </a:prstGeom>
          <a:solidFill>
            <a:srgbClr val="EDF3EC"/>
          </a:solidFill>
          <a:ln/>
        </p:spPr>
      </p:sp>
      <p:sp>
        <p:nvSpPr>
          <p:cNvPr id="29" name="Shape 27"/>
          <p:cNvSpPr/>
          <p:nvPr/>
        </p:nvSpPr>
        <p:spPr>
          <a:xfrm>
            <a:off x="10369022" y="1536192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0369022" y="15361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680204" y="2011680"/>
            <a:ext cx="177997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Meta-analiz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698492" y="2468880"/>
            <a:ext cx="17433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Sistematik derleme ile kanıtların bütünleştirilmesi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40080" y="370332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34" name="Shape 32"/>
          <p:cNvSpPr/>
          <p:nvPr/>
        </p:nvSpPr>
        <p:spPr>
          <a:xfrm>
            <a:off x="841248" y="387705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41248" y="3877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1353312" y="37033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İlişki ≠ nedensellik</a:t>
            </a:r>
            <a:endParaRPr lang="en-US" sz="1350" dirty="0"/>
          </a:p>
        </p:txBody>
      </p:sp>
      <p:sp>
        <p:nvSpPr>
          <p:cNvPr id="37" name="Text 35"/>
          <p:cNvSpPr txBox="1"/>
          <p:nvPr/>
        </p:nvSpPr>
        <p:spPr>
          <a:xfrm>
            <a:off x="4681728" y="3703320"/>
            <a:ext cx="66138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Kohort çalışmaları "birlikte görülme"yi gösterir; karıştırıcı etmenler (sigara, gelir, hareket) dışlanmadıkça neden-sonuç çıkarılamaz.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640080" y="454456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39" name="Shape 37"/>
          <p:cNvSpPr/>
          <p:nvPr/>
        </p:nvSpPr>
        <p:spPr>
          <a:xfrm>
            <a:off x="841248" y="471830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841248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1353312" y="4544568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Beslenme çalışmalarının güçlüğü</a:t>
            </a:r>
            <a:endParaRPr lang="en-US" sz="1350" dirty="0"/>
          </a:p>
        </p:txBody>
      </p:sp>
      <p:sp>
        <p:nvSpPr>
          <p:cNvPr id="42" name="Text 40"/>
          <p:cNvSpPr txBox="1"/>
          <p:nvPr/>
        </p:nvSpPr>
        <p:spPr>
          <a:xfrm>
            <a:off x="4681728" y="4544568"/>
            <a:ext cx="66138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 süre kör çalışma yapılamaz, beslenme kaydı yanlıdır ve besinler tek başına değil örüntü içinde tüketilir.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640080" y="5385816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44" name="Shape 42"/>
          <p:cNvSpPr/>
          <p:nvPr/>
        </p:nvSpPr>
        <p:spPr>
          <a:xfrm>
            <a:off x="841248" y="555955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841248" y="55595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1353312" y="5385816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Değerlendirme ölçütleri</a:t>
            </a:r>
            <a:endParaRPr lang="en-US" sz="1350" dirty="0"/>
          </a:p>
        </p:txBody>
      </p:sp>
      <p:sp>
        <p:nvSpPr>
          <p:cNvPr id="47" name="Text 45"/>
          <p:cNvSpPr txBox="1"/>
          <p:nvPr/>
        </p:nvSpPr>
        <p:spPr>
          <a:xfrm>
            <a:off x="4681728" y="5385816"/>
            <a:ext cx="66138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Örneklem büyüklüğü, süre, karıştırıcı denetimi, çıkar çatışması bildirimi ve sonucun başka çalışmalarla tutarlılığı.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BİLGİ KİRLİLİĞİ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Yaygın Yanlış İnanışlar</a:t>
            </a:r>
            <a:endParaRPr lang="en-US" sz="28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325880"/>
          <a:ext cx="10911535" cy="4389120"/>
        </p:xfrm>
        <a:graphic>
          <a:graphicData uri="http://schemas.openxmlformats.org/drawingml/2006/table">
            <a:tbl>
              <a:tblPr/>
              <a:tblGrid>
                <a:gridCol w="4206240"/>
                <a:gridCol w="6705295"/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Yaygın inanış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Bilimsel değerlendirme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A2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"Karbonhidrat kilo yapar, kesmek gerekir."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Kilo artışını enerji fazlası yapar. Tam tahıl ve baklagil kaynaklı karbonhidrat sağlıklı örüntünün parçasıdır; sınırlanması gereken ilave şekerdir.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"Ekmek yemeyen zayıflar."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 bir besinin çıkarılması enerji açığı yaratmıyorsa kilo kaybı sağlamaz; toplam enerji ve örüntü belirleyicidir.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"Limon, sirke, detoks çayı yağ yakar."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Hiçbir besin yağ yakmaz. Vücudun detoksu karaciğer ve böbrekler tarafından yapılır; "detoks" ürünlerinin kanıtı yoktur.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"Doğal olan her şey güvenlidir."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Doğallık güvenliği garanti etmez; bazı bitkisel ürünler karaciğer toksisitesi ve ilaç etkileşimi yapabilir.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"Takviye kullanan daha sağlıklı beslenir."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E2A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Eksiklik yoksa takviyenin yararı gösterilmemiştir; yağda çözünen vitaminlerde UL aşıldığında zarar görülebilir.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3E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5870448"/>
            <a:ext cx="10911535" cy="475488"/>
          </a:xfrm>
          <a:prstGeom prst="roundRect">
            <a:avLst>
              <a:gd name="adj" fmla="val 9615"/>
            </a:avLst>
          </a:prstGeom>
          <a:solidFill>
            <a:srgbClr val="F4EDE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32688" y="5870448"/>
            <a:ext cx="1032631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Ölçüt: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iddiayı değerlendirirken şunu sorun: Kim söylüyor, hangi çalışmaya dayanıyor, kaç kişide, ne kadar süreyle ve kim finanse etmiş?</a:t>
            </a:r>
            <a:endParaRPr lang="en-US" sz="1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DERS SAATİ · TARTIŞMA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Tartışma ve Uygulama Soruları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545336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1248" y="1545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353312" y="13716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 1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2944368" y="1371600"/>
            <a:ext cx="8351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"Tok olmak ile beslenmek aynı şey değildir" ifadesini bir günlük örnek menü üzerinden açıklayın.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212848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841248" y="2386584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386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2212848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 2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2944368" y="2212848"/>
            <a:ext cx="8351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alımı yeterli olduğu hâlde mikro besin öğesi eksikliği nasıl gelişir? Üç somut mekanizma yazın.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40080" y="3054096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1248" y="3227832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32278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353312" y="3054096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 3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2944368" y="3054096"/>
            <a:ext cx="8351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arkadaşınız RDA düzeyinin iki katı D vitamini takviyesi kullanıyor. Hangi kavramları (RDA, UL, biyoyararlanım) kullanarak değerlendirirsiniz?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3895344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0" name="Shape 18"/>
          <p:cNvSpPr/>
          <p:nvPr/>
        </p:nvSpPr>
        <p:spPr>
          <a:xfrm>
            <a:off x="841248" y="4069080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1248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353312" y="3895344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Soru 4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2944368" y="3895344"/>
            <a:ext cx="8351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dünkü beslenmenizi 24 saatlik geriye dönük yöntemle yazın; bu yöntemin sizin durumunuzdaki iki sınırlılığını belirtin.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4736592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EDF3EC"/>
          </a:solidFill>
          <a:ln/>
        </p:spPr>
      </p:sp>
      <p:sp>
        <p:nvSpPr>
          <p:cNvPr id="25" name="Shape 23"/>
          <p:cNvSpPr/>
          <p:nvPr/>
        </p:nvSpPr>
        <p:spPr>
          <a:xfrm>
            <a:off x="841248" y="4910328"/>
            <a:ext cx="384048" cy="384048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41248" y="4910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353312" y="4736592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Ödev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2944368" y="4736592"/>
            <a:ext cx="83512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paketli ürünün etiketini analiz edip 100 g üzerinden enerji, doymuş yağ, şeker, tuz ve posa değerlerini yorumlayan yarım sayfalık bir not yazın.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0080" y="562356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32688" y="562356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 çalışması: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 1 ve 2 için 4 kişilik gruplar hâlinde 10 dakika; ardından her grup bir dakikada bulgularını paylaşır.</a:t>
            </a:r>
            <a:endParaRPr lang="en-US" sz="1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 1 · SÖZLÜK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 Haftanın Temel Terimleri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41248" y="132588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2587752" y="1325880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öğesi içeren, yenilebilir madde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40080" y="2020824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41248" y="2020824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öğesi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2587752" y="2020824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Besinlerin bileşimindeki işlevsel kimyasal bileşik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40080" y="2715768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41248" y="2715768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Esansiyel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2587752" y="2715768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Vücutta sentezlenemeyen, alınması zorunlu öğe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3410712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410712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Malnütrisyon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2587752" y="3410712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Yetersiz, aşırı ya da dengesiz beslenme durumu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4105656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1248" y="4105656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Gizli açlık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2587752" y="4105656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yeterliyken mikro besin öğesi eksikliği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4800600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41248" y="48006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Besin yoğunluğu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2587752" y="4800600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Birim enerjide sağlanan besin öğesi miktarı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255868" y="1325880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036" y="132588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Boş kalori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8203540" y="1325880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Öğe sağlamadan yalnızca enerji veren besin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255868" y="2020824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457036" y="2020824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Biyoyararlanım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8203540" y="2020824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Emilip kullanılabilen besin öğesi oranı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55868" y="2715768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457036" y="2715768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 / RDA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8203540" y="2715768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Grubun %50'si / %97-98'i için yeterli alım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255868" y="3410712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457036" y="3410712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/ UL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203540" y="3410712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Yeterli alım / güvenli üst sınır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255868" y="4105656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457036" y="4105656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EER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8203540" y="4105656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Ağırlığı koruyan tahmini enerji gereksinimi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255868" y="4800600"/>
            <a:ext cx="5295748" cy="603504"/>
          </a:xfrm>
          <a:prstGeom prst="roundRect">
            <a:avLst>
              <a:gd name="adj" fmla="val 7576"/>
            </a:avLst>
          </a:prstGeom>
          <a:solidFill>
            <a:srgbClr val="EDF3E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457036" y="48006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Atwater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8203540" y="4800600"/>
            <a:ext cx="31469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 hesabında kullanılan 4-4-9 faktörleri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40080" y="566928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932688" y="566928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önerisi: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Terimleri kapatarak tanımdan terime, sonra terimden tanıma doğru iki yönlü tekrar yapın; sınavda tanım-örnek eşleştirmesi sorulur.</a:t>
            </a:r>
            <a:endParaRPr lang="en-US" sz="1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F4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463040"/>
            <a:ext cx="4937760" cy="4937760"/>
          </a:xfrm>
          <a:prstGeom prst="ellipse">
            <a:avLst/>
          </a:prstGeom>
          <a:solidFill>
            <a:srgbClr val="4A7C59">
              <a:alpha val="4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731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20" dirty="0">
                <a:solidFill>
                  <a:srgbClr val="8CB3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HAFTANIN ÖZETİ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515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Akılda Kalması Gerekenler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18541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Kavramlar karışmaz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56946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taşıyıcıdır, besin öğesi işlev görür; beslenme ise alma ve kullanma sürecinin bütünüdür.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347472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360273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Üç ölçüt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98678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Besin öğeleri miktara, enerji vermeye ve esansiyelliğe göre sınıflandırılır.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489204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502005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Yeterlilik ve denge ayrı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40410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Enerjisi yeterli bir diyet pekâlâ dengesiz olabilir; çeşitlilik ikisini birlikte sağlar.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78728" y="205740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53048" y="218541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Malnütrisyon geniş bir şemsiye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53048" y="256946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Yetersizlik, mikro besin eksikliği, aşırılık ve çift yükün tamamını kapsar.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78728" y="347472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553048" y="360273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Alınan ≠ kullanılan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553048" y="398678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Biyoyararlanım, etiketteki miktarın ne kadarının işe yaradığını belirler.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278728" y="4892040"/>
            <a:ext cx="5272888" cy="1261872"/>
          </a:xfrm>
          <a:prstGeom prst="roundRect">
            <a:avLst>
              <a:gd name="adj" fmla="val 4348"/>
            </a:avLst>
          </a:prstGeom>
          <a:solidFill>
            <a:srgbClr val="102E1A">
              <a:alpha val="75000"/>
            </a:srgbClr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53048" y="5020056"/>
            <a:ext cx="4724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B36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Değerlendirme dört ayaklıdır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553048" y="5404104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CEA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Antropometrik, biyokimyasal, klinik ve diyetsel veriler birlikte yorumlanır.</a:t>
            </a:r>
            <a:endParaRPr lang="en-US" sz="1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1153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60" dirty="0">
                <a:solidFill>
                  <a:srgbClr val="4A7C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KAYNAKLAR VE HAZIRLIK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21792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Kaynaklar ve Gelecek Hafta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3466490" cy="2880360"/>
          </a:xfrm>
          <a:prstGeom prst="roundRect">
            <a:avLst>
              <a:gd name="adj" fmla="val 1905"/>
            </a:avLst>
          </a:prstGeom>
          <a:solidFill>
            <a:srgbClr val="ED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77824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77824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89888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Temel Kaynaklar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020824"/>
            <a:ext cx="291785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TÜBER — Türkiye Beslenme Rehberi, T.C. Sağlık Bakanlığı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Baysal A., Beslenme, Hatiboğlu Yayınevi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Mahan &amp; Raymond, Krause's Food &amp; the Nutrition Care Process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Gropper &amp; Smith, Advanced Nutrition and Human Metabolism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2602" y="1325880"/>
            <a:ext cx="3466490" cy="2880360"/>
          </a:xfrm>
          <a:prstGeom prst="roundRect">
            <a:avLst>
              <a:gd name="adj" fmla="val 1905"/>
            </a:avLst>
          </a:prstGeom>
          <a:solidFill>
            <a:srgbClr val="EDF3EC"/>
          </a:solidFill>
          <a:ln/>
        </p:spPr>
      </p:sp>
      <p:sp>
        <p:nvSpPr>
          <p:cNvPr id="10" name="Shape 8"/>
          <p:cNvSpPr/>
          <p:nvPr/>
        </p:nvSpPr>
        <p:spPr>
          <a:xfrm>
            <a:off x="4600346" y="1527048"/>
            <a:ext cx="402336" cy="402336"/>
          </a:xfrm>
          <a:prstGeom prst="ellipse">
            <a:avLst/>
          </a:prstGeom>
          <a:solidFill>
            <a:srgbClr val="1F4A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0346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112410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Başvuru Veri Tabanları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36922" y="2020824"/>
            <a:ext cx="291785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TBSA — Türkiye Beslenme ve Sağlık Araştırması raporları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DSÖ (WHO) beslenme ve NCD veri sayfaları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EFSA referans alım değerleri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BeBiS / USDA FoodData Central besin bileşimi tabloları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85125" y="1325880"/>
            <a:ext cx="3466490" cy="2880360"/>
          </a:xfrm>
          <a:prstGeom prst="roundRect">
            <a:avLst>
              <a:gd name="adj" fmla="val 1905"/>
            </a:avLst>
          </a:prstGeom>
          <a:solidFill>
            <a:srgbClr val="F4EDE4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2869" y="1527048"/>
            <a:ext cx="402336" cy="402336"/>
          </a:xfrm>
          <a:prstGeom prst="ellipse">
            <a:avLst/>
          </a:prstGeom>
          <a:solidFill>
            <a:srgbClr val="D976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22869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834933" y="1508760"/>
            <a:ext cx="24789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4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Gelecek Hafta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9445" y="2020824"/>
            <a:ext cx="291785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Karbonhidratlar: yapı ve sınıflandırma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Sindirim, emilim, kan şekeri düzenlenmesi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Posa türleri ve glisemik indeks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Hazırlık: bu haftanın sözlüğünü tekrar edin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32688" y="443484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künyeleri baskı yılına göre değişebilir; ders sırasında kullanılan baskılar duyurulacaktır. Kaynakları kendi kütüphane kataloğunuzdan doğrulamanız önerilir.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5349240"/>
            <a:ext cx="10911535" cy="731520"/>
          </a:xfrm>
          <a:prstGeom prst="roundRect">
            <a:avLst>
              <a:gd name="adj" fmla="val 6250"/>
            </a:avLst>
          </a:prstGeom>
          <a:solidFill>
            <a:srgbClr val="F4EDE4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32688" y="5349240"/>
            <a:ext cx="103263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D97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önerisi:  </a:t>
            </a:r>
            <a:r>
              <a:rPr lang="en-US" sz="1250" dirty="0">
                <a:solidFill>
                  <a:srgbClr val="1E2A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hafta dersten önce ilgili bölümü okuyup üç soru hazırlayın; ders sonrası terim sözlüğünü kendi cümlelerinizle yeniden yazın. Bu iki alışkanlık sınav çalışmasının yarısını halleder.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Beslenme-01-Hafta (v2)</Template>
  <TotalTime>21</TotalTime>
  <Words>6475</Words>
  <Application>Microsoft Office PowerPoint</Application>
  <PresentationFormat>Geniş ekran</PresentationFormat>
  <Paragraphs>900</Paragraphs>
  <Slides>47</Slides>
  <Notes>43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4" baseType="lpstr">
      <vt:lpstr>Arial</vt:lpstr>
      <vt:lpstr>Calibri</vt:lpstr>
      <vt:lpstr>Cambria</vt:lpstr>
      <vt:lpstr>Google Sans</vt:lpstr>
      <vt:lpstr>Office Teması</vt:lpstr>
      <vt:lpstr>Office Theme</vt:lpstr>
      <vt:lpstr>Microsoft Word Belgesi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>PptxGenJS Presentation</dc:subject>
  <dc:creator>Lenovo 2022</dc:creator>
  <cp:lastModifiedBy>Lenovo 2022</cp:lastModifiedBy>
  <cp:revision>4</cp:revision>
  <dcterms:created xsi:type="dcterms:W3CDTF">2026-09-22T20:06:52Z</dcterms:created>
  <dcterms:modified xsi:type="dcterms:W3CDTF">2026-09-22T20:28:31Z</dcterms:modified>
</cp:coreProperties>
</file>