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43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8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4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45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07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74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0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22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09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16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92CA8-C4F9-4C6C-B867-26BE6F0B17F7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8804-F38E-4843-8B71-A08B7972C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8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212976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>GKK207 </a:t>
            </a:r>
            <a:r>
              <a:rPr lang="tr-TR" sz="3600" b="1" dirty="0"/>
              <a:t>Y</a:t>
            </a:r>
            <a:r>
              <a:rPr lang="tr-TR" sz="3600" b="1" dirty="0" smtClean="0"/>
              <a:t>AĞ ANALİZLERİ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2700" b="1" dirty="0" smtClean="0"/>
              <a:t>DERS </a:t>
            </a:r>
            <a:r>
              <a:rPr lang="tr-TR" sz="2700" b="1" dirty="0" smtClean="0"/>
              <a:t>12: </a:t>
            </a:r>
            <a:r>
              <a:rPr lang="tr-TR" sz="2700" b="1" dirty="0" smtClean="0"/>
              <a:t>YAĞ MODİFİKASYON YÖNTEMLERİ</a:t>
            </a:r>
            <a:endParaRPr lang="tr-TR" sz="27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049894" y="5445224"/>
            <a:ext cx="6400800" cy="864096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chemeClr val="tx1"/>
                </a:solidFill>
              </a:rPr>
              <a:t>Dr. </a:t>
            </a:r>
            <a:r>
              <a:rPr lang="tr-TR" sz="2000" b="1" dirty="0" err="1" smtClean="0">
                <a:solidFill>
                  <a:schemeClr val="tx1"/>
                </a:solidFill>
              </a:rPr>
              <a:t>Öğr</a:t>
            </a:r>
            <a:r>
              <a:rPr lang="tr-TR" sz="2000" b="1" dirty="0" smtClean="0">
                <a:solidFill>
                  <a:schemeClr val="tx1"/>
                </a:solidFill>
              </a:rPr>
              <a:t>. Üyesi Gülten ŞEKEROĞLU</a:t>
            </a:r>
            <a:endParaRPr lang="tr-TR" sz="2000" b="1" dirty="0">
              <a:solidFill>
                <a:schemeClr val="tx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207" y="161487"/>
            <a:ext cx="1557889" cy="155788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685800" y="1685296"/>
            <a:ext cx="7772400" cy="794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/>
              <a:t>TBMYO </a:t>
            </a:r>
            <a:endParaRPr lang="tr-TR" sz="2800" b="1" dirty="0" smtClean="0"/>
          </a:p>
          <a:p>
            <a:r>
              <a:rPr lang="tr-TR" sz="2800" b="1" dirty="0" smtClean="0"/>
              <a:t>GIDA KALİTE KONT. ANALİZİ </a:t>
            </a:r>
            <a:r>
              <a:rPr lang="tr-TR" sz="2800" b="1" dirty="0" smtClean="0"/>
              <a:t>PROGRAMI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8901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İnteresterififasyon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Gliseridlerde</a:t>
            </a:r>
            <a:r>
              <a:rPr lang="tr-TR" dirty="0" smtClean="0"/>
              <a:t> asit köklerinin yer değişimi ile istenilen fiziksel özellikte yağ üretilmesini sağlayan tepkimeye verilen addır. Bu tepkime ile yağda kimyasal bir değişim olmamakla beraber; reaksiyon ortamda tek değerli alkollerin bulunması halinde sadece asit köklerinin yer değişimi ile sınırlı kalmaz, moleküller arası alkol kökleri de yer değiştirir.</a:t>
            </a:r>
          </a:p>
          <a:p>
            <a:pPr marL="0" indent="0">
              <a:buNone/>
            </a:pPr>
            <a:r>
              <a:rPr lang="tr-TR" dirty="0" smtClean="0"/>
              <a:t>Örneğin; iki çeşit yağ asidinden oluşan bir </a:t>
            </a:r>
            <a:r>
              <a:rPr lang="tr-TR" dirty="0" err="1" smtClean="0"/>
              <a:t>gliseritte</a:t>
            </a:r>
            <a:r>
              <a:rPr lang="tr-TR" dirty="0" smtClean="0"/>
              <a:t> </a:t>
            </a:r>
            <a:r>
              <a:rPr lang="tr-TR" dirty="0" err="1" smtClean="0"/>
              <a:t>interesterifikasyon</a:t>
            </a:r>
            <a:r>
              <a:rPr lang="tr-TR" dirty="0" smtClean="0"/>
              <a:t> aşağıdaki şekilde oluşmaktadır.</a:t>
            </a:r>
          </a:p>
          <a:p>
            <a:pPr marL="0" indent="0">
              <a:buNone/>
            </a:pPr>
            <a:r>
              <a:rPr lang="tr-TR" dirty="0" smtClean="0"/>
              <a:t>S-</a:t>
            </a:r>
            <a:r>
              <a:rPr lang="tr-TR" dirty="0" err="1" smtClean="0"/>
              <a:t>satüre</a:t>
            </a:r>
            <a:r>
              <a:rPr lang="tr-TR" dirty="0" smtClean="0"/>
              <a:t> –doymuş-yağ asidi</a:t>
            </a:r>
          </a:p>
          <a:p>
            <a:pPr marL="0" indent="0">
              <a:buNone/>
            </a:pPr>
            <a:r>
              <a:rPr lang="tr-TR" dirty="0" smtClean="0"/>
              <a:t>U-</a:t>
            </a:r>
            <a:r>
              <a:rPr lang="tr-TR" dirty="0" err="1" smtClean="0"/>
              <a:t>unsatüre</a:t>
            </a:r>
            <a:r>
              <a:rPr lang="tr-TR" dirty="0" smtClean="0"/>
              <a:t>- doymamış yağ asidi</a:t>
            </a:r>
          </a:p>
          <a:p>
            <a:pPr marL="0" indent="0">
              <a:buNone/>
            </a:pPr>
            <a:r>
              <a:rPr lang="tr-TR" dirty="0" smtClean="0"/>
              <a:t>SSS-SUS-SSU-SUU-USU-UUU</a:t>
            </a:r>
          </a:p>
          <a:p>
            <a:pPr marL="0" indent="0">
              <a:buNone/>
            </a:pPr>
            <a:r>
              <a:rPr lang="tr-TR" dirty="0" smtClean="0"/>
              <a:t>Bu yöntemle yağın erime özelliklerinde (SFC (katı yağ miktarı) ve erime aralığı) ve </a:t>
            </a:r>
            <a:r>
              <a:rPr lang="tr-TR" dirty="0" err="1" smtClean="0"/>
              <a:t>kristalizasyon</a:t>
            </a:r>
            <a:r>
              <a:rPr lang="tr-TR" dirty="0" smtClean="0"/>
              <a:t> davranışları değişir.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23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İnteresterifikasyon</a:t>
            </a:r>
            <a:r>
              <a:rPr lang="tr-TR" dirty="0" smtClean="0"/>
              <a:t> kimyasal ve </a:t>
            </a:r>
            <a:r>
              <a:rPr lang="tr-TR" dirty="0" err="1" smtClean="0"/>
              <a:t>enzimatik</a:t>
            </a:r>
            <a:r>
              <a:rPr lang="tr-TR" dirty="0" smtClean="0"/>
              <a:t> olmak üzere iki türde gerçekleşebilir. Kimyasal </a:t>
            </a:r>
            <a:r>
              <a:rPr lang="tr-TR" dirty="0" err="1" smtClean="0"/>
              <a:t>esterifikasyonda</a:t>
            </a:r>
            <a:r>
              <a:rPr lang="tr-TR" dirty="0" smtClean="0"/>
              <a:t> genellikle katalizör olarak metal </a:t>
            </a:r>
            <a:r>
              <a:rPr lang="tr-TR" dirty="0" err="1" smtClean="0"/>
              <a:t>alkolatlar</a:t>
            </a:r>
            <a:r>
              <a:rPr lang="tr-TR" dirty="0" smtClean="0"/>
              <a:t>, </a:t>
            </a:r>
            <a:r>
              <a:rPr lang="tr-TR" dirty="0" err="1" smtClean="0"/>
              <a:t>enzimatik</a:t>
            </a:r>
            <a:r>
              <a:rPr lang="tr-TR" dirty="0" smtClean="0"/>
              <a:t> olanda </a:t>
            </a:r>
            <a:r>
              <a:rPr lang="tr-TR" dirty="0" err="1" smtClean="0"/>
              <a:t>lipaz</a:t>
            </a:r>
            <a:r>
              <a:rPr lang="tr-TR" dirty="0" smtClean="0"/>
              <a:t> gibi enzimler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935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/>
              <a:t>Yağların belirli erime aralıkları vardır. Yapılarında pek çok bileşen vardır ve bunlardan en önemlilerden birisi özelliklerini belirleyen </a:t>
            </a:r>
            <a:r>
              <a:rPr lang="tr-TR" sz="2400" dirty="0" err="1" smtClean="0"/>
              <a:t>trigliseritlerdir</a:t>
            </a:r>
            <a:r>
              <a:rPr lang="tr-TR" sz="2400" dirty="0" smtClean="0"/>
              <a:t>. </a:t>
            </a:r>
            <a:r>
              <a:rPr lang="tr-TR" sz="2400" dirty="0" err="1" smtClean="0"/>
              <a:t>Trigliseritlerin</a:t>
            </a:r>
            <a:r>
              <a:rPr lang="tr-TR" sz="2400" dirty="0" smtClean="0"/>
              <a:t> belirli sıcaklıklarda katı-sıvı dengesi değiştirilerek, yağların özellikleri </a:t>
            </a:r>
            <a:r>
              <a:rPr lang="tr-TR" sz="2400" dirty="0" err="1" smtClean="0"/>
              <a:t>modifiye</a:t>
            </a:r>
            <a:r>
              <a:rPr lang="tr-TR" sz="2400" dirty="0" smtClean="0"/>
              <a:t> edilir ve bu şekilde değişik alanlarda kullanılabilirler. </a:t>
            </a:r>
          </a:p>
          <a:p>
            <a:pPr marL="0" indent="0" algn="just">
              <a:buNone/>
            </a:pPr>
            <a:r>
              <a:rPr lang="tr-TR" sz="2400" b="1" dirty="0" smtClean="0"/>
              <a:t>Yağ modifikasyon yöntemleri;</a:t>
            </a:r>
          </a:p>
          <a:p>
            <a:pPr marL="0" indent="0" algn="just">
              <a:buNone/>
            </a:pPr>
            <a:r>
              <a:rPr lang="tr-TR" sz="2400" dirty="0" smtClean="0"/>
              <a:t>1-Fraksiyone </a:t>
            </a:r>
            <a:r>
              <a:rPr lang="tr-TR" sz="2400" dirty="0" err="1" smtClean="0"/>
              <a:t>kristalizasyon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2-İnteresterifikasyon</a:t>
            </a:r>
          </a:p>
          <a:p>
            <a:pPr marL="0" indent="0" algn="just">
              <a:buNone/>
            </a:pPr>
            <a:r>
              <a:rPr lang="tr-TR" sz="2400" dirty="0" smtClean="0"/>
              <a:t>3-Hidrojenasyon</a:t>
            </a:r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8587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600" b="1" dirty="0" err="1" smtClean="0"/>
              <a:t>Fraksiyone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kristalizasyon</a:t>
            </a:r>
            <a:r>
              <a:rPr lang="tr-TR" sz="3600" b="1" dirty="0" smtClean="0"/>
              <a:t> işleminin amacı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Doymuş TG </a:t>
            </a:r>
            <a:r>
              <a:rPr lang="tr-TR" dirty="0" err="1" smtClean="0"/>
              <a:t>lerin</a:t>
            </a:r>
            <a:r>
              <a:rPr lang="tr-TR" dirty="0" smtClean="0"/>
              <a:t> doymamış </a:t>
            </a:r>
            <a:r>
              <a:rPr lang="tr-TR" dirty="0" err="1" smtClean="0"/>
              <a:t>trigliseritlerden</a:t>
            </a:r>
            <a:r>
              <a:rPr lang="tr-TR" dirty="0" smtClean="0"/>
              <a:t> ayrıldığı bir işlemdir. Bu işlemin amacı;</a:t>
            </a:r>
          </a:p>
          <a:p>
            <a:pPr marL="0" indent="0" algn="just">
              <a:buNone/>
            </a:pPr>
            <a:r>
              <a:rPr lang="tr-TR" dirty="0" smtClean="0"/>
              <a:t>-Ayçiçek yağı, mısırözü yağı gibi yağlarda yağda </a:t>
            </a:r>
            <a:r>
              <a:rPr lang="tr-TR" dirty="0" err="1" smtClean="0"/>
              <a:t>kriztalize</a:t>
            </a:r>
            <a:r>
              <a:rPr lang="tr-TR" dirty="0" smtClean="0"/>
              <a:t> olarak bulanıklık oluşturan ögelerin (doymuş TG) yağdan ayrılması (bu işleme </a:t>
            </a:r>
            <a:r>
              <a:rPr lang="tr-TR" dirty="0" err="1" smtClean="0"/>
              <a:t>vinterizasyon</a:t>
            </a:r>
            <a:r>
              <a:rPr lang="tr-TR" dirty="0" smtClean="0"/>
              <a:t> adı verilir)</a:t>
            </a:r>
          </a:p>
          <a:p>
            <a:pPr marL="0" indent="0" algn="just">
              <a:buNone/>
            </a:pPr>
            <a:r>
              <a:rPr lang="tr-TR" b="1" dirty="0" err="1" smtClean="0"/>
              <a:t>Vinterizasyon</a:t>
            </a:r>
            <a:r>
              <a:rPr lang="tr-TR" dirty="0" smtClean="0"/>
              <a:t>; sıvı yağların 0C sıcaklıkta 20 saat süreyle bekletilmesi durumunda bile berrak görüntüye sahip olması istenmektedir. Bu yüzden </a:t>
            </a:r>
            <a:r>
              <a:rPr lang="tr-TR" dirty="0" err="1" smtClean="0"/>
              <a:t>vinterizasyon</a:t>
            </a:r>
            <a:r>
              <a:rPr lang="tr-TR" dirty="0" smtClean="0"/>
              <a:t> uygulanacak yağlar, düşük sıcaklıkta yavaş bir karıştırma işleminde bekletilir, oluşan kristaller </a:t>
            </a:r>
            <a:r>
              <a:rPr lang="tr-TR" dirty="0" err="1" smtClean="0"/>
              <a:t>filtrasyon</a:t>
            </a:r>
            <a:r>
              <a:rPr lang="tr-TR" dirty="0" smtClean="0"/>
              <a:t> edilerek yağdan uzaklaştırılır.</a:t>
            </a:r>
          </a:p>
          <a:p>
            <a:pPr marL="0" indent="0" algn="just">
              <a:buNone/>
            </a:pPr>
            <a:r>
              <a:rPr lang="tr-TR" dirty="0" smtClean="0"/>
              <a:t>-Doymamış TG </a:t>
            </a:r>
            <a:r>
              <a:rPr lang="tr-TR" dirty="0" err="1" smtClean="0"/>
              <a:t>lerce</a:t>
            </a:r>
            <a:r>
              <a:rPr lang="tr-TR" dirty="0" smtClean="0"/>
              <a:t> zengin sıvı fraksiyonun salata yağı olarak kullanılması</a:t>
            </a:r>
          </a:p>
          <a:p>
            <a:pPr marL="0" indent="0" algn="just">
              <a:buNone/>
            </a:pPr>
            <a:r>
              <a:rPr lang="tr-TR" dirty="0" smtClean="0"/>
              <a:t>-Doymuş </a:t>
            </a:r>
            <a:r>
              <a:rPr lang="tr-TR" dirty="0" err="1" smtClean="0"/>
              <a:t>Tg</a:t>
            </a:r>
            <a:r>
              <a:rPr lang="tr-TR" dirty="0" smtClean="0"/>
              <a:t> </a:t>
            </a:r>
            <a:r>
              <a:rPr lang="tr-TR" dirty="0" err="1" smtClean="0"/>
              <a:t>lerce</a:t>
            </a:r>
            <a:r>
              <a:rPr lang="tr-TR" dirty="0" smtClean="0"/>
              <a:t> zengin fraksiyonun, çikolata tipi kaplama ürünlerde, margarinlerde kullanılmasının sağlanması.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58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3600" b="1" dirty="0" err="1" smtClean="0"/>
              <a:t>Fraksiyone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kristalizasyon</a:t>
            </a:r>
            <a:r>
              <a:rPr lang="tr-TR" sz="3600" b="1" dirty="0" smtClean="0"/>
              <a:t> yöntemleri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1-Yağdaki doymuş TG çözünürlüklerinin, soğutma işlemi ile azaltılması</a:t>
            </a:r>
          </a:p>
          <a:p>
            <a:pPr marL="0" indent="0">
              <a:buNone/>
            </a:pPr>
            <a:r>
              <a:rPr lang="tr-TR" dirty="0" smtClean="0"/>
              <a:t>2-Kristal çekirdeğinin oluşumu ve oluşan çekirdeğin gelişimi için doygun hale gelen yağın ön </a:t>
            </a:r>
            <a:r>
              <a:rPr lang="tr-TR" dirty="0" err="1" smtClean="0"/>
              <a:t>kristalizasyonu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3-Uygun sıcaklık, süre ve karıştırma hızı uygulaması ile kristal gelişin desteklenmesi</a:t>
            </a:r>
          </a:p>
          <a:p>
            <a:pPr marL="0" indent="0">
              <a:buNone/>
            </a:pPr>
            <a:r>
              <a:rPr lang="tr-TR" dirty="0" smtClean="0"/>
              <a:t>4-Oluşan kristallerin </a:t>
            </a:r>
            <a:r>
              <a:rPr lang="tr-TR" dirty="0" err="1" smtClean="0"/>
              <a:t>mekaniksel</a:t>
            </a:r>
            <a:r>
              <a:rPr lang="tr-TR" dirty="0" smtClean="0"/>
              <a:t> ayırma yöntemi ile sıvı fazdan ayrılması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926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Palm yağı </a:t>
            </a:r>
            <a:r>
              <a:rPr lang="tr-TR" sz="2800" dirty="0" err="1" smtClean="0"/>
              <a:t>fraksiyonlanması</a:t>
            </a:r>
            <a:r>
              <a:rPr lang="tr-TR" sz="2800" dirty="0" smtClean="0"/>
              <a:t> bu uygulamaya örnek olarak verilir.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48429"/>
            <a:ext cx="6624736" cy="421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043608" y="616530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Bitkisel yağ tek. </a:t>
            </a:r>
            <a:r>
              <a:rPr lang="tr-TR" dirty="0" err="1" smtClean="0"/>
              <a:t>Prof.Dr</a:t>
            </a:r>
            <a:r>
              <a:rPr lang="tr-TR" dirty="0" smtClean="0"/>
              <a:t>. Aytaç Saygın </a:t>
            </a:r>
            <a:r>
              <a:rPr lang="tr-TR" dirty="0" err="1" smtClean="0"/>
              <a:t>Gümüşkesen</a:t>
            </a:r>
            <a:r>
              <a:rPr lang="tr-TR" dirty="0" smtClean="0"/>
              <a:t>, 1999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144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2-Hidrojenasyon</a:t>
            </a:r>
          </a:p>
          <a:p>
            <a:pPr marL="0" indent="0" algn="just">
              <a:buNone/>
            </a:pPr>
            <a:r>
              <a:rPr lang="tr-TR" sz="2800" dirty="0" smtClean="0"/>
              <a:t>C zincirinde çift bağ içeren yağların belirli koşullar altında ve katalizör varlığında hidrojenle doyurularak katılaştırılması işlemidir.</a:t>
            </a:r>
          </a:p>
          <a:p>
            <a:pPr marL="0" indent="0" algn="just">
              <a:buNone/>
            </a:pPr>
            <a:r>
              <a:rPr lang="tr-TR" sz="2800" dirty="0" smtClean="0"/>
              <a:t>Reaksiyon sırasında katalizör değişime uğramaz ama yağda yapısal değişiklikler olurken, yağ asitlerinde </a:t>
            </a:r>
            <a:r>
              <a:rPr lang="tr-TR" sz="2800" dirty="0" err="1" smtClean="0"/>
              <a:t>pozisyonel</a:t>
            </a:r>
            <a:r>
              <a:rPr lang="tr-TR" sz="2800" dirty="0" smtClean="0"/>
              <a:t> ve geometrik izomerler meydana gelir, sıvı yağlar, yarı-katı, katı yağa dönüşür.</a:t>
            </a:r>
          </a:p>
          <a:p>
            <a:pPr marL="0" indent="0" algn="just">
              <a:buNone/>
            </a:pPr>
            <a:r>
              <a:rPr lang="tr-TR" sz="2800" dirty="0" smtClean="0"/>
              <a:t>Bu reaksiyonda gaz halindeki hidrojen, sıvı halinde yağ, katı halde ise katalizör kullanılır. </a:t>
            </a:r>
          </a:p>
          <a:p>
            <a:pPr marL="0" indent="0" algn="just">
              <a:buNone/>
            </a:pPr>
            <a:r>
              <a:rPr lang="tr-TR" sz="2800" dirty="0" smtClean="0"/>
              <a:t>Yağ içinde çözünen hidrojenle beraber katalizör yüzeyinde tutunma meydana gelir ve reaksiyon bu yüzeyde gerçekleşir.</a:t>
            </a:r>
          </a:p>
          <a:p>
            <a:pPr marL="0" indent="0" algn="just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4849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/>
              <a:t>Hidrojenasyon</a:t>
            </a:r>
            <a:r>
              <a:rPr lang="tr-TR" sz="2400" dirty="0" smtClean="0"/>
              <a:t> işlemi sırasında </a:t>
            </a:r>
            <a:r>
              <a:rPr lang="tr-TR" sz="2400" dirty="0" err="1" smtClean="0"/>
              <a:t>pozisyonel</a:t>
            </a:r>
            <a:r>
              <a:rPr lang="tr-TR" sz="2400" dirty="0" smtClean="0"/>
              <a:t> veya geometrik izomerler meydana gelir. Bu aşamada trans yağ asitleri oluşabilir. Özellikle kısmı </a:t>
            </a:r>
            <a:r>
              <a:rPr lang="tr-TR" sz="2400" dirty="0" err="1" smtClean="0"/>
              <a:t>hidrojenasyon</a:t>
            </a:r>
            <a:r>
              <a:rPr lang="tr-TR" sz="2400" dirty="0" smtClean="0"/>
              <a:t> uygulandığında oluşum fazladır. </a:t>
            </a:r>
          </a:p>
          <a:p>
            <a:pPr marL="0" indent="0">
              <a:buNone/>
            </a:pPr>
            <a:r>
              <a:rPr lang="tr-TR" sz="2400" dirty="0" err="1" smtClean="0"/>
              <a:t>Hidrojenasyon</a:t>
            </a:r>
            <a:r>
              <a:rPr lang="tr-TR" sz="2400" dirty="0" smtClean="0"/>
              <a:t> işlemini sırasında çift bağ içeren doymamış yağ asitleri katalizör yüzeyine </a:t>
            </a:r>
            <a:r>
              <a:rPr lang="tr-TR" sz="2400" dirty="0" err="1" smtClean="0"/>
              <a:t>adsorplanarak</a:t>
            </a:r>
            <a:r>
              <a:rPr lang="tr-TR" sz="2400" dirty="0" smtClean="0"/>
              <a:t> doymuş yağ asitlerine dönüşür veya </a:t>
            </a:r>
            <a:r>
              <a:rPr lang="tr-TR" sz="2400" dirty="0" err="1" smtClean="0"/>
              <a:t>pozisyonel</a:t>
            </a:r>
            <a:r>
              <a:rPr lang="tr-TR" sz="2400" dirty="0" smtClean="0"/>
              <a:t> /geometrik izomerler meydana gelir.</a:t>
            </a:r>
          </a:p>
          <a:p>
            <a:pPr marL="0" indent="0">
              <a:buNone/>
            </a:pPr>
            <a:r>
              <a:rPr lang="tr-TR" sz="2400" dirty="0" err="1" smtClean="0"/>
              <a:t>İzomerizasyon</a:t>
            </a:r>
            <a:r>
              <a:rPr lang="tr-TR" sz="2400" dirty="0" smtClean="0"/>
              <a:t> sonucu oluşan trans yağ asitleri </a:t>
            </a:r>
            <a:r>
              <a:rPr lang="tr-TR" sz="2400" dirty="0" err="1" smtClean="0"/>
              <a:t>cis</a:t>
            </a:r>
            <a:r>
              <a:rPr lang="tr-TR" sz="2400" dirty="0" smtClean="0"/>
              <a:t> yağ asitlerinden daha yüksek erime noktasına sahiptirler.</a:t>
            </a:r>
          </a:p>
          <a:p>
            <a:pPr marL="0" indent="0">
              <a:buNone/>
            </a:pPr>
            <a:r>
              <a:rPr lang="tr-TR" sz="2400" dirty="0" smtClean="0"/>
              <a:t>Örneğin trans, </a:t>
            </a:r>
            <a:r>
              <a:rPr lang="tr-TR" sz="2400" dirty="0" err="1" smtClean="0"/>
              <a:t>octadecanoatein</a:t>
            </a:r>
            <a:r>
              <a:rPr lang="tr-TR" sz="2400" dirty="0" smtClean="0"/>
              <a:t> (</a:t>
            </a:r>
            <a:r>
              <a:rPr lang="tr-TR" sz="2400" dirty="0" err="1" smtClean="0"/>
              <a:t>trielaidin</a:t>
            </a:r>
            <a:r>
              <a:rPr lang="tr-TR" sz="2400" dirty="0" smtClean="0"/>
              <a:t>) EN: 42°C</a:t>
            </a:r>
          </a:p>
          <a:p>
            <a:pPr marL="0" indent="0">
              <a:buNone/>
            </a:pPr>
            <a:r>
              <a:rPr lang="tr-TR" sz="2400" dirty="0" err="1" smtClean="0"/>
              <a:t>Cis</a:t>
            </a:r>
            <a:r>
              <a:rPr lang="tr-TR" sz="2400" dirty="0" smtClean="0"/>
              <a:t> formu 4,9°C</a:t>
            </a:r>
          </a:p>
        </p:txBody>
      </p:sp>
    </p:spTree>
    <p:extLst>
      <p:ext uri="{BB962C8B-B14F-4D97-AF65-F5344CB8AC3E}">
        <p14:creationId xmlns:p14="http://schemas.microsoft.com/office/powerpoint/2010/main" val="2710452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/>
              <a:t>Hidrojenasyon</a:t>
            </a:r>
            <a:r>
              <a:rPr lang="tr-TR" sz="2400" b="1" dirty="0" smtClean="0"/>
              <a:t> işlemini etkileyen faktörler</a:t>
            </a:r>
          </a:p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1-Sıcaklık</a:t>
            </a:r>
          </a:p>
          <a:p>
            <a:pPr marL="0" indent="0">
              <a:buNone/>
            </a:pPr>
            <a:r>
              <a:rPr lang="tr-TR" sz="2400" b="1" dirty="0" smtClean="0"/>
              <a:t>Düşük karıştırma hızlarında, sıcaklığın tepkime hızı üzerindeki etkisi yavaşlamaktadır.</a:t>
            </a:r>
          </a:p>
          <a:p>
            <a:pPr marL="0" indent="0">
              <a:buNone/>
            </a:pPr>
            <a:r>
              <a:rPr lang="tr-TR" sz="2400" b="1" dirty="0" smtClean="0"/>
              <a:t>Sıcaklığın artması, hidrojenin yağdaki çözünürlüğünü arttırır, yağın viskozitesini düşürür. Karıştırma hızı da artınca hidrojenin yağ fazına transferi hızlanır.</a:t>
            </a:r>
          </a:p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2-Hidrojen basıncı</a:t>
            </a:r>
          </a:p>
          <a:p>
            <a:pPr marL="0" indent="0">
              <a:buNone/>
            </a:pPr>
            <a:r>
              <a:rPr lang="tr-TR" sz="2400" b="1" dirty="0" smtClean="0"/>
              <a:t>Basınç, reaksiyonun hızı, seçiciliği ve trans izomer oluşumunu etkiler. Yüksek hidrojen basıncında hidrojenin yağdaki çözünürlüğü artar, reaksiyon hızlanır, trans izomer oluşumu azalır, ancak reaksiyonun seçiciliği düşer.</a:t>
            </a:r>
          </a:p>
        </p:txBody>
      </p:sp>
    </p:spTree>
    <p:extLst>
      <p:ext uri="{BB962C8B-B14F-4D97-AF65-F5344CB8AC3E}">
        <p14:creationId xmlns:p14="http://schemas.microsoft.com/office/powerpoint/2010/main" val="245694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3-Katalizör tipi ve konsantrasyonu</a:t>
            </a:r>
          </a:p>
          <a:p>
            <a:pPr marL="0" indent="0">
              <a:buNone/>
            </a:pPr>
            <a:endParaRPr lang="tr-T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000" b="1" dirty="0" smtClean="0"/>
              <a:t>Katalizör (katı) + Hidrojen (gaz) + Yağ (sıvı</a:t>
            </a:r>
            <a:r>
              <a:rPr lang="tr-TR" sz="2000" b="1" dirty="0"/>
              <a:t>) </a:t>
            </a:r>
            <a:r>
              <a:rPr lang="tr-TR" sz="2000" b="1" dirty="0" smtClean="0"/>
              <a:t>          </a:t>
            </a:r>
            <a:r>
              <a:rPr lang="tr-TR" sz="2000" b="1" dirty="0" err="1" smtClean="0"/>
              <a:t>Adsorpsiyon</a:t>
            </a:r>
            <a:endParaRPr lang="tr-TR" sz="2000" b="1" dirty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Katalizör + Kompleks yapı (H2+yağ)    </a:t>
            </a:r>
            <a:r>
              <a:rPr lang="tr-TR" sz="2000" b="1" dirty="0" err="1" smtClean="0"/>
              <a:t>Desorpsiyon</a:t>
            </a:r>
            <a:r>
              <a:rPr lang="tr-TR" sz="2000" b="1" dirty="0" smtClean="0"/>
              <a:t>              </a:t>
            </a:r>
            <a:r>
              <a:rPr lang="tr-TR" sz="2000" b="1" dirty="0" err="1" smtClean="0"/>
              <a:t>Ürün+Katalizör</a:t>
            </a:r>
            <a:endParaRPr lang="tr-TR" sz="2000" b="1" dirty="0" smtClean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buNone/>
            </a:pPr>
            <a:endParaRPr lang="tr-T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4-Yağ türü</a:t>
            </a:r>
          </a:p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5-Karıştırma hızı: </a:t>
            </a:r>
            <a:r>
              <a:rPr lang="tr-TR" sz="2400" b="1" dirty="0" smtClean="0"/>
              <a:t>Katalizör yüzeyinde yeterli miktarda hidrojen bulunmasını etkiler. Hız yeterli değilse, katalizör yüzeyindeki </a:t>
            </a:r>
            <a:r>
              <a:rPr lang="tr-TR" sz="2400" b="1" dirty="0" err="1" smtClean="0"/>
              <a:t>adsorbe</a:t>
            </a:r>
            <a:r>
              <a:rPr lang="tr-TR" sz="2400" b="1" dirty="0" smtClean="0"/>
              <a:t> edilen hidrojen miktarı azalır</a:t>
            </a:r>
            <a:endParaRPr lang="tr-TR" sz="2400" b="1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4968044" y="184097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283968" y="256490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95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642</Words>
  <Application>Microsoft Office PowerPoint</Application>
  <PresentationFormat>Ekran Gösterisi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GKK207 YAĞ ANALİZLERİ  DERS 12: YAĞ MODİFİKASYON YÖNTEMLERİ</vt:lpstr>
      <vt:lpstr>PowerPoint Sunusu</vt:lpstr>
      <vt:lpstr>Fraksiyone kristalizasyon işleminin amacı</vt:lpstr>
      <vt:lpstr>Fraksiyone kristalizasyon yöntemleri</vt:lpstr>
      <vt:lpstr>PowerPoint Sunusu</vt:lpstr>
      <vt:lpstr>PowerPoint Sunusu</vt:lpstr>
      <vt:lpstr>PowerPoint Sunusu</vt:lpstr>
      <vt:lpstr>PowerPoint Sunusu</vt:lpstr>
      <vt:lpstr>PowerPoint Sunusu</vt:lpstr>
      <vt:lpstr>İnteresterififasyon</vt:lpstr>
      <vt:lpstr>PowerPoint Sunusu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GTE209 BİTKİSEL YAĞ TEKNOLOJİSİ  DERS 9: YAĞ MODİFİKASYON YÖNTEMLERİ</dc:title>
  <dc:creator>HP2020</dc:creator>
  <cp:lastModifiedBy>HP2020</cp:lastModifiedBy>
  <cp:revision>15</cp:revision>
  <dcterms:created xsi:type="dcterms:W3CDTF">2020-12-28T13:39:24Z</dcterms:created>
  <dcterms:modified xsi:type="dcterms:W3CDTF">2021-01-03T18:11:12Z</dcterms:modified>
</cp:coreProperties>
</file>