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1" r:id="rId5"/>
    <p:sldId id="262" r:id="rId6"/>
    <p:sldId id="263" r:id="rId7"/>
    <p:sldId id="265" r:id="rId8"/>
    <p:sldId id="266" r:id="rId9"/>
    <p:sldId id="267" r:id="rId10"/>
    <p:sldId id="268" r:id="rId11"/>
    <p:sldId id="269" r:id="rId12"/>
    <p:sldId id="270" r:id="rId13"/>
    <p:sldId id="271" r:id="rId14"/>
    <p:sldId id="272" r:id="rId15"/>
    <p:sldId id="274" r:id="rId16"/>
    <p:sldId id="276" r:id="rId17"/>
    <p:sldId id="277"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541"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BF4526-7C29-469D-BA97-DFFDFBB036A2}" type="datetimeFigureOut">
              <a:rPr lang="tr-TR" smtClean="0"/>
              <a:t>13.12.2020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2299BD-5748-4927-B67F-094A40B47255}" type="slidenum">
              <a:rPr lang="tr-TR" smtClean="0"/>
              <a:t>‹#›</a:t>
            </a:fld>
            <a:endParaRPr lang="tr-TR"/>
          </a:p>
        </p:txBody>
      </p:sp>
    </p:spTree>
    <p:extLst>
      <p:ext uri="{BB962C8B-B14F-4D97-AF65-F5344CB8AC3E}">
        <p14:creationId xmlns:p14="http://schemas.microsoft.com/office/powerpoint/2010/main" val="584220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12299BD-5748-4927-B67F-094A40B47255}" type="slidenum">
              <a:rPr lang="tr-TR" smtClean="0"/>
              <a:t>7</a:t>
            </a:fld>
            <a:endParaRPr lang="tr-TR"/>
          </a:p>
        </p:txBody>
      </p:sp>
    </p:spTree>
    <p:extLst>
      <p:ext uri="{BB962C8B-B14F-4D97-AF65-F5344CB8AC3E}">
        <p14:creationId xmlns:p14="http://schemas.microsoft.com/office/powerpoint/2010/main" val="3247655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Sütü</a:t>
            </a:r>
            <a:endParaRPr lang="tr-TR" dirty="0"/>
          </a:p>
        </p:txBody>
      </p:sp>
      <p:sp>
        <p:nvSpPr>
          <p:cNvPr id="4" name="Slayt Numarası Yer Tutucusu 3"/>
          <p:cNvSpPr>
            <a:spLocks noGrp="1"/>
          </p:cNvSpPr>
          <p:nvPr>
            <p:ph type="sldNum" sz="quarter" idx="10"/>
          </p:nvPr>
        </p:nvSpPr>
        <p:spPr/>
        <p:txBody>
          <a:bodyPr/>
          <a:lstStyle/>
          <a:p>
            <a:fld id="{F12299BD-5748-4927-B67F-094A40B47255}" type="slidenum">
              <a:rPr lang="tr-TR" smtClean="0"/>
              <a:t>13</a:t>
            </a:fld>
            <a:endParaRPr lang="tr-TR"/>
          </a:p>
        </p:txBody>
      </p:sp>
    </p:spTree>
    <p:extLst>
      <p:ext uri="{BB962C8B-B14F-4D97-AF65-F5344CB8AC3E}">
        <p14:creationId xmlns:p14="http://schemas.microsoft.com/office/powerpoint/2010/main" val="577904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Sütü</a:t>
            </a:r>
            <a:endParaRPr lang="tr-TR"/>
          </a:p>
        </p:txBody>
      </p:sp>
      <p:sp>
        <p:nvSpPr>
          <p:cNvPr id="4" name="Slayt Numarası Yer Tutucusu 3"/>
          <p:cNvSpPr>
            <a:spLocks noGrp="1"/>
          </p:cNvSpPr>
          <p:nvPr>
            <p:ph type="sldNum" sz="quarter" idx="10"/>
          </p:nvPr>
        </p:nvSpPr>
        <p:spPr/>
        <p:txBody>
          <a:bodyPr/>
          <a:lstStyle/>
          <a:p>
            <a:fld id="{F12299BD-5748-4927-B67F-094A40B47255}" type="slidenum">
              <a:rPr lang="tr-TR" smtClean="0"/>
              <a:t>14</a:t>
            </a:fld>
            <a:endParaRPr lang="tr-TR"/>
          </a:p>
        </p:txBody>
      </p:sp>
    </p:spTree>
    <p:extLst>
      <p:ext uri="{BB962C8B-B14F-4D97-AF65-F5344CB8AC3E}">
        <p14:creationId xmlns:p14="http://schemas.microsoft.com/office/powerpoint/2010/main" val="577904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Sütü</a:t>
            </a:r>
            <a:endParaRPr lang="tr-TR"/>
          </a:p>
        </p:txBody>
      </p:sp>
      <p:sp>
        <p:nvSpPr>
          <p:cNvPr id="4" name="Slayt Numarası Yer Tutucusu 3"/>
          <p:cNvSpPr>
            <a:spLocks noGrp="1"/>
          </p:cNvSpPr>
          <p:nvPr>
            <p:ph type="sldNum" sz="quarter" idx="10"/>
          </p:nvPr>
        </p:nvSpPr>
        <p:spPr/>
        <p:txBody>
          <a:bodyPr/>
          <a:lstStyle/>
          <a:p>
            <a:fld id="{F12299BD-5748-4927-B67F-094A40B47255}" type="slidenum">
              <a:rPr lang="tr-TR" smtClean="0"/>
              <a:t>15</a:t>
            </a:fld>
            <a:endParaRPr lang="tr-TR"/>
          </a:p>
        </p:txBody>
      </p:sp>
    </p:spTree>
    <p:extLst>
      <p:ext uri="{BB962C8B-B14F-4D97-AF65-F5344CB8AC3E}">
        <p14:creationId xmlns:p14="http://schemas.microsoft.com/office/powerpoint/2010/main" val="577904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Sütü</a:t>
            </a:r>
            <a:endParaRPr lang="tr-TR"/>
          </a:p>
        </p:txBody>
      </p:sp>
      <p:sp>
        <p:nvSpPr>
          <p:cNvPr id="4" name="Slayt Numarası Yer Tutucusu 3"/>
          <p:cNvSpPr>
            <a:spLocks noGrp="1"/>
          </p:cNvSpPr>
          <p:nvPr>
            <p:ph type="sldNum" sz="quarter" idx="10"/>
          </p:nvPr>
        </p:nvSpPr>
        <p:spPr/>
        <p:txBody>
          <a:bodyPr/>
          <a:lstStyle/>
          <a:p>
            <a:fld id="{F12299BD-5748-4927-B67F-094A40B47255}" type="slidenum">
              <a:rPr lang="tr-TR" smtClean="0"/>
              <a:t>16</a:t>
            </a:fld>
            <a:endParaRPr lang="tr-TR"/>
          </a:p>
        </p:txBody>
      </p:sp>
    </p:spTree>
    <p:extLst>
      <p:ext uri="{BB962C8B-B14F-4D97-AF65-F5344CB8AC3E}">
        <p14:creationId xmlns:p14="http://schemas.microsoft.com/office/powerpoint/2010/main" val="577904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mtClean="0"/>
              <a:t>Sütü</a:t>
            </a:r>
            <a:endParaRPr lang="tr-TR"/>
          </a:p>
        </p:txBody>
      </p:sp>
      <p:sp>
        <p:nvSpPr>
          <p:cNvPr id="4" name="Slayt Numarası Yer Tutucusu 3"/>
          <p:cNvSpPr>
            <a:spLocks noGrp="1"/>
          </p:cNvSpPr>
          <p:nvPr>
            <p:ph type="sldNum" sz="quarter" idx="10"/>
          </p:nvPr>
        </p:nvSpPr>
        <p:spPr/>
        <p:txBody>
          <a:bodyPr/>
          <a:lstStyle/>
          <a:p>
            <a:fld id="{F12299BD-5748-4927-B67F-094A40B47255}" type="slidenum">
              <a:rPr lang="tr-TR" smtClean="0"/>
              <a:t>17</a:t>
            </a:fld>
            <a:endParaRPr lang="tr-TR"/>
          </a:p>
        </p:txBody>
      </p:sp>
    </p:spTree>
    <p:extLst>
      <p:ext uri="{BB962C8B-B14F-4D97-AF65-F5344CB8AC3E}">
        <p14:creationId xmlns:p14="http://schemas.microsoft.com/office/powerpoint/2010/main" val="57790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D19D54E-D411-441A-A558-33F387FAFD65}"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310930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19D54E-D411-441A-A558-33F387FAFD65}"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1197700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19D54E-D411-441A-A558-33F387FAFD65}"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355803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19D54E-D411-441A-A558-33F387FAFD65}"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2823498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D19D54E-D411-441A-A558-33F387FAFD65}" type="datetimeFigureOut">
              <a:rPr lang="tr-TR" smtClean="0"/>
              <a:t>13.12.2020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1355694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D19D54E-D411-441A-A558-33F387FAFD65}" type="datetimeFigureOut">
              <a:rPr lang="tr-TR" smtClean="0"/>
              <a:t>13.12.2020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3762986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D19D54E-D411-441A-A558-33F387FAFD65}" type="datetimeFigureOut">
              <a:rPr lang="tr-TR" smtClean="0"/>
              <a:t>13.12.2020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3710579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D19D54E-D411-441A-A558-33F387FAFD65}" type="datetimeFigureOut">
              <a:rPr lang="tr-TR" smtClean="0"/>
              <a:t>13.12.2020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250020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19D54E-D411-441A-A558-33F387FAFD65}" type="datetimeFigureOut">
              <a:rPr lang="tr-TR" smtClean="0"/>
              <a:t>13.12.2020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357405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19D54E-D411-441A-A558-33F387FAFD65}" type="datetimeFigureOut">
              <a:rPr lang="tr-TR" smtClean="0"/>
              <a:t>13.12.2020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958209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19D54E-D411-441A-A558-33F387FAFD65}" type="datetimeFigureOut">
              <a:rPr lang="tr-TR" smtClean="0"/>
              <a:t>13.12.2020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BF560D-F50C-4B80-99E5-36FF1FEF9EB5}" type="slidenum">
              <a:rPr lang="tr-TR" smtClean="0"/>
              <a:t>‹#›</a:t>
            </a:fld>
            <a:endParaRPr lang="tr-TR"/>
          </a:p>
        </p:txBody>
      </p:sp>
    </p:spTree>
    <p:extLst>
      <p:ext uri="{BB962C8B-B14F-4D97-AF65-F5344CB8AC3E}">
        <p14:creationId xmlns:p14="http://schemas.microsoft.com/office/powerpoint/2010/main" val="2650067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9D54E-D411-441A-A558-33F387FAFD65}" type="datetimeFigureOut">
              <a:rPr lang="tr-TR" smtClean="0"/>
              <a:t>13.12.2020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BF560D-F50C-4B80-99E5-36FF1FEF9EB5}" type="slidenum">
              <a:rPr lang="tr-TR" smtClean="0"/>
              <a:t>‹#›</a:t>
            </a:fld>
            <a:endParaRPr lang="tr-TR"/>
          </a:p>
        </p:txBody>
      </p:sp>
    </p:spTree>
    <p:extLst>
      <p:ext uri="{BB962C8B-B14F-4D97-AF65-F5344CB8AC3E}">
        <p14:creationId xmlns:p14="http://schemas.microsoft.com/office/powerpoint/2010/main" val="2602145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Rethinking Milk: Science Takes On the Dairy Dilem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74" y="1052736"/>
            <a:ext cx="8826124" cy="4752528"/>
          </a:xfrm>
          <a:prstGeom prst="rect">
            <a:avLst/>
          </a:prstGeom>
          <a:noFill/>
          <a:extLst>
            <a:ext uri="{909E8E84-426E-40DD-AFC4-6F175D3DCCD1}">
              <a14:hiddenFill xmlns:a14="http://schemas.microsoft.com/office/drawing/2010/main">
                <a:solidFill>
                  <a:srgbClr val="FFFFFF"/>
                </a:solidFill>
              </a14:hiddenFill>
            </a:ext>
          </a:extLst>
        </p:spPr>
      </p:pic>
      <p:sp>
        <p:nvSpPr>
          <p:cNvPr id="2" name="Başlık 1"/>
          <p:cNvSpPr>
            <a:spLocks noGrp="1"/>
          </p:cNvSpPr>
          <p:nvPr>
            <p:ph type="ctrTitle"/>
          </p:nvPr>
        </p:nvSpPr>
        <p:spPr>
          <a:xfrm>
            <a:off x="560147" y="1700808"/>
            <a:ext cx="7902177" cy="2048248"/>
          </a:xfrm>
        </p:spPr>
        <p:txBody>
          <a:bodyPr>
            <a:noAutofit/>
          </a:bodyPr>
          <a:lstStyle/>
          <a:p>
            <a:r>
              <a:rPr lang="tr-TR" sz="3200" b="1" dirty="0"/>
              <a:t>DERS </a:t>
            </a:r>
            <a:r>
              <a:rPr lang="tr-TR" sz="3200" b="1" dirty="0" smtClean="0"/>
              <a:t>7</a:t>
            </a:r>
            <a:br>
              <a:rPr lang="tr-TR" sz="3200" b="1" dirty="0" smtClean="0"/>
            </a:br>
            <a:r>
              <a:rPr lang="tr-TR" sz="3200" b="1" dirty="0" smtClean="0"/>
              <a:t>SÜTÜN FİZİKOKİMYASAL ÖZELLİKLERİ</a:t>
            </a:r>
            <a:endParaRPr lang="tr-TR" sz="3200" b="1" dirty="0"/>
          </a:p>
        </p:txBody>
      </p:sp>
      <p:sp>
        <p:nvSpPr>
          <p:cNvPr id="3" name="Alt Başlık 2"/>
          <p:cNvSpPr>
            <a:spLocks noGrp="1"/>
          </p:cNvSpPr>
          <p:nvPr>
            <p:ph type="subTitle" idx="1"/>
          </p:nvPr>
        </p:nvSpPr>
        <p:spPr>
          <a:xfrm>
            <a:off x="1331640" y="5819057"/>
            <a:ext cx="7406640" cy="893744"/>
          </a:xfrm>
        </p:spPr>
        <p:txBody>
          <a:bodyPr>
            <a:normAutofit/>
          </a:bodyPr>
          <a:lstStyle/>
          <a:p>
            <a:r>
              <a:rPr lang="tr-TR" b="1" dirty="0" smtClean="0"/>
              <a:t>Dr. </a:t>
            </a:r>
            <a:r>
              <a:rPr lang="tr-TR" b="1" dirty="0" err="1" smtClean="0"/>
              <a:t>Öğr</a:t>
            </a:r>
            <a:r>
              <a:rPr lang="tr-TR" b="1" dirty="0" smtClean="0"/>
              <a:t>. Üyesi Gülten ŞEKEROĞLU</a:t>
            </a:r>
            <a:endParaRPr lang="tr-TR" b="1" dirty="0"/>
          </a:p>
        </p:txBody>
      </p:sp>
      <p:sp>
        <p:nvSpPr>
          <p:cNvPr id="5" name="Başlık 1"/>
          <p:cNvSpPr txBox="1">
            <a:spLocks/>
          </p:cNvSpPr>
          <p:nvPr/>
        </p:nvSpPr>
        <p:spPr>
          <a:xfrm>
            <a:off x="539552" y="188640"/>
            <a:ext cx="7406640" cy="720080"/>
          </a:xfrm>
          <a:prstGeom prst="rect">
            <a:avLst/>
          </a:prstGeom>
        </p:spPr>
        <p:txBody>
          <a:bodyPr anchor="b">
            <a:normAutofit fontScale="925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tr-TR" sz="3200" dirty="0" smtClean="0"/>
              <a:t>GKK201 </a:t>
            </a:r>
            <a:r>
              <a:rPr lang="tr-TR" sz="3200" dirty="0"/>
              <a:t>SÜT VE </a:t>
            </a:r>
            <a:r>
              <a:rPr lang="tr-TR" sz="3200" dirty="0" smtClean="0"/>
              <a:t>SÜT ÜRÜNLERİ ANALİZLERİ </a:t>
            </a:r>
            <a:r>
              <a:rPr lang="tr-TR" sz="3200" dirty="0"/>
              <a:t>–</a:t>
            </a:r>
            <a:r>
              <a:rPr lang="tr-TR" sz="3200" dirty="0" smtClean="0"/>
              <a:t>I</a:t>
            </a:r>
            <a:endParaRPr lang="tr-TR" sz="3200" dirty="0"/>
          </a:p>
        </p:txBody>
      </p:sp>
    </p:spTree>
    <p:extLst>
      <p:ext uri="{BB962C8B-B14F-4D97-AF65-F5344CB8AC3E}">
        <p14:creationId xmlns:p14="http://schemas.microsoft.com/office/powerpoint/2010/main" val="3523950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363272" cy="5433467"/>
          </a:xfrm>
        </p:spPr>
        <p:txBody>
          <a:bodyPr>
            <a:normAutofit fontScale="40000" lnSpcReduction="20000"/>
          </a:bodyPr>
          <a:lstStyle/>
          <a:p>
            <a:pPr marL="0" indent="0" fontAlgn="base">
              <a:buNone/>
            </a:pPr>
            <a:r>
              <a:rPr lang="tr-TR" sz="5100" dirty="0" err="1"/>
              <a:t>Resazurin</a:t>
            </a:r>
            <a:r>
              <a:rPr lang="tr-TR" sz="5100" dirty="0"/>
              <a:t> testi 2 ayrı prensibe göre uygulanabilir :</a:t>
            </a:r>
          </a:p>
          <a:p>
            <a:pPr marL="0" indent="0" fontAlgn="base">
              <a:buNone/>
            </a:pPr>
            <a:r>
              <a:rPr lang="tr-TR" sz="5100" dirty="0"/>
              <a:t> </a:t>
            </a:r>
            <a:r>
              <a:rPr lang="tr-TR" sz="5100" dirty="0" smtClean="0"/>
              <a:t>- </a:t>
            </a:r>
            <a:r>
              <a:rPr lang="tr-TR" sz="5100" dirty="0"/>
              <a:t>Belirli bir renk açılması olana kadar geçen süre tespit edilerek (metilen mavisi testinde olduğu gibi).</a:t>
            </a:r>
          </a:p>
          <a:p>
            <a:pPr marL="0" indent="0" fontAlgn="base">
              <a:buNone/>
            </a:pPr>
            <a:r>
              <a:rPr lang="tr-TR" sz="5100" dirty="0"/>
              <a:t>- Belirli süre sonunda hangi rengin meydana geldiği kaydedilerek.</a:t>
            </a:r>
          </a:p>
          <a:p>
            <a:pPr marL="0" indent="0" fontAlgn="base">
              <a:buNone/>
            </a:pPr>
            <a:r>
              <a:rPr lang="tr-TR" sz="5100" dirty="0"/>
              <a:t> </a:t>
            </a:r>
            <a:r>
              <a:rPr lang="tr-TR" sz="5100" dirty="0" smtClean="0"/>
              <a:t> Her </a:t>
            </a:r>
            <a:r>
              <a:rPr lang="tr-TR" sz="5100" dirty="0"/>
              <a:t>iki teste okuma hariç işlem aynıdır</a:t>
            </a:r>
            <a:r>
              <a:rPr lang="tr-TR" sz="5100" dirty="0" smtClean="0"/>
              <a:t>.</a:t>
            </a:r>
          </a:p>
          <a:p>
            <a:pPr marL="0" indent="0" fontAlgn="base">
              <a:buNone/>
            </a:pPr>
            <a:r>
              <a:rPr lang="tr-TR" sz="5100" dirty="0" smtClean="0"/>
              <a:t>-Test </a:t>
            </a:r>
            <a:r>
              <a:rPr lang="tr-TR" sz="5100" dirty="0"/>
              <a:t>yapılacak süt numunesinden 10 ml. steril pipetle steril tüpe konur. Üzerine 1 ml. boya çözeltisinden eklenir. Lastik tıpa kapanıp 2.3 defa alt üst edilir. 37 ° C </a:t>
            </a:r>
            <a:r>
              <a:rPr lang="tr-TR" sz="5100" dirty="0" err="1"/>
              <a:t>lik</a:t>
            </a:r>
            <a:r>
              <a:rPr lang="tr-TR" sz="5100" dirty="0"/>
              <a:t> su banyosuna konulur. Belirli bir renk meydana gelene kadar geçen sürenin tespiti yapılır.</a:t>
            </a:r>
          </a:p>
          <a:p>
            <a:pPr marL="0" indent="0" fontAlgn="base">
              <a:buNone/>
            </a:pPr>
            <a:r>
              <a:rPr lang="tr-TR" sz="5100" dirty="0" smtClean="0"/>
              <a:t>-Değerlendirme</a:t>
            </a:r>
            <a:r>
              <a:rPr lang="tr-TR" sz="5100" dirty="0"/>
              <a:t>, metilen mavisi indirgeme testi ile hemen hemen aynı sonuçları vermektedir. Belirlenen leylak rengine indeks 4 denilir.</a:t>
            </a:r>
          </a:p>
          <a:p>
            <a:pPr marL="0" indent="0" fontAlgn="base">
              <a:buNone/>
            </a:pPr>
            <a:r>
              <a:rPr lang="tr-TR" sz="5100" dirty="0"/>
              <a:t> </a:t>
            </a:r>
          </a:p>
          <a:p>
            <a:pPr marL="0" indent="0" fontAlgn="base">
              <a:buNone/>
            </a:pPr>
            <a:r>
              <a:rPr lang="tr-TR" sz="5100" u="sng" dirty="0"/>
              <a:t>Süt Sınıfı     4 no.lu indekse kadar geçen süre(Leylak)</a:t>
            </a:r>
          </a:p>
          <a:p>
            <a:pPr marL="0" indent="0" fontAlgn="base">
              <a:buNone/>
            </a:pPr>
            <a:r>
              <a:rPr lang="tr-TR" sz="5100" dirty="0"/>
              <a:t>      1.                                3 saat</a:t>
            </a:r>
          </a:p>
          <a:p>
            <a:pPr marL="0" indent="0" fontAlgn="base">
              <a:buNone/>
            </a:pPr>
            <a:r>
              <a:rPr lang="tr-TR" sz="5100" dirty="0"/>
              <a:t>      2.                             2-3 saat</a:t>
            </a:r>
          </a:p>
          <a:p>
            <a:pPr marL="0" indent="0" fontAlgn="base">
              <a:buNone/>
            </a:pPr>
            <a:r>
              <a:rPr lang="tr-TR" sz="5100" dirty="0"/>
              <a:t>      3.                             1-2 saat</a:t>
            </a:r>
          </a:p>
          <a:p>
            <a:pPr marL="0" indent="0" fontAlgn="base">
              <a:buNone/>
            </a:pPr>
            <a:r>
              <a:rPr lang="tr-TR" sz="5100" dirty="0"/>
              <a:t>      4.                                1 saat</a:t>
            </a:r>
          </a:p>
          <a:p>
            <a:pPr marL="0" indent="0">
              <a:buNone/>
            </a:pPr>
            <a:endParaRPr lang="tr-TR" dirty="0"/>
          </a:p>
        </p:txBody>
      </p:sp>
    </p:spTree>
    <p:extLst>
      <p:ext uri="{BB962C8B-B14F-4D97-AF65-F5344CB8AC3E}">
        <p14:creationId xmlns:p14="http://schemas.microsoft.com/office/powerpoint/2010/main" val="3455566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62500" lnSpcReduction="20000"/>
          </a:bodyPr>
          <a:lstStyle/>
          <a:p>
            <a:pPr marL="0" indent="0" fontAlgn="base">
              <a:buNone/>
            </a:pPr>
            <a:r>
              <a:rPr lang="tr-TR" b="1" dirty="0"/>
              <a:t>Belirli bir süre sonunda okuma:</a:t>
            </a:r>
          </a:p>
          <a:p>
            <a:pPr marL="0" indent="0" fontAlgn="base">
              <a:buNone/>
            </a:pPr>
            <a:r>
              <a:rPr lang="tr-TR" dirty="0"/>
              <a:t> </a:t>
            </a:r>
          </a:p>
          <a:p>
            <a:pPr marL="0" indent="0" fontAlgn="base">
              <a:buNone/>
            </a:pPr>
            <a:r>
              <a:rPr lang="tr-TR" dirty="0"/>
              <a:t>• 1 saatlik test</a:t>
            </a:r>
          </a:p>
          <a:p>
            <a:pPr marL="0" indent="0" fontAlgn="base">
              <a:buNone/>
            </a:pPr>
            <a:r>
              <a:rPr lang="tr-TR" u="sng" dirty="0" smtClean="0"/>
              <a:t>Sınıf</a:t>
            </a:r>
            <a:r>
              <a:rPr lang="tr-TR" u="sng" dirty="0"/>
              <a:t>       1 saat sonunda indeks      </a:t>
            </a:r>
            <a:r>
              <a:rPr lang="tr-TR" u="sng" dirty="0" smtClean="0"/>
              <a:t>Sonuç</a:t>
            </a:r>
            <a:endParaRPr lang="tr-TR" u="sng" dirty="0"/>
          </a:p>
          <a:p>
            <a:pPr marL="0" indent="0" fontAlgn="base">
              <a:buNone/>
            </a:pPr>
            <a:r>
              <a:rPr lang="tr-TR" dirty="0"/>
              <a:t>   1                     4.5-6               </a:t>
            </a:r>
            <a:r>
              <a:rPr lang="tr-TR" dirty="0" smtClean="0"/>
              <a:t>      Tatminkar</a:t>
            </a:r>
            <a:endParaRPr lang="tr-TR" dirty="0"/>
          </a:p>
          <a:p>
            <a:pPr marL="0" indent="0" fontAlgn="base">
              <a:buNone/>
            </a:pPr>
            <a:r>
              <a:rPr lang="tr-TR" dirty="0"/>
              <a:t>   2                     1.5-3                </a:t>
            </a:r>
            <a:r>
              <a:rPr lang="tr-TR" dirty="0" smtClean="0"/>
              <a:t>      Şüpheli</a:t>
            </a:r>
            <a:endParaRPr lang="tr-TR" dirty="0"/>
          </a:p>
          <a:p>
            <a:pPr marL="0" indent="0" fontAlgn="base">
              <a:buNone/>
            </a:pPr>
            <a:r>
              <a:rPr lang="tr-TR" dirty="0"/>
              <a:t>   3                        1                   </a:t>
            </a:r>
            <a:r>
              <a:rPr lang="tr-TR" dirty="0" smtClean="0"/>
              <a:t>      Tatminkar </a:t>
            </a:r>
            <a:r>
              <a:rPr lang="tr-TR" dirty="0"/>
              <a:t>Değil</a:t>
            </a:r>
          </a:p>
          <a:p>
            <a:pPr marL="0" indent="0" fontAlgn="base">
              <a:buNone/>
            </a:pPr>
            <a:r>
              <a:rPr lang="tr-TR" dirty="0"/>
              <a:t> </a:t>
            </a:r>
          </a:p>
          <a:p>
            <a:pPr marL="0" indent="0" fontAlgn="base">
              <a:buNone/>
            </a:pPr>
            <a:r>
              <a:rPr lang="tr-TR" dirty="0"/>
              <a:t>Bu metot sütün bakteriyolojik kalitesi hakkında kesin bir fikir vermemektedir. Çünkü, sütün içinde fazla miktarda lökosit varsa hızla renk açılmasına sebep olduğundan hatalı değerlendirmeye neden olmaktadır. Bu hata metilen mavisi testinde yoktur.</a:t>
            </a:r>
          </a:p>
          <a:p>
            <a:pPr marL="0" indent="0" fontAlgn="base">
              <a:buNone/>
            </a:pPr>
            <a:r>
              <a:rPr lang="tr-TR" dirty="0"/>
              <a:t> </a:t>
            </a:r>
            <a:r>
              <a:rPr lang="tr-TR" dirty="0" smtClean="0"/>
              <a:t>• </a:t>
            </a:r>
            <a:r>
              <a:rPr lang="tr-TR" dirty="0"/>
              <a:t>10 dakikalık Test, Platform testidir. Bu metot sütün sınıflandırılmasında kullanılmaz. Sadece çok kötü kaliteli sütün tespitinde kullanılır.</a:t>
            </a:r>
          </a:p>
          <a:p>
            <a:pPr marL="0" indent="0" fontAlgn="base">
              <a:buNone/>
            </a:pPr>
            <a:r>
              <a:rPr lang="tr-TR" dirty="0"/>
              <a:t> </a:t>
            </a:r>
            <a:r>
              <a:rPr lang="tr-TR" dirty="0" smtClean="0"/>
              <a:t>10 </a:t>
            </a:r>
            <a:r>
              <a:rPr lang="tr-TR" dirty="0"/>
              <a:t>dakika sonra indeks 1 veya 0’ı buluyorsa (pembe veya beyaz) o süt geri çevrilir.</a:t>
            </a:r>
          </a:p>
          <a:p>
            <a:pPr marL="0" indent="0">
              <a:buNone/>
            </a:pPr>
            <a:r>
              <a:rPr lang="tr-TR" dirty="0"/>
              <a:t> </a:t>
            </a:r>
          </a:p>
          <a:p>
            <a:pPr marL="0" indent="0">
              <a:buNone/>
            </a:pPr>
            <a:endParaRPr lang="tr-TR" dirty="0"/>
          </a:p>
        </p:txBody>
      </p:sp>
    </p:spTree>
    <p:extLst>
      <p:ext uri="{BB962C8B-B14F-4D97-AF65-F5344CB8AC3E}">
        <p14:creationId xmlns:p14="http://schemas.microsoft.com/office/powerpoint/2010/main" val="1623222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pPr marL="0" indent="0">
              <a:buNone/>
            </a:pPr>
            <a:r>
              <a:rPr lang="tr-TR" sz="2800" u="sng" dirty="0" smtClean="0"/>
              <a:t>Süt ve ürünlerinin redoks potansiyelleri (</a:t>
            </a:r>
            <a:r>
              <a:rPr lang="tr-TR" sz="2800" u="sng" dirty="0" err="1" smtClean="0"/>
              <a:t>mV</a:t>
            </a:r>
            <a:r>
              <a:rPr lang="tr-TR" sz="2800" u="sng" dirty="0" smtClean="0"/>
              <a:t>)</a:t>
            </a:r>
          </a:p>
          <a:p>
            <a:pPr marL="0" indent="0">
              <a:buNone/>
            </a:pPr>
            <a:r>
              <a:rPr lang="tr-TR" sz="2800" dirty="0" smtClean="0"/>
              <a:t>Çiğ süt………………………....+250…….+300</a:t>
            </a:r>
          </a:p>
          <a:p>
            <a:pPr marL="0" indent="0">
              <a:buNone/>
            </a:pPr>
            <a:r>
              <a:rPr lang="tr-TR" sz="2800" dirty="0" smtClean="0"/>
              <a:t>Pastörize süt…………………+100</a:t>
            </a:r>
          </a:p>
          <a:p>
            <a:pPr marL="0" indent="0">
              <a:buNone/>
            </a:pPr>
            <a:r>
              <a:rPr lang="tr-TR" sz="2800" dirty="0" smtClean="0"/>
              <a:t>Eritme peyniri……………….+50</a:t>
            </a:r>
          </a:p>
          <a:p>
            <a:pPr marL="0" indent="0">
              <a:buNone/>
            </a:pPr>
            <a:r>
              <a:rPr lang="tr-TR" sz="2800" dirty="0" smtClean="0"/>
              <a:t>Yoğurt…………………………..-150</a:t>
            </a:r>
          </a:p>
          <a:p>
            <a:pPr marL="0" indent="0">
              <a:buNone/>
            </a:pPr>
            <a:r>
              <a:rPr lang="tr-TR" sz="2800" dirty="0" err="1" smtClean="0"/>
              <a:t>Emmental</a:t>
            </a:r>
            <a:r>
              <a:rPr lang="tr-TR" sz="2800" dirty="0" smtClean="0"/>
              <a:t> peyniri…………-300</a:t>
            </a:r>
          </a:p>
          <a:p>
            <a:pPr marL="0" indent="0">
              <a:buNone/>
            </a:pPr>
            <a:endParaRPr lang="tr-TR" sz="2800" dirty="0"/>
          </a:p>
        </p:txBody>
      </p:sp>
    </p:spTree>
    <p:extLst>
      <p:ext uri="{BB962C8B-B14F-4D97-AF65-F5344CB8AC3E}">
        <p14:creationId xmlns:p14="http://schemas.microsoft.com/office/powerpoint/2010/main" val="367893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836712"/>
            <a:ext cx="8291264" cy="5472608"/>
          </a:xfrm>
        </p:spPr>
        <p:txBody>
          <a:bodyPr>
            <a:normAutofit fontScale="70000" lnSpcReduction="20000"/>
          </a:bodyPr>
          <a:lstStyle/>
          <a:p>
            <a:pPr marL="0" indent="0">
              <a:buNone/>
            </a:pPr>
            <a:r>
              <a:rPr lang="tr-TR" dirty="0" smtClean="0"/>
              <a:t>Viskozite, bir akışkanın iç sürtünmesinin veya akışkanlığa karşı </a:t>
            </a:r>
            <a:r>
              <a:rPr lang="tr-TR" dirty="0" err="1" smtClean="0"/>
              <a:t>göstediği</a:t>
            </a:r>
            <a:r>
              <a:rPr lang="tr-TR" dirty="0" smtClean="0"/>
              <a:t> direncin ölçüsüdür.</a:t>
            </a:r>
          </a:p>
          <a:p>
            <a:pPr marL="0" indent="0">
              <a:buNone/>
            </a:pPr>
            <a:r>
              <a:rPr lang="tr-TR" dirty="0" smtClean="0"/>
              <a:t>İki türlü viskozite tanımlanabilir.</a:t>
            </a:r>
          </a:p>
          <a:p>
            <a:pPr marL="0" indent="0">
              <a:buNone/>
            </a:pPr>
            <a:r>
              <a:rPr lang="tr-TR" dirty="0" smtClean="0"/>
              <a:t>Dinamik viskozite (ɳ); Newton yasasında geçen, birimi </a:t>
            </a:r>
            <a:r>
              <a:rPr lang="tr-TR" dirty="0" err="1" smtClean="0"/>
              <a:t>Poise</a:t>
            </a:r>
            <a:r>
              <a:rPr lang="tr-TR" dirty="0"/>
              <a:t> </a:t>
            </a:r>
            <a:r>
              <a:rPr lang="tr-TR" dirty="0" smtClean="0"/>
              <a:t>veya </a:t>
            </a:r>
            <a:r>
              <a:rPr lang="tr-TR" dirty="0" err="1" smtClean="0"/>
              <a:t>Pa.s</a:t>
            </a:r>
            <a:r>
              <a:rPr lang="tr-TR" dirty="0" smtClean="0"/>
              <a:t> (1cp= 10</a:t>
            </a:r>
            <a:r>
              <a:rPr lang="tr-TR" baseline="30000" dirty="0" smtClean="0"/>
              <a:t>-3</a:t>
            </a:r>
            <a:r>
              <a:rPr lang="tr-TR" dirty="0" smtClean="0"/>
              <a:t>Pa.s)</a:t>
            </a:r>
          </a:p>
          <a:p>
            <a:pPr marL="0" indent="0">
              <a:buNone/>
            </a:pPr>
            <a:r>
              <a:rPr lang="tr-TR" dirty="0" smtClean="0"/>
              <a:t>Kinematik viskozite: Dinamik viskozitenin aynı sıcaklık ve basınçta elde edilen yoğunluğa bölünmesiyle elde edilir. Akışkanlar mekaniği hesaplamalarında kullanılır.</a:t>
            </a:r>
          </a:p>
          <a:p>
            <a:pPr marL="0" indent="0">
              <a:buNone/>
            </a:pPr>
            <a:r>
              <a:rPr lang="tr-TR" dirty="0" smtClean="0"/>
              <a:t>Sütün viskozitesi, emülsiyon halindeki süt yağı ve </a:t>
            </a:r>
            <a:r>
              <a:rPr lang="tr-TR" dirty="0" err="1" smtClean="0"/>
              <a:t>kolloidal</a:t>
            </a:r>
            <a:r>
              <a:rPr lang="tr-TR" dirty="0" smtClean="0"/>
              <a:t> haldeki protein sürtünmesinden dolayı, suyun yaklaşık iki katıdır. Viskozite üzerinde en önemli bileşen kazeindir, serum proteinleri, laktoz ve mineral maddelerin etkisi pek önemli değildir. Sütün viskozitesi, yağın miktarı ile ilgilidir.  </a:t>
            </a:r>
            <a:r>
              <a:rPr lang="tr-TR" dirty="0" err="1" smtClean="0"/>
              <a:t>Homojenizasyon</a:t>
            </a:r>
            <a:r>
              <a:rPr lang="tr-TR" dirty="0" smtClean="0"/>
              <a:t> da viskozite üzerinde etkilidir, </a:t>
            </a:r>
            <a:r>
              <a:rPr lang="tr-TR" dirty="0" err="1" smtClean="0"/>
              <a:t>Homojenize</a:t>
            </a:r>
            <a:r>
              <a:rPr lang="tr-TR" dirty="0" smtClean="0"/>
              <a:t> sütlerin viskozitesi, diğerlerine göre daha yüksektir.</a:t>
            </a:r>
          </a:p>
          <a:p>
            <a:pPr marL="0" indent="0">
              <a:buNone/>
            </a:pPr>
            <a:r>
              <a:rPr lang="tr-TR" dirty="0" smtClean="0"/>
              <a:t>5°C de yağsız sütün viskozitesi 2,96x10</a:t>
            </a:r>
            <a:r>
              <a:rPr lang="tr-TR" baseline="30000" dirty="0" smtClean="0"/>
              <a:t>-3</a:t>
            </a:r>
            <a:r>
              <a:rPr lang="tr-TR" dirty="0" smtClean="0"/>
              <a:t>Pa.s</a:t>
            </a:r>
          </a:p>
          <a:p>
            <a:pPr marL="0" indent="0">
              <a:buNone/>
            </a:pPr>
            <a:r>
              <a:rPr lang="tr-TR" dirty="0" smtClean="0"/>
              <a:t>             tam yağlı sütün 3,25x10</a:t>
            </a:r>
            <a:r>
              <a:rPr lang="tr-TR" baseline="30000" dirty="0" smtClean="0"/>
              <a:t>-3</a:t>
            </a:r>
            <a:r>
              <a:rPr lang="tr-TR" dirty="0" smtClean="0"/>
              <a:t>Pa.s</a:t>
            </a:r>
          </a:p>
          <a:p>
            <a:pPr marL="0" indent="0">
              <a:buNone/>
            </a:pPr>
            <a:r>
              <a:rPr lang="tr-TR" dirty="0" smtClean="0"/>
              <a:t>20°C de yağsız sütün viskozitesi 1,79x10</a:t>
            </a:r>
            <a:r>
              <a:rPr lang="tr-TR" baseline="30000" dirty="0" smtClean="0"/>
              <a:t>-3</a:t>
            </a:r>
            <a:r>
              <a:rPr lang="tr-TR" dirty="0" smtClean="0"/>
              <a:t>Pa.s</a:t>
            </a:r>
          </a:p>
          <a:p>
            <a:pPr marL="0" indent="0">
              <a:buNone/>
            </a:pPr>
            <a:r>
              <a:rPr lang="tr-TR" dirty="0" smtClean="0"/>
              <a:t>             tam yağlı sütün 2,13x10</a:t>
            </a:r>
            <a:r>
              <a:rPr lang="tr-TR" baseline="30000" dirty="0" smtClean="0"/>
              <a:t>-3</a:t>
            </a:r>
            <a:r>
              <a:rPr lang="tr-TR" dirty="0" smtClean="0"/>
              <a:t>Pa.s</a:t>
            </a:r>
          </a:p>
          <a:p>
            <a:pPr marL="0" indent="0">
              <a:buNone/>
            </a:pPr>
            <a:endParaRPr lang="tr-TR" dirty="0" smtClean="0"/>
          </a:p>
          <a:p>
            <a:pPr marL="0" indent="0">
              <a:buNone/>
            </a:pPr>
            <a:endParaRPr lang="tr-TR" dirty="0"/>
          </a:p>
        </p:txBody>
      </p:sp>
      <p:sp>
        <p:nvSpPr>
          <p:cNvPr id="4" name="Başlık 1"/>
          <p:cNvSpPr>
            <a:spLocks noGrp="1"/>
          </p:cNvSpPr>
          <p:nvPr>
            <p:ph type="title"/>
          </p:nvPr>
        </p:nvSpPr>
        <p:spPr>
          <a:xfrm>
            <a:off x="395536" y="32048"/>
            <a:ext cx="8229600" cy="634082"/>
          </a:xfrm>
        </p:spPr>
        <p:txBody>
          <a:bodyPr>
            <a:normAutofit fontScale="90000"/>
          </a:bodyPr>
          <a:lstStyle/>
          <a:p>
            <a:r>
              <a:rPr lang="tr-TR" b="1" dirty="0" smtClean="0"/>
              <a:t>5-VİSKOZİTESİ</a:t>
            </a:r>
            <a:endParaRPr lang="tr-TR" b="1" dirty="0"/>
          </a:p>
        </p:txBody>
      </p:sp>
    </p:spTree>
    <p:extLst>
      <p:ext uri="{BB962C8B-B14F-4D97-AF65-F5344CB8AC3E}">
        <p14:creationId xmlns:p14="http://schemas.microsoft.com/office/powerpoint/2010/main" val="2418793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836712"/>
            <a:ext cx="4824536" cy="5472608"/>
          </a:xfrm>
        </p:spPr>
        <p:txBody>
          <a:bodyPr>
            <a:normAutofit/>
          </a:bodyPr>
          <a:lstStyle/>
          <a:p>
            <a:pPr marL="0" indent="0">
              <a:buNone/>
            </a:pPr>
            <a:endParaRPr lang="tr-TR" dirty="0" smtClean="0"/>
          </a:p>
          <a:p>
            <a:pPr marL="0" indent="0">
              <a:buNone/>
            </a:pPr>
            <a:endParaRPr lang="tr-TR" dirty="0"/>
          </a:p>
        </p:txBody>
      </p:sp>
      <p:sp>
        <p:nvSpPr>
          <p:cNvPr id="4" name="Başlık 1"/>
          <p:cNvSpPr>
            <a:spLocks noGrp="1"/>
          </p:cNvSpPr>
          <p:nvPr>
            <p:ph type="title"/>
          </p:nvPr>
        </p:nvSpPr>
        <p:spPr>
          <a:xfrm>
            <a:off x="395536" y="32048"/>
            <a:ext cx="8229600" cy="634082"/>
          </a:xfrm>
        </p:spPr>
        <p:txBody>
          <a:bodyPr>
            <a:normAutofit fontScale="90000"/>
          </a:bodyPr>
          <a:lstStyle/>
          <a:p>
            <a:r>
              <a:rPr lang="tr-TR" b="1" dirty="0" smtClean="0"/>
              <a:t>6-YÜZEY GERİLİMİ</a:t>
            </a:r>
            <a:endParaRPr lang="tr-TR" b="1" dirty="0"/>
          </a:p>
        </p:txBody>
      </p:sp>
      <p:pic>
        <p:nvPicPr>
          <p:cNvPr id="1028" name="Picture 4" descr="Yüzey gerilimi nedir? Tanım ve örnekler - Fizik Ders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1281" y="692696"/>
            <a:ext cx="2500131" cy="2304809"/>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07504" y="716571"/>
            <a:ext cx="4896544" cy="5632311"/>
          </a:xfrm>
          <a:prstGeom prst="rect">
            <a:avLst/>
          </a:prstGeom>
          <a:noFill/>
          <a:ln>
            <a:solidFill>
              <a:schemeClr val="accent2">
                <a:lumMod val="60000"/>
                <a:lumOff val="40000"/>
              </a:schemeClr>
            </a:solidFill>
          </a:ln>
        </p:spPr>
        <p:txBody>
          <a:bodyPr wrap="square" rtlCol="0">
            <a:spAutoFit/>
          </a:bodyPr>
          <a:lstStyle/>
          <a:p>
            <a:r>
              <a:rPr lang="tr-TR" dirty="0" smtClean="0"/>
              <a:t>Bir sıvının iç kısmındaki bir molekül, diğer moleküller tarafından her yönde eşit çekilir. Sıvının yüzeyindeki bir molekül ise, yalnızca sıvının içine doğru çekilir. Bu nedenle yüzeydeki moleküller içe doğru çekileceğinden sıvı yüzey alanının minimuma indirgenme eğilimi gösterir. Bu davranış sıvı damlacıklarının küresel biçimde olmasını açıklar. Yüzey gerilim, bir sıvı yüzeyini içeri doğru çeken bu kuvvetin, yani yüzey alanını genişletmek için yenilmesi gereken kuvvetin bir ölçüsüdür.</a:t>
            </a:r>
          </a:p>
          <a:p>
            <a:endParaRPr lang="tr-TR" dirty="0"/>
          </a:p>
          <a:p>
            <a:r>
              <a:rPr lang="tr-TR" dirty="0" smtClean="0"/>
              <a:t>Bir sıvının yüzey gerilimi sıcaklık arttıkça azalır.</a:t>
            </a:r>
          </a:p>
          <a:p>
            <a:r>
              <a:rPr lang="tr-TR" dirty="0" smtClean="0"/>
              <a:t>Çünkü artan moleküler hareket moleküller arası çekim kuvvetinin etkisinin azalmasına neden olur.</a:t>
            </a:r>
          </a:p>
          <a:p>
            <a:r>
              <a:rPr lang="tr-TR" dirty="0" smtClean="0"/>
              <a:t>20°C de suyun yüzey gerilimi 72,8 </a:t>
            </a:r>
            <a:r>
              <a:rPr lang="tr-TR" dirty="0" err="1" smtClean="0"/>
              <a:t>dyn</a:t>
            </a:r>
            <a:r>
              <a:rPr lang="tr-TR" dirty="0" smtClean="0"/>
              <a:t>/cm</a:t>
            </a:r>
          </a:p>
          <a:p>
            <a:r>
              <a:rPr lang="tr-TR" dirty="0" smtClean="0"/>
              <a:t>	Çiğ süt  49-51 </a:t>
            </a:r>
            <a:r>
              <a:rPr lang="tr-TR" dirty="0" err="1" smtClean="0"/>
              <a:t>dyn</a:t>
            </a:r>
            <a:r>
              <a:rPr lang="tr-TR" dirty="0" smtClean="0"/>
              <a:t>/cm</a:t>
            </a:r>
          </a:p>
          <a:p>
            <a:r>
              <a:rPr lang="tr-TR" dirty="0" smtClean="0"/>
              <a:t>	Yağsız süt 52-53 </a:t>
            </a:r>
            <a:r>
              <a:rPr lang="tr-TR" dirty="0" err="1" smtClean="0"/>
              <a:t>dyn</a:t>
            </a:r>
            <a:r>
              <a:rPr lang="tr-TR" dirty="0" smtClean="0"/>
              <a:t>/cm</a:t>
            </a:r>
          </a:p>
          <a:p>
            <a:r>
              <a:rPr lang="tr-TR" dirty="0" smtClean="0"/>
              <a:t>	Krema 42-45 </a:t>
            </a:r>
            <a:r>
              <a:rPr lang="tr-TR" dirty="0" err="1" smtClean="0"/>
              <a:t>dyn</a:t>
            </a:r>
            <a:r>
              <a:rPr lang="tr-TR" dirty="0" smtClean="0"/>
              <a:t>/cm</a:t>
            </a:r>
          </a:p>
          <a:p>
            <a:r>
              <a:rPr lang="tr-TR" dirty="0" smtClean="0"/>
              <a:t>	</a:t>
            </a:r>
            <a:r>
              <a:rPr lang="tr-TR" dirty="0" err="1" smtClean="0"/>
              <a:t>Yayıkaltı</a:t>
            </a:r>
            <a:r>
              <a:rPr lang="tr-TR" dirty="0" smtClean="0"/>
              <a:t> 39-40 </a:t>
            </a:r>
            <a:r>
              <a:rPr lang="tr-TR" dirty="0" err="1" smtClean="0"/>
              <a:t>dyn</a:t>
            </a:r>
            <a:r>
              <a:rPr lang="tr-TR" dirty="0" smtClean="0"/>
              <a:t>/cm</a:t>
            </a:r>
          </a:p>
          <a:p>
            <a:r>
              <a:rPr lang="tr-TR" dirty="0" smtClean="0"/>
              <a:t>	Peynir suyu 51-52 </a:t>
            </a:r>
            <a:r>
              <a:rPr lang="tr-TR" dirty="0" err="1" smtClean="0"/>
              <a:t>dyn</a:t>
            </a:r>
            <a:r>
              <a:rPr lang="tr-TR" dirty="0" smtClean="0"/>
              <a:t>/cm</a:t>
            </a:r>
            <a:endParaRPr lang="tr-TR" dirty="0"/>
          </a:p>
        </p:txBody>
      </p:sp>
      <p:sp>
        <p:nvSpPr>
          <p:cNvPr id="5" name="Metin kutusu 4"/>
          <p:cNvSpPr txBox="1"/>
          <p:nvPr/>
        </p:nvSpPr>
        <p:spPr>
          <a:xfrm>
            <a:off x="5139139" y="3212976"/>
            <a:ext cx="3744416" cy="3139321"/>
          </a:xfrm>
          <a:prstGeom prst="rect">
            <a:avLst/>
          </a:prstGeom>
          <a:noFill/>
          <a:ln>
            <a:solidFill>
              <a:schemeClr val="accent2">
                <a:lumMod val="60000"/>
                <a:lumOff val="40000"/>
              </a:schemeClr>
            </a:solidFill>
          </a:ln>
        </p:spPr>
        <p:txBody>
          <a:bodyPr wrap="square" rtlCol="0">
            <a:spAutoFit/>
          </a:bodyPr>
          <a:lstStyle/>
          <a:p>
            <a:r>
              <a:rPr lang="tr-TR" dirty="0" smtClean="0"/>
              <a:t>Yüzey geriliminden; </a:t>
            </a:r>
            <a:r>
              <a:rPr lang="tr-TR" b="1" dirty="0" smtClean="0"/>
              <a:t>süt-hava arasında</a:t>
            </a:r>
          </a:p>
          <a:p>
            <a:r>
              <a:rPr lang="tr-TR" dirty="0" smtClean="0"/>
              <a:t>-</a:t>
            </a:r>
            <a:r>
              <a:rPr lang="tr-TR" dirty="0" err="1" smtClean="0"/>
              <a:t>lipoliz</a:t>
            </a:r>
            <a:r>
              <a:rPr lang="tr-TR" dirty="0" smtClean="0"/>
              <a:t> sırasında süt yağından ayrılan SYA izlenmesinde,</a:t>
            </a:r>
          </a:p>
          <a:p>
            <a:r>
              <a:rPr lang="tr-TR" dirty="0" smtClean="0"/>
              <a:t>-köpüklenmenin açıklanmasında</a:t>
            </a:r>
          </a:p>
          <a:p>
            <a:r>
              <a:rPr lang="tr-TR" dirty="0" smtClean="0"/>
              <a:t>-uygulanan işlemler sonucu yüzey aktif bileşenlerin değişimlerinin bulunmasında,</a:t>
            </a:r>
          </a:p>
          <a:p>
            <a:r>
              <a:rPr lang="tr-TR" b="1" dirty="0" smtClean="0"/>
              <a:t>Süt bileşenleri-süt yağı arasında</a:t>
            </a:r>
            <a:endParaRPr lang="tr-TR" dirty="0" smtClean="0"/>
          </a:p>
          <a:p>
            <a:r>
              <a:rPr lang="tr-TR" dirty="0" smtClean="0"/>
              <a:t>-çiğ ve işlem görmüş sütlerde yağ taneciklerinin stabilizasyonu ile ilgili çalışmalarda yararlanılır.</a:t>
            </a:r>
            <a:endParaRPr lang="tr-TR" dirty="0"/>
          </a:p>
        </p:txBody>
      </p:sp>
    </p:spTree>
    <p:extLst>
      <p:ext uri="{BB962C8B-B14F-4D97-AF65-F5344CB8AC3E}">
        <p14:creationId xmlns:p14="http://schemas.microsoft.com/office/powerpoint/2010/main" val="3044425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836712"/>
            <a:ext cx="4824536" cy="5472608"/>
          </a:xfrm>
        </p:spPr>
        <p:txBody>
          <a:bodyPr>
            <a:normAutofit/>
          </a:bodyPr>
          <a:lstStyle/>
          <a:p>
            <a:pPr marL="0" indent="0">
              <a:buNone/>
            </a:pPr>
            <a:endParaRPr lang="tr-TR" dirty="0" smtClean="0"/>
          </a:p>
          <a:p>
            <a:pPr marL="0" indent="0">
              <a:buNone/>
            </a:pPr>
            <a:endParaRPr lang="tr-TR" dirty="0"/>
          </a:p>
        </p:txBody>
      </p:sp>
      <p:sp>
        <p:nvSpPr>
          <p:cNvPr id="4" name="Başlık 1"/>
          <p:cNvSpPr>
            <a:spLocks noGrp="1"/>
          </p:cNvSpPr>
          <p:nvPr>
            <p:ph type="title"/>
          </p:nvPr>
        </p:nvSpPr>
        <p:spPr>
          <a:xfrm>
            <a:off x="374848" y="543146"/>
            <a:ext cx="8229600" cy="634082"/>
          </a:xfrm>
        </p:spPr>
        <p:txBody>
          <a:bodyPr>
            <a:normAutofit fontScale="90000"/>
          </a:bodyPr>
          <a:lstStyle/>
          <a:p>
            <a:r>
              <a:rPr lang="tr-TR" b="1" dirty="0" smtClean="0"/>
              <a:t>7-ELEKTRİK İLETKENLİĞİ</a:t>
            </a:r>
            <a:endParaRPr lang="tr-TR" b="1" dirty="0"/>
          </a:p>
        </p:txBody>
      </p:sp>
      <p:sp>
        <p:nvSpPr>
          <p:cNvPr id="2" name="Metin kutusu 1"/>
          <p:cNvSpPr txBox="1"/>
          <p:nvPr/>
        </p:nvSpPr>
        <p:spPr>
          <a:xfrm>
            <a:off x="251520" y="1844824"/>
            <a:ext cx="8352928" cy="3139321"/>
          </a:xfrm>
          <a:prstGeom prst="rect">
            <a:avLst/>
          </a:prstGeom>
          <a:noFill/>
          <a:ln>
            <a:solidFill>
              <a:schemeClr val="accent2">
                <a:lumMod val="60000"/>
                <a:lumOff val="40000"/>
              </a:schemeClr>
            </a:solidFill>
          </a:ln>
        </p:spPr>
        <p:txBody>
          <a:bodyPr wrap="square" rtlCol="0">
            <a:spAutoFit/>
          </a:bodyPr>
          <a:lstStyle/>
          <a:p>
            <a:r>
              <a:rPr lang="tr-TR" dirty="0" smtClean="0"/>
              <a:t>Bileşimdeki iyon miktarına bağlı olarak, süt  zayıf da olsa iletir. İletkenlik Siemens/metre, </a:t>
            </a:r>
          </a:p>
          <a:p>
            <a:r>
              <a:rPr lang="tr-TR" dirty="0" smtClean="0"/>
              <a:t>1 S/m = 1/</a:t>
            </a:r>
            <a:r>
              <a:rPr lang="tr-TR" dirty="0"/>
              <a:t> </a:t>
            </a:r>
            <a:r>
              <a:rPr lang="tr-TR" dirty="0" smtClean="0"/>
              <a:t>      .m veya Siemens cm olarak ifade edilir.</a:t>
            </a:r>
          </a:p>
          <a:p>
            <a:r>
              <a:rPr lang="tr-TR" dirty="0" smtClean="0"/>
              <a:t>Sütün özgül elektrik iletkenliği 25°C de yağsız sütün viskozitesi 4,13x10</a:t>
            </a:r>
            <a:r>
              <a:rPr lang="tr-TR" baseline="30000" dirty="0" smtClean="0"/>
              <a:t>-3</a:t>
            </a:r>
            <a:r>
              <a:rPr lang="tr-TR" dirty="0"/>
              <a:t> </a:t>
            </a:r>
            <a:r>
              <a:rPr lang="tr-TR" dirty="0" smtClean="0"/>
              <a:t>- 5,5x10</a:t>
            </a:r>
            <a:r>
              <a:rPr lang="tr-TR" baseline="30000" dirty="0" smtClean="0"/>
              <a:t>-3</a:t>
            </a:r>
            <a:r>
              <a:rPr lang="tr-TR" dirty="0" smtClean="0"/>
              <a:t> S/m arasında değişir. </a:t>
            </a:r>
          </a:p>
          <a:p>
            <a:pPr marL="285750" indent="-285750">
              <a:buFontTx/>
              <a:buChar char="-"/>
            </a:pPr>
            <a:r>
              <a:rPr lang="tr-TR" dirty="0" smtClean="0"/>
              <a:t>Elektrik iletkenliğini; Klorür ve sodyum iyonları etkiler (%60-80 oranında). Örneğin; </a:t>
            </a:r>
            <a:r>
              <a:rPr lang="tr-TR" dirty="0" err="1" smtClean="0"/>
              <a:t>mastitis</a:t>
            </a:r>
            <a:r>
              <a:rPr lang="tr-TR" dirty="0" smtClean="0"/>
              <a:t> durumunda artar. </a:t>
            </a:r>
          </a:p>
          <a:p>
            <a:pPr marL="285750" indent="-285750">
              <a:buFontTx/>
              <a:buChar char="-"/>
            </a:pPr>
            <a:r>
              <a:rPr lang="tr-TR" dirty="0" smtClean="0"/>
              <a:t>Sütteki yağ miktarı artınca, elektrik iletkenliği düşer.</a:t>
            </a:r>
          </a:p>
          <a:p>
            <a:pPr marL="285750" indent="-285750">
              <a:buFontTx/>
              <a:buChar char="-"/>
            </a:pPr>
            <a:r>
              <a:rPr lang="tr-TR" dirty="0" smtClean="0"/>
              <a:t>Soda </a:t>
            </a:r>
            <a:r>
              <a:rPr lang="tr-TR" dirty="0" err="1" smtClean="0"/>
              <a:t>vb</a:t>
            </a:r>
            <a:r>
              <a:rPr lang="tr-TR" dirty="0" smtClean="0"/>
              <a:t> katılınca, asitliği gelişirse, sıcaklığı artarsa, elektrik iletkenliği artar.</a:t>
            </a:r>
          </a:p>
          <a:p>
            <a:pPr marL="285750" indent="-285750">
              <a:buFontTx/>
              <a:buChar char="-"/>
            </a:pPr>
            <a:r>
              <a:rPr lang="tr-TR" dirty="0" smtClean="0"/>
              <a:t>Süte su </a:t>
            </a:r>
            <a:r>
              <a:rPr lang="tr-TR" dirty="0" err="1" smtClean="0"/>
              <a:t>katılnca</a:t>
            </a:r>
            <a:r>
              <a:rPr lang="tr-TR" dirty="0" smtClean="0"/>
              <a:t> ise düşer.</a:t>
            </a:r>
          </a:p>
          <a:p>
            <a:endParaRPr lang="tr-TR" dirty="0" smtClean="0"/>
          </a:p>
          <a:p>
            <a:endParaRPr lang="tr-TR"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9576" y="2101867"/>
            <a:ext cx="334212" cy="371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190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395536" y="404664"/>
            <a:ext cx="8229600" cy="634082"/>
          </a:xfrm>
        </p:spPr>
        <p:txBody>
          <a:bodyPr>
            <a:normAutofit fontScale="90000"/>
          </a:bodyPr>
          <a:lstStyle/>
          <a:p>
            <a:r>
              <a:rPr lang="tr-TR" b="1" dirty="0" smtClean="0"/>
              <a:t>8-IŞIK KIRILIM İNDİSİ (</a:t>
            </a:r>
            <a:r>
              <a:rPr lang="tr-TR" b="1" dirty="0" err="1" smtClean="0"/>
              <a:t>Refraktif</a:t>
            </a:r>
            <a:r>
              <a:rPr lang="tr-TR" b="1" dirty="0" smtClean="0"/>
              <a:t> İndis)</a:t>
            </a:r>
            <a:endParaRPr lang="tr-TR" b="1" dirty="0"/>
          </a:p>
        </p:txBody>
      </p:sp>
      <p:sp>
        <p:nvSpPr>
          <p:cNvPr id="5" name="İçerik Yer Tutucusu 4"/>
          <p:cNvSpPr>
            <a:spLocks noGrp="1"/>
          </p:cNvSpPr>
          <p:nvPr>
            <p:ph idx="1"/>
          </p:nvPr>
        </p:nvSpPr>
        <p:spPr>
          <a:xfrm>
            <a:off x="457200" y="1196752"/>
            <a:ext cx="8553768" cy="5328592"/>
          </a:xfrm>
        </p:spPr>
        <p:txBody>
          <a:bodyPr>
            <a:normAutofit fontScale="70000" lnSpcReduction="20000"/>
          </a:bodyPr>
          <a:lstStyle/>
          <a:p>
            <a:pPr marL="0" indent="0">
              <a:buNone/>
            </a:pPr>
            <a:r>
              <a:rPr lang="tr-TR" dirty="0" smtClean="0"/>
              <a:t>Işığın farklı ortamlara geçerken yön değiştirmesine kırılma, ışığın boşluktaki hızının madde içerisindeki hızına oranına da kırılma indisi denir. Her ortamın kırılma indisi farklıdır, sıcaklığa bağlı değişir.</a:t>
            </a:r>
          </a:p>
          <a:p>
            <a:pPr marL="0" indent="0">
              <a:buNone/>
            </a:pPr>
            <a:endParaRPr lang="tr-TR" dirty="0" smtClean="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dirty="0" smtClean="0"/>
              <a:t>Damıtık suyun </a:t>
            </a:r>
            <a:r>
              <a:rPr lang="tr-TR" dirty="0" err="1" smtClean="0"/>
              <a:t>kırılım</a:t>
            </a:r>
            <a:r>
              <a:rPr lang="tr-TR" dirty="0" smtClean="0"/>
              <a:t> indisi; 20°C de 1,33299</a:t>
            </a:r>
          </a:p>
          <a:p>
            <a:pPr marL="0" indent="0">
              <a:buNone/>
            </a:pPr>
            <a:r>
              <a:rPr lang="tr-TR" dirty="0" smtClean="0"/>
              <a:t>Yağsız süt 1,3440-1,3480</a:t>
            </a:r>
          </a:p>
          <a:p>
            <a:pPr marL="0" indent="0">
              <a:buNone/>
            </a:pPr>
            <a:r>
              <a:rPr lang="tr-TR" dirty="0" smtClean="0"/>
              <a:t>-süte katılan su miktarının bulunmasında,</a:t>
            </a:r>
          </a:p>
          <a:p>
            <a:pPr marL="0" indent="0">
              <a:buNone/>
            </a:pPr>
            <a:r>
              <a:rPr lang="tr-TR" dirty="0" smtClean="0"/>
              <a:t>-eritme yağının (sadeyağın) bileşiminin bulunmasında,</a:t>
            </a:r>
          </a:p>
          <a:p>
            <a:pPr marL="0" indent="0">
              <a:buNone/>
            </a:pPr>
            <a:r>
              <a:rPr lang="tr-TR" dirty="0" smtClean="0"/>
              <a:t>-yağsız süt konsantrelerinin kuru maddesinin saptanmasında,</a:t>
            </a:r>
          </a:p>
          <a:p>
            <a:pPr marL="0" indent="0">
              <a:buNone/>
            </a:pPr>
            <a:r>
              <a:rPr lang="tr-TR" dirty="0" smtClean="0"/>
              <a:t>-laktoz tayininde bu değerden faydalanılır. </a:t>
            </a:r>
            <a:endParaRPr lang="tr-TR"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132856"/>
            <a:ext cx="3672408" cy="2191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2025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395536" y="404664"/>
            <a:ext cx="8229600" cy="634082"/>
          </a:xfrm>
        </p:spPr>
        <p:txBody>
          <a:bodyPr>
            <a:normAutofit fontScale="90000"/>
          </a:bodyPr>
          <a:lstStyle/>
          <a:p>
            <a:r>
              <a:rPr lang="tr-TR" b="1" dirty="0" smtClean="0"/>
              <a:t>9-ÖZGÜL ISI KAPASİTESİ</a:t>
            </a:r>
            <a:endParaRPr lang="tr-TR" b="1" dirty="0"/>
          </a:p>
        </p:txBody>
      </p:sp>
      <p:sp>
        <p:nvSpPr>
          <p:cNvPr id="5" name="İçerik Yer Tutucusu 4"/>
          <p:cNvSpPr>
            <a:spLocks noGrp="1"/>
          </p:cNvSpPr>
          <p:nvPr>
            <p:ph idx="1"/>
          </p:nvPr>
        </p:nvSpPr>
        <p:spPr>
          <a:xfrm>
            <a:off x="457200" y="1196752"/>
            <a:ext cx="8553768" cy="5328592"/>
          </a:xfrm>
        </p:spPr>
        <p:txBody>
          <a:bodyPr>
            <a:normAutofit fontScale="62500" lnSpcReduction="20000"/>
          </a:bodyPr>
          <a:lstStyle/>
          <a:p>
            <a:pPr marL="0" indent="0">
              <a:buNone/>
            </a:pPr>
            <a:r>
              <a:rPr lang="tr-TR" dirty="0" smtClean="0"/>
              <a:t>Özgül ısı; bir maddenin 1 gramının veya 1 kg </a:t>
            </a:r>
            <a:r>
              <a:rPr lang="tr-TR" dirty="0" err="1" smtClean="0"/>
              <a:t>nın</a:t>
            </a:r>
            <a:r>
              <a:rPr lang="tr-TR" dirty="0" smtClean="0"/>
              <a:t> sıcaklığını 1°C yükseltebilmek için gerekli olan ısı miktarıdır. Özgül ısı, bir maddenin faz değişimine uğramaksızın belli bir sıcaklığa ulaşması için, bu maddenin bu maddenin birim kütlesi tarafından kazanılan veya kaybedilen ısı miktarı olarak da tanımlanabilir. Birimi </a:t>
            </a:r>
            <a:r>
              <a:rPr lang="tr-TR" dirty="0" err="1" smtClean="0"/>
              <a:t>kcal</a:t>
            </a:r>
            <a:r>
              <a:rPr lang="tr-TR" dirty="0" smtClean="0"/>
              <a:t>/kg °C veya </a:t>
            </a:r>
            <a:r>
              <a:rPr lang="tr-TR" dirty="0" err="1" smtClean="0"/>
              <a:t>kJ</a:t>
            </a:r>
            <a:r>
              <a:rPr lang="tr-TR" dirty="0" smtClean="0"/>
              <a:t>/kg. °K </a:t>
            </a:r>
            <a:r>
              <a:rPr lang="tr-TR" dirty="0" err="1" smtClean="0"/>
              <a:t>dir</a:t>
            </a:r>
            <a:r>
              <a:rPr lang="tr-TR" dirty="0" smtClean="0"/>
              <a:t>.</a:t>
            </a:r>
          </a:p>
          <a:p>
            <a:pPr marL="0" indent="0">
              <a:buNone/>
            </a:pPr>
            <a:endParaRPr lang="tr-TR" dirty="0" smtClean="0"/>
          </a:p>
          <a:p>
            <a:pPr marL="0" indent="0">
              <a:buNone/>
            </a:pPr>
            <a:r>
              <a:rPr lang="tr-TR" dirty="0" smtClean="0"/>
              <a:t>1 J/</a:t>
            </a:r>
            <a:r>
              <a:rPr lang="tr-TR" dirty="0" err="1" smtClean="0"/>
              <a:t>kg.K</a:t>
            </a:r>
            <a:r>
              <a:rPr lang="tr-TR" dirty="0" smtClean="0"/>
              <a:t> = 2,389 x10</a:t>
            </a:r>
            <a:r>
              <a:rPr lang="tr-TR" baseline="30000" dirty="0" smtClean="0"/>
              <a:t>-4</a:t>
            </a:r>
            <a:r>
              <a:rPr lang="tr-TR" dirty="0" smtClean="0"/>
              <a:t> </a:t>
            </a:r>
            <a:r>
              <a:rPr lang="tr-TR" dirty="0" err="1" smtClean="0"/>
              <a:t>kcal</a:t>
            </a:r>
            <a:r>
              <a:rPr lang="tr-TR" dirty="0" smtClean="0"/>
              <a:t>/ kg .°C</a:t>
            </a:r>
          </a:p>
          <a:p>
            <a:pPr marL="0" indent="0">
              <a:buNone/>
            </a:pPr>
            <a:r>
              <a:rPr lang="tr-TR" dirty="0" smtClean="0"/>
              <a:t>Suyun özgül ısısı c= 4186,8 J/</a:t>
            </a:r>
            <a:r>
              <a:rPr lang="tr-TR" dirty="0" err="1" smtClean="0"/>
              <a:t>kg.K</a:t>
            </a:r>
            <a:endParaRPr lang="tr-TR" dirty="0" smtClean="0"/>
          </a:p>
          <a:p>
            <a:pPr marL="0" indent="0">
              <a:buNone/>
            </a:pPr>
            <a:r>
              <a:rPr lang="tr-TR" dirty="0" smtClean="0"/>
              <a:t>Özgül ısı;</a:t>
            </a:r>
          </a:p>
          <a:p>
            <a:pPr marL="0" indent="0">
              <a:buNone/>
            </a:pPr>
            <a:r>
              <a:rPr lang="tr-TR" dirty="0" smtClean="0"/>
              <a:t>-gıdaların bileşimine ve su içeriğine bağlı olarak değişir.</a:t>
            </a:r>
          </a:p>
          <a:p>
            <a:pPr marL="0" indent="0">
              <a:buNone/>
            </a:pPr>
            <a:r>
              <a:rPr lang="tr-TR" dirty="0" smtClean="0"/>
              <a:t>-Bileşimi bilinen maddelerin özgül ısı değerleri hesaplanabilir.</a:t>
            </a:r>
          </a:p>
          <a:p>
            <a:pPr marL="0" indent="0">
              <a:buNone/>
            </a:pPr>
            <a:endParaRPr lang="tr-TR" dirty="0" smtClean="0"/>
          </a:p>
          <a:p>
            <a:pPr marL="0" indent="0">
              <a:buNone/>
            </a:pPr>
            <a:r>
              <a:rPr lang="tr-TR" dirty="0" smtClean="0"/>
              <a:t>Özgül ısı değerleri;</a:t>
            </a:r>
          </a:p>
          <a:p>
            <a:pPr marL="0" indent="0">
              <a:buNone/>
            </a:pPr>
            <a:r>
              <a:rPr lang="tr-TR" dirty="0" smtClean="0"/>
              <a:t>Yağsız süt…3977,5 J/</a:t>
            </a:r>
            <a:r>
              <a:rPr lang="tr-TR" dirty="0" err="1" smtClean="0"/>
              <a:t>kg.K</a:t>
            </a:r>
            <a:endParaRPr lang="tr-TR" dirty="0" smtClean="0"/>
          </a:p>
          <a:p>
            <a:pPr marL="0" indent="0">
              <a:buNone/>
            </a:pPr>
            <a:r>
              <a:rPr lang="tr-TR" dirty="0" smtClean="0"/>
              <a:t>Tam yağlı süt …….3935,6 J/</a:t>
            </a:r>
            <a:r>
              <a:rPr lang="tr-TR" dirty="0" err="1" smtClean="0"/>
              <a:t>kg.K</a:t>
            </a:r>
            <a:endParaRPr lang="tr-TR" dirty="0" smtClean="0"/>
          </a:p>
          <a:p>
            <a:pPr marL="0" indent="0">
              <a:buNone/>
            </a:pPr>
            <a:r>
              <a:rPr lang="tr-TR" dirty="0" smtClean="0"/>
              <a:t>Krema (%20)……….3516,9 J/</a:t>
            </a:r>
            <a:r>
              <a:rPr lang="tr-TR" dirty="0" err="1" smtClean="0"/>
              <a:t>kg.K</a:t>
            </a:r>
            <a:endParaRPr lang="tr-TR" dirty="0" smtClean="0"/>
          </a:p>
          <a:p>
            <a:pPr marL="0" indent="0">
              <a:buNone/>
            </a:pPr>
            <a:r>
              <a:rPr lang="tr-TR" dirty="0" smtClean="0"/>
              <a:t>Tereyağı………..2219,5 J/</a:t>
            </a:r>
            <a:r>
              <a:rPr lang="tr-TR" dirty="0" err="1" smtClean="0"/>
              <a:t>kg.K</a:t>
            </a:r>
            <a:endParaRPr lang="tr-TR" dirty="0"/>
          </a:p>
          <a:p>
            <a:pPr marL="0" indent="0">
              <a:buNone/>
            </a:pPr>
            <a:r>
              <a:rPr lang="tr-TR" dirty="0" smtClean="0"/>
              <a:t> </a:t>
            </a:r>
            <a:endParaRPr lang="tr-TR" dirty="0"/>
          </a:p>
        </p:txBody>
      </p:sp>
    </p:spTree>
    <p:extLst>
      <p:ext uri="{BB962C8B-B14F-4D97-AF65-F5344CB8AC3E}">
        <p14:creationId xmlns:p14="http://schemas.microsoft.com/office/powerpoint/2010/main" val="1785158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t>1-SÜTÜN YOĞUNLUĞU</a:t>
            </a:r>
            <a:endParaRPr lang="tr-TR" b="1" dirty="0"/>
          </a:p>
        </p:txBody>
      </p:sp>
      <p:sp>
        <p:nvSpPr>
          <p:cNvPr id="3" name="İçerik Yer Tutucusu 2"/>
          <p:cNvSpPr>
            <a:spLocks noGrp="1"/>
          </p:cNvSpPr>
          <p:nvPr>
            <p:ph idx="1"/>
          </p:nvPr>
        </p:nvSpPr>
        <p:spPr>
          <a:xfrm>
            <a:off x="457200" y="1052736"/>
            <a:ext cx="8229600" cy="5073427"/>
          </a:xfrm>
        </p:spPr>
        <p:txBody>
          <a:bodyPr>
            <a:normAutofit fontScale="85000" lnSpcReduction="20000"/>
          </a:bodyPr>
          <a:lstStyle/>
          <a:p>
            <a:pPr marL="0" indent="0" algn="just">
              <a:buNone/>
            </a:pPr>
            <a:r>
              <a:rPr lang="tr-TR" sz="2400" dirty="0" smtClean="0"/>
              <a:t>Sütün yoğunluğu; </a:t>
            </a:r>
          </a:p>
          <a:p>
            <a:pPr marL="0" indent="0" algn="just">
              <a:buNone/>
            </a:pPr>
            <a:r>
              <a:rPr lang="tr-TR" sz="2400" dirty="0"/>
              <a:t>-</a:t>
            </a:r>
            <a:r>
              <a:rPr lang="tr-TR" sz="2400" dirty="0" smtClean="0"/>
              <a:t>sütün türü, kaynağı, bileşiminde yer alan maddelere göre değişiklik gösterir.</a:t>
            </a:r>
          </a:p>
          <a:p>
            <a:pPr marL="0" indent="0" algn="just">
              <a:buNone/>
            </a:pPr>
            <a:r>
              <a:rPr lang="tr-TR" sz="2400" dirty="0" smtClean="0"/>
              <a:t>-kuru maddece ne kadar zenginse yoğunluk o kadar fazladır.</a:t>
            </a:r>
          </a:p>
          <a:p>
            <a:pPr marL="0" indent="0" algn="just">
              <a:buNone/>
            </a:pPr>
            <a:r>
              <a:rPr lang="tr-TR" sz="2400" dirty="0" smtClean="0"/>
              <a:t>-İnek sütünün yoğunluğu: 1,027-1,035 gr/ml</a:t>
            </a:r>
          </a:p>
          <a:p>
            <a:pPr marL="0" indent="0" algn="just">
              <a:buNone/>
            </a:pPr>
            <a:r>
              <a:rPr lang="tr-TR" sz="2400" dirty="0" smtClean="0"/>
              <a:t>Koyun sütünün yoğunluğu: 1,030-1,045 gr/ml</a:t>
            </a:r>
          </a:p>
          <a:p>
            <a:pPr marL="0" indent="0" algn="just">
              <a:buNone/>
            </a:pPr>
            <a:r>
              <a:rPr lang="tr-TR" sz="2400" dirty="0" smtClean="0"/>
              <a:t>Keçi sütünün yoğunluğu; 1,028-1,041 gr/ml</a:t>
            </a:r>
          </a:p>
          <a:p>
            <a:pPr marL="0" indent="0" algn="just">
              <a:buNone/>
            </a:pPr>
            <a:r>
              <a:rPr lang="tr-TR" sz="2400" dirty="0" smtClean="0"/>
              <a:t>Manda sütünün yoğunluğu; 1,027-1,045 gr/ml </a:t>
            </a:r>
            <a:r>
              <a:rPr lang="tr-TR" sz="2400" dirty="0" err="1" smtClean="0"/>
              <a:t>dir</a:t>
            </a:r>
            <a:r>
              <a:rPr lang="tr-TR" sz="2400" dirty="0" smtClean="0"/>
              <a:t>.</a:t>
            </a:r>
          </a:p>
          <a:p>
            <a:pPr marL="0" indent="0" algn="just">
              <a:buNone/>
            </a:pPr>
            <a:r>
              <a:rPr lang="tr-TR" sz="2400" dirty="0" smtClean="0"/>
              <a:t>-yağ miktarı arttıkça, yoğunluk düşer,</a:t>
            </a:r>
          </a:p>
          <a:p>
            <a:pPr marL="0" indent="0" algn="just">
              <a:buNone/>
            </a:pPr>
            <a:r>
              <a:rPr lang="tr-TR" sz="2400" dirty="0" smtClean="0"/>
              <a:t>Süte su katılınca yoğunluk düşer,</a:t>
            </a:r>
          </a:p>
          <a:p>
            <a:pPr marL="0" indent="0" algn="just">
              <a:buNone/>
            </a:pPr>
            <a:r>
              <a:rPr lang="tr-TR" sz="2400" dirty="0" smtClean="0"/>
              <a:t>-sıcaklık arttıkça, yoğunluk düşer.</a:t>
            </a:r>
          </a:p>
          <a:p>
            <a:pPr marL="0" indent="0" algn="just">
              <a:buNone/>
            </a:pPr>
            <a:r>
              <a:rPr lang="tr-TR" sz="2400" dirty="0" smtClean="0"/>
              <a:t>-yoğunluk tayini için piknometre veya </a:t>
            </a:r>
            <a:r>
              <a:rPr lang="tr-TR" sz="2400" dirty="0" err="1" smtClean="0"/>
              <a:t>laktodansimetre</a:t>
            </a:r>
            <a:r>
              <a:rPr lang="tr-TR" sz="2400" dirty="0" smtClean="0"/>
              <a:t> kullanılır.</a:t>
            </a:r>
          </a:p>
          <a:p>
            <a:pPr marL="0" indent="0" algn="just">
              <a:buNone/>
            </a:pPr>
            <a:r>
              <a:rPr lang="tr-TR" sz="2400" dirty="0" smtClean="0"/>
              <a:t>-sütte yoğunluk tayini </a:t>
            </a:r>
            <a:r>
              <a:rPr lang="tr-TR" sz="2400" dirty="0" err="1" smtClean="0"/>
              <a:t>yarapak</a:t>
            </a:r>
            <a:r>
              <a:rPr lang="tr-TR" sz="2400" dirty="0" smtClean="0"/>
              <a:t>;</a:t>
            </a:r>
          </a:p>
          <a:p>
            <a:pPr marL="0" indent="0" algn="just">
              <a:buNone/>
            </a:pPr>
            <a:r>
              <a:rPr lang="tr-TR" sz="2400" dirty="0" smtClean="0"/>
              <a:t>Süte yapılan hileler hakkında fikir sahibi olunabilir.</a:t>
            </a:r>
          </a:p>
          <a:p>
            <a:pPr marL="0" indent="0" algn="just">
              <a:buNone/>
            </a:pPr>
            <a:r>
              <a:rPr lang="tr-TR" sz="2400" dirty="0" smtClean="0"/>
              <a:t>Sütün yağ oranının ayarlanmasında işimize yarar.</a:t>
            </a:r>
          </a:p>
          <a:p>
            <a:pPr marL="0" indent="0" algn="just">
              <a:buNone/>
            </a:pPr>
            <a:r>
              <a:rPr lang="tr-TR" sz="2400" dirty="0" smtClean="0"/>
              <a:t>Süt üretiminde </a:t>
            </a:r>
            <a:r>
              <a:rPr lang="tr-TR" sz="2400" dirty="0" err="1" smtClean="0"/>
              <a:t>konsantrat</a:t>
            </a:r>
            <a:r>
              <a:rPr lang="tr-TR" sz="2400" dirty="0" smtClean="0"/>
              <a:t> ayarlanmasında işimize yarar.</a:t>
            </a:r>
          </a:p>
          <a:p>
            <a:pPr marL="0" indent="0" algn="just">
              <a:buNone/>
            </a:pPr>
            <a:r>
              <a:rPr lang="tr-TR" sz="2400" dirty="0" smtClean="0"/>
              <a:t>Yoğurt üretimini kontrol etmemize yarar.</a:t>
            </a:r>
          </a:p>
          <a:p>
            <a:pPr marL="0" indent="0" algn="just">
              <a:buNone/>
            </a:pPr>
            <a:endParaRPr lang="tr-TR" sz="2400" dirty="0" smtClean="0"/>
          </a:p>
          <a:p>
            <a:pPr marL="0" indent="0" algn="just">
              <a:buNone/>
            </a:pPr>
            <a:endParaRPr lang="tr-TR" sz="2400" dirty="0" smtClean="0"/>
          </a:p>
          <a:p>
            <a:pPr marL="0" indent="0" algn="just">
              <a:buNone/>
            </a:pPr>
            <a:endParaRPr lang="tr-TR" sz="2400" dirty="0"/>
          </a:p>
        </p:txBody>
      </p:sp>
    </p:spTree>
    <p:extLst>
      <p:ext uri="{BB962C8B-B14F-4D97-AF65-F5344CB8AC3E}">
        <p14:creationId xmlns:p14="http://schemas.microsoft.com/office/powerpoint/2010/main" val="2197567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t>2-SÜTÜN ASİTLİĞİ</a:t>
            </a:r>
            <a:endParaRPr lang="tr-TR" b="1" dirty="0"/>
          </a:p>
        </p:txBody>
      </p:sp>
      <p:sp>
        <p:nvSpPr>
          <p:cNvPr id="3" name="İçerik Yer Tutucusu 2"/>
          <p:cNvSpPr>
            <a:spLocks noGrp="1"/>
          </p:cNvSpPr>
          <p:nvPr>
            <p:ph idx="1"/>
          </p:nvPr>
        </p:nvSpPr>
        <p:spPr>
          <a:xfrm>
            <a:off x="457200" y="1052736"/>
            <a:ext cx="8229600" cy="5073427"/>
          </a:xfrm>
        </p:spPr>
        <p:txBody>
          <a:bodyPr>
            <a:normAutofit fontScale="92500" lnSpcReduction="10000"/>
          </a:bodyPr>
          <a:lstStyle/>
          <a:p>
            <a:pPr marL="0" indent="0" algn="just">
              <a:buNone/>
            </a:pPr>
            <a:r>
              <a:rPr lang="tr-TR" sz="2400" dirty="0" smtClean="0"/>
              <a:t>Yeni sağılmış süt asidik reaksiyon gösterir. Buna sütün doğal asitliği adı verilir. Süt doğal asitliğini koruyamaz. Özellikle uygun ortam bulunduğu zaman sütteki </a:t>
            </a:r>
            <a:r>
              <a:rPr lang="tr-TR" sz="2400" dirty="0" err="1" smtClean="0"/>
              <a:t>mo</a:t>
            </a:r>
            <a:r>
              <a:rPr lang="tr-TR" sz="2400" dirty="0" smtClean="0"/>
              <a:t>. </a:t>
            </a:r>
            <a:r>
              <a:rPr lang="tr-TR" sz="2400" dirty="0"/>
              <a:t>s</a:t>
            </a:r>
            <a:r>
              <a:rPr lang="tr-TR" sz="2400" dirty="0" smtClean="0"/>
              <a:t>ütün asitliğini arttırır.</a:t>
            </a:r>
          </a:p>
          <a:p>
            <a:pPr marL="0" indent="0" algn="just">
              <a:buNone/>
            </a:pPr>
            <a:r>
              <a:rPr lang="tr-TR" sz="2400" dirty="0" smtClean="0"/>
              <a:t>-sütte asitliğin artması istenmez.</a:t>
            </a:r>
          </a:p>
          <a:p>
            <a:pPr marL="0" indent="0" algn="just">
              <a:buNone/>
            </a:pPr>
            <a:r>
              <a:rPr lang="tr-TR" sz="2400" dirty="0" smtClean="0"/>
              <a:t>-asitliğin artması, sütün işlenmesi, depolanması, süte ısısal işlemler uygulanması sırasında problemlere yol açar.</a:t>
            </a:r>
          </a:p>
          <a:p>
            <a:pPr marL="0" indent="0" algn="just">
              <a:buNone/>
            </a:pPr>
            <a:r>
              <a:rPr lang="tr-TR" sz="2400" dirty="0" smtClean="0"/>
              <a:t>-sütün asitliği </a:t>
            </a:r>
            <a:r>
              <a:rPr lang="tr-TR" sz="2400" dirty="0" err="1" smtClean="0"/>
              <a:t>pH</a:t>
            </a:r>
            <a:r>
              <a:rPr lang="tr-TR" sz="2400" dirty="0" smtClean="0"/>
              <a:t> metre kullanılarak ölçülebildiği gibi, </a:t>
            </a:r>
            <a:r>
              <a:rPr lang="tr-TR" sz="2400" dirty="0" err="1" smtClean="0"/>
              <a:t>tirasyon</a:t>
            </a:r>
            <a:r>
              <a:rPr lang="tr-TR" sz="2400" dirty="0" smtClean="0"/>
              <a:t> asitliği cinsinden de ölçülür.</a:t>
            </a:r>
          </a:p>
          <a:p>
            <a:pPr marL="0" indent="0" algn="just">
              <a:buNone/>
            </a:pPr>
            <a:r>
              <a:rPr lang="tr-TR" sz="2400" dirty="0" err="1" smtClean="0"/>
              <a:t>Titrasyon</a:t>
            </a:r>
            <a:r>
              <a:rPr lang="tr-TR" sz="2400" dirty="0" smtClean="0"/>
              <a:t> asitliği yaygın olarak, </a:t>
            </a:r>
            <a:r>
              <a:rPr lang="tr-TR" sz="2400" dirty="0" err="1" smtClean="0"/>
              <a:t>Soxhlet</a:t>
            </a:r>
            <a:r>
              <a:rPr lang="tr-TR" sz="2400" dirty="0" smtClean="0"/>
              <a:t> Henkel derecesi (°SH) olarak ifade edilir (100 ml sütü nötralize etmek için gereken 0,25 N </a:t>
            </a:r>
            <a:r>
              <a:rPr lang="tr-TR" sz="2400" dirty="0" err="1" smtClean="0"/>
              <a:t>NaOH</a:t>
            </a:r>
            <a:r>
              <a:rPr lang="tr-TR" sz="2400" dirty="0" smtClean="0"/>
              <a:t> den ml cinsinden harcanan miktardır. </a:t>
            </a:r>
          </a:p>
          <a:p>
            <a:pPr marL="0" indent="0" algn="just">
              <a:buNone/>
            </a:pPr>
            <a:r>
              <a:rPr lang="tr-TR" sz="2400" dirty="0" smtClean="0"/>
              <a:t>Sütün asitliği ayrıca </a:t>
            </a:r>
            <a:r>
              <a:rPr lang="tr-TR" sz="2400" dirty="0" err="1" smtClean="0"/>
              <a:t>Thörner</a:t>
            </a:r>
            <a:r>
              <a:rPr lang="tr-TR" sz="2400" dirty="0" smtClean="0"/>
              <a:t> (°T) veya </a:t>
            </a:r>
            <a:r>
              <a:rPr lang="tr-TR" sz="2400" dirty="0" err="1" smtClean="0"/>
              <a:t>Dornic</a:t>
            </a:r>
            <a:r>
              <a:rPr lang="tr-TR" sz="2400" dirty="0" smtClean="0"/>
              <a:t> (°D) olarak da ifade edilir.</a:t>
            </a:r>
          </a:p>
          <a:p>
            <a:pPr marL="0" indent="0" algn="just">
              <a:buNone/>
            </a:pPr>
            <a:r>
              <a:rPr lang="tr-TR" sz="2400" dirty="0" err="1" smtClean="0"/>
              <a:t>Dornic</a:t>
            </a:r>
            <a:r>
              <a:rPr lang="tr-TR" sz="2400" dirty="0" smtClean="0"/>
              <a:t> yönteminde N/9 </a:t>
            </a:r>
            <a:r>
              <a:rPr lang="tr-TR" sz="2400" dirty="0" err="1" smtClean="0"/>
              <a:t>luk</a:t>
            </a:r>
            <a:r>
              <a:rPr lang="tr-TR" sz="2400" dirty="0" smtClean="0"/>
              <a:t> </a:t>
            </a:r>
            <a:r>
              <a:rPr lang="tr-TR" sz="2400" dirty="0" err="1" smtClean="0"/>
              <a:t>NaOH</a:t>
            </a:r>
            <a:r>
              <a:rPr lang="tr-TR" sz="2400" dirty="0" smtClean="0"/>
              <a:t> kullanılırken, </a:t>
            </a:r>
            <a:r>
              <a:rPr lang="tr-TR" sz="2400" dirty="0" err="1" smtClean="0"/>
              <a:t>Thörner</a:t>
            </a:r>
            <a:r>
              <a:rPr lang="tr-TR" sz="2400" dirty="0" smtClean="0"/>
              <a:t> yönteminde N/10 </a:t>
            </a:r>
            <a:r>
              <a:rPr lang="tr-TR" sz="2400" dirty="0" err="1" smtClean="0"/>
              <a:t>luk</a:t>
            </a:r>
            <a:r>
              <a:rPr lang="tr-TR" sz="2400" dirty="0" smtClean="0"/>
              <a:t> </a:t>
            </a:r>
            <a:r>
              <a:rPr lang="tr-TR" sz="2400" dirty="0" err="1" smtClean="0"/>
              <a:t>NaOH</a:t>
            </a:r>
            <a:r>
              <a:rPr lang="tr-TR" sz="2400" dirty="0" smtClean="0"/>
              <a:t> kullanılır.</a:t>
            </a:r>
          </a:p>
          <a:p>
            <a:pPr marL="0" indent="0" algn="just">
              <a:buNone/>
            </a:pPr>
            <a:endParaRPr lang="tr-TR" sz="2400" dirty="0" smtClean="0"/>
          </a:p>
        </p:txBody>
      </p:sp>
    </p:spTree>
    <p:extLst>
      <p:ext uri="{BB962C8B-B14F-4D97-AF65-F5344CB8AC3E}">
        <p14:creationId xmlns:p14="http://schemas.microsoft.com/office/powerpoint/2010/main" val="126416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t>3-KAYNAMA ve DONMA NOKTASI</a:t>
            </a:r>
            <a:endParaRPr lang="tr-TR" b="1" dirty="0"/>
          </a:p>
        </p:txBody>
      </p:sp>
      <p:sp>
        <p:nvSpPr>
          <p:cNvPr id="3" name="İçerik Yer Tutucusu 2"/>
          <p:cNvSpPr>
            <a:spLocks noGrp="1"/>
          </p:cNvSpPr>
          <p:nvPr>
            <p:ph idx="1"/>
          </p:nvPr>
        </p:nvSpPr>
        <p:spPr>
          <a:xfrm>
            <a:off x="457200" y="1052736"/>
            <a:ext cx="8229600" cy="5073427"/>
          </a:xfrm>
        </p:spPr>
        <p:txBody>
          <a:bodyPr>
            <a:normAutofit lnSpcReduction="10000"/>
          </a:bodyPr>
          <a:lstStyle/>
          <a:p>
            <a:pPr marL="0" indent="0" algn="just">
              <a:buNone/>
            </a:pPr>
            <a:r>
              <a:rPr lang="tr-TR" sz="2400" dirty="0" smtClean="0"/>
              <a:t>-Süt bileşimindeki özellikle laktoz ve mineral maddelerden dolayı suya göre daha düşük donma noktasına (DN) sahiptir.</a:t>
            </a:r>
          </a:p>
          <a:p>
            <a:pPr marL="0" indent="0" algn="just">
              <a:buNone/>
            </a:pPr>
            <a:r>
              <a:rPr lang="tr-TR" sz="2400" dirty="0" smtClean="0"/>
              <a:t>Protein ve yağ, donma noktasını çok etkilemez. </a:t>
            </a:r>
          </a:p>
          <a:p>
            <a:pPr marL="0" indent="0" algn="just">
              <a:buNone/>
            </a:pPr>
            <a:r>
              <a:rPr lang="tr-TR" sz="2400" dirty="0" smtClean="0"/>
              <a:t>Sütün DN: -0,530 ile  -0,550°C arasındadır.</a:t>
            </a:r>
          </a:p>
          <a:p>
            <a:pPr marL="0" indent="0" algn="just">
              <a:buNone/>
            </a:pPr>
            <a:r>
              <a:rPr lang="tr-TR" sz="2400" dirty="0" smtClean="0"/>
              <a:t>-sütün DN bakarak, süte yapılan hilelerin tespiti, süte nötrleştirici madde katılıp katılmadığı, temizleyici maddelerin varlığı araştırılır.</a:t>
            </a:r>
          </a:p>
          <a:p>
            <a:pPr marL="0" indent="0" algn="just">
              <a:buNone/>
            </a:pPr>
            <a:r>
              <a:rPr lang="tr-TR" sz="2400" dirty="0" smtClean="0"/>
              <a:t>Süte su katılmış ise, DN suya yaklaşır, yani yükselir.</a:t>
            </a:r>
          </a:p>
          <a:p>
            <a:pPr marL="0" indent="0" algn="just">
              <a:buNone/>
            </a:pPr>
            <a:r>
              <a:rPr lang="tr-TR" sz="2400" dirty="0" smtClean="0"/>
              <a:t>Süte ısısal işlemler uygulanması, çözünen maddeleri azaltıcı etki yaptığından, DN yükselir.</a:t>
            </a:r>
          </a:p>
          <a:p>
            <a:pPr marL="0" indent="0" algn="just">
              <a:buNone/>
            </a:pPr>
            <a:r>
              <a:rPr lang="tr-TR" sz="2400" dirty="0" smtClean="0"/>
              <a:t>Sütte asitliğin gelişmesi, süte soda </a:t>
            </a:r>
            <a:r>
              <a:rPr lang="tr-TR" sz="2400" dirty="0" err="1" smtClean="0"/>
              <a:t>vb</a:t>
            </a:r>
            <a:r>
              <a:rPr lang="tr-TR" sz="2400" dirty="0" smtClean="0"/>
              <a:t> katılması donma noktasını düşürür.</a:t>
            </a:r>
          </a:p>
          <a:p>
            <a:pPr marL="0" indent="0" algn="just">
              <a:buNone/>
            </a:pPr>
            <a:r>
              <a:rPr lang="tr-TR" sz="2400" dirty="0" smtClean="0"/>
              <a:t>-DN, </a:t>
            </a:r>
            <a:r>
              <a:rPr lang="tr-TR" sz="2400" dirty="0" err="1" smtClean="0"/>
              <a:t>kriyoskop</a:t>
            </a:r>
            <a:r>
              <a:rPr lang="tr-TR" sz="2400" dirty="0" smtClean="0"/>
              <a:t> ile tayin edilir.</a:t>
            </a:r>
          </a:p>
          <a:p>
            <a:pPr marL="0" indent="0" algn="just">
              <a:buNone/>
            </a:pPr>
            <a:endParaRPr lang="tr-TR" sz="2400" dirty="0" smtClean="0"/>
          </a:p>
        </p:txBody>
      </p:sp>
    </p:spTree>
    <p:extLst>
      <p:ext uri="{BB962C8B-B14F-4D97-AF65-F5344CB8AC3E}">
        <p14:creationId xmlns:p14="http://schemas.microsoft.com/office/powerpoint/2010/main" val="723735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a:bodyPr>
          <a:lstStyle/>
          <a:p>
            <a:pPr marL="0" indent="0">
              <a:buNone/>
            </a:pPr>
            <a:r>
              <a:rPr lang="tr-TR" sz="2800" dirty="0" smtClean="0"/>
              <a:t>Çiğ Sütün Kaynama Noktası (KN) ise, ortalama  -0,515°C </a:t>
            </a:r>
            <a:r>
              <a:rPr lang="tr-TR" sz="2800" dirty="0" err="1" smtClean="0"/>
              <a:t>dir</a:t>
            </a:r>
            <a:r>
              <a:rPr lang="tr-TR" sz="2800" dirty="0" smtClean="0"/>
              <a:t>. Saf suyun 100°C de kaynadığı yerde, süt 100,2°C de kaynar.</a:t>
            </a:r>
          </a:p>
          <a:p>
            <a:pPr marL="0" indent="0">
              <a:buNone/>
            </a:pPr>
            <a:r>
              <a:rPr lang="tr-TR" sz="2800" dirty="0" smtClean="0"/>
              <a:t>-süte soda </a:t>
            </a:r>
            <a:r>
              <a:rPr lang="tr-TR" sz="2800" dirty="0" err="1" smtClean="0"/>
              <a:t>vb</a:t>
            </a:r>
            <a:r>
              <a:rPr lang="tr-TR" sz="2800" dirty="0" smtClean="0"/>
              <a:t> maddeler katılması sütün KN yükseltir, </a:t>
            </a:r>
          </a:p>
          <a:p>
            <a:pPr marL="0" indent="0">
              <a:buNone/>
            </a:pPr>
            <a:r>
              <a:rPr lang="tr-TR" sz="2800" dirty="0"/>
              <a:t>-</a:t>
            </a:r>
            <a:r>
              <a:rPr lang="tr-TR" sz="2800" dirty="0" smtClean="0"/>
              <a:t>su katılması KN düşürür.</a:t>
            </a:r>
          </a:p>
          <a:p>
            <a:pPr marL="0" indent="0">
              <a:buNone/>
            </a:pPr>
            <a:r>
              <a:rPr lang="tr-TR" sz="2800" dirty="0" smtClean="0"/>
              <a:t>-süte uygulanan yüksek dereceli ısısal işlemler sütteki çözünen maddeleri azalttığı için KN düşürür.</a:t>
            </a:r>
            <a:endParaRPr lang="tr-TR" sz="2800" dirty="0"/>
          </a:p>
        </p:txBody>
      </p:sp>
    </p:spTree>
    <p:extLst>
      <p:ext uri="{BB962C8B-B14F-4D97-AF65-F5344CB8AC3E}">
        <p14:creationId xmlns:p14="http://schemas.microsoft.com/office/powerpoint/2010/main" val="2572182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073427"/>
          </a:xfrm>
        </p:spPr>
        <p:txBody>
          <a:bodyPr>
            <a:normAutofit lnSpcReduction="10000"/>
          </a:bodyPr>
          <a:lstStyle/>
          <a:p>
            <a:pPr marL="0" indent="0" algn="just">
              <a:buNone/>
            </a:pPr>
            <a:r>
              <a:rPr lang="tr-TR" sz="2400" dirty="0" smtClean="0"/>
              <a:t>-Süt bileşimindeki özellikle laktoz ve mineral maddelerden dolayı suya göre daha düşük donma noktasına (DN) sahiptir.</a:t>
            </a:r>
          </a:p>
          <a:p>
            <a:pPr marL="0" indent="0" algn="just">
              <a:buNone/>
            </a:pPr>
            <a:r>
              <a:rPr lang="tr-TR" sz="2400" dirty="0" smtClean="0"/>
              <a:t>Protein ve yağ, donma noktasını çok etkilemez. </a:t>
            </a:r>
          </a:p>
          <a:p>
            <a:pPr marL="0" indent="0" algn="just">
              <a:buNone/>
            </a:pPr>
            <a:r>
              <a:rPr lang="tr-TR" sz="2400" dirty="0" smtClean="0"/>
              <a:t>Sütün DN: -0,530 ile  -0,550°C arasındadır.</a:t>
            </a:r>
          </a:p>
          <a:p>
            <a:pPr marL="0" indent="0" algn="just">
              <a:buNone/>
            </a:pPr>
            <a:r>
              <a:rPr lang="tr-TR" sz="2400" dirty="0" smtClean="0"/>
              <a:t>-sütün DN bakarak, süte yapılan hilelerin tespiti, süte nötrleştirici madde katılıp katılmadığı, temizleyici maddelerin varlığı araştırılır.</a:t>
            </a:r>
          </a:p>
          <a:p>
            <a:pPr marL="0" indent="0" algn="just">
              <a:buNone/>
            </a:pPr>
            <a:r>
              <a:rPr lang="tr-TR" sz="2400" dirty="0" smtClean="0"/>
              <a:t>Süte su katılmış ise, DN suya yaklaşır, yani yükselir.</a:t>
            </a:r>
          </a:p>
          <a:p>
            <a:pPr marL="0" indent="0" algn="just">
              <a:buNone/>
            </a:pPr>
            <a:r>
              <a:rPr lang="tr-TR" sz="2400" dirty="0" smtClean="0"/>
              <a:t>Süte ısısal işlemler uygulanması, çözünen maddeleri azaltıcı etki yaptığından, DN yükselir.</a:t>
            </a:r>
          </a:p>
          <a:p>
            <a:pPr marL="0" indent="0" algn="just">
              <a:buNone/>
            </a:pPr>
            <a:r>
              <a:rPr lang="tr-TR" sz="2400" dirty="0" smtClean="0"/>
              <a:t>Sütte asitliğin gelişmesi, süte soda </a:t>
            </a:r>
            <a:r>
              <a:rPr lang="tr-TR" sz="2400" dirty="0" err="1" smtClean="0"/>
              <a:t>vb</a:t>
            </a:r>
            <a:r>
              <a:rPr lang="tr-TR" sz="2400" dirty="0" smtClean="0"/>
              <a:t> katılması donma noktasını düşürür.</a:t>
            </a:r>
          </a:p>
          <a:p>
            <a:pPr marL="0" indent="0" algn="just">
              <a:buNone/>
            </a:pPr>
            <a:r>
              <a:rPr lang="tr-TR" sz="2400" dirty="0" smtClean="0"/>
              <a:t>-DN, </a:t>
            </a:r>
            <a:r>
              <a:rPr lang="tr-TR" sz="2400" dirty="0" err="1" smtClean="0"/>
              <a:t>kriyoskop</a:t>
            </a:r>
            <a:r>
              <a:rPr lang="tr-TR" sz="2400" dirty="0" smtClean="0"/>
              <a:t> ile tayin edilir.</a:t>
            </a:r>
          </a:p>
          <a:p>
            <a:pPr marL="0" indent="0" algn="just">
              <a:buNone/>
            </a:pPr>
            <a:endParaRPr lang="tr-TR" sz="2400" dirty="0" smtClean="0"/>
          </a:p>
        </p:txBody>
      </p:sp>
    </p:spTree>
    <p:extLst>
      <p:ext uri="{BB962C8B-B14F-4D97-AF65-F5344CB8AC3E}">
        <p14:creationId xmlns:p14="http://schemas.microsoft.com/office/powerpoint/2010/main" val="2719974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634082"/>
          </a:xfrm>
        </p:spPr>
        <p:txBody>
          <a:bodyPr>
            <a:normAutofit fontScale="90000"/>
          </a:bodyPr>
          <a:lstStyle/>
          <a:p>
            <a:r>
              <a:rPr lang="tr-TR" b="1" dirty="0" smtClean="0"/>
              <a:t>4-SÜTÜN OKSİDASYON-REDÜKSİYON POTANSİYELİ (REDOKS POTANSİYELİ)</a:t>
            </a:r>
            <a:endParaRPr lang="tr-TR" b="1" dirty="0"/>
          </a:p>
        </p:txBody>
      </p:sp>
      <p:sp>
        <p:nvSpPr>
          <p:cNvPr id="3" name="İçerik Yer Tutucusu 2"/>
          <p:cNvSpPr>
            <a:spLocks noGrp="1"/>
          </p:cNvSpPr>
          <p:nvPr>
            <p:ph idx="1"/>
          </p:nvPr>
        </p:nvSpPr>
        <p:spPr>
          <a:xfrm>
            <a:off x="323528" y="1484784"/>
            <a:ext cx="8363272" cy="4896544"/>
          </a:xfrm>
        </p:spPr>
        <p:txBody>
          <a:bodyPr>
            <a:normAutofit fontScale="25000" lnSpcReduction="20000"/>
          </a:bodyPr>
          <a:lstStyle/>
          <a:p>
            <a:pPr marL="0" indent="0" algn="just">
              <a:buNone/>
            </a:pPr>
            <a:r>
              <a:rPr lang="tr-TR" sz="8000" dirty="0" smtClean="0"/>
              <a:t>-Bir ortamdaki farklı maddelerin indirgenme-yükseltgenme ajanları gibi etki göstererek elektron alışverişinde bulunmaları, maddeler arasında bir potansiyel farkın doğmasına neden olur ve buna </a:t>
            </a:r>
            <a:r>
              <a:rPr lang="tr-TR" sz="8000" dirty="0" err="1" smtClean="0"/>
              <a:t>oksidasyon</a:t>
            </a:r>
            <a:r>
              <a:rPr lang="tr-TR" sz="8000" dirty="0" smtClean="0"/>
              <a:t>-redüksiyon potansiyeli veya redoks potansiyeli adı verilir.</a:t>
            </a:r>
          </a:p>
          <a:p>
            <a:pPr marL="0" indent="0" algn="just">
              <a:buNone/>
            </a:pPr>
            <a:r>
              <a:rPr lang="tr-TR" sz="8000" dirty="0" smtClean="0"/>
              <a:t>Sütün redoks potansiyelinin ölçülmesi hem çiğ sütün </a:t>
            </a:r>
            <a:r>
              <a:rPr lang="tr-TR" sz="8000" dirty="0" err="1" smtClean="0"/>
              <a:t>mikrobiyal</a:t>
            </a:r>
            <a:r>
              <a:rPr lang="tr-TR" sz="8000" dirty="0" smtClean="0"/>
              <a:t> yükü hakkında bilgi verir, süte uygulanan ısıl işlemin derecesi tespit edilebilir, hem de süt mamullerinin depolanması sürecinde kalitelerinin kontrol edilmesi açısından da önemlidir.</a:t>
            </a:r>
          </a:p>
          <a:p>
            <a:pPr marL="0" indent="0" algn="just">
              <a:buNone/>
            </a:pPr>
            <a:r>
              <a:rPr lang="tr-TR" sz="8000" dirty="0" err="1" smtClean="0"/>
              <a:t>Oksidant</a:t>
            </a:r>
            <a:r>
              <a:rPr lang="tr-TR" sz="8000" dirty="0" smtClean="0"/>
              <a:t> (yükseltgen) maddeler, elektron verir, elektriksel potansiyelleri yüksek.</a:t>
            </a:r>
          </a:p>
          <a:p>
            <a:pPr marL="0" indent="0" algn="just">
              <a:buNone/>
            </a:pPr>
            <a:r>
              <a:rPr lang="tr-TR" sz="8000" dirty="0" err="1" smtClean="0"/>
              <a:t>Redüktant</a:t>
            </a:r>
            <a:r>
              <a:rPr lang="tr-TR" sz="8000" dirty="0" smtClean="0"/>
              <a:t> (indirgen) maddeler, elektron alır, elektriksel potansiyelleri düşük.</a:t>
            </a:r>
          </a:p>
          <a:p>
            <a:pPr marL="0" indent="0" algn="just">
              <a:buNone/>
            </a:pPr>
            <a:r>
              <a:rPr lang="tr-TR" sz="8000" dirty="0" smtClean="0"/>
              <a:t>Madde elektron kaybederse ortam yükseltgenir, elektrik potansiyel pozitif (+)</a:t>
            </a:r>
          </a:p>
          <a:p>
            <a:pPr marL="0" indent="0" algn="just">
              <a:buNone/>
            </a:pPr>
            <a:r>
              <a:rPr lang="tr-TR" sz="8000" dirty="0" smtClean="0"/>
              <a:t>Madde elektron alırsa, ortam indirgenir, elektrik potansiyel negatif (-)</a:t>
            </a:r>
          </a:p>
          <a:p>
            <a:pPr marL="0" indent="0" algn="just">
              <a:buNone/>
            </a:pPr>
            <a:r>
              <a:rPr lang="tr-TR" sz="8000" dirty="0" smtClean="0"/>
              <a:t>-Redoks potansiyelinin ölçüsü </a:t>
            </a:r>
            <a:r>
              <a:rPr lang="tr-TR" sz="8000" i="1" dirty="0" err="1" smtClean="0"/>
              <a:t>rH</a:t>
            </a:r>
            <a:r>
              <a:rPr lang="tr-TR" sz="8000" i="1" dirty="0" smtClean="0"/>
              <a:t> </a:t>
            </a:r>
            <a:r>
              <a:rPr lang="tr-TR" sz="8000" dirty="0" smtClean="0"/>
              <a:t>değeri veya </a:t>
            </a:r>
            <a:r>
              <a:rPr lang="tr-TR" sz="8000" i="1" dirty="0" smtClean="0"/>
              <a:t>E</a:t>
            </a:r>
            <a:r>
              <a:rPr lang="tr-TR" sz="8000" i="1" baseline="-25000" dirty="0"/>
              <a:t>h</a:t>
            </a:r>
            <a:r>
              <a:rPr lang="tr-TR" sz="8000" dirty="0" smtClean="0"/>
              <a:t> değeri olarak gösterilir.</a:t>
            </a:r>
          </a:p>
          <a:p>
            <a:pPr marL="0" indent="0" algn="just">
              <a:buNone/>
            </a:pPr>
            <a:r>
              <a:rPr lang="tr-TR" sz="8000" b="1" dirty="0" smtClean="0"/>
              <a:t>Bu değer 2 türlü tayin edilebilir.</a:t>
            </a:r>
          </a:p>
          <a:p>
            <a:pPr marL="0" indent="0" algn="just">
              <a:buNone/>
            </a:pPr>
            <a:r>
              <a:rPr lang="tr-TR" sz="8000" dirty="0" smtClean="0"/>
              <a:t>1-Hassas voltmetre ile ölçülür. Birimi </a:t>
            </a:r>
            <a:r>
              <a:rPr lang="tr-TR" sz="8000" dirty="0" err="1" smtClean="0"/>
              <a:t>milivolt</a:t>
            </a:r>
            <a:r>
              <a:rPr lang="tr-TR" sz="8000" dirty="0" smtClean="0"/>
              <a:t>, </a:t>
            </a:r>
            <a:r>
              <a:rPr lang="tr-TR" sz="8000" dirty="0" err="1" smtClean="0"/>
              <a:t>mVolt</a:t>
            </a:r>
            <a:r>
              <a:rPr lang="tr-TR" sz="8000" dirty="0" smtClean="0"/>
              <a:t> </a:t>
            </a:r>
          </a:p>
          <a:p>
            <a:pPr marL="0" indent="0" algn="just">
              <a:buNone/>
            </a:pPr>
            <a:r>
              <a:rPr lang="tr-TR" sz="8000" dirty="0" smtClean="0"/>
              <a:t>2- Renk tayin yöntemiyle yapılabilir. </a:t>
            </a:r>
            <a:r>
              <a:rPr lang="tr-TR" sz="8000" dirty="0" err="1" smtClean="0"/>
              <a:t>Rezasurin</a:t>
            </a:r>
            <a:r>
              <a:rPr lang="tr-TR" sz="8000" dirty="0" smtClean="0"/>
              <a:t> veya metilen mavisi indikatör boya olarak kullanılır.</a:t>
            </a:r>
          </a:p>
          <a:p>
            <a:pPr marL="0" indent="0" algn="just">
              <a:buNone/>
            </a:pPr>
            <a:endParaRPr lang="tr-TR" sz="2400" dirty="0" smtClean="0"/>
          </a:p>
          <a:p>
            <a:pPr marL="0" indent="0" algn="just">
              <a:buNone/>
            </a:pPr>
            <a:r>
              <a:rPr lang="tr-TR" sz="2400" dirty="0" smtClean="0"/>
              <a:t> </a:t>
            </a:r>
          </a:p>
        </p:txBody>
      </p:sp>
    </p:spTree>
    <p:extLst>
      <p:ext uri="{BB962C8B-B14F-4D97-AF65-F5344CB8AC3E}">
        <p14:creationId xmlns:p14="http://schemas.microsoft.com/office/powerpoint/2010/main" val="492846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fontScale="70000" lnSpcReduction="20000"/>
          </a:bodyPr>
          <a:lstStyle/>
          <a:p>
            <a:pPr fontAlgn="base"/>
            <a:r>
              <a:rPr lang="tr-TR" u="sng" dirty="0"/>
              <a:t>Metilen Mavisi İndirgeme Testi:</a:t>
            </a:r>
            <a:r>
              <a:rPr lang="tr-TR" dirty="0"/>
              <a:t> Metilen mavisi süte ilave edildiği zaman mavi renk alır. Ancak bakteriyolojik faaliyet sonucunda rengi açılarak beyaza </a:t>
            </a:r>
            <a:r>
              <a:rPr lang="tr-TR" dirty="0" smtClean="0"/>
              <a:t>döner. Sütteki canlı bakteriler, çözünen oksijeni kullanarak sütün redoks potansiyelinin azalmasına ve belli bir süre sonra testte kullanılan metilen mavisinin renginin indirgenerek tamamen renksiz hale gelmesine neden olur.</a:t>
            </a:r>
            <a:endParaRPr lang="tr-TR" dirty="0"/>
          </a:p>
          <a:p>
            <a:pPr fontAlgn="base"/>
            <a:r>
              <a:rPr lang="tr-TR" dirty="0"/>
              <a:t> </a:t>
            </a:r>
            <a:r>
              <a:rPr lang="tr-TR" dirty="0" smtClean="0"/>
              <a:t>Süt </a:t>
            </a:r>
            <a:r>
              <a:rPr lang="tr-TR" dirty="0"/>
              <a:t>numunesinden 10 ml. steril test tüp içine alınır. Üzerine steril pipetle 1 ml. metilen mavisi çözeltisinden eklenir. Lastik tıpası kapanıp 2 – 3 defa alt üst edilir ve 37° C </a:t>
            </a:r>
            <a:r>
              <a:rPr lang="tr-TR" dirty="0" err="1"/>
              <a:t>lik</a:t>
            </a:r>
            <a:r>
              <a:rPr lang="tr-TR" dirty="0"/>
              <a:t> su banyosuna konulur. Her yarım saatte tüpler 2 – 3 defa alt üst edilir ve rengin beyaza döndüğü an kaydedilir.</a:t>
            </a:r>
          </a:p>
          <a:p>
            <a:pPr marL="0" indent="0" fontAlgn="base">
              <a:buNone/>
            </a:pPr>
            <a:r>
              <a:rPr lang="tr-TR" b="1" u="sng" dirty="0" smtClean="0"/>
              <a:t>Tablo: Renk açılmasına bağlı </a:t>
            </a:r>
            <a:r>
              <a:rPr lang="tr-TR" b="1" u="sng" dirty="0" err="1" smtClean="0"/>
              <a:t>mo</a:t>
            </a:r>
            <a:r>
              <a:rPr lang="tr-TR" b="1" u="sng" dirty="0" smtClean="0"/>
              <a:t> sayımı</a:t>
            </a:r>
            <a:r>
              <a:rPr lang="tr-TR" dirty="0"/>
              <a:t> </a:t>
            </a:r>
          </a:p>
          <a:p>
            <a:pPr marL="0" indent="0" fontAlgn="base">
              <a:buNone/>
            </a:pPr>
            <a:r>
              <a:rPr lang="tr-TR" u="sng" dirty="0"/>
              <a:t>Sınıf    İndirgenme Süresi       Sütün Kalitesi    Yaklaşık Bakteri </a:t>
            </a:r>
            <a:r>
              <a:rPr lang="tr-TR" u="sng" dirty="0" smtClean="0"/>
              <a:t>Sayısı</a:t>
            </a:r>
            <a:endParaRPr lang="tr-TR" u="sng" dirty="0"/>
          </a:p>
          <a:p>
            <a:pPr marL="0" indent="0" fontAlgn="base">
              <a:buNone/>
            </a:pPr>
            <a:r>
              <a:rPr lang="tr-TR" dirty="0"/>
              <a:t>   1    5.5 saat ve daha fazla       </a:t>
            </a:r>
            <a:r>
              <a:rPr lang="tr-TR" dirty="0" smtClean="0"/>
              <a:t>İyi</a:t>
            </a:r>
            <a:r>
              <a:rPr lang="tr-TR" dirty="0"/>
              <a:t>                 </a:t>
            </a:r>
            <a:r>
              <a:rPr lang="tr-TR" dirty="0" smtClean="0"/>
              <a:t>   </a:t>
            </a:r>
            <a:r>
              <a:rPr lang="tr-TR" sz="3100" dirty="0" smtClean="0"/>
              <a:t>0.5 </a:t>
            </a:r>
            <a:r>
              <a:rPr lang="tr-TR" sz="3100" dirty="0"/>
              <a:t>milyondan daha az</a:t>
            </a:r>
          </a:p>
          <a:p>
            <a:pPr marL="0" indent="0" fontAlgn="base">
              <a:buNone/>
            </a:pPr>
            <a:r>
              <a:rPr lang="tr-TR" sz="3100" dirty="0"/>
              <a:t>   2    2 – 5.5 saat                  </a:t>
            </a:r>
            <a:r>
              <a:rPr lang="tr-TR" sz="3100" dirty="0" smtClean="0"/>
              <a:t>    </a:t>
            </a:r>
            <a:r>
              <a:rPr lang="tr-TR" sz="3100" dirty="0"/>
              <a:t>    </a:t>
            </a:r>
            <a:r>
              <a:rPr lang="tr-TR" sz="3100" dirty="0" smtClean="0"/>
              <a:t>  Orta </a:t>
            </a:r>
            <a:r>
              <a:rPr lang="tr-TR" sz="3100" dirty="0"/>
              <a:t>0.5         </a:t>
            </a:r>
            <a:r>
              <a:rPr lang="tr-TR" sz="3100" dirty="0" smtClean="0"/>
              <a:t>  4 </a:t>
            </a:r>
            <a:r>
              <a:rPr lang="tr-TR" sz="3100" dirty="0"/>
              <a:t>milyon</a:t>
            </a:r>
          </a:p>
          <a:p>
            <a:pPr marL="0" indent="0" fontAlgn="base">
              <a:buNone/>
            </a:pPr>
            <a:r>
              <a:rPr lang="tr-TR" sz="3100" dirty="0"/>
              <a:t>   3    0.5 – 2 saat                      </a:t>
            </a:r>
            <a:r>
              <a:rPr lang="tr-TR" sz="3100" dirty="0" smtClean="0"/>
              <a:t>      Kötü </a:t>
            </a:r>
            <a:r>
              <a:rPr lang="tr-TR" sz="3100" dirty="0"/>
              <a:t>4              </a:t>
            </a:r>
            <a:r>
              <a:rPr lang="tr-TR" sz="3100" dirty="0" smtClean="0"/>
              <a:t>20 </a:t>
            </a:r>
            <a:r>
              <a:rPr lang="tr-TR" sz="3100" dirty="0"/>
              <a:t>milyon</a:t>
            </a:r>
          </a:p>
          <a:p>
            <a:pPr marL="0" indent="0">
              <a:buNone/>
            </a:pPr>
            <a:r>
              <a:rPr lang="tr-TR" sz="3100" dirty="0"/>
              <a:t>   4    0.5 saatten az                   </a:t>
            </a:r>
            <a:r>
              <a:rPr lang="tr-TR" sz="3100" dirty="0" smtClean="0"/>
              <a:t>    Çok</a:t>
            </a:r>
            <a:r>
              <a:rPr lang="tr-TR" sz="3100" dirty="0"/>
              <a:t> kötü       </a:t>
            </a:r>
            <a:r>
              <a:rPr lang="tr-TR" sz="3100" dirty="0" smtClean="0"/>
              <a:t>   20 </a:t>
            </a:r>
            <a:r>
              <a:rPr lang="tr-TR" sz="3100" dirty="0"/>
              <a:t>milyondan daha </a:t>
            </a:r>
            <a:r>
              <a:rPr lang="tr-TR" sz="3100" dirty="0" smtClean="0"/>
              <a:t>fazla</a:t>
            </a:r>
            <a:endParaRPr lang="tr-TR" sz="3100" dirty="0"/>
          </a:p>
        </p:txBody>
      </p:sp>
    </p:spTree>
    <p:extLst>
      <p:ext uri="{BB962C8B-B14F-4D97-AF65-F5344CB8AC3E}">
        <p14:creationId xmlns:p14="http://schemas.microsoft.com/office/powerpoint/2010/main" val="3157382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a:bodyPr>
          <a:lstStyle/>
          <a:p>
            <a:pPr marL="0" indent="0" algn="just" fontAlgn="base">
              <a:buNone/>
            </a:pPr>
            <a:r>
              <a:rPr lang="tr-TR" sz="2400" u="sng" dirty="0" err="1"/>
              <a:t>Resazurin</a:t>
            </a:r>
            <a:r>
              <a:rPr lang="tr-TR" sz="2400" u="sng" dirty="0"/>
              <a:t> Testi:</a:t>
            </a:r>
            <a:r>
              <a:rPr lang="tr-TR" sz="2400" dirty="0">
                <a:solidFill>
                  <a:srgbClr val="FF0000"/>
                </a:solidFill>
              </a:rPr>
              <a:t> </a:t>
            </a:r>
            <a:r>
              <a:rPr lang="tr-TR" sz="2400" dirty="0" err="1"/>
              <a:t>Resazurin</a:t>
            </a:r>
            <a:r>
              <a:rPr lang="tr-TR" sz="2400" dirty="0"/>
              <a:t> boyasının süte katıldığı zaman koyu maviden beyaza dönene kadar aldığı renkler ile ifade edilir. Pratik olması bakımından bu renklere numara verilmiş ve bu numaralara da </a:t>
            </a:r>
            <a:r>
              <a:rPr lang="tr-TR" sz="2400" dirty="0" err="1"/>
              <a:t>resazurin</a:t>
            </a:r>
            <a:r>
              <a:rPr lang="tr-TR" sz="2400" dirty="0"/>
              <a:t> indeksi denilmiştir</a:t>
            </a:r>
            <a:r>
              <a:rPr lang="tr-TR" sz="2400" dirty="0" smtClean="0"/>
              <a:t>.</a:t>
            </a:r>
            <a:endParaRPr lang="tr-TR" sz="2400" dirty="0"/>
          </a:p>
          <a:p>
            <a:pPr marL="0" indent="0" algn="just" fontAlgn="base">
              <a:buNone/>
            </a:pPr>
            <a:r>
              <a:rPr lang="tr-TR" sz="2400" dirty="0" err="1"/>
              <a:t>Resazurin</a:t>
            </a:r>
            <a:r>
              <a:rPr lang="tr-TR" sz="2400" dirty="0"/>
              <a:t> İndeksi:</a:t>
            </a:r>
          </a:p>
          <a:p>
            <a:pPr marL="0" indent="0" algn="just" fontAlgn="base">
              <a:buNone/>
            </a:pPr>
            <a:r>
              <a:rPr lang="tr-TR" sz="2400" dirty="0" smtClean="0"/>
              <a:t>6 </a:t>
            </a:r>
            <a:r>
              <a:rPr lang="tr-TR" sz="2400" dirty="0"/>
              <a:t>Koyu Mavi (İndirgenmemiştir)</a:t>
            </a:r>
          </a:p>
          <a:p>
            <a:pPr marL="0" indent="0" algn="just" fontAlgn="base">
              <a:spcBef>
                <a:spcPts val="0"/>
              </a:spcBef>
              <a:buNone/>
            </a:pPr>
            <a:r>
              <a:rPr lang="tr-TR" sz="2400" dirty="0"/>
              <a:t>5 Menekşe</a:t>
            </a:r>
          </a:p>
          <a:p>
            <a:pPr marL="0" indent="0" algn="just" fontAlgn="base">
              <a:spcBef>
                <a:spcPts val="0"/>
              </a:spcBef>
              <a:buNone/>
            </a:pPr>
            <a:r>
              <a:rPr lang="tr-TR" sz="2400" dirty="0"/>
              <a:t>4 Leylak</a:t>
            </a:r>
          </a:p>
          <a:p>
            <a:pPr marL="0" indent="0" algn="just" fontAlgn="base">
              <a:spcBef>
                <a:spcPts val="0"/>
              </a:spcBef>
              <a:buNone/>
            </a:pPr>
            <a:r>
              <a:rPr lang="tr-TR" sz="2400" dirty="0"/>
              <a:t>3 Kırmızı Leylak</a:t>
            </a:r>
          </a:p>
          <a:p>
            <a:pPr marL="0" indent="0" algn="just" fontAlgn="base">
              <a:spcBef>
                <a:spcPts val="0"/>
              </a:spcBef>
              <a:buNone/>
            </a:pPr>
            <a:r>
              <a:rPr lang="tr-TR" sz="2400" dirty="0"/>
              <a:t>2 Leylak Kırmızısı</a:t>
            </a:r>
          </a:p>
          <a:p>
            <a:pPr marL="0" indent="0" algn="just" fontAlgn="base">
              <a:spcBef>
                <a:spcPts val="0"/>
              </a:spcBef>
              <a:buNone/>
            </a:pPr>
            <a:r>
              <a:rPr lang="tr-TR" sz="2400" dirty="0"/>
              <a:t>1 Pembe</a:t>
            </a:r>
          </a:p>
          <a:p>
            <a:pPr marL="0" indent="0" algn="just" fontAlgn="base">
              <a:spcBef>
                <a:spcPts val="0"/>
              </a:spcBef>
              <a:buNone/>
            </a:pPr>
            <a:r>
              <a:rPr lang="tr-TR" sz="2400" dirty="0"/>
              <a:t>1. Beyaz (tamamen indirgenmiş)</a:t>
            </a:r>
          </a:p>
          <a:p>
            <a:pPr marL="0" indent="0">
              <a:buNone/>
            </a:pPr>
            <a:endParaRPr lang="tr-TR" dirty="0"/>
          </a:p>
        </p:txBody>
      </p:sp>
    </p:spTree>
    <p:extLst>
      <p:ext uri="{BB962C8B-B14F-4D97-AF65-F5344CB8AC3E}">
        <p14:creationId xmlns:p14="http://schemas.microsoft.com/office/powerpoint/2010/main" val="92488093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1361</Words>
  <Application>Microsoft Office PowerPoint</Application>
  <PresentationFormat>Ekran Gösterisi (4:3)</PresentationFormat>
  <Paragraphs>186</Paragraphs>
  <Slides>17</Slides>
  <Notes>6</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DERS 7 SÜTÜN FİZİKOKİMYASAL ÖZELLİKLERİ</vt:lpstr>
      <vt:lpstr>1-SÜTÜN YOĞUNLUĞU</vt:lpstr>
      <vt:lpstr>2-SÜTÜN ASİTLİĞİ</vt:lpstr>
      <vt:lpstr>3-KAYNAMA ve DONMA NOKTASI</vt:lpstr>
      <vt:lpstr>PowerPoint Sunusu</vt:lpstr>
      <vt:lpstr>PowerPoint Sunusu</vt:lpstr>
      <vt:lpstr>4-SÜTÜN OKSİDASYON-REDÜKSİYON POTANSİYELİ (REDOKS POTANSİYELİ)</vt:lpstr>
      <vt:lpstr>PowerPoint Sunusu</vt:lpstr>
      <vt:lpstr>PowerPoint Sunusu</vt:lpstr>
      <vt:lpstr>PowerPoint Sunusu</vt:lpstr>
      <vt:lpstr>PowerPoint Sunusu</vt:lpstr>
      <vt:lpstr>PowerPoint Sunusu</vt:lpstr>
      <vt:lpstr>5-VİSKOZİTESİ</vt:lpstr>
      <vt:lpstr>6-YÜZEY GERİLİMİ</vt:lpstr>
      <vt:lpstr>7-ELEKTRİK İLETKENLİĞİ</vt:lpstr>
      <vt:lpstr>8-IŞIK KIRILIM İNDİSİ (Refraktif İndis)</vt:lpstr>
      <vt:lpstr>9-ÖZGÜL ISI KAPASİTESİ</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DERS 7 SÜTÜN FİZİKOKİMYASAL ÖZELLİKLERİ</dc:title>
  <dc:creator>HP2020</dc:creator>
  <cp:lastModifiedBy>HP2020</cp:lastModifiedBy>
  <cp:revision>21</cp:revision>
  <dcterms:created xsi:type="dcterms:W3CDTF">2020-12-07T15:34:26Z</dcterms:created>
  <dcterms:modified xsi:type="dcterms:W3CDTF">2020-12-13T18:17:00Z</dcterms:modified>
</cp:coreProperties>
</file>