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77" r:id="rId4"/>
    <p:sldId id="278" r:id="rId5"/>
    <p:sldId id="274" r:id="rId6"/>
    <p:sldId id="258" r:id="rId7"/>
    <p:sldId id="259" r:id="rId8"/>
    <p:sldId id="260" r:id="rId9"/>
    <p:sldId id="261" r:id="rId10"/>
    <p:sldId id="272" r:id="rId11"/>
    <p:sldId id="265" r:id="rId12"/>
    <p:sldId id="266" r:id="rId13"/>
    <p:sldId id="267" r:id="rId14"/>
    <p:sldId id="268" r:id="rId15"/>
    <p:sldId id="269" r:id="rId16"/>
    <p:sldId id="270" r:id="rId17"/>
    <p:sldId id="273" r:id="rId18"/>
    <p:sldId id="275" r:id="rId19"/>
    <p:sldId id="276" r:id="rId20"/>
    <p:sldId id="279" r:id="rId21"/>
    <p:sldId id="28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9" d="100"/>
          <a:sy n="79" d="100"/>
        </p:scale>
        <p:origin x="-1469"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Başlık 7"/>
          <p:cNvSpPr>
            <a:spLocks noGrp="1"/>
          </p:cNvSpPr>
          <p:nvPr>
            <p:ph type="ctrTitle"/>
          </p:nvPr>
        </p:nvSpPr>
        <p:spPr>
          <a:xfrm>
            <a:off x="2286000" y="3124200"/>
            <a:ext cx="6172200" cy="1894362"/>
          </a:xfrm>
        </p:spPr>
        <p:txBody>
          <a:bodyPr/>
          <a:lstStyle>
            <a:lvl1pPr>
              <a:defRPr b="1"/>
            </a:lvl1pPr>
          </a:lstStyle>
          <a:p>
            <a:r>
              <a:rPr kumimoji="0" lang="tr-TR" smtClean="0"/>
              <a:t>Asıl başlık stili için tıklatın</a:t>
            </a:r>
            <a:endParaRPr kumimoji="0" lang="en-US"/>
          </a:p>
        </p:txBody>
      </p:sp>
      <p:sp>
        <p:nvSpPr>
          <p:cNvPr id="9" name="Alt Başlık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bwMode="auto">
          <a:xfrm rot="5400000">
            <a:off x="7764621" y="1174097"/>
            <a:ext cx="2286000" cy="381000"/>
          </a:xfrm>
        </p:spPr>
        <p:txBody>
          <a:bodyPr/>
          <a:lstStyle/>
          <a:p>
            <a:pPr eaLnBrk="1" latinLnBrk="0" hangingPunct="1"/>
            <a:fld id="{E6F9B8CD-342D-4579-98EC-A8FD6B7370E1}" type="datetimeFigureOut">
              <a:rPr lang="en-US" smtClean="0"/>
              <a:pPr eaLnBrk="1" latinLnBrk="0" hangingPunct="1"/>
              <a:t>11/17/2020</a:t>
            </a:fld>
            <a:endParaRPr lang="en-US" dirty="0"/>
          </a:p>
        </p:txBody>
      </p:sp>
      <p:sp>
        <p:nvSpPr>
          <p:cNvPr id="17" name="Altbilgi Yer Tutucusu 16"/>
          <p:cNvSpPr>
            <a:spLocks noGrp="1"/>
          </p:cNvSpPr>
          <p:nvPr>
            <p:ph type="ftr" sz="quarter" idx="11"/>
          </p:nvPr>
        </p:nvSpPr>
        <p:spPr bwMode="auto">
          <a:xfrm rot="5400000">
            <a:off x="7077269" y="4181669"/>
            <a:ext cx="3657600" cy="384048"/>
          </a:xfrm>
        </p:spPr>
        <p:txBody>
          <a:bodyPr/>
          <a:lstStyle/>
          <a:p>
            <a:endParaRPr kumimoji="0" lang="en-US" dirty="0"/>
          </a:p>
        </p:txBody>
      </p:sp>
      <p:sp>
        <p:nvSpPr>
          <p:cNvPr id="10" name="Dikdörtgen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Dikdörtgen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Dikdörtgen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üz Bağlayıcı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Düz Bağlayıcı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Düz Bağlayıcı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Dikdörtgen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ayt Numarası Yer Tutucusu 28"/>
          <p:cNvSpPr>
            <a:spLocks noGrp="1"/>
          </p:cNvSpPr>
          <p:nvPr>
            <p:ph type="sldNum" sz="quarter" idx="12"/>
          </p:nvPr>
        </p:nvSpPr>
        <p:spPr bwMode="auto">
          <a:xfrm>
            <a:off x="1325544" y="4928702"/>
            <a:ext cx="609600" cy="517524"/>
          </a:xfrm>
        </p:spPr>
        <p:txBody>
          <a:bodyPr/>
          <a:lstStyle/>
          <a:p>
            <a:fld id="{2BBB5E19-F10A-4C2F-BF6F-11C513378A2E}" type="slidenum">
              <a:rPr kumimoji="0" lang="en-US" smtClean="0"/>
              <a:pPr eaLnBrk="1" latinLnBrk="0" hangingPunct="1"/>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11/17/2020</a:t>
            </a:fld>
            <a:endParaRPr lang="en-US"/>
          </a:p>
        </p:txBody>
      </p:sp>
      <p:sp>
        <p:nvSpPr>
          <p:cNvPr id="5" name="Altbilgi Yer Tutucusu 4"/>
          <p:cNvSpPr>
            <a:spLocks noGrp="1"/>
          </p:cNvSpPr>
          <p:nvPr>
            <p:ph type="ftr" sz="quarter" idx="11"/>
          </p:nvPr>
        </p:nvSpPr>
        <p:spPr/>
        <p:txBody>
          <a:bodyPr/>
          <a:lstStyle/>
          <a:p>
            <a:endParaRPr kumimoji="0" lang="en-US"/>
          </a:p>
        </p:txBody>
      </p:sp>
      <p:sp>
        <p:nvSpPr>
          <p:cNvPr id="6" name="Slayt Numarası Yer Tutucusu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9"/>
            <a:ext cx="167640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11/17/2020</a:t>
            </a:fld>
            <a:endParaRPr lang="en-US"/>
          </a:p>
        </p:txBody>
      </p:sp>
      <p:sp>
        <p:nvSpPr>
          <p:cNvPr id="5" name="Altbilgi Yer Tutucusu 4"/>
          <p:cNvSpPr>
            <a:spLocks noGrp="1"/>
          </p:cNvSpPr>
          <p:nvPr>
            <p:ph type="ftr" sz="quarter" idx="11"/>
          </p:nvPr>
        </p:nvSpPr>
        <p:spPr/>
        <p:txBody>
          <a:bodyPr/>
          <a:lstStyle/>
          <a:p>
            <a:endParaRPr kumimoji="0" lang="en-US"/>
          </a:p>
        </p:txBody>
      </p:sp>
      <p:sp>
        <p:nvSpPr>
          <p:cNvPr id="6" name="Slayt Numarası Yer Tutucusu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8" name="İçerik Yer Tutucusu 7"/>
          <p:cNvSpPr>
            <a:spLocks noGrp="1"/>
          </p:cNvSpPr>
          <p:nvPr>
            <p:ph sz="quarter" idx="1"/>
          </p:nvPr>
        </p:nvSpPr>
        <p:spPr>
          <a:xfrm>
            <a:off x="457200" y="1600200"/>
            <a:ext cx="74676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4"/>
          </p:nvPr>
        </p:nvSpPr>
        <p:spPr/>
        <p:txBody>
          <a:bodyPr rtlCol="0"/>
          <a:lstStyle/>
          <a:p>
            <a:pPr algn="r" eaLnBrk="1" latinLnBrk="0" hangingPunct="1"/>
            <a:fld id="{E6F9B8CD-342D-4579-98EC-A8FD6B7370E1}" type="datetimeFigureOut">
              <a:rPr lang="en-US" smtClean="0"/>
              <a:pPr algn="r" eaLnBrk="1" latinLnBrk="0" hangingPunct="1"/>
              <a:t>11/17/2020</a:t>
            </a:fld>
            <a:endParaRPr lang="en-US"/>
          </a:p>
        </p:txBody>
      </p:sp>
      <p:sp>
        <p:nvSpPr>
          <p:cNvPr id="9" name="Slayt Numarası Yer Tutucusu 8"/>
          <p:cNvSpPr>
            <a:spLocks noGrp="1"/>
          </p:cNvSpPr>
          <p:nvPr>
            <p:ph type="sldNum" sz="quarter" idx="15"/>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10" name="Altbilgi Yer Tutucusu 9"/>
          <p:cNvSpPr>
            <a:spLocks noGrp="1"/>
          </p:cNvSpPr>
          <p:nvPr>
            <p:ph type="ftr" sz="quarter" idx="16"/>
          </p:nvPr>
        </p:nvSpPr>
        <p:spPr/>
        <p:txBody>
          <a:bodyPr rtlCol="0"/>
          <a:lstStyle/>
          <a:p>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2286000" y="2895600"/>
            <a:ext cx="61722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bwMode="auto">
          <a:xfrm rot="5400000">
            <a:off x="7763256" y="1170432"/>
            <a:ext cx="2286000" cy="381000"/>
          </a:xfrm>
        </p:spPr>
        <p:txBody>
          <a:bodyPr/>
          <a:lstStyle/>
          <a:p>
            <a:pPr eaLnBrk="1" latinLnBrk="0" hangingPunct="1"/>
            <a:fld id="{E6F9B8CD-342D-4579-98EC-A8FD6B7370E1}" type="datetimeFigureOut">
              <a:rPr lang="en-US" smtClean="0"/>
              <a:pPr eaLnBrk="1" latinLnBrk="0" hangingPunct="1"/>
              <a:t>11/17/2020</a:t>
            </a:fld>
            <a:endParaRPr lang="en-US"/>
          </a:p>
        </p:txBody>
      </p:sp>
      <p:sp>
        <p:nvSpPr>
          <p:cNvPr id="5" name="Altbilgi Yer Tutucusu 4"/>
          <p:cNvSpPr>
            <a:spLocks noGrp="1"/>
          </p:cNvSpPr>
          <p:nvPr>
            <p:ph type="ftr" sz="quarter" idx="11"/>
          </p:nvPr>
        </p:nvSpPr>
        <p:spPr bwMode="auto">
          <a:xfrm rot="5400000">
            <a:off x="7077456" y="4178808"/>
            <a:ext cx="3657600" cy="384048"/>
          </a:xfrm>
        </p:spPr>
        <p:txBody>
          <a:bodyPr/>
          <a:lstStyle/>
          <a:p>
            <a:endParaRPr kumimoji="0" lang="en-US"/>
          </a:p>
        </p:txBody>
      </p:sp>
      <p:sp>
        <p:nvSpPr>
          <p:cNvPr id="9" name="Dikdörtgen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Düz Bağlayıcı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üz Bağlayıcı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ikdörtgen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Düz Bağlayıcı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ayt Numarası Yer Tutucusu 5"/>
          <p:cNvSpPr>
            <a:spLocks noGrp="1"/>
          </p:cNvSpPr>
          <p:nvPr>
            <p:ph type="sldNum" sz="quarter" idx="12"/>
          </p:nvPr>
        </p:nvSpPr>
        <p:spPr bwMode="auto">
          <a:xfrm>
            <a:off x="1340616" y="4928702"/>
            <a:ext cx="609600" cy="517524"/>
          </a:xfrm>
        </p:spPr>
        <p:txBody>
          <a:bodyPr/>
          <a:lstStyle/>
          <a:p>
            <a:fld id="{2BBB5E19-F10A-4C2F-BF6F-11C513378A2E}" type="slidenum">
              <a:rPr kumimoji="0" lang="en-US" smtClean="0"/>
              <a:pPr eaLnBrk="1" latinLnBrk="0" hangingPunct="1"/>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11/17/2020</a:t>
            </a:fld>
            <a:endParaRPr lang="en-US"/>
          </a:p>
        </p:txBody>
      </p:sp>
      <p:sp>
        <p:nvSpPr>
          <p:cNvPr id="6" name="Altbilgi Yer Tutucusu 5"/>
          <p:cNvSpPr>
            <a:spLocks noGrp="1"/>
          </p:cNvSpPr>
          <p:nvPr>
            <p:ph type="ftr" sz="quarter" idx="11"/>
          </p:nvPr>
        </p:nvSpPr>
        <p:spPr/>
        <p:txBody>
          <a:bodyPr/>
          <a:lstStyle/>
          <a:p>
            <a:endParaRPr kumimoji="0" lang="en-US"/>
          </a:p>
        </p:txBody>
      </p:sp>
      <p:sp>
        <p:nvSpPr>
          <p:cNvPr id="7" name="Slayt Numarası Yer Tutucusu 6"/>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
        <p:nvSpPr>
          <p:cNvPr id="9" name="İçerik Yer Tutucusu 8"/>
          <p:cNvSpPr>
            <a:spLocks noGrp="1"/>
          </p:cNvSpPr>
          <p:nvPr>
            <p:ph sz="quarter" idx="1"/>
          </p:nvPr>
        </p:nvSpPr>
        <p:spPr>
          <a:xfrm>
            <a:off x="457200"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İçerik Yer Tutucusu 10"/>
          <p:cNvSpPr>
            <a:spLocks noGrp="1"/>
          </p:cNvSpPr>
          <p:nvPr>
            <p:ph sz="quarter" idx="2"/>
          </p:nvPr>
        </p:nvSpPr>
        <p:spPr>
          <a:xfrm>
            <a:off x="4270248"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7543800" cy="1143000"/>
          </a:xfrm>
        </p:spPr>
        <p:txBody>
          <a:bodyPr anchor="b"/>
          <a:lstStyle>
            <a:lvl1pPr>
              <a:defRPr/>
            </a:lvl1pPr>
          </a:lstStyle>
          <a:p>
            <a:r>
              <a:rPr kumimoji="0" lang="tr-TR" smtClean="0"/>
              <a:t>Asıl başlık stili için tıklatın</a:t>
            </a:r>
            <a:endParaRPr kumimoji="0" lang="en-US"/>
          </a:p>
        </p:txBody>
      </p:sp>
      <p:sp>
        <p:nvSpPr>
          <p:cNvPr id="7" name="Veri Yer Tutucusu 6"/>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11/17/2020</a:t>
            </a:fld>
            <a:endParaRPr lang="en-US"/>
          </a:p>
        </p:txBody>
      </p:sp>
      <p:sp>
        <p:nvSpPr>
          <p:cNvPr id="8" name="Altbilgi Yer Tutucusu 7"/>
          <p:cNvSpPr>
            <a:spLocks noGrp="1"/>
          </p:cNvSpPr>
          <p:nvPr>
            <p:ph type="ftr" sz="quarter" idx="11"/>
          </p:nvPr>
        </p:nvSpPr>
        <p:spPr/>
        <p:txBody>
          <a:bodyPr/>
          <a:lstStyle/>
          <a:p>
            <a:endParaRPr kumimoji="0" lang="en-US"/>
          </a:p>
        </p:txBody>
      </p:sp>
      <p:sp>
        <p:nvSpPr>
          <p:cNvPr id="9" name="Slayt Numarası Yer Tutucusu 8"/>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
        <p:nvSpPr>
          <p:cNvPr id="11" name="İçerik Yer Tutucusu 10"/>
          <p:cNvSpPr>
            <a:spLocks noGrp="1"/>
          </p:cNvSpPr>
          <p:nvPr>
            <p:ph sz="quarter" idx="2"/>
          </p:nvPr>
        </p:nvSpPr>
        <p:spPr>
          <a:xfrm>
            <a:off x="457200"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İçerik Yer Tutucusu 12"/>
          <p:cNvSpPr>
            <a:spLocks noGrp="1"/>
          </p:cNvSpPr>
          <p:nvPr>
            <p:ph sz="quarter" idx="4"/>
          </p:nvPr>
        </p:nvSpPr>
        <p:spPr>
          <a:xfrm>
            <a:off x="4371975"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Metin Yer Tutucus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Metin Yer Tutucus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6" name="Veri Yer Tutucusu 5"/>
          <p:cNvSpPr>
            <a:spLocks noGrp="1"/>
          </p:cNvSpPr>
          <p:nvPr>
            <p:ph type="dt" sz="half" idx="10"/>
          </p:nvPr>
        </p:nvSpPr>
        <p:spPr/>
        <p:txBody>
          <a:bodyPr rtlCol="0"/>
          <a:lstStyle/>
          <a:p>
            <a:pPr algn="r" eaLnBrk="1" latinLnBrk="0" hangingPunct="1"/>
            <a:fld id="{E6F9B8CD-342D-4579-98EC-A8FD6B7370E1}" type="datetimeFigureOut">
              <a:rPr lang="en-US" smtClean="0"/>
              <a:pPr algn="r" eaLnBrk="1" latinLnBrk="0" hangingPunct="1"/>
              <a:t>11/17/2020</a:t>
            </a:fld>
            <a:endParaRPr lang="en-US"/>
          </a:p>
        </p:txBody>
      </p:sp>
      <p:sp>
        <p:nvSpPr>
          <p:cNvPr id="7" name="Slayt Numarası Yer Tutucusu 6"/>
          <p:cNvSpPr>
            <a:spLocks noGrp="1"/>
          </p:cNvSpPr>
          <p:nvPr>
            <p:ph type="sldNum" sz="quarter" idx="11"/>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8" name="Altbilgi Yer Tutucusu 7"/>
          <p:cNvSpPr>
            <a:spLocks noGrp="1"/>
          </p:cNvSpPr>
          <p:nvPr>
            <p:ph type="ftr" sz="quarter" idx="12"/>
          </p:nvPr>
        </p:nvSpPr>
        <p:spPr/>
        <p:txBody>
          <a:bodyPr rtlCol="0"/>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eaLnBrk="1" latinLnBrk="0" hangingPunct="1"/>
            <a:fld id="{E6F9B8CD-342D-4579-98EC-A8FD6B7370E1}" type="datetimeFigureOut">
              <a:rPr lang="en-US" smtClean="0"/>
              <a:pPr eaLnBrk="1" latinLnBrk="0" hangingPunct="1"/>
              <a:t>11/17/2020</a:t>
            </a:fld>
            <a:endParaRPr lang="en-US"/>
          </a:p>
        </p:txBody>
      </p:sp>
      <p:sp>
        <p:nvSpPr>
          <p:cNvPr id="3" name="Altbilgi Yer Tutucusu 2"/>
          <p:cNvSpPr>
            <a:spLocks noGrp="1"/>
          </p:cNvSpPr>
          <p:nvPr>
            <p:ph type="ftr" sz="quarter" idx="11"/>
          </p:nvPr>
        </p:nvSpPr>
        <p:spPr/>
        <p:txBody>
          <a:bodyPr/>
          <a:lstStyle/>
          <a:p>
            <a:endParaRPr kumimoji="0" lang="en-US"/>
          </a:p>
        </p:txBody>
      </p:sp>
      <p:sp>
        <p:nvSpPr>
          <p:cNvPr id="4" name="Slayt Numarası Yer Tutucusu 3"/>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Başlık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üz Bağlayıcı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Düz Bağlayıcı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Düz Bağlayıcı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Dikdörtgen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çerik Yer Tutucusu 17"/>
          <p:cNvSpPr>
            <a:spLocks noGrp="1"/>
          </p:cNvSpPr>
          <p:nvPr>
            <p:ph sz="quarter" idx="1"/>
          </p:nvPr>
        </p:nvSpPr>
        <p:spPr>
          <a:xfrm>
            <a:off x="304800" y="274320"/>
            <a:ext cx="56388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Veri Yer Tutucusu 20"/>
          <p:cNvSpPr>
            <a:spLocks noGrp="1"/>
          </p:cNvSpPr>
          <p:nvPr>
            <p:ph type="dt" sz="half" idx="14"/>
          </p:nvPr>
        </p:nvSpPr>
        <p:spPr/>
        <p:txBody>
          <a:bodyPr rtlCol="0"/>
          <a:lstStyle/>
          <a:p>
            <a:pPr algn="r" eaLnBrk="1" latinLnBrk="0" hangingPunct="1"/>
            <a:fld id="{E6F9B8CD-342D-4579-98EC-A8FD6B7370E1}" type="datetimeFigureOut">
              <a:rPr lang="en-US" smtClean="0"/>
              <a:pPr algn="r" eaLnBrk="1" latinLnBrk="0" hangingPunct="1"/>
              <a:t>11/17/2020</a:t>
            </a:fld>
            <a:endParaRPr lang="en-US" dirty="0"/>
          </a:p>
        </p:txBody>
      </p:sp>
      <p:sp>
        <p:nvSpPr>
          <p:cNvPr id="22" name="Slayt Numarası Yer Tutucusu 21"/>
          <p:cNvSpPr>
            <a:spLocks noGrp="1"/>
          </p:cNvSpPr>
          <p:nvPr>
            <p:ph type="sldNum" sz="quarter" idx="15"/>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23" name="Altbilgi Yer Tutucusu 22"/>
          <p:cNvSpPr>
            <a:spLocks noGrp="1"/>
          </p:cNvSpPr>
          <p:nvPr>
            <p:ph type="ftr" sz="quarter" idx="16"/>
          </p:nvPr>
        </p:nvSpPr>
        <p:spPr/>
        <p:txBody>
          <a:bodyPr rtlCol="0"/>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Düz Bağlayıcı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Başlık 1"/>
          <p:cNvSpPr>
            <a:spLocks noGrp="1"/>
          </p:cNvSpPr>
          <p:nvPr>
            <p:ph type="title"/>
          </p:nvPr>
        </p:nvSpPr>
        <p:spPr>
          <a:xfrm rot="5400000">
            <a:off x="3350133" y="3200400"/>
            <a:ext cx="6309360" cy="457200"/>
          </a:xfrm>
        </p:spPr>
        <p:txBody>
          <a:bodyPr anchor="b"/>
          <a:lstStyle>
            <a:lvl1pPr algn="l">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Düz Bağlayıcı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Dikdörtgen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üz Bağlayıcı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Düz Bağlayıcı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Düz Bağlayıcı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Veri Yer Tutucusu 16"/>
          <p:cNvSpPr>
            <a:spLocks noGrp="1"/>
          </p:cNvSpPr>
          <p:nvPr>
            <p:ph type="dt" sz="half" idx="10"/>
          </p:nvPr>
        </p:nvSpPr>
        <p:spPr/>
        <p:txBody>
          <a:bodyPr rtlCol="0"/>
          <a:lstStyle/>
          <a:p>
            <a:pPr algn="r" eaLnBrk="1" latinLnBrk="0" hangingPunct="1"/>
            <a:fld id="{E6F9B8CD-342D-4579-98EC-A8FD6B7370E1}" type="datetimeFigureOut">
              <a:rPr lang="en-US" smtClean="0"/>
              <a:pPr algn="r" eaLnBrk="1" latinLnBrk="0" hangingPunct="1"/>
              <a:t>11/17/2020</a:t>
            </a:fld>
            <a:endParaRPr lang="en-US"/>
          </a:p>
        </p:txBody>
      </p:sp>
      <p:sp>
        <p:nvSpPr>
          <p:cNvPr id="18" name="Slayt Numarası Yer Tutucusu 17"/>
          <p:cNvSpPr>
            <a:spLocks noGrp="1"/>
          </p:cNvSpPr>
          <p:nvPr>
            <p:ph type="sldNum" sz="quarter" idx="11"/>
          </p:nvPr>
        </p:nvSpPr>
        <p:spPr/>
        <p:txBody>
          <a:bodyPr rtlCol="0"/>
          <a:lstStyle/>
          <a:p>
            <a:pPr algn="ctr" eaLnBrk="1" latinLnBrk="0" hangingPunct="1"/>
            <a:fld id="{2BBB5E19-F10A-4C2F-BF6F-11C513378A2E}" type="slidenum">
              <a:rPr kumimoji="0" lang="en-US" smtClean="0"/>
              <a:pPr algn="ctr" eaLnBrk="1" latinLnBrk="0" hangingPunct="1"/>
              <a:t>‹#›</a:t>
            </a:fld>
            <a:endParaRPr kumimoji="0" lang="en-US"/>
          </a:p>
        </p:txBody>
      </p:sp>
      <p:sp>
        <p:nvSpPr>
          <p:cNvPr id="21" name="Altbilgi Yer Tutucusu 20"/>
          <p:cNvSpPr>
            <a:spLocks noGrp="1"/>
          </p:cNvSpPr>
          <p:nvPr>
            <p:ph type="ftr" sz="quarter" idx="12"/>
          </p:nvPr>
        </p:nvSpPr>
        <p:spPr/>
        <p:txBody>
          <a:bodyPr rtlCol="0"/>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üz Bağlayıcı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Başlık Yer Tutucusu 21"/>
          <p:cNvSpPr>
            <a:spLocks noGrp="1"/>
          </p:cNvSpPr>
          <p:nvPr>
            <p:ph type="title"/>
          </p:nvPr>
        </p:nvSpPr>
        <p:spPr>
          <a:xfrm>
            <a:off x="457200" y="274638"/>
            <a:ext cx="74676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lgn="r" eaLnBrk="1" latinLnBrk="0" hangingPunct="1"/>
            <a:fld id="{E6F9B8CD-342D-4579-98EC-A8FD6B7370E1}" type="datetimeFigureOut">
              <a:rPr lang="en-US" smtClean="0"/>
              <a:pPr algn="r" eaLnBrk="1" latinLnBrk="0" hangingPunct="1"/>
              <a:t>11/17/2020</a:t>
            </a:fld>
            <a:endParaRPr lang="en-US" dirty="0">
              <a:solidFill>
                <a:schemeClr val="tx2"/>
              </a:solidFill>
            </a:endParaRPr>
          </a:p>
        </p:txBody>
      </p:sp>
      <p:sp>
        <p:nvSpPr>
          <p:cNvPr id="3" name="Altbilgi Yer Tutucusu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lgn="l" eaLnBrk="1" latinLnBrk="0" hangingPunct="1"/>
            <a:endParaRPr kumimoji="0" lang="en-US" dirty="0">
              <a:solidFill>
                <a:schemeClr val="tx2"/>
              </a:solidFill>
            </a:endParaRPr>
          </a:p>
        </p:txBody>
      </p:sp>
      <p:sp>
        <p:nvSpPr>
          <p:cNvPr id="7" name="Düz Bağlayıcı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Düz Bağlayıcı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Dikdörtgen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ayt Numarası Yer Tutucus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907704" y="1124744"/>
            <a:ext cx="6768752" cy="3384376"/>
          </a:xfrm>
        </p:spPr>
        <p:txBody>
          <a:bodyPr>
            <a:normAutofit/>
          </a:bodyPr>
          <a:lstStyle/>
          <a:p>
            <a:r>
              <a:rPr lang="tr-TR" sz="2800" dirty="0" smtClean="0">
                <a:latin typeface="Arial" pitchFamily="34" charset="0"/>
                <a:cs typeface="Arial" pitchFamily="34" charset="0"/>
              </a:rPr>
              <a:t>GKK201 süt ve ürünleri analizleri-I</a:t>
            </a:r>
            <a:br>
              <a:rPr lang="tr-TR" sz="2800" dirty="0" smtClean="0">
                <a:latin typeface="Arial" pitchFamily="34" charset="0"/>
                <a:cs typeface="Arial" pitchFamily="34" charset="0"/>
              </a:rPr>
            </a:br>
            <a:r>
              <a:rPr lang="tr-TR" sz="2800" dirty="0" smtClean="0">
                <a:latin typeface="Arial" pitchFamily="34" charset="0"/>
                <a:cs typeface="Arial" pitchFamily="34" charset="0"/>
              </a:rPr>
              <a:t/>
            </a:r>
            <a:br>
              <a:rPr lang="tr-TR" sz="2800" dirty="0" smtClean="0">
                <a:latin typeface="Arial" pitchFamily="34" charset="0"/>
                <a:cs typeface="Arial" pitchFamily="34" charset="0"/>
              </a:rPr>
            </a:br>
            <a:r>
              <a:rPr lang="tr-TR" sz="2000" dirty="0" smtClean="0">
                <a:solidFill>
                  <a:srgbClr val="FF0000"/>
                </a:solidFill>
                <a:latin typeface="Arial" pitchFamily="34" charset="0"/>
                <a:cs typeface="Arial" pitchFamily="34" charset="0"/>
              </a:rPr>
              <a:t>DERS NOTU: 6</a:t>
            </a:r>
            <a:br>
              <a:rPr lang="tr-TR" sz="2000" dirty="0" smtClean="0">
                <a:solidFill>
                  <a:srgbClr val="FF0000"/>
                </a:solidFill>
                <a:latin typeface="Arial" pitchFamily="34" charset="0"/>
                <a:cs typeface="Arial" pitchFamily="34" charset="0"/>
              </a:rPr>
            </a:br>
            <a:r>
              <a:rPr lang="tr-TR" sz="2000" dirty="0" smtClean="0">
                <a:solidFill>
                  <a:srgbClr val="FF0000"/>
                </a:solidFill>
                <a:latin typeface="Arial" pitchFamily="34" charset="0"/>
                <a:cs typeface="Arial" pitchFamily="34" charset="0"/>
              </a:rPr>
              <a:t>              </a:t>
            </a:r>
            <a:r>
              <a:rPr lang="tr-TR" sz="2000" dirty="0" smtClean="0">
                <a:latin typeface="Arial" pitchFamily="34" charset="0"/>
                <a:cs typeface="Arial" pitchFamily="34" charset="0"/>
              </a:rPr>
              <a:t>SÜTÜN FİZİKOKİMYASAL ÖZELLİKLERİ </a:t>
            </a:r>
            <a:r>
              <a:rPr lang="tr-TR" sz="2000" dirty="0">
                <a:latin typeface="Arial" pitchFamily="34" charset="0"/>
                <a:cs typeface="Arial" pitchFamily="34" charset="0"/>
              </a:rPr>
              <a:t/>
            </a:r>
            <a:br>
              <a:rPr lang="tr-TR" sz="2000" dirty="0">
                <a:latin typeface="Arial" pitchFamily="34" charset="0"/>
                <a:cs typeface="Arial" pitchFamily="34" charset="0"/>
              </a:rPr>
            </a:br>
            <a:r>
              <a:rPr lang="tr-TR" sz="2000" dirty="0" smtClean="0">
                <a:latin typeface="Arial" pitchFamily="34" charset="0"/>
                <a:cs typeface="Arial" pitchFamily="34" charset="0"/>
              </a:rPr>
              <a:t>                                          ve</a:t>
            </a:r>
            <a:br>
              <a:rPr lang="tr-TR" sz="2000" dirty="0" smtClean="0">
                <a:latin typeface="Arial" pitchFamily="34" charset="0"/>
                <a:cs typeface="Arial" pitchFamily="34" charset="0"/>
              </a:rPr>
            </a:br>
            <a:r>
              <a:rPr lang="tr-TR" sz="2000" dirty="0" smtClean="0">
                <a:latin typeface="Arial" pitchFamily="34" charset="0"/>
                <a:cs typeface="Arial" pitchFamily="34" charset="0"/>
              </a:rPr>
              <a:t/>
            </a:r>
            <a:br>
              <a:rPr lang="tr-TR" sz="2000" dirty="0" smtClean="0">
                <a:latin typeface="Arial" pitchFamily="34" charset="0"/>
                <a:cs typeface="Arial" pitchFamily="34" charset="0"/>
              </a:rPr>
            </a:br>
            <a:r>
              <a:rPr lang="tr-TR" sz="2000" dirty="0" smtClean="0">
                <a:latin typeface="Arial" pitchFamily="34" charset="0"/>
                <a:cs typeface="Arial" pitchFamily="34" charset="0"/>
              </a:rPr>
              <a:t>        </a:t>
            </a:r>
            <a:r>
              <a:rPr lang="tr-TR" sz="2000" dirty="0" smtClean="0">
                <a:solidFill>
                  <a:srgbClr val="0070C0"/>
                </a:solidFill>
                <a:latin typeface="Arial" pitchFamily="34" charset="0"/>
                <a:cs typeface="Arial" pitchFamily="34" charset="0"/>
              </a:rPr>
              <a:t>UYGULAMA II-</a:t>
            </a:r>
            <a:r>
              <a:rPr lang="tr-TR" sz="2000" dirty="0">
                <a:solidFill>
                  <a:srgbClr val="0070C0"/>
                </a:solidFill>
                <a:latin typeface="Arial" pitchFamily="34" charset="0"/>
                <a:cs typeface="Arial" pitchFamily="34" charset="0"/>
              </a:rPr>
              <a:t>SÜTTE ASİTLİK TAYİNİ</a:t>
            </a:r>
            <a:br>
              <a:rPr lang="tr-TR" sz="2000" dirty="0">
                <a:solidFill>
                  <a:srgbClr val="0070C0"/>
                </a:solidFill>
                <a:latin typeface="Arial" pitchFamily="34" charset="0"/>
                <a:cs typeface="Arial" pitchFamily="34" charset="0"/>
              </a:rPr>
            </a:br>
            <a:endParaRPr lang="tr-TR" sz="2000" dirty="0">
              <a:solidFill>
                <a:srgbClr val="0070C0"/>
              </a:solidFill>
              <a:latin typeface="Arial" pitchFamily="34" charset="0"/>
              <a:cs typeface="Arial" pitchFamily="34" charset="0"/>
            </a:endParaRPr>
          </a:p>
        </p:txBody>
      </p:sp>
      <p:sp>
        <p:nvSpPr>
          <p:cNvPr id="3" name="Alt Başlık 2"/>
          <p:cNvSpPr>
            <a:spLocks noGrp="1"/>
          </p:cNvSpPr>
          <p:nvPr>
            <p:ph type="subTitle" idx="1"/>
          </p:nvPr>
        </p:nvSpPr>
        <p:spPr>
          <a:xfrm>
            <a:off x="2123728" y="4437112"/>
            <a:ext cx="6172200" cy="1371600"/>
          </a:xfrm>
        </p:spPr>
        <p:txBody>
          <a:bodyPr>
            <a:normAutofit/>
          </a:bodyPr>
          <a:lstStyle/>
          <a:p>
            <a:pPr algn="ctr"/>
            <a:endParaRPr lang="tr-TR" dirty="0"/>
          </a:p>
          <a:p>
            <a:pPr algn="ctr"/>
            <a:endParaRPr lang="tr-TR" dirty="0" smtClean="0"/>
          </a:p>
          <a:p>
            <a:pPr algn="ctr"/>
            <a:r>
              <a:rPr lang="tr-TR" dirty="0" smtClean="0"/>
              <a:t>Dr. </a:t>
            </a:r>
            <a:r>
              <a:rPr lang="tr-TR" dirty="0" err="1" smtClean="0"/>
              <a:t>Öğr</a:t>
            </a:r>
            <a:r>
              <a:rPr lang="tr-TR" dirty="0" smtClean="0"/>
              <a:t>. Üyesi Gülten ŞEKEROĞLU</a:t>
            </a:r>
            <a:endParaRPr lang="tr-TR" dirty="0"/>
          </a:p>
        </p:txBody>
      </p:sp>
    </p:spTree>
    <p:extLst>
      <p:ext uri="{BB962C8B-B14F-4D97-AF65-F5344CB8AC3E}">
        <p14:creationId xmlns:p14="http://schemas.microsoft.com/office/powerpoint/2010/main" val="172583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467600" cy="778098"/>
          </a:xfrm>
        </p:spPr>
        <p:txBody>
          <a:bodyPr/>
          <a:lstStyle/>
          <a:p>
            <a:r>
              <a:rPr lang="tr-TR" b="1" dirty="0"/>
              <a:t>İşlem </a:t>
            </a:r>
            <a:r>
              <a:rPr lang="tr-TR" b="1" dirty="0" err="1" smtClean="0"/>
              <a:t>BasamaklarI</a:t>
            </a:r>
            <a:r>
              <a:rPr lang="tr-TR" b="1" dirty="0" smtClean="0"/>
              <a:t> </a:t>
            </a:r>
            <a:endParaRPr lang="tr-TR" b="1" dirty="0"/>
          </a:p>
        </p:txBody>
      </p:sp>
      <p:sp>
        <p:nvSpPr>
          <p:cNvPr id="3" name="İçerik Yer Tutucusu 2"/>
          <p:cNvSpPr>
            <a:spLocks noGrp="1"/>
          </p:cNvSpPr>
          <p:nvPr>
            <p:ph sz="quarter" idx="1"/>
          </p:nvPr>
        </p:nvSpPr>
        <p:spPr>
          <a:xfrm>
            <a:off x="457200" y="1052736"/>
            <a:ext cx="7467600" cy="5421216"/>
          </a:xfrm>
        </p:spPr>
        <p:txBody>
          <a:bodyPr/>
          <a:lstStyle/>
          <a:p>
            <a:pPr marL="0" indent="0">
              <a:buNone/>
            </a:pPr>
            <a:r>
              <a:rPr lang="tr-TR" b="1" dirty="0" smtClean="0"/>
              <a:t>Sütte </a:t>
            </a:r>
            <a:r>
              <a:rPr lang="tr-TR" b="1" dirty="0"/>
              <a:t>% asitlik tayini (laktik asit cinsinden) </a:t>
            </a:r>
            <a:endParaRPr lang="tr-TR" b="1" dirty="0" smtClean="0"/>
          </a:p>
          <a:p>
            <a:pPr marL="0" indent="0" algn="just">
              <a:buNone/>
            </a:pPr>
            <a:r>
              <a:rPr lang="tr-TR" dirty="0" smtClean="0"/>
              <a:t> </a:t>
            </a:r>
            <a:r>
              <a:rPr lang="tr-TR" dirty="0"/>
              <a:t>İyice karıştırılan süt örneğinden 20 ml alınarak 250 ml’lik bir </a:t>
            </a:r>
            <a:r>
              <a:rPr lang="tr-TR" dirty="0" err="1"/>
              <a:t>erlene</a:t>
            </a:r>
            <a:r>
              <a:rPr lang="tr-TR" dirty="0"/>
              <a:t> boşaltılır. </a:t>
            </a:r>
            <a:endParaRPr lang="tr-TR" dirty="0" smtClean="0"/>
          </a:p>
          <a:p>
            <a:pPr marL="0" indent="0" algn="just">
              <a:buNone/>
            </a:pPr>
            <a:r>
              <a:rPr lang="tr-TR" dirty="0" smtClean="0"/>
              <a:t> </a:t>
            </a:r>
            <a:r>
              <a:rPr lang="tr-TR" dirty="0"/>
              <a:t>Eşit miktarda saf su aynı pipetle çekilir ve </a:t>
            </a:r>
            <a:r>
              <a:rPr lang="tr-TR" dirty="0" err="1"/>
              <a:t>erlen</a:t>
            </a:r>
            <a:r>
              <a:rPr lang="tr-TR" dirty="0"/>
              <a:t> içindeki sütün üzerine boşaltılır. </a:t>
            </a:r>
            <a:endParaRPr lang="tr-TR" dirty="0" smtClean="0"/>
          </a:p>
          <a:p>
            <a:pPr marL="0" indent="0" algn="just">
              <a:buNone/>
            </a:pPr>
            <a:r>
              <a:rPr lang="tr-TR" dirty="0" smtClean="0"/>
              <a:t> </a:t>
            </a:r>
            <a:r>
              <a:rPr lang="tr-TR" dirty="0"/>
              <a:t>Sonra 1 ml </a:t>
            </a:r>
            <a:r>
              <a:rPr lang="tr-TR" dirty="0" err="1"/>
              <a:t>fenolftalein</a:t>
            </a:r>
            <a:r>
              <a:rPr lang="tr-TR" dirty="0"/>
              <a:t> belirteci eklenir. </a:t>
            </a:r>
            <a:endParaRPr lang="tr-TR" dirty="0" smtClean="0"/>
          </a:p>
          <a:p>
            <a:pPr marL="0" indent="0" algn="just">
              <a:buNone/>
            </a:pPr>
            <a:r>
              <a:rPr lang="tr-TR" dirty="0" smtClean="0"/>
              <a:t> </a:t>
            </a:r>
            <a:r>
              <a:rPr lang="tr-TR" dirty="0"/>
              <a:t>0,1N </a:t>
            </a:r>
            <a:r>
              <a:rPr lang="tr-TR" dirty="0" err="1"/>
              <a:t>NaOH</a:t>
            </a:r>
            <a:r>
              <a:rPr lang="tr-TR" dirty="0"/>
              <a:t> çözeltisi </a:t>
            </a:r>
            <a:r>
              <a:rPr lang="tr-TR" dirty="0" err="1"/>
              <a:t>bürete</a:t>
            </a:r>
            <a:r>
              <a:rPr lang="tr-TR" dirty="0"/>
              <a:t> doldurulur. </a:t>
            </a:r>
            <a:endParaRPr lang="tr-TR" dirty="0" smtClean="0"/>
          </a:p>
          <a:p>
            <a:pPr marL="0" indent="0" algn="just">
              <a:buNone/>
            </a:pPr>
            <a:r>
              <a:rPr lang="tr-TR" dirty="0" smtClean="0"/>
              <a:t> </a:t>
            </a:r>
            <a:r>
              <a:rPr lang="tr-TR" dirty="0"/>
              <a:t>0,1N </a:t>
            </a:r>
            <a:r>
              <a:rPr lang="tr-TR" dirty="0" err="1"/>
              <a:t>NaOH</a:t>
            </a:r>
            <a:r>
              <a:rPr lang="tr-TR" dirty="0"/>
              <a:t> çözeltisi ile açık pembe renk oluşuncaya kadar titre edilir. </a:t>
            </a:r>
            <a:endParaRPr lang="tr-TR" dirty="0" smtClean="0"/>
          </a:p>
          <a:p>
            <a:pPr marL="0" indent="0" algn="just">
              <a:buNone/>
            </a:pPr>
            <a:r>
              <a:rPr lang="tr-TR" dirty="0" smtClean="0"/>
              <a:t> </a:t>
            </a:r>
            <a:r>
              <a:rPr lang="tr-TR" dirty="0"/>
              <a:t>Sonuç aşağıdaki formülle </a:t>
            </a:r>
            <a:r>
              <a:rPr lang="tr-TR" dirty="0" smtClean="0"/>
              <a:t>hesaplanır</a:t>
            </a:r>
          </a:p>
          <a:p>
            <a:pPr marL="0" indent="0" algn="just">
              <a:buNone/>
            </a:pPr>
            <a:r>
              <a:rPr lang="tr-TR" dirty="0" smtClean="0"/>
              <a:t>(</a:t>
            </a:r>
            <a:r>
              <a:rPr lang="tr-TR" dirty="0"/>
              <a:t>Harcanan 1 ml 0,1 N </a:t>
            </a:r>
            <a:r>
              <a:rPr lang="tr-TR" dirty="0" err="1"/>
              <a:t>NaOH</a:t>
            </a:r>
            <a:r>
              <a:rPr lang="tr-TR" dirty="0"/>
              <a:t> 0,009 g laktik asidi </a:t>
            </a:r>
            <a:r>
              <a:rPr lang="tr-TR" dirty="0" err="1"/>
              <a:t>nötürler</a:t>
            </a:r>
            <a:r>
              <a:rPr lang="tr-TR" dirty="0"/>
              <a:t>.).</a:t>
            </a:r>
          </a:p>
        </p:txBody>
      </p:sp>
    </p:spTree>
    <p:extLst>
      <p:ext uri="{BB962C8B-B14F-4D97-AF65-F5344CB8AC3E}">
        <p14:creationId xmlns:p14="http://schemas.microsoft.com/office/powerpoint/2010/main" val="859801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16632"/>
            <a:ext cx="7467600" cy="706090"/>
          </a:xfrm>
        </p:spPr>
        <p:txBody>
          <a:bodyPr/>
          <a:lstStyle/>
          <a:p>
            <a:r>
              <a:rPr lang="tr-TR" b="1" dirty="0" smtClean="0"/>
              <a:t>DENEYİN YAPILIŞI</a:t>
            </a:r>
            <a:endParaRPr lang="tr-TR"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36712"/>
            <a:ext cx="654367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618" y="3841780"/>
            <a:ext cx="652462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037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6840760" cy="286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99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80727"/>
            <a:ext cx="6048672" cy="483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077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36712"/>
            <a:ext cx="858981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7355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b="1" dirty="0" smtClean="0"/>
              <a:t>BÜRET VE PİPETLERDE OKUMA YAPMA (SAYDAM SIVILARDA)</a:t>
            </a:r>
            <a:endParaRPr lang="tr-TR"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988840"/>
            <a:ext cx="7723399" cy="342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892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353830"/>
            <a:ext cx="7467600" cy="922114"/>
          </a:xfrm>
        </p:spPr>
        <p:txBody>
          <a:bodyPr>
            <a:normAutofit fontScale="90000"/>
          </a:bodyPr>
          <a:lstStyle/>
          <a:p>
            <a:pPr algn="ctr"/>
            <a:r>
              <a:rPr lang="tr-TR" b="1" dirty="0" smtClean="0"/>
              <a:t>SONUCUN HESAPLANMASI VE DEĞERLENDİRİLMESİ</a:t>
            </a:r>
            <a:endParaRPr lang="tr-TR" b="1" dirty="0"/>
          </a:p>
        </p:txBody>
      </p:sp>
      <p:sp>
        <p:nvSpPr>
          <p:cNvPr id="3" name="İçerik Yer Tutucusu 2"/>
          <p:cNvSpPr>
            <a:spLocks noGrp="1"/>
          </p:cNvSpPr>
          <p:nvPr>
            <p:ph sz="quarter" idx="1"/>
          </p:nvPr>
        </p:nvSpPr>
        <p:spPr>
          <a:xfrm>
            <a:off x="457200" y="3573016"/>
            <a:ext cx="8003232" cy="2900936"/>
          </a:xfrm>
        </p:spPr>
        <p:txBody>
          <a:bodyPr/>
          <a:lstStyle/>
          <a:p>
            <a:pPr marL="0" indent="0">
              <a:buNone/>
            </a:pPr>
            <a:r>
              <a:rPr lang="tr-TR" b="1" dirty="0" smtClean="0"/>
              <a:t>1 ml 0,1 N </a:t>
            </a:r>
            <a:r>
              <a:rPr lang="tr-TR" b="1" dirty="0" err="1" smtClean="0"/>
              <a:t>NaOH</a:t>
            </a:r>
            <a:r>
              <a:rPr lang="tr-TR" b="1" dirty="0" smtClean="0"/>
              <a:t> çözeltisi = 0,009 gram laktik asit</a:t>
            </a:r>
          </a:p>
          <a:p>
            <a:pPr marL="0" indent="0">
              <a:buNone/>
            </a:pPr>
            <a:r>
              <a:rPr lang="tr-TR" dirty="0" smtClean="0"/>
              <a:t>Bu eşitliği kullanarak da süt örneğimizin asit miktarı hesaplanabilir.</a:t>
            </a:r>
            <a:endParaRPr lang="tr-T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538" y="1275944"/>
            <a:ext cx="6464629" cy="184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1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404664"/>
            <a:ext cx="7643192" cy="6069288"/>
          </a:xfrm>
        </p:spPr>
        <p:txBody>
          <a:bodyPr>
            <a:normAutofit fontScale="92500" lnSpcReduction="20000"/>
          </a:bodyPr>
          <a:lstStyle/>
          <a:p>
            <a:pPr algn="just"/>
            <a:r>
              <a:rPr lang="tr-TR" b="1" dirty="0" smtClean="0"/>
              <a:t>Türk </a:t>
            </a:r>
            <a:r>
              <a:rPr lang="tr-TR" b="1" dirty="0"/>
              <a:t>Gıda Kodeksi-Çiğ Süt ve Isıl İşlem Görmüş İçme Sütleri Tebliği’ne göre çiğ sütlerin asitliği; </a:t>
            </a:r>
            <a:endParaRPr lang="tr-TR" b="1" dirty="0" smtClean="0"/>
          </a:p>
          <a:p>
            <a:pPr marL="0" indent="0" algn="just">
              <a:buNone/>
            </a:pPr>
            <a:r>
              <a:rPr lang="tr-TR" dirty="0" smtClean="0"/>
              <a:t>% laktik asit </a:t>
            </a:r>
            <a:r>
              <a:rPr lang="tr-TR" dirty="0"/>
              <a:t>cinsinden aşağıdaki değerler arasında olmalıdır. </a:t>
            </a:r>
            <a:endParaRPr lang="tr-TR" dirty="0" smtClean="0"/>
          </a:p>
          <a:p>
            <a:pPr marL="0" indent="0" algn="just">
              <a:buNone/>
            </a:pPr>
            <a:r>
              <a:rPr lang="tr-TR" dirty="0" smtClean="0"/>
              <a:t> </a:t>
            </a:r>
            <a:r>
              <a:rPr lang="tr-TR" dirty="0"/>
              <a:t>İnek sütü : 0,135 – 0,20 (m/v) </a:t>
            </a:r>
            <a:endParaRPr lang="tr-TR" dirty="0" smtClean="0"/>
          </a:p>
          <a:p>
            <a:pPr marL="0" indent="0" algn="just">
              <a:buNone/>
            </a:pPr>
            <a:r>
              <a:rPr lang="tr-TR" dirty="0" smtClean="0"/>
              <a:t> </a:t>
            </a:r>
            <a:r>
              <a:rPr lang="tr-TR" dirty="0"/>
              <a:t>Koyun sütü : 0,160 – 0,35 (m/v) </a:t>
            </a:r>
            <a:endParaRPr lang="tr-TR" dirty="0" smtClean="0"/>
          </a:p>
          <a:p>
            <a:pPr marL="0" indent="0" algn="just">
              <a:buNone/>
            </a:pPr>
            <a:r>
              <a:rPr lang="tr-TR" dirty="0" smtClean="0"/>
              <a:t> </a:t>
            </a:r>
            <a:r>
              <a:rPr lang="tr-TR" dirty="0"/>
              <a:t>Keçi sütü : 0,150 – 0,28 (m/v) </a:t>
            </a:r>
            <a:endParaRPr lang="tr-TR" dirty="0" smtClean="0"/>
          </a:p>
          <a:p>
            <a:pPr marL="0" indent="0" algn="just">
              <a:buNone/>
            </a:pPr>
            <a:r>
              <a:rPr lang="tr-TR" dirty="0" smtClean="0"/>
              <a:t> </a:t>
            </a:r>
            <a:r>
              <a:rPr lang="tr-TR" dirty="0"/>
              <a:t>Manda sütü : 0,140 – 0,22 (m/v) </a:t>
            </a:r>
            <a:endParaRPr lang="tr-TR" dirty="0" smtClean="0"/>
          </a:p>
          <a:p>
            <a:pPr algn="just"/>
            <a:r>
              <a:rPr lang="tr-TR" dirty="0" smtClean="0"/>
              <a:t>Yoğurtta </a:t>
            </a:r>
            <a:r>
              <a:rPr lang="tr-TR" dirty="0"/>
              <a:t>asitlik oranı, Gıda Maddeleri Tüzüğü ve TS 1330 Yoğurt Standardına göre laktik asit cinsinden kütlece en az % 0,8 ve en çok % 1,6 olmalıdır. Türk Gıda Kodeksi Fermente Sütler Tebliği’ne göre bu değer en az % 0,6 olarak verilmektedir</a:t>
            </a:r>
            <a:r>
              <a:rPr lang="tr-TR" dirty="0" smtClean="0"/>
              <a:t>.</a:t>
            </a:r>
          </a:p>
          <a:p>
            <a:pPr algn="just"/>
            <a:r>
              <a:rPr lang="tr-TR" dirty="0" smtClean="0"/>
              <a:t> TS </a:t>
            </a:r>
            <a:r>
              <a:rPr lang="tr-TR" dirty="0"/>
              <a:t>1329 Süttozu Standardına göre süttozlarında asitlik derecesi % süt asidi cinsinden % 0,17’yi geçmemelidir. </a:t>
            </a:r>
            <a:endParaRPr lang="tr-TR" dirty="0" smtClean="0"/>
          </a:p>
          <a:p>
            <a:pPr algn="just"/>
            <a:r>
              <a:rPr lang="tr-TR" dirty="0" smtClean="0"/>
              <a:t>Taze </a:t>
            </a:r>
            <a:r>
              <a:rPr lang="tr-TR" dirty="0"/>
              <a:t>sütün (%) </a:t>
            </a:r>
            <a:r>
              <a:rPr lang="tr-TR" dirty="0" smtClean="0"/>
              <a:t>asitliği </a:t>
            </a:r>
            <a:r>
              <a:rPr lang="tr-TR" dirty="0"/>
              <a:t>% 0,16-0,18’dir. Eğer asitlik % 0,30 veya daha fazla bulunmuşsa süt ısıtıldığı zaman kesilecek demektir.</a:t>
            </a:r>
          </a:p>
        </p:txBody>
      </p:sp>
    </p:spTree>
    <p:extLst>
      <p:ext uri="{BB962C8B-B14F-4D97-AF65-F5344CB8AC3E}">
        <p14:creationId xmlns:p14="http://schemas.microsoft.com/office/powerpoint/2010/main" val="2644011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7644" y="-1586"/>
            <a:ext cx="4978481" cy="648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771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332656"/>
            <a:ext cx="5127628" cy="639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511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467600" cy="850106"/>
          </a:xfrm>
        </p:spPr>
        <p:txBody>
          <a:bodyPr/>
          <a:lstStyle/>
          <a:p>
            <a:r>
              <a:rPr lang="tr-TR" b="1" dirty="0" smtClean="0">
                <a:latin typeface="Arial" pitchFamily="34" charset="0"/>
                <a:cs typeface="Arial" pitchFamily="34" charset="0"/>
              </a:rPr>
              <a:t>sütün asitliği</a:t>
            </a:r>
            <a:endParaRPr lang="tr-TR" b="1" dirty="0">
              <a:latin typeface="Arial" pitchFamily="34" charset="0"/>
              <a:cs typeface="Arial" pitchFamily="34" charset="0"/>
            </a:endParaRPr>
          </a:p>
        </p:txBody>
      </p:sp>
      <p:sp>
        <p:nvSpPr>
          <p:cNvPr id="3" name="İçerik Yer Tutucusu 2"/>
          <p:cNvSpPr>
            <a:spLocks noGrp="1"/>
          </p:cNvSpPr>
          <p:nvPr>
            <p:ph sz="quarter" idx="1"/>
          </p:nvPr>
        </p:nvSpPr>
        <p:spPr>
          <a:xfrm>
            <a:off x="179512" y="1268760"/>
            <a:ext cx="8147248" cy="5205192"/>
          </a:xfrm>
        </p:spPr>
        <p:txBody>
          <a:bodyPr>
            <a:normAutofit fontScale="77500" lnSpcReduction="20000"/>
          </a:bodyPr>
          <a:lstStyle/>
          <a:p>
            <a:pPr marL="0" indent="0" algn="just">
              <a:buNone/>
            </a:pPr>
            <a:r>
              <a:rPr lang="tr-TR" dirty="0"/>
              <a:t>Yeni sağılan normal sağlıklı süt, asidik reaksiyon gösterir, buna ilk asitlik veya doğal asitlik denir. Süt ilk asitliğini uzun süre koruyamaz. Sağım ve bekletme koşulları nedeniyle birçok mikroorganizma çeşitli yolla süte bulaşır. Bu mikroorganizmaların faaliyeti sütte asitliğin yükselmesine sebep olur. </a:t>
            </a:r>
            <a:endParaRPr lang="tr-TR" dirty="0" smtClean="0"/>
          </a:p>
          <a:p>
            <a:pPr marL="0" indent="0">
              <a:buNone/>
            </a:pPr>
            <a:r>
              <a:rPr lang="tr-TR" dirty="0" smtClean="0"/>
              <a:t>Sütte </a:t>
            </a:r>
            <a:r>
              <a:rPr lang="tr-TR" dirty="0"/>
              <a:t>asitlik tayini; </a:t>
            </a:r>
            <a:endParaRPr lang="tr-TR" dirty="0" smtClean="0"/>
          </a:p>
          <a:p>
            <a:pPr marL="0" indent="0">
              <a:buNone/>
            </a:pPr>
            <a:r>
              <a:rPr lang="tr-TR" dirty="0" smtClean="0"/>
              <a:t> </a:t>
            </a:r>
            <a:r>
              <a:rPr lang="tr-TR" dirty="0"/>
              <a:t>Onun taze ve normal olup olmadığını</a:t>
            </a:r>
            <a:r>
              <a:rPr lang="tr-TR" dirty="0" smtClean="0"/>
              <a:t>,</a:t>
            </a:r>
          </a:p>
          <a:p>
            <a:pPr marL="0" indent="0">
              <a:buNone/>
            </a:pPr>
            <a:r>
              <a:rPr lang="tr-TR" dirty="0" smtClean="0"/>
              <a:t> </a:t>
            </a:r>
            <a:r>
              <a:rPr lang="tr-TR" dirty="0"/>
              <a:t>İşleme sırasında sıcaklığa dayanıp dayanmayacağını, </a:t>
            </a:r>
            <a:endParaRPr lang="tr-TR" dirty="0" smtClean="0"/>
          </a:p>
          <a:p>
            <a:pPr marL="0" indent="0">
              <a:buNone/>
            </a:pPr>
            <a:r>
              <a:rPr lang="tr-TR" dirty="0" smtClean="0"/>
              <a:t> </a:t>
            </a:r>
            <a:r>
              <a:rPr lang="tr-TR" dirty="0"/>
              <a:t>Nötralize edici madde ilave edilip edilmediğini, </a:t>
            </a:r>
            <a:endParaRPr lang="tr-TR" dirty="0" smtClean="0"/>
          </a:p>
          <a:p>
            <a:pPr marL="0" indent="0">
              <a:buNone/>
            </a:pPr>
            <a:r>
              <a:rPr lang="tr-TR" dirty="0" smtClean="0"/>
              <a:t> </a:t>
            </a:r>
            <a:r>
              <a:rPr lang="tr-TR" dirty="0"/>
              <a:t>Sütün </a:t>
            </a:r>
            <a:r>
              <a:rPr lang="tr-TR" dirty="0" err="1"/>
              <a:t>mastitisli</a:t>
            </a:r>
            <a:r>
              <a:rPr lang="tr-TR" dirty="0"/>
              <a:t> olup olmadığını, </a:t>
            </a:r>
            <a:endParaRPr lang="tr-TR" dirty="0" smtClean="0"/>
          </a:p>
          <a:p>
            <a:pPr marL="0" indent="0">
              <a:buNone/>
            </a:pPr>
            <a:r>
              <a:rPr lang="tr-TR" dirty="0" smtClean="0"/>
              <a:t> </a:t>
            </a:r>
            <a:r>
              <a:rPr lang="tr-TR" dirty="0"/>
              <a:t>Tüzük, standart ve kodekse uygun olup olmadığını belirlemek amacıyla yapılır. </a:t>
            </a:r>
            <a:endParaRPr lang="tr-TR" dirty="0" smtClean="0"/>
          </a:p>
          <a:p>
            <a:pPr marL="0" indent="0" algn="just">
              <a:buNone/>
            </a:pPr>
            <a:r>
              <a:rPr lang="tr-TR" dirty="0" smtClean="0"/>
              <a:t>Süt </a:t>
            </a:r>
            <a:r>
              <a:rPr lang="tr-TR" dirty="0"/>
              <a:t>işletmelerinde uygulanan </a:t>
            </a:r>
            <a:r>
              <a:rPr lang="tr-TR" dirty="0" err="1"/>
              <a:t>titrasyon</a:t>
            </a:r>
            <a:r>
              <a:rPr lang="tr-TR" dirty="0"/>
              <a:t> asitliği, alkol testi, kaynatma testi gibi dayanıklılık deneyleri, genellikle sütte asitlik artışını belirlemek amacıyla yapılır. Asitlik düzeyi ile hijyen kalitesi arasında bir ilişki kurulur ve asitlik derecesi, sütün hangi mamul için uygun olduğu yönünde karar verilmesine yardımcı olur. Asitlik durumu, bazı süt mamullerinde kalite ölçütü olarak ele alınır. Bazı süt mamullerinin üretiminin yönlendirilmesine de yardımcı olur. </a:t>
            </a:r>
          </a:p>
        </p:txBody>
      </p:sp>
    </p:spTree>
    <p:extLst>
      <p:ext uri="{BB962C8B-B14F-4D97-AF65-F5344CB8AC3E}">
        <p14:creationId xmlns:p14="http://schemas.microsoft.com/office/powerpoint/2010/main" val="2403955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0"/>
            <a:ext cx="5073378" cy="665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360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88640"/>
            <a:ext cx="4917441"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07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836712"/>
            <a:ext cx="7859216" cy="5637240"/>
          </a:xfrm>
        </p:spPr>
        <p:txBody>
          <a:bodyPr>
            <a:normAutofit lnSpcReduction="10000"/>
          </a:bodyPr>
          <a:lstStyle/>
          <a:p>
            <a:pPr marL="0" indent="0" algn="just">
              <a:buNone/>
            </a:pPr>
            <a:r>
              <a:rPr lang="tr-TR" dirty="0" smtClean="0"/>
              <a:t>Sütte asitliğin gelişmesi istenmeyen bir olaydır. Gelişen asitlik; sütün tadını olumsuz etkiler, sütün işlenmesini, ısıl işlem uygulanmasını zorlaştırır, hatta süt oda sıcaklığında bile pıhtılaşır.</a:t>
            </a:r>
          </a:p>
          <a:p>
            <a:pPr marL="0" indent="0" algn="just">
              <a:buNone/>
            </a:pPr>
            <a:r>
              <a:rPr lang="tr-TR" dirty="0" smtClean="0"/>
              <a:t>Süt teknolojisinde </a:t>
            </a:r>
            <a:r>
              <a:rPr lang="tr-TR" dirty="0" err="1" smtClean="0"/>
              <a:t>titrasyon</a:t>
            </a:r>
            <a:r>
              <a:rPr lang="tr-TR" dirty="0" smtClean="0"/>
              <a:t> asitliği </a:t>
            </a:r>
            <a:r>
              <a:rPr lang="tr-TR" dirty="0" err="1" smtClean="0"/>
              <a:t>Soxhlet</a:t>
            </a:r>
            <a:r>
              <a:rPr lang="tr-TR" dirty="0" smtClean="0"/>
              <a:t>-Henkel derecesi (°SH) o </a:t>
            </a:r>
            <a:r>
              <a:rPr lang="tr-TR" dirty="0" err="1" smtClean="0"/>
              <a:t>larak</a:t>
            </a:r>
            <a:r>
              <a:rPr lang="tr-TR" dirty="0" smtClean="0"/>
              <a:t> belirtilir.</a:t>
            </a:r>
          </a:p>
          <a:p>
            <a:pPr marL="0" indent="0" algn="just">
              <a:buNone/>
            </a:pPr>
            <a:r>
              <a:rPr lang="tr-TR" dirty="0" err="1"/>
              <a:t>Soxhlet</a:t>
            </a:r>
            <a:r>
              <a:rPr lang="tr-TR" dirty="0"/>
              <a:t>-Henkel </a:t>
            </a:r>
            <a:r>
              <a:rPr lang="tr-TR" dirty="0" smtClean="0"/>
              <a:t>derecesi; 100 ml sütü nötralize etmek için gereken 0,25 N (veya N/4 olarak gösterilir) </a:t>
            </a:r>
            <a:r>
              <a:rPr lang="tr-TR" dirty="0" err="1" smtClean="0"/>
              <a:t>NaOH’in</a:t>
            </a:r>
            <a:r>
              <a:rPr lang="tr-TR" dirty="0" smtClean="0"/>
              <a:t> ml cinsinden miktarıdır. </a:t>
            </a:r>
          </a:p>
          <a:p>
            <a:pPr marL="0" indent="0" algn="just">
              <a:buNone/>
            </a:pPr>
            <a:r>
              <a:rPr lang="tr-TR" dirty="0" smtClean="0"/>
              <a:t>Sağlıklı bir inekten yeni sağılmış bir sütün </a:t>
            </a:r>
            <a:r>
              <a:rPr lang="tr-TR" dirty="0" err="1" smtClean="0"/>
              <a:t>tirasyon</a:t>
            </a:r>
            <a:r>
              <a:rPr lang="tr-TR" dirty="0" smtClean="0"/>
              <a:t> asitliği 6,4 - 7,0 </a:t>
            </a:r>
            <a:r>
              <a:rPr lang="tr-TR" dirty="0"/>
              <a:t>°</a:t>
            </a:r>
            <a:r>
              <a:rPr lang="tr-TR" dirty="0" smtClean="0"/>
              <a:t>SH veya laktik asit cinsinden %0,14-%0,16 arasında olmalıdır.</a:t>
            </a:r>
          </a:p>
          <a:p>
            <a:pPr marL="0" indent="0" algn="just">
              <a:buNone/>
            </a:pPr>
            <a:r>
              <a:rPr lang="tr-TR" dirty="0" smtClean="0"/>
              <a:t>Koyun sütünde; 8,0-12,0 </a:t>
            </a:r>
            <a:r>
              <a:rPr lang="tr-TR" dirty="0"/>
              <a:t>°</a:t>
            </a:r>
            <a:r>
              <a:rPr lang="tr-TR" dirty="0" smtClean="0"/>
              <a:t>SH,</a:t>
            </a:r>
          </a:p>
          <a:p>
            <a:pPr marL="0" indent="0" algn="just">
              <a:buNone/>
            </a:pPr>
            <a:r>
              <a:rPr lang="tr-TR" dirty="0" smtClean="0"/>
              <a:t>Keçi sütünde; 6,4-10,0 </a:t>
            </a:r>
            <a:r>
              <a:rPr lang="tr-TR" dirty="0"/>
              <a:t>°SH </a:t>
            </a:r>
            <a:endParaRPr lang="tr-TR" dirty="0" smtClean="0"/>
          </a:p>
          <a:p>
            <a:pPr marL="0" indent="0" algn="just">
              <a:buNone/>
            </a:pPr>
            <a:r>
              <a:rPr lang="tr-TR" dirty="0" smtClean="0"/>
              <a:t>Manda sütünde 6,1-10,0 </a:t>
            </a:r>
            <a:r>
              <a:rPr lang="tr-TR" dirty="0"/>
              <a:t>°SH </a:t>
            </a:r>
          </a:p>
        </p:txBody>
      </p:sp>
    </p:spTree>
    <p:extLst>
      <p:ext uri="{BB962C8B-B14F-4D97-AF65-F5344CB8AC3E}">
        <p14:creationId xmlns:p14="http://schemas.microsoft.com/office/powerpoint/2010/main" val="92583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323528" y="836712"/>
            <a:ext cx="8208912" cy="5565232"/>
          </a:xfrm>
        </p:spPr>
        <p:txBody>
          <a:bodyPr/>
          <a:lstStyle/>
          <a:p>
            <a:pPr algn="just"/>
            <a:r>
              <a:rPr lang="tr-TR" dirty="0" smtClean="0"/>
              <a:t>°SH değerinin 5,0 in altında olması normal kabul edilemez. Bu durum, </a:t>
            </a:r>
            <a:r>
              <a:rPr lang="tr-TR" dirty="0" err="1" smtClean="0"/>
              <a:t>mastitis</a:t>
            </a:r>
            <a:r>
              <a:rPr lang="tr-TR" dirty="0" smtClean="0"/>
              <a:t>, yemleme gibi nedenlerden kaynaklanabilir. Süte </a:t>
            </a:r>
            <a:r>
              <a:rPr lang="tr-TR" dirty="0" err="1" smtClean="0"/>
              <a:t>nötralleştirici</a:t>
            </a:r>
            <a:r>
              <a:rPr lang="tr-TR" dirty="0" smtClean="0"/>
              <a:t> maddeler ilave edilmiş olunabilir. Bu tür sütlerden peynir yapılırsa, pıhtılaşma sorunları yaşanabilir ve duyusal özellikleri olumsuz etkilenir.</a:t>
            </a:r>
          </a:p>
          <a:p>
            <a:pPr algn="just"/>
            <a:r>
              <a:rPr lang="tr-TR" dirty="0"/>
              <a:t>°</a:t>
            </a:r>
            <a:r>
              <a:rPr lang="tr-TR" dirty="0" smtClean="0"/>
              <a:t>SH değerinin 8-9 olması durumunda, oldukça belirgin bir asidik tat algılanır. </a:t>
            </a:r>
          </a:p>
          <a:p>
            <a:pPr algn="just"/>
            <a:r>
              <a:rPr lang="tr-TR" dirty="0"/>
              <a:t>°</a:t>
            </a:r>
            <a:r>
              <a:rPr lang="tr-TR" dirty="0" smtClean="0"/>
              <a:t>SH, 10 un üzerine çıkarsa süt pıhtılaşır.</a:t>
            </a:r>
          </a:p>
          <a:p>
            <a:pPr marL="0" indent="0" algn="just">
              <a:buNone/>
            </a:pPr>
            <a:endParaRPr lang="tr-TR" dirty="0" smtClean="0"/>
          </a:p>
          <a:p>
            <a:pPr marL="0" indent="0" algn="just">
              <a:buNone/>
            </a:pPr>
            <a:endParaRPr lang="tr-TR" dirty="0" smtClean="0"/>
          </a:p>
          <a:p>
            <a:pPr marL="0" indent="0">
              <a:buNone/>
            </a:pPr>
            <a:endParaRPr lang="tr-TR" dirty="0"/>
          </a:p>
        </p:txBody>
      </p:sp>
    </p:spTree>
    <p:extLst>
      <p:ext uri="{BB962C8B-B14F-4D97-AF65-F5344CB8AC3E}">
        <p14:creationId xmlns:p14="http://schemas.microsoft.com/office/powerpoint/2010/main" val="4240367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467600" cy="778098"/>
          </a:xfrm>
        </p:spPr>
        <p:txBody>
          <a:bodyPr/>
          <a:lstStyle/>
          <a:p>
            <a:r>
              <a:rPr lang="tr-TR" b="1" dirty="0" err="1" smtClean="0"/>
              <a:t>pH</a:t>
            </a:r>
            <a:r>
              <a:rPr lang="tr-TR" b="1" dirty="0" smtClean="0"/>
              <a:t> metre kullanarak asitlik tayini</a:t>
            </a:r>
            <a:endParaRPr lang="tr-TR" b="1" dirty="0"/>
          </a:p>
        </p:txBody>
      </p:sp>
      <p:sp>
        <p:nvSpPr>
          <p:cNvPr id="3" name="İçerik Yer Tutucusu 2"/>
          <p:cNvSpPr>
            <a:spLocks noGrp="1"/>
          </p:cNvSpPr>
          <p:nvPr>
            <p:ph sz="quarter" idx="1"/>
          </p:nvPr>
        </p:nvSpPr>
        <p:spPr>
          <a:xfrm>
            <a:off x="457200" y="1268760"/>
            <a:ext cx="7467600" cy="5205192"/>
          </a:xfrm>
        </p:spPr>
        <p:txBody>
          <a:bodyPr>
            <a:normAutofit/>
          </a:bodyPr>
          <a:lstStyle/>
          <a:p>
            <a:pPr marL="0" indent="0" algn="just">
              <a:buNone/>
            </a:pPr>
            <a:r>
              <a:rPr lang="tr-TR" sz="2000" dirty="0"/>
              <a:t>Bir asitlik ölçü birimi de </a:t>
            </a:r>
            <a:r>
              <a:rPr lang="tr-TR" sz="2000" dirty="0" err="1" smtClean="0"/>
              <a:t>pH'dır</a:t>
            </a:r>
            <a:r>
              <a:rPr lang="tr-TR" sz="2000" dirty="0" smtClean="0"/>
              <a:t>. </a:t>
            </a:r>
            <a:r>
              <a:rPr lang="tr-TR" sz="2000" dirty="0" err="1" smtClean="0"/>
              <a:t>pH</a:t>
            </a:r>
            <a:r>
              <a:rPr lang="tr-TR" sz="2000" dirty="0" smtClean="0"/>
              <a:t> tayini ile sütte iyon halinde bulunan hidrojen miktarı yani asidin </a:t>
            </a:r>
            <a:r>
              <a:rPr lang="tr-TR" sz="2000" dirty="0" err="1" smtClean="0"/>
              <a:t>dissosiye</a:t>
            </a:r>
            <a:r>
              <a:rPr lang="tr-TR" sz="2000" dirty="0" smtClean="0"/>
              <a:t> olan kısmı ölçülür.</a:t>
            </a:r>
            <a:endParaRPr lang="tr-TR" sz="2000" dirty="0" smtClean="0"/>
          </a:p>
          <a:p>
            <a:pPr marL="0" indent="0" algn="just">
              <a:buNone/>
            </a:pPr>
            <a:r>
              <a:rPr lang="tr-TR" sz="2000" dirty="0" smtClean="0"/>
              <a:t>Ölçülen </a:t>
            </a:r>
            <a:r>
              <a:rPr lang="tr-TR" sz="2000" dirty="0" err="1"/>
              <a:t>p</a:t>
            </a:r>
            <a:r>
              <a:rPr lang="tr-TR" sz="2000" dirty="0" err="1" smtClean="0"/>
              <a:t>H</a:t>
            </a:r>
            <a:r>
              <a:rPr lang="tr-TR" sz="2000" dirty="0" smtClean="0"/>
              <a:t> </a:t>
            </a:r>
            <a:r>
              <a:rPr lang="tr-TR" sz="2000" dirty="0"/>
              <a:t>değeri 0-7 arasındaysa madde asidik, 0'a yaklaştıkça asitlik artar, 7 nötr, 7-14 arası ise baziktir, 14'e yaklaştıkça bazlık artar.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645024"/>
            <a:ext cx="6204595" cy="284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006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476672"/>
            <a:ext cx="8147248" cy="5997280"/>
          </a:xfrm>
        </p:spPr>
        <p:txBody>
          <a:bodyPr>
            <a:normAutofit/>
          </a:bodyPr>
          <a:lstStyle/>
          <a:p>
            <a:pPr marL="0" indent="0" algn="just">
              <a:buNone/>
            </a:pPr>
            <a:r>
              <a:rPr lang="tr-TR" dirty="0" smtClean="0"/>
              <a:t>Sağlıklı bir hayvandan yeni sağılmış çiğ sütün asitlik değeri, </a:t>
            </a:r>
            <a:r>
              <a:rPr lang="tr-TR" dirty="0" err="1" smtClean="0"/>
              <a:t>pH</a:t>
            </a:r>
            <a:r>
              <a:rPr lang="tr-TR" dirty="0" smtClean="0"/>
              <a:t> 6.4-6,7 arasındadır. Bu değerden sapmalar sütte bazı sorunlar olduğunu gösterir. Eğer </a:t>
            </a:r>
            <a:r>
              <a:rPr lang="tr-TR" dirty="0" err="1" smtClean="0"/>
              <a:t>pH</a:t>
            </a:r>
            <a:r>
              <a:rPr lang="tr-TR" dirty="0" smtClean="0"/>
              <a:t> değeri 6,7 üzerinde ise </a:t>
            </a:r>
            <a:r>
              <a:rPr lang="tr-TR" dirty="0" err="1" smtClean="0"/>
              <a:t>mastitis</a:t>
            </a:r>
            <a:r>
              <a:rPr lang="tr-TR" dirty="0" smtClean="0"/>
              <a:t> hastalığından veya süte nötrleştirici madde katıldığından şüphe edilebilir. </a:t>
            </a:r>
            <a:r>
              <a:rPr lang="tr-TR" dirty="0" err="1" smtClean="0"/>
              <a:t>pH</a:t>
            </a:r>
            <a:r>
              <a:rPr lang="tr-TR" dirty="0" smtClean="0"/>
              <a:t> değerinin 6,4 altında olması ise sütte asitlik artışı olduğunu gösterir.</a:t>
            </a:r>
          </a:p>
          <a:p>
            <a:pPr marL="0" indent="0" algn="just">
              <a:buNone/>
            </a:pPr>
            <a:r>
              <a:rPr lang="tr-TR" dirty="0"/>
              <a:t>°</a:t>
            </a:r>
            <a:r>
              <a:rPr lang="tr-TR" dirty="0" smtClean="0"/>
              <a:t>SH derecesi ile </a:t>
            </a:r>
            <a:r>
              <a:rPr lang="tr-TR" dirty="0" err="1" smtClean="0"/>
              <a:t>pH</a:t>
            </a:r>
            <a:r>
              <a:rPr lang="tr-TR" dirty="0" smtClean="0"/>
              <a:t> arasında matematiksel bir bağlantı yoktur. Ancak iki değeri karşılaştıran bazı tablolar ve değerlendirmeler vardır.</a:t>
            </a:r>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405754"/>
            <a:ext cx="2592807" cy="2218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4283968" y="6255010"/>
            <a:ext cx="1368152" cy="369332"/>
          </a:xfrm>
          <a:prstGeom prst="rect">
            <a:avLst/>
          </a:prstGeom>
          <a:noFill/>
        </p:spPr>
        <p:txBody>
          <a:bodyPr wrap="square" rtlCol="0">
            <a:spAutoFit/>
          </a:bodyPr>
          <a:lstStyle/>
          <a:p>
            <a:r>
              <a:rPr lang="tr-TR" dirty="0" err="1" smtClean="0"/>
              <a:t>pH</a:t>
            </a:r>
            <a:r>
              <a:rPr lang="tr-TR" dirty="0" smtClean="0"/>
              <a:t> metre</a:t>
            </a:r>
            <a:endParaRPr lang="tr-TR" dirty="0"/>
          </a:p>
        </p:txBody>
      </p:sp>
    </p:spTree>
    <p:extLst>
      <p:ext uri="{BB962C8B-B14F-4D97-AF65-F5344CB8AC3E}">
        <p14:creationId xmlns:p14="http://schemas.microsoft.com/office/powerpoint/2010/main" val="3308812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457200" y="548680"/>
            <a:ext cx="8003232" cy="5925272"/>
          </a:xfrm>
        </p:spPr>
        <p:txBody>
          <a:bodyPr>
            <a:normAutofit/>
          </a:bodyPr>
          <a:lstStyle/>
          <a:p>
            <a:pPr marL="0" indent="0">
              <a:buNone/>
            </a:pPr>
            <a:r>
              <a:rPr lang="tr-TR" b="1" dirty="0" smtClean="0"/>
              <a:t>SÜT NUMUNESİNİN HAZIRLANMASI</a:t>
            </a:r>
          </a:p>
          <a:p>
            <a:pPr algn="just"/>
            <a:r>
              <a:rPr lang="tr-TR" dirty="0" smtClean="0"/>
              <a:t>Süt </a:t>
            </a:r>
            <a:r>
              <a:rPr lang="tr-TR" dirty="0"/>
              <a:t>numunesinin hazırlanması: Süt örneği iyice karıştırılarak homojen hâle getirilmelidir. </a:t>
            </a:r>
          </a:p>
          <a:p>
            <a:pPr algn="just"/>
            <a:r>
              <a:rPr lang="tr-TR" dirty="0" smtClean="0"/>
              <a:t>Yoğurt </a:t>
            </a:r>
            <a:r>
              <a:rPr lang="tr-TR" dirty="0"/>
              <a:t>numunesinin hazırlanması: </a:t>
            </a:r>
            <a:r>
              <a:rPr lang="tr-TR" dirty="0" err="1"/>
              <a:t>Homojenize</a:t>
            </a:r>
            <a:r>
              <a:rPr lang="tr-TR" dirty="0"/>
              <a:t> edilmemiş yoğurtlar süt yağının iyice dağıtılması için yeterli süre ve şekilde karıştırılarak homojen hâle getirilir. </a:t>
            </a:r>
            <a:r>
              <a:rPr lang="tr-TR" dirty="0" err="1"/>
              <a:t>Homojenize</a:t>
            </a:r>
            <a:r>
              <a:rPr lang="tr-TR" dirty="0"/>
              <a:t> yoğurtlarda herhangi bir işleme gerek yoktur. </a:t>
            </a:r>
          </a:p>
          <a:p>
            <a:pPr algn="just"/>
            <a:r>
              <a:rPr lang="tr-TR" dirty="0" smtClean="0"/>
              <a:t>Süttozu </a:t>
            </a:r>
            <a:r>
              <a:rPr lang="tr-TR" dirty="0"/>
              <a:t>numunesinin hazırlanması: Süttozundan, yağsız ise 9 g, yarım yağlı ise 11, yağlı ise 13 g tartılır. İçindeki 100 ml damıtık su bulunan karıştırıcıya aktarılarak iyice karıştırılır. Üstündeki köpüğün kaybolması için yaklaşık bir saat </a:t>
            </a:r>
            <a:r>
              <a:rPr lang="tr-TR" dirty="0" smtClean="0"/>
              <a:t>bekletilir.</a:t>
            </a:r>
            <a:endParaRPr lang="tr-TR" dirty="0"/>
          </a:p>
        </p:txBody>
      </p:sp>
    </p:spTree>
    <p:extLst>
      <p:ext uri="{BB962C8B-B14F-4D97-AF65-F5344CB8AC3E}">
        <p14:creationId xmlns:p14="http://schemas.microsoft.com/office/powerpoint/2010/main" val="3563444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467600" cy="706090"/>
          </a:xfrm>
        </p:spPr>
        <p:txBody>
          <a:bodyPr>
            <a:normAutofit/>
          </a:bodyPr>
          <a:lstStyle/>
          <a:p>
            <a:r>
              <a:rPr lang="tr-TR" b="1" dirty="0"/>
              <a:t>DENEYİN </a:t>
            </a:r>
            <a:r>
              <a:rPr lang="tr-TR" b="1" dirty="0" smtClean="0"/>
              <a:t>YAPILIŞI</a:t>
            </a:r>
            <a:endParaRPr lang="tr-TR" b="1" dirty="0"/>
          </a:p>
        </p:txBody>
      </p:sp>
      <p:sp>
        <p:nvSpPr>
          <p:cNvPr id="3" name="İçerik Yer Tutucusu 2"/>
          <p:cNvSpPr>
            <a:spLocks noGrp="1"/>
          </p:cNvSpPr>
          <p:nvPr>
            <p:ph sz="quarter" idx="1"/>
          </p:nvPr>
        </p:nvSpPr>
        <p:spPr>
          <a:xfrm>
            <a:off x="457200" y="1124744"/>
            <a:ext cx="7467600" cy="5349208"/>
          </a:xfrm>
        </p:spPr>
        <p:txBody>
          <a:bodyPr>
            <a:normAutofit fontScale="92500" lnSpcReduction="20000"/>
          </a:bodyPr>
          <a:lstStyle/>
          <a:p>
            <a:pPr marL="0" indent="0">
              <a:buNone/>
            </a:pPr>
            <a:r>
              <a:rPr lang="tr-TR" b="1" dirty="0" smtClean="0"/>
              <a:t>1-Süt numunesinin hazırlanması:</a:t>
            </a:r>
          </a:p>
          <a:p>
            <a:pPr marL="0" indent="0" algn="just">
              <a:buNone/>
            </a:pPr>
            <a:r>
              <a:rPr lang="tr-TR" dirty="0"/>
              <a:t>Süt yağının </a:t>
            </a:r>
            <a:r>
              <a:rPr lang="tr-TR" dirty="0" err="1"/>
              <a:t>emülsüyon</a:t>
            </a:r>
            <a:r>
              <a:rPr lang="tr-TR" dirty="0"/>
              <a:t> hâlinde bulunması ve özgül ağırlığının seruma oranla hafif olması nedeniyle, bekleme sırasında sıvı süt ürünlerinin üst kısmında yağ birikmesi olduğu için kitlenin homojen yapısı bozulur. Bu nedenle örnek almadan önce, kitlenin her bölümünde eşit dağılımı sağlamak amacıyla ürünün iyice karıştırılması (yaklaşık beş dakika) gerekir. Seçilecek karıştırma çubuğu ve yöntemi, ürünün bulunduğu kabın büyüklüğüne göre değişir. Örneğin ürün kaptan kaba boşaltılarak karıştırılmalı veya karıştırma çubuğu tereyağı oluşumunu engelleyecek şekilde yerleştirilmeli ve kullanılmalıdır. Eğer kitlenin tam olarak homojen hâle geldiğinden şüphe duyuluyorsa, değişik bölgelerden ve her defasında 200 ml örnek alınmalıdır. Sütün sağılır sağılmaz özgül ağırlığının belirlenmesi doğru değildir. Üzerinden iki saat geçmesi gerekir.</a:t>
            </a:r>
          </a:p>
        </p:txBody>
      </p:sp>
    </p:spTree>
    <p:extLst>
      <p:ext uri="{BB962C8B-B14F-4D97-AF65-F5344CB8AC3E}">
        <p14:creationId xmlns:p14="http://schemas.microsoft.com/office/powerpoint/2010/main" val="123924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7467600" cy="706090"/>
          </a:xfrm>
        </p:spPr>
        <p:txBody>
          <a:bodyPr/>
          <a:lstStyle/>
          <a:p>
            <a:pPr marL="0" indent="0"/>
            <a:r>
              <a:rPr lang="tr-TR" b="1" dirty="0" smtClean="0"/>
              <a:t>2-Kullanilan araç ve gereçler</a:t>
            </a:r>
            <a:endParaRPr lang="tr-TR" b="1" dirty="0"/>
          </a:p>
        </p:txBody>
      </p:sp>
      <p:sp>
        <p:nvSpPr>
          <p:cNvPr id="3" name="İçerik Yer Tutucusu 2"/>
          <p:cNvSpPr>
            <a:spLocks noGrp="1"/>
          </p:cNvSpPr>
          <p:nvPr>
            <p:ph sz="quarter" idx="1"/>
          </p:nvPr>
        </p:nvSpPr>
        <p:spPr>
          <a:xfrm>
            <a:off x="457200" y="1196752"/>
            <a:ext cx="8075240" cy="5277200"/>
          </a:xfrm>
        </p:spPr>
        <p:txBody>
          <a:bodyPr/>
          <a:lstStyle/>
          <a:p>
            <a:r>
              <a:rPr lang="tr-TR" dirty="0" err="1"/>
              <a:t>Büret</a:t>
            </a:r>
            <a:r>
              <a:rPr lang="tr-TR" dirty="0"/>
              <a:t> (0,1 veya 0,05 taksimatlı) </a:t>
            </a:r>
            <a:endParaRPr lang="tr-TR" dirty="0" smtClean="0"/>
          </a:p>
          <a:p>
            <a:r>
              <a:rPr lang="tr-TR" dirty="0" smtClean="0"/>
              <a:t>Pipetler </a:t>
            </a:r>
            <a:r>
              <a:rPr lang="tr-TR" dirty="0"/>
              <a:t>(25 ml ve 1 ml) </a:t>
            </a:r>
          </a:p>
          <a:p>
            <a:r>
              <a:rPr lang="tr-TR" dirty="0" err="1" smtClean="0"/>
              <a:t>Erlen</a:t>
            </a:r>
            <a:r>
              <a:rPr lang="tr-TR" dirty="0" smtClean="0"/>
              <a:t> </a:t>
            </a:r>
            <a:r>
              <a:rPr lang="tr-TR" dirty="0"/>
              <a:t>(250 ml hacimli, geniş ağızlı ) </a:t>
            </a:r>
          </a:p>
          <a:p>
            <a:r>
              <a:rPr lang="tr-TR" dirty="0" smtClean="0"/>
              <a:t>Analitik </a:t>
            </a:r>
            <a:r>
              <a:rPr lang="tr-TR" dirty="0"/>
              <a:t>terazi (0,1 mg duyarlıkta) </a:t>
            </a:r>
          </a:p>
          <a:p>
            <a:r>
              <a:rPr lang="tr-TR" dirty="0" smtClean="0"/>
              <a:t>Cam </a:t>
            </a:r>
            <a:r>
              <a:rPr lang="tr-TR" dirty="0"/>
              <a:t>baget </a:t>
            </a:r>
            <a:endParaRPr lang="tr-TR" dirty="0" smtClean="0"/>
          </a:p>
          <a:p>
            <a:pPr marL="0" indent="0">
              <a:buNone/>
            </a:pPr>
            <a:r>
              <a:rPr lang="tr-TR" b="1" dirty="0" smtClean="0"/>
              <a:t>3-Kullanılan </a:t>
            </a:r>
            <a:r>
              <a:rPr lang="tr-TR" b="1" dirty="0"/>
              <a:t>Kimyasallar </a:t>
            </a:r>
            <a:endParaRPr lang="tr-TR" b="1" dirty="0" smtClean="0"/>
          </a:p>
          <a:p>
            <a:r>
              <a:rPr lang="tr-TR" dirty="0" err="1" smtClean="0"/>
              <a:t>Fenolftalein</a:t>
            </a:r>
            <a:r>
              <a:rPr lang="tr-TR" dirty="0" smtClean="0"/>
              <a:t> </a:t>
            </a:r>
            <a:r>
              <a:rPr lang="tr-TR" dirty="0"/>
              <a:t>çözeltisi (% 1’lik), 1 g </a:t>
            </a:r>
            <a:r>
              <a:rPr lang="tr-TR" dirty="0" err="1"/>
              <a:t>fenolftalein</a:t>
            </a:r>
            <a:r>
              <a:rPr lang="tr-TR" dirty="0"/>
              <a:t> % 96’lık alkol içinde </a:t>
            </a:r>
            <a:r>
              <a:rPr lang="tr-TR" dirty="0" smtClean="0"/>
              <a:t>çözündürülür ve </a:t>
            </a:r>
            <a:r>
              <a:rPr lang="tr-TR" dirty="0"/>
              <a:t>100 ml’ye </a:t>
            </a:r>
            <a:r>
              <a:rPr lang="tr-TR" dirty="0" smtClean="0"/>
              <a:t>etil alkol ile tamamlanır</a:t>
            </a:r>
            <a:r>
              <a:rPr lang="tr-TR" dirty="0"/>
              <a:t>. </a:t>
            </a:r>
            <a:endParaRPr lang="tr-TR" dirty="0" smtClean="0"/>
          </a:p>
          <a:p>
            <a:r>
              <a:rPr lang="tr-TR" dirty="0" smtClean="0"/>
              <a:t>0,1 </a:t>
            </a:r>
            <a:r>
              <a:rPr lang="tr-TR" dirty="0"/>
              <a:t>N </a:t>
            </a:r>
            <a:r>
              <a:rPr lang="tr-TR" dirty="0" err="1"/>
              <a:t>NaOH</a:t>
            </a:r>
            <a:r>
              <a:rPr lang="tr-TR" dirty="0"/>
              <a:t> çözeltisi, </a:t>
            </a:r>
            <a:r>
              <a:rPr lang="tr-TR" dirty="0" err="1"/>
              <a:t>Soxhlet</a:t>
            </a:r>
            <a:r>
              <a:rPr lang="tr-TR" dirty="0"/>
              <a:t>-Henkel yönteminde 0,25 N </a:t>
            </a:r>
            <a:r>
              <a:rPr lang="tr-TR" dirty="0" err="1"/>
              <a:t>NaOH</a:t>
            </a:r>
            <a:r>
              <a:rPr lang="tr-TR" dirty="0"/>
              <a:t> kullanılır.</a:t>
            </a:r>
            <a:endParaRPr lang="tr-TR" dirty="0" smtClean="0"/>
          </a:p>
        </p:txBody>
      </p:sp>
    </p:spTree>
    <p:extLst>
      <p:ext uri="{BB962C8B-B14F-4D97-AF65-F5344CB8AC3E}">
        <p14:creationId xmlns:p14="http://schemas.microsoft.com/office/powerpoint/2010/main" val="42943460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172</TotalTime>
  <Words>1030</Words>
  <Application>Microsoft Office PowerPoint</Application>
  <PresentationFormat>Ekran Gösterisi (4:3)</PresentationFormat>
  <Paragraphs>69</Paragraphs>
  <Slides>21</Slides>
  <Notes>0</Notes>
  <HiddenSlides>0</HiddenSlides>
  <MMClips>0</MMClips>
  <ScaleCrop>false</ScaleCrop>
  <HeadingPairs>
    <vt:vector size="4" baseType="variant">
      <vt:variant>
        <vt:lpstr>Tema</vt:lpstr>
      </vt:variant>
      <vt:variant>
        <vt:i4>1</vt:i4>
      </vt:variant>
      <vt:variant>
        <vt:lpstr>Slayt Başlıkları</vt:lpstr>
      </vt:variant>
      <vt:variant>
        <vt:i4>21</vt:i4>
      </vt:variant>
    </vt:vector>
  </HeadingPairs>
  <TitlesOfParts>
    <vt:vector size="22" baseType="lpstr">
      <vt:lpstr>Cumba</vt:lpstr>
      <vt:lpstr>GKK201 süt ve ürünleri analizleri-I  DERS NOTU: 6               SÜTÜN FİZİKOKİMYASAL ÖZELLİKLERİ                                            ve          UYGULAMA II-SÜTTE ASİTLİK TAYİNİ </vt:lpstr>
      <vt:lpstr>sütün asitliği</vt:lpstr>
      <vt:lpstr>PowerPoint Sunusu</vt:lpstr>
      <vt:lpstr>PowerPoint Sunusu</vt:lpstr>
      <vt:lpstr>pH metre kullanarak asitlik tayini</vt:lpstr>
      <vt:lpstr>PowerPoint Sunusu</vt:lpstr>
      <vt:lpstr>PowerPoint Sunusu</vt:lpstr>
      <vt:lpstr>DENEYİN YAPILIŞI</vt:lpstr>
      <vt:lpstr>2-Kullanilan araç ve gereçler</vt:lpstr>
      <vt:lpstr>İşlem BasamaklarI </vt:lpstr>
      <vt:lpstr>DENEYİN YAPILIŞI</vt:lpstr>
      <vt:lpstr>PowerPoint Sunusu</vt:lpstr>
      <vt:lpstr>PowerPoint Sunusu</vt:lpstr>
      <vt:lpstr>PowerPoint Sunusu</vt:lpstr>
      <vt:lpstr>BÜRET VE PİPETLERDE OKUMA YAPMA (SAYDAM SIVILARDA)</vt:lpstr>
      <vt:lpstr>SONUCUN HESAPLANMASI VE DEĞERLENDİRİLMESİ</vt:lpstr>
      <vt:lpstr>PowerPoint Sunusu</vt:lpstr>
      <vt:lpstr>PowerPoint Sunusu</vt:lpstr>
      <vt:lpstr>PowerPoint Sunusu</vt:lpstr>
      <vt:lpstr>PowerPoint Sunusu</vt:lpstr>
      <vt:lpstr>PowerPoint Sunusu</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Süt uygulama I</dc:title>
  <dc:creator>HP2020</dc:creator>
  <cp:lastModifiedBy>HP2020</cp:lastModifiedBy>
  <cp:revision>28</cp:revision>
  <dcterms:created xsi:type="dcterms:W3CDTF">2020-09-13T17:43:45Z</dcterms:created>
  <dcterms:modified xsi:type="dcterms:W3CDTF">2020-11-16T22:23:56Z</dcterms:modified>
</cp:coreProperties>
</file>