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1"/>
  </p:notesMasterIdLst>
  <p:sldIdLst>
    <p:sldId id="258" r:id="rId2"/>
    <p:sldId id="257" r:id="rId3"/>
    <p:sldId id="259" r:id="rId4"/>
    <p:sldId id="260" r:id="rId5"/>
    <p:sldId id="261" r:id="rId6"/>
    <p:sldId id="262" r:id="rId7"/>
    <p:sldId id="263" r:id="rId8"/>
    <p:sldId id="264" r:id="rId9"/>
    <p:sldId id="265" r:id="rId10"/>
    <p:sldId id="266" r:id="rId11"/>
    <p:sldId id="267" r:id="rId12"/>
    <p:sldId id="270" r:id="rId13"/>
    <p:sldId id="269" r:id="rId14"/>
    <p:sldId id="272" r:id="rId15"/>
    <p:sldId id="273" r:id="rId16"/>
    <p:sldId id="274" r:id="rId17"/>
    <p:sldId id="278" r:id="rId18"/>
    <p:sldId id="276" r:id="rId19"/>
    <p:sldId id="279" r:id="rId20"/>
    <p:sldId id="280" r:id="rId21"/>
    <p:sldId id="281" r:id="rId22"/>
    <p:sldId id="282" r:id="rId23"/>
    <p:sldId id="283" r:id="rId24"/>
    <p:sldId id="284" r:id="rId25"/>
    <p:sldId id="310" r:id="rId26"/>
    <p:sldId id="285" r:id="rId27"/>
    <p:sldId id="286" r:id="rId28"/>
    <p:sldId id="295" r:id="rId29"/>
    <p:sldId id="292" r:id="rId30"/>
    <p:sldId id="287" r:id="rId31"/>
    <p:sldId id="293" r:id="rId32"/>
    <p:sldId id="294" r:id="rId33"/>
    <p:sldId id="296" r:id="rId34"/>
    <p:sldId id="297" r:id="rId35"/>
    <p:sldId id="298" r:id="rId36"/>
    <p:sldId id="299" r:id="rId37"/>
    <p:sldId id="300" r:id="rId38"/>
    <p:sldId id="301" r:id="rId39"/>
    <p:sldId id="302" r:id="rId40"/>
    <p:sldId id="303" r:id="rId41"/>
    <p:sldId id="304" r:id="rId42"/>
    <p:sldId id="305" r:id="rId43"/>
    <p:sldId id="306" r:id="rId44"/>
    <p:sldId id="308" r:id="rId45"/>
    <p:sldId id="309" r:id="rId46"/>
    <p:sldId id="307" r:id="rId47"/>
    <p:sldId id="288" r:id="rId48"/>
    <p:sldId id="289" r:id="rId49"/>
    <p:sldId id="291" r:id="rId50"/>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3" d="100"/>
          <a:sy n="73" d="100"/>
        </p:scale>
        <p:origin x="-1637" y="-149"/>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6E126F-D122-4EDE-81FA-30041B923417}" type="datetimeFigureOut">
              <a:rPr lang="tr-TR" smtClean="0"/>
              <a:t>16.11.2020</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328A27-EAF9-4376-9461-0535D849CA3D}" type="slidenum">
              <a:rPr lang="tr-TR" smtClean="0"/>
              <a:t>‹#›</a:t>
            </a:fld>
            <a:endParaRPr lang="tr-TR"/>
          </a:p>
        </p:txBody>
      </p:sp>
    </p:spTree>
    <p:extLst>
      <p:ext uri="{BB962C8B-B14F-4D97-AF65-F5344CB8AC3E}">
        <p14:creationId xmlns:p14="http://schemas.microsoft.com/office/powerpoint/2010/main" val="3002779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4B321462-6AC0-4832-80E6-F5058401711D}" type="datetime1">
              <a:rPr lang="tr-TR" smtClean="0"/>
              <a:t>16.11.2020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0410AE23-6911-424B-9DD2-21DCE13C2B8C}" type="slidenum">
              <a:rPr lang="tr-TR" smtClean="0"/>
              <a:t>‹#›</a:t>
            </a:fld>
            <a:endParaRPr lang="tr-TR"/>
          </a:p>
        </p:txBody>
      </p:sp>
    </p:spTree>
    <p:extLst>
      <p:ext uri="{BB962C8B-B14F-4D97-AF65-F5344CB8AC3E}">
        <p14:creationId xmlns:p14="http://schemas.microsoft.com/office/powerpoint/2010/main" val="1239994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985DF1D8-E7DD-460B-A349-D522F19C7499}" type="datetime1">
              <a:rPr lang="tr-TR" smtClean="0"/>
              <a:t>16.11.2020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0410AE23-6911-424B-9DD2-21DCE13C2B8C}" type="slidenum">
              <a:rPr lang="tr-TR" smtClean="0"/>
              <a:t>‹#›</a:t>
            </a:fld>
            <a:endParaRPr lang="tr-TR"/>
          </a:p>
        </p:txBody>
      </p:sp>
    </p:spTree>
    <p:extLst>
      <p:ext uri="{BB962C8B-B14F-4D97-AF65-F5344CB8AC3E}">
        <p14:creationId xmlns:p14="http://schemas.microsoft.com/office/powerpoint/2010/main" val="202022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635EBA5B-6BC1-491C-86A3-9A6B211A3A64}" type="datetime1">
              <a:rPr lang="tr-TR" smtClean="0"/>
              <a:t>16.11.2020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0410AE23-6911-424B-9DD2-21DCE13C2B8C}" type="slidenum">
              <a:rPr lang="tr-TR" smtClean="0"/>
              <a:t>‹#›</a:t>
            </a:fld>
            <a:endParaRPr lang="tr-TR"/>
          </a:p>
        </p:txBody>
      </p:sp>
    </p:spTree>
    <p:extLst>
      <p:ext uri="{BB962C8B-B14F-4D97-AF65-F5344CB8AC3E}">
        <p14:creationId xmlns:p14="http://schemas.microsoft.com/office/powerpoint/2010/main" val="1258490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E14912F8-D112-44B0-939B-37C76A46C843}" type="datetime1">
              <a:rPr lang="tr-TR" smtClean="0"/>
              <a:t>16.11.2020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0410AE23-6911-424B-9DD2-21DCE13C2B8C}" type="slidenum">
              <a:rPr lang="tr-TR" smtClean="0"/>
              <a:t>‹#›</a:t>
            </a:fld>
            <a:endParaRPr lang="tr-TR"/>
          </a:p>
        </p:txBody>
      </p:sp>
    </p:spTree>
    <p:extLst>
      <p:ext uri="{BB962C8B-B14F-4D97-AF65-F5344CB8AC3E}">
        <p14:creationId xmlns:p14="http://schemas.microsoft.com/office/powerpoint/2010/main" val="3523305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859A6ECD-F5FF-4BFB-B105-B322DEBEE16A}" type="datetime1">
              <a:rPr lang="tr-TR" smtClean="0"/>
              <a:t>16.11.2020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0410AE23-6911-424B-9DD2-21DCE13C2B8C}" type="slidenum">
              <a:rPr lang="tr-TR" smtClean="0"/>
              <a:t>‹#›</a:t>
            </a:fld>
            <a:endParaRPr lang="tr-TR"/>
          </a:p>
        </p:txBody>
      </p:sp>
    </p:spTree>
    <p:extLst>
      <p:ext uri="{BB962C8B-B14F-4D97-AF65-F5344CB8AC3E}">
        <p14:creationId xmlns:p14="http://schemas.microsoft.com/office/powerpoint/2010/main" val="630420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9CD537B7-2785-4272-BFD0-A1596531399D}" type="datetime1">
              <a:rPr lang="tr-TR" smtClean="0"/>
              <a:t>16.11.2020</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0410AE23-6911-424B-9DD2-21DCE13C2B8C}" type="slidenum">
              <a:rPr lang="tr-TR" smtClean="0"/>
              <a:t>‹#›</a:t>
            </a:fld>
            <a:endParaRPr lang="tr-TR"/>
          </a:p>
        </p:txBody>
      </p:sp>
    </p:spTree>
    <p:extLst>
      <p:ext uri="{BB962C8B-B14F-4D97-AF65-F5344CB8AC3E}">
        <p14:creationId xmlns:p14="http://schemas.microsoft.com/office/powerpoint/2010/main" val="1563356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058671D4-3BF1-4D46-BE84-D432AD89C1AA}" type="datetime1">
              <a:rPr lang="tr-TR" smtClean="0"/>
              <a:t>16.11.2020</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0410AE23-6911-424B-9DD2-21DCE13C2B8C}" type="slidenum">
              <a:rPr lang="tr-TR" smtClean="0"/>
              <a:t>‹#›</a:t>
            </a:fld>
            <a:endParaRPr lang="tr-TR"/>
          </a:p>
        </p:txBody>
      </p:sp>
    </p:spTree>
    <p:extLst>
      <p:ext uri="{BB962C8B-B14F-4D97-AF65-F5344CB8AC3E}">
        <p14:creationId xmlns:p14="http://schemas.microsoft.com/office/powerpoint/2010/main" val="1006025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BF8DF257-1164-4D01-A2B5-942993D8B00D}" type="datetime1">
              <a:rPr lang="tr-TR" smtClean="0"/>
              <a:t>16.11.2020</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0410AE23-6911-424B-9DD2-21DCE13C2B8C}" type="slidenum">
              <a:rPr lang="tr-TR" smtClean="0"/>
              <a:t>‹#›</a:t>
            </a:fld>
            <a:endParaRPr lang="tr-TR"/>
          </a:p>
        </p:txBody>
      </p:sp>
    </p:spTree>
    <p:extLst>
      <p:ext uri="{BB962C8B-B14F-4D97-AF65-F5344CB8AC3E}">
        <p14:creationId xmlns:p14="http://schemas.microsoft.com/office/powerpoint/2010/main" val="2955822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0A6F5F76-B04E-4F5F-A869-0A271A1166BF}" type="datetime1">
              <a:rPr lang="tr-TR" smtClean="0"/>
              <a:t>16.11.2020</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0410AE23-6911-424B-9DD2-21DCE13C2B8C}" type="slidenum">
              <a:rPr lang="tr-TR" smtClean="0"/>
              <a:t>‹#›</a:t>
            </a:fld>
            <a:endParaRPr lang="tr-TR"/>
          </a:p>
        </p:txBody>
      </p:sp>
    </p:spTree>
    <p:extLst>
      <p:ext uri="{BB962C8B-B14F-4D97-AF65-F5344CB8AC3E}">
        <p14:creationId xmlns:p14="http://schemas.microsoft.com/office/powerpoint/2010/main" val="2812325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37FAFD22-8E55-4C7E-91EE-1DE05606792E}" type="datetime1">
              <a:rPr lang="tr-TR" smtClean="0"/>
              <a:t>16.11.2020</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0410AE23-6911-424B-9DD2-21DCE13C2B8C}" type="slidenum">
              <a:rPr lang="tr-TR" smtClean="0"/>
              <a:t>‹#›</a:t>
            </a:fld>
            <a:endParaRPr lang="tr-TR"/>
          </a:p>
        </p:txBody>
      </p:sp>
    </p:spTree>
    <p:extLst>
      <p:ext uri="{BB962C8B-B14F-4D97-AF65-F5344CB8AC3E}">
        <p14:creationId xmlns:p14="http://schemas.microsoft.com/office/powerpoint/2010/main" val="2880440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FCE1CA64-535B-433F-99E9-068505FCBE72}" type="datetime1">
              <a:rPr lang="tr-TR" smtClean="0"/>
              <a:t>16.11.2020</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0410AE23-6911-424B-9DD2-21DCE13C2B8C}" type="slidenum">
              <a:rPr lang="tr-TR" smtClean="0"/>
              <a:t>‹#›</a:t>
            </a:fld>
            <a:endParaRPr lang="tr-TR"/>
          </a:p>
        </p:txBody>
      </p:sp>
    </p:spTree>
    <p:extLst>
      <p:ext uri="{BB962C8B-B14F-4D97-AF65-F5344CB8AC3E}">
        <p14:creationId xmlns:p14="http://schemas.microsoft.com/office/powerpoint/2010/main" val="1731969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198C13-03E5-4903-8CF7-16506CCDB933}" type="datetime1">
              <a:rPr lang="tr-TR" smtClean="0"/>
              <a:t>16.11.2020</a:t>
            </a:fld>
            <a:endParaRPr lang="tr-TR"/>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10AE23-6911-424B-9DD2-21DCE13C2B8C}" type="slidenum">
              <a:rPr lang="tr-TR" smtClean="0"/>
              <a:t>‹#›</a:t>
            </a:fld>
            <a:endParaRPr lang="tr-TR"/>
          </a:p>
        </p:txBody>
      </p:sp>
    </p:spTree>
    <p:extLst>
      <p:ext uri="{BB962C8B-B14F-4D97-AF65-F5344CB8AC3E}">
        <p14:creationId xmlns:p14="http://schemas.microsoft.com/office/powerpoint/2010/main" val="27161255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96752" y="3429000"/>
            <a:ext cx="7772400" cy="1370583"/>
          </a:xfrm>
        </p:spPr>
        <p:txBody>
          <a:bodyPr>
            <a:normAutofit fontScale="90000"/>
          </a:bodyPr>
          <a:lstStyle/>
          <a:p>
            <a:r>
              <a:rPr lang="tr-TR" sz="3600" b="1" dirty="0" smtClean="0"/>
              <a:t>GKK207 YAĞLARIN ANALİZİ</a:t>
            </a:r>
            <a:r>
              <a:rPr lang="tr-TR" b="1" dirty="0" smtClean="0"/>
              <a:t/>
            </a:r>
            <a:br>
              <a:rPr lang="tr-TR" b="1" dirty="0" smtClean="0"/>
            </a:br>
            <a:r>
              <a:rPr lang="tr-TR" sz="3600" b="1" dirty="0" smtClean="0">
                <a:solidFill>
                  <a:srgbClr val="FF0000"/>
                </a:solidFill>
              </a:rPr>
              <a:t>DERS 7: </a:t>
            </a:r>
            <a:r>
              <a:rPr lang="tr-TR" sz="3600" dirty="0" smtClean="0">
                <a:solidFill>
                  <a:srgbClr val="FF0000"/>
                </a:solidFill>
              </a:rPr>
              <a:t> </a:t>
            </a:r>
            <a:r>
              <a:rPr lang="tr-TR" sz="3600" b="1" dirty="0">
                <a:solidFill>
                  <a:srgbClr val="FF0000"/>
                </a:solidFill>
              </a:rPr>
              <a:t>YAĞLARDA ÖZGÜL AĞIRLIK </a:t>
            </a:r>
            <a:r>
              <a:rPr lang="tr-TR" sz="3600" b="1" dirty="0" smtClean="0">
                <a:solidFill>
                  <a:srgbClr val="FF0000"/>
                </a:solidFill>
              </a:rPr>
              <a:t>TAYİNİ- GIDALARDA YAĞ TAYİNİ</a:t>
            </a:r>
            <a:br>
              <a:rPr lang="tr-TR" sz="3600" b="1" dirty="0" smtClean="0">
                <a:solidFill>
                  <a:srgbClr val="FF0000"/>
                </a:solidFill>
              </a:rPr>
            </a:br>
            <a:r>
              <a:rPr lang="tr-TR" sz="3600" b="1" dirty="0" smtClean="0">
                <a:solidFill>
                  <a:srgbClr val="00B0F0"/>
                </a:solidFill>
              </a:rPr>
              <a:t>UYGULAMA 3: GIDALARDA YAĞ TAYİNİ VE ÖZGÜL AĞIRLIK HESAPLAMALARI</a:t>
            </a:r>
            <a:endParaRPr lang="tr-TR" sz="3600" b="1" dirty="0">
              <a:solidFill>
                <a:srgbClr val="00B0F0"/>
              </a:solidFill>
            </a:endParaRPr>
          </a:p>
        </p:txBody>
      </p:sp>
      <p:sp>
        <p:nvSpPr>
          <p:cNvPr id="3" name="Alt Başlık 2"/>
          <p:cNvSpPr>
            <a:spLocks noGrp="1"/>
          </p:cNvSpPr>
          <p:nvPr>
            <p:ph type="subTitle" idx="1"/>
          </p:nvPr>
        </p:nvSpPr>
        <p:spPr>
          <a:xfrm>
            <a:off x="2055168" y="5805264"/>
            <a:ext cx="6400800" cy="720080"/>
          </a:xfrm>
        </p:spPr>
        <p:txBody>
          <a:bodyPr>
            <a:normAutofit/>
          </a:bodyPr>
          <a:lstStyle/>
          <a:p>
            <a:r>
              <a:rPr lang="tr-TR" sz="2800" b="1" dirty="0" smtClean="0">
                <a:solidFill>
                  <a:schemeClr val="tx1"/>
                </a:solidFill>
              </a:rPr>
              <a:t>Dr. </a:t>
            </a:r>
            <a:r>
              <a:rPr lang="tr-TR" sz="2800" b="1" dirty="0" err="1" smtClean="0">
                <a:solidFill>
                  <a:schemeClr val="tx1"/>
                </a:solidFill>
              </a:rPr>
              <a:t>Öğr</a:t>
            </a:r>
            <a:r>
              <a:rPr lang="tr-TR" sz="2800" b="1" dirty="0" smtClean="0">
                <a:solidFill>
                  <a:schemeClr val="tx1"/>
                </a:solidFill>
              </a:rPr>
              <a:t>. Üyesi Gülten ŞEKEROĞLU</a:t>
            </a:r>
            <a:endParaRPr lang="tr-TR" sz="2800" b="1" dirty="0">
              <a:solidFill>
                <a:schemeClr val="tx1"/>
              </a:solidFill>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78208" y="379562"/>
            <a:ext cx="1940943" cy="1940943"/>
          </a:xfrm>
          <a:prstGeom prst="rect">
            <a:avLst/>
          </a:prstGeom>
        </p:spPr>
      </p:pic>
      <p:sp>
        <p:nvSpPr>
          <p:cNvPr id="6" name="Başlık 1"/>
          <p:cNvSpPr txBox="1">
            <a:spLocks/>
          </p:cNvSpPr>
          <p:nvPr/>
        </p:nvSpPr>
        <p:spPr>
          <a:xfrm>
            <a:off x="683568" y="2132856"/>
            <a:ext cx="7772400" cy="794519"/>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800" b="1" dirty="0" smtClean="0"/>
              <a:t>TBMYO GIDA KAL. KONT. ANALİZİ PROGRAMI</a:t>
            </a:r>
            <a:endParaRPr lang="tr-TR" sz="2800" b="1" dirty="0"/>
          </a:p>
        </p:txBody>
      </p:sp>
    </p:spTree>
    <p:extLst>
      <p:ext uri="{BB962C8B-B14F-4D97-AF65-F5344CB8AC3E}">
        <p14:creationId xmlns:p14="http://schemas.microsoft.com/office/powerpoint/2010/main" val="3892545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0410AE23-6911-424B-9DD2-21DCE13C2B8C}" type="slidenum">
              <a:rPr lang="tr-TR" smtClean="0"/>
              <a:t>10</a:t>
            </a:fld>
            <a:endParaRPr lang="tr-T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663" y="357188"/>
            <a:ext cx="6924675" cy="614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46598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0410AE23-6911-424B-9DD2-21DCE13C2B8C}" type="slidenum">
              <a:rPr lang="tr-TR" smtClean="0"/>
              <a:t>11</a:t>
            </a:fld>
            <a:endParaRPr lang="tr-T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412776"/>
            <a:ext cx="8205823"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03425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0410AE23-6911-424B-9DD2-21DCE13C2B8C}" type="slidenum">
              <a:rPr lang="tr-TR" smtClean="0"/>
              <a:t>12</a:t>
            </a:fld>
            <a:endParaRPr lang="tr-T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3688" y="404664"/>
            <a:ext cx="5694400" cy="582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75099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0410AE23-6911-424B-9DD2-21DCE13C2B8C}" type="slidenum">
              <a:rPr lang="tr-TR" smtClean="0"/>
              <a:t>13</a:t>
            </a:fld>
            <a:endParaRPr lang="tr-T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476672"/>
            <a:ext cx="6984776" cy="2119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924" y="2595806"/>
            <a:ext cx="7000459" cy="728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599" y="3315886"/>
            <a:ext cx="6945785" cy="305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19896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539552" y="3356992"/>
            <a:ext cx="8229600" cy="1143000"/>
          </a:xfrm>
        </p:spPr>
        <p:txBody>
          <a:bodyPr/>
          <a:lstStyle/>
          <a:p>
            <a:r>
              <a:rPr lang="tr-TR" b="1" dirty="0" smtClean="0"/>
              <a:t>GIDALARDA YAĞ TAYİNİ</a:t>
            </a:r>
            <a:endParaRPr lang="tr-TR" b="1" dirty="0"/>
          </a:p>
        </p:txBody>
      </p:sp>
      <p:sp>
        <p:nvSpPr>
          <p:cNvPr id="4" name="Slayt Numarası Yer Tutucusu 3"/>
          <p:cNvSpPr>
            <a:spLocks noGrp="1"/>
          </p:cNvSpPr>
          <p:nvPr>
            <p:ph type="sldNum" sz="quarter" idx="12"/>
          </p:nvPr>
        </p:nvSpPr>
        <p:spPr/>
        <p:txBody>
          <a:bodyPr/>
          <a:lstStyle/>
          <a:p>
            <a:fld id="{0410AE23-6911-424B-9DD2-21DCE13C2B8C}" type="slidenum">
              <a:rPr lang="tr-TR" smtClean="0"/>
              <a:t>14</a:t>
            </a:fld>
            <a:endParaRPr lang="tr-TR"/>
          </a:p>
        </p:txBody>
      </p:sp>
    </p:spTree>
    <p:extLst>
      <p:ext uri="{BB962C8B-B14F-4D97-AF65-F5344CB8AC3E}">
        <p14:creationId xmlns:p14="http://schemas.microsoft.com/office/powerpoint/2010/main" val="15945076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0410AE23-6911-424B-9DD2-21DCE13C2B8C}" type="slidenum">
              <a:rPr lang="tr-TR" smtClean="0"/>
              <a:t>15</a:t>
            </a:fld>
            <a:endParaRPr lang="tr-TR"/>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7704" y="116632"/>
            <a:ext cx="5612454" cy="6462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69031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0410AE23-6911-424B-9DD2-21DCE13C2B8C}" type="slidenum">
              <a:rPr lang="tr-TR" smtClean="0"/>
              <a:t>16</a:t>
            </a:fld>
            <a:endParaRPr lang="tr-TR"/>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836712"/>
            <a:ext cx="7548422" cy="511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03105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erber Santrifuj Digital Isıtmalı Nova Safety Funke Gerber | Sinans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1124744"/>
            <a:ext cx="2808312" cy="372489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erber Santrifüj Tamiri, Gerber Santrifüj Cihazı Tamir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1412776"/>
            <a:ext cx="3266728" cy="3266728"/>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3131840" y="5661248"/>
            <a:ext cx="4536504" cy="369332"/>
          </a:xfrm>
          <a:prstGeom prst="rect">
            <a:avLst/>
          </a:prstGeom>
          <a:noFill/>
        </p:spPr>
        <p:txBody>
          <a:bodyPr wrap="square" rtlCol="0">
            <a:spAutoFit/>
          </a:bodyPr>
          <a:lstStyle/>
          <a:p>
            <a:r>
              <a:rPr lang="tr-TR" b="1" dirty="0" err="1" smtClean="0"/>
              <a:t>Gerber</a:t>
            </a:r>
            <a:r>
              <a:rPr lang="tr-TR" b="1" dirty="0" smtClean="0"/>
              <a:t> santrifüj</a:t>
            </a:r>
            <a:endParaRPr lang="tr-TR" b="1" dirty="0"/>
          </a:p>
        </p:txBody>
      </p:sp>
    </p:spTree>
    <p:extLst>
      <p:ext uri="{BB962C8B-B14F-4D97-AF65-F5344CB8AC3E}">
        <p14:creationId xmlns:p14="http://schemas.microsoft.com/office/powerpoint/2010/main" val="18780962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ütirometre hashtag on Twit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928219"/>
            <a:ext cx="3456384" cy="34563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üt Bütirometresi Fiyatı 64,90 T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0696" y="116632"/>
            <a:ext cx="2627784" cy="26277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ütirometre Standı Paslanmaz Çelik 21 Delikli Fiyatı 97,95 T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4320" y="1628800"/>
            <a:ext cx="2592288" cy="2654010"/>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3185592" y="5297464"/>
            <a:ext cx="3672408" cy="369332"/>
          </a:xfrm>
          <a:prstGeom prst="rect">
            <a:avLst/>
          </a:prstGeom>
          <a:noFill/>
        </p:spPr>
        <p:txBody>
          <a:bodyPr wrap="square" rtlCol="0">
            <a:spAutoFit/>
          </a:bodyPr>
          <a:lstStyle/>
          <a:p>
            <a:r>
              <a:rPr lang="tr-TR" dirty="0" smtClean="0"/>
              <a:t>Süt </a:t>
            </a:r>
            <a:r>
              <a:rPr lang="tr-TR" dirty="0" err="1" smtClean="0"/>
              <a:t>bütirometresi</a:t>
            </a:r>
            <a:r>
              <a:rPr lang="tr-TR" dirty="0" smtClean="0"/>
              <a:t> ve </a:t>
            </a:r>
            <a:r>
              <a:rPr lang="tr-TR" dirty="0" err="1" smtClean="0"/>
              <a:t>standları</a:t>
            </a:r>
            <a:endParaRPr lang="tr-TR" dirty="0"/>
          </a:p>
        </p:txBody>
      </p:sp>
      <p:pic>
        <p:nvPicPr>
          <p:cNvPr id="133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9418" y="2991366"/>
            <a:ext cx="2850339" cy="1827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32524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850" y="1057275"/>
            <a:ext cx="6972300"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34039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634082"/>
          </a:xfrm>
        </p:spPr>
        <p:txBody>
          <a:bodyPr>
            <a:normAutofit/>
          </a:bodyPr>
          <a:lstStyle/>
          <a:p>
            <a:r>
              <a:rPr lang="tr-TR" sz="2800" b="1" dirty="0" smtClean="0"/>
              <a:t>YAĞLARDA ÖZGÜL AĞIRLIK TAYİNİ</a:t>
            </a:r>
            <a:endParaRPr lang="tr-TR" sz="2800" dirty="0"/>
          </a:p>
        </p:txBody>
      </p:sp>
      <p:sp>
        <p:nvSpPr>
          <p:cNvPr id="3" name="İçerik Yer Tutucusu 2"/>
          <p:cNvSpPr>
            <a:spLocks noGrp="1"/>
          </p:cNvSpPr>
          <p:nvPr>
            <p:ph idx="1"/>
          </p:nvPr>
        </p:nvSpPr>
        <p:spPr>
          <a:xfrm>
            <a:off x="457200" y="1052736"/>
            <a:ext cx="8229600" cy="5073427"/>
          </a:xfrm>
        </p:spPr>
        <p:txBody>
          <a:bodyPr>
            <a:normAutofit lnSpcReduction="10000"/>
          </a:bodyPr>
          <a:lstStyle/>
          <a:p>
            <a:pPr marL="0" indent="0" algn="just">
              <a:buNone/>
            </a:pPr>
            <a:r>
              <a:rPr lang="tr-TR" sz="2800" dirty="0" smtClean="0"/>
              <a:t>Yağlarda özgül ağırlık ayırt edici bir fiziksel özelliktir. </a:t>
            </a:r>
          </a:p>
          <a:p>
            <a:pPr marL="0" indent="0" algn="just">
              <a:buNone/>
            </a:pPr>
            <a:r>
              <a:rPr lang="tr-TR" sz="2800" dirty="0" smtClean="0"/>
              <a:t>Bitkisel sıvı yağların özgül ağırlıkları </a:t>
            </a:r>
            <a:r>
              <a:rPr lang="tr-TR" sz="2800" dirty="0" smtClean="0"/>
              <a:t>0,910-0,930 gr/ml </a:t>
            </a:r>
            <a:r>
              <a:rPr lang="tr-TR" sz="2800" dirty="0" smtClean="0"/>
              <a:t>arasında değişmektedir. </a:t>
            </a:r>
          </a:p>
          <a:p>
            <a:pPr marL="0" indent="0" algn="just">
              <a:buNone/>
            </a:pPr>
            <a:r>
              <a:rPr lang="tr-TR" sz="2800" dirty="0" smtClean="0"/>
              <a:t>Mineral yağların özgül ağırlıkları 0,850- </a:t>
            </a:r>
            <a:r>
              <a:rPr lang="tr-TR" sz="2800" dirty="0"/>
              <a:t>0,920 gr/ml </a:t>
            </a:r>
            <a:r>
              <a:rPr lang="tr-TR" sz="2800" dirty="0" smtClean="0"/>
              <a:t>arasında değişirken reçine yağlarının özgül ağırlıkları 0,960-1,000 </a:t>
            </a:r>
            <a:r>
              <a:rPr lang="tr-TR" sz="2800" dirty="0"/>
              <a:t>gr/ml arasındadır</a:t>
            </a:r>
            <a:r>
              <a:rPr lang="tr-TR" sz="2800" dirty="0" smtClean="0"/>
              <a:t>. </a:t>
            </a:r>
          </a:p>
          <a:p>
            <a:pPr marL="0" indent="0" algn="just">
              <a:buNone/>
            </a:pPr>
            <a:r>
              <a:rPr lang="tr-TR" sz="2800" dirty="0" smtClean="0"/>
              <a:t>Bitkisel sıvı yağlar içinde yalnızca Hint yağının özgül ağırlığı diğerlerinden oldukça yüksektir (</a:t>
            </a:r>
            <a:r>
              <a:rPr lang="tr-TR" sz="2800" dirty="0"/>
              <a:t>0,950-0,970 gr/ml ). </a:t>
            </a:r>
            <a:endParaRPr lang="tr-TR" sz="2800" dirty="0" smtClean="0"/>
          </a:p>
          <a:p>
            <a:pPr marL="0" indent="0" algn="just">
              <a:buNone/>
            </a:pPr>
            <a:r>
              <a:rPr lang="tr-TR" sz="2800" dirty="0" smtClean="0"/>
              <a:t>Bu nedenle özgül ağırlığın belirtilmesi, yağların kaynağı hakkında yaklaşık bir fikir edinmek için yapılmaktadır.</a:t>
            </a:r>
            <a:endParaRPr lang="tr-TR" sz="2800" dirty="0"/>
          </a:p>
        </p:txBody>
      </p:sp>
      <p:sp>
        <p:nvSpPr>
          <p:cNvPr id="4" name="Slayt Numarası Yer Tutucusu 3"/>
          <p:cNvSpPr>
            <a:spLocks noGrp="1"/>
          </p:cNvSpPr>
          <p:nvPr>
            <p:ph type="sldNum" sz="quarter" idx="12"/>
          </p:nvPr>
        </p:nvSpPr>
        <p:spPr/>
        <p:txBody>
          <a:bodyPr/>
          <a:lstStyle/>
          <a:p>
            <a:fld id="{0410AE23-6911-424B-9DD2-21DCE13C2B8C}" type="slidenum">
              <a:rPr lang="tr-TR" smtClean="0"/>
              <a:t>2</a:t>
            </a:fld>
            <a:endParaRPr lang="tr-TR"/>
          </a:p>
        </p:txBody>
      </p:sp>
    </p:spTree>
    <p:extLst>
      <p:ext uri="{BB962C8B-B14F-4D97-AF65-F5344CB8AC3E}">
        <p14:creationId xmlns:p14="http://schemas.microsoft.com/office/powerpoint/2010/main" val="34837672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1088" y="952500"/>
            <a:ext cx="6981825"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93025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340768"/>
            <a:ext cx="7200800" cy="4654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50123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9175" y="428625"/>
            <a:ext cx="7105650" cy="600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5297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826361"/>
            <a:ext cx="7492475" cy="3420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43448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404662"/>
            <a:ext cx="5462038" cy="5908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871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548680"/>
            <a:ext cx="8229600" cy="5577483"/>
          </a:xfrm>
        </p:spPr>
        <p:txBody>
          <a:bodyPr>
            <a:noAutofit/>
          </a:bodyPr>
          <a:lstStyle/>
          <a:p>
            <a:pPr marL="0" indent="0" algn="just">
              <a:buNone/>
            </a:pPr>
            <a:r>
              <a:rPr lang="tr-TR" sz="2000" dirty="0"/>
              <a:t>Bütirometrenin lastik tıpası ile oynamak suretiyle yağın alt düzeyinin “0”(</a:t>
            </a:r>
            <a:r>
              <a:rPr lang="tr-TR" sz="2000" dirty="0" smtClean="0"/>
              <a:t>sıfır) çizgisine</a:t>
            </a:r>
            <a:r>
              <a:rPr lang="tr-TR" sz="2000" dirty="0"/>
              <a:t> </a:t>
            </a:r>
            <a:r>
              <a:rPr lang="tr-TR" sz="2000" dirty="0" smtClean="0"/>
              <a:t>gelmesi sağlanır</a:t>
            </a:r>
            <a:r>
              <a:rPr lang="tr-TR" sz="2000" dirty="0"/>
              <a:t>.</a:t>
            </a:r>
          </a:p>
          <a:p>
            <a:pPr marL="0" indent="0" algn="just">
              <a:buNone/>
            </a:pPr>
            <a:r>
              <a:rPr lang="tr-TR" sz="2000" dirty="0"/>
              <a:t>Yağ sütünün köpüklü, yanık ve tortulu olması analizin hatalı yapıldığını gösterir. </a:t>
            </a:r>
            <a:r>
              <a:rPr lang="tr-TR" sz="2000" dirty="0" smtClean="0"/>
              <a:t>Bütirometrenin</a:t>
            </a:r>
            <a:r>
              <a:rPr lang="tr-TR" sz="2000" dirty="0"/>
              <a:t> </a:t>
            </a:r>
            <a:r>
              <a:rPr lang="tr-TR" sz="2000" dirty="0" smtClean="0"/>
              <a:t>skalası </a:t>
            </a:r>
            <a:r>
              <a:rPr lang="tr-TR" sz="2000" dirty="0"/>
              <a:t>üzerinde yağın üst düzeyi okunur ve örneğin % yağ </a:t>
            </a:r>
            <a:r>
              <a:rPr lang="tr-TR" sz="2000" dirty="0" smtClean="0"/>
              <a:t>miktarı belirlenir</a:t>
            </a:r>
            <a:r>
              <a:rPr lang="tr-TR" sz="2000" dirty="0"/>
              <a:t>.</a:t>
            </a:r>
          </a:p>
          <a:p>
            <a:pPr marL="0" indent="0" algn="just">
              <a:buNone/>
            </a:pPr>
            <a:r>
              <a:rPr lang="tr-TR" sz="2000" dirty="0"/>
              <a:t>Okunan yağ yüzdesi 100 </a:t>
            </a:r>
            <a:r>
              <a:rPr lang="tr-TR" sz="2000" dirty="0" smtClean="0"/>
              <a:t>gram örnekteki </a:t>
            </a:r>
            <a:r>
              <a:rPr lang="tr-TR" sz="2000" dirty="0"/>
              <a:t>gram yağı verir.</a:t>
            </a:r>
          </a:p>
          <a:p>
            <a:pPr marL="0" indent="0" algn="just">
              <a:buNone/>
            </a:pPr>
            <a:r>
              <a:rPr lang="tr-TR" sz="2000" dirty="0"/>
              <a:t>Analiz sonunda </a:t>
            </a:r>
            <a:r>
              <a:rPr lang="tr-TR" sz="2000" dirty="0" smtClean="0"/>
              <a:t>okuma yapılırken skalada biriken </a:t>
            </a:r>
            <a:r>
              <a:rPr lang="tr-TR" sz="2000" dirty="0"/>
              <a:t>yağ berrak olmalıdır.</a:t>
            </a:r>
          </a:p>
          <a:p>
            <a:pPr marL="0" indent="0" algn="just">
              <a:buNone/>
            </a:pPr>
            <a:r>
              <a:rPr lang="tr-TR" sz="2000" dirty="0" smtClean="0"/>
              <a:t>Berrak değilse </a:t>
            </a:r>
            <a:r>
              <a:rPr lang="tr-TR" sz="2000" dirty="0"/>
              <a:t>ya kullanılan amil alkol eksiktir ya </a:t>
            </a:r>
            <a:r>
              <a:rPr lang="tr-TR" sz="2000" dirty="0" smtClean="0"/>
              <a:t>H</a:t>
            </a:r>
            <a:r>
              <a:rPr lang="tr-TR" sz="2000" baseline="-25000" dirty="0" smtClean="0"/>
              <a:t>2</a:t>
            </a:r>
            <a:r>
              <a:rPr lang="tr-TR" sz="2000" dirty="0" smtClean="0"/>
              <a:t>SO</a:t>
            </a:r>
            <a:r>
              <a:rPr lang="tr-TR" sz="2000" baseline="-25000" dirty="0" smtClean="0"/>
              <a:t>4 </a:t>
            </a:r>
            <a:r>
              <a:rPr lang="tr-TR" sz="2000" dirty="0" smtClean="0"/>
              <a:t>çözeltisi </a:t>
            </a:r>
            <a:r>
              <a:rPr lang="tr-TR" sz="2000" dirty="0"/>
              <a:t>derişiktir </a:t>
            </a:r>
            <a:r>
              <a:rPr lang="tr-TR" sz="2000" dirty="0" smtClean="0"/>
              <a:t>ya da </a:t>
            </a:r>
            <a:r>
              <a:rPr lang="tr-TR" sz="2000" dirty="0" err="1"/>
              <a:t>bütirometre</a:t>
            </a:r>
            <a:r>
              <a:rPr lang="tr-TR" sz="2000" dirty="0"/>
              <a:t> soğuktur.</a:t>
            </a:r>
          </a:p>
          <a:p>
            <a:pPr marL="0" indent="0" algn="just">
              <a:buNone/>
            </a:pPr>
            <a:r>
              <a:rPr lang="tr-TR" sz="2000" dirty="0" smtClean="0"/>
              <a:t>Sonuç </a:t>
            </a:r>
            <a:r>
              <a:rPr lang="tr-TR" sz="2000" dirty="0"/>
              <a:t>kaydedilip ilgili tebliğdeki değerlerle karşılaştırılır</a:t>
            </a:r>
            <a:r>
              <a:rPr lang="tr-TR" sz="2000" dirty="0" smtClean="0"/>
              <a:t>. Örneğin</a:t>
            </a:r>
            <a:r>
              <a:rPr lang="tr-TR" sz="2000" dirty="0"/>
              <a:t>, Çiğ </a:t>
            </a:r>
            <a:r>
              <a:rPr lang="tr-TR" sz="2000" dirty="0" smtClean="0"/>
              <a:t>Süt ve Isıl </a:t>
            </a:r>
            <a:r>
              <a:rPr lang="tr-TR" sz="2000" dirty="0"/>
              <a:t>İşlem </a:t>
            </a:r>
            <a:r>
              <a:rPr lang="tr-TR" sz="2000" dirty="0" smtClean="0"/>
              <a:t>Görmüş İçme Sütleri Tebliği’nde inek sütünde </a:t>
            </a:r>
            <a:r>
              <a:rPr lang="tr-TR" sz="2000" dirty="0"/>
              <a:t>bulunması gereken yağ miktarı, en az 3.5 g </a:t>
            </a:r>
            <a:r>
              <a:rPr lang="tr-TR" sz="2000" dirty="0" err="1" smtClean="0"/>
              <a:t>dır</a:t>
            </a:r>
            <a:r>
              <a:rPr lang="tr-TR" sz="2000" dirty="0" smtClean="0"/>
              <a:t>. Yağlı </a:t>
            </a:r>
            <a:r>
              <a:rPr lang="tr-TR" sz="2000" dirty="0"/>
              <a:t>içme </a:t>
            </a:r>
            <a:r>
              <a:rPr lang="tr-TR" sz="2000" dirty="0" smtClean="0"/>
              <a:t>sütlerinde en az 3</a:t>
            </a:r>
            <a:r>
              <a:rPr lang="tr-TR" sz="2000" dirty="0"/>
              <a:t> </a:t>
            </a:r>
            <a:r>
              <a:rPr lang="tr-TR" sz="2000" dirty="0" smtClean="0"/>
              <a:t>g</a:t>
            </a:r>
            <a:r>
              <a:rPr lang="tr-TR" sz="2000" dirty="0"/>
              <a:t>, yarım yağlı içme sütlerinde en az 1.5 g, yağsız sütlerde ise en az 0.15 g olmalıdır</a:t>
            </a:r>
          </a:p>
          <a:p>
            <a:pPr marL="0" indent="0">
              <a:buNone/>
            </a:pPr>
            <a:endParaRPr lang="tr-TR" sz="1600" dirty="0"/>
          </a:p>
        </p:txBody>
      </p:sp>
      <p:sp>
        <p:nvSpPr>
          <p:cNvPr id="4" name="Slayt Numarası Yer Tutucusu 3"/>
          <p:cNvSpPr>
            <a:spLocks noGrp="1"/>
          </p:cNvSpPr>
          <p:nvPr>
            <p:ph type="sldNum" sz="quarter" idx="12"/>
          </p:nvPr>
        </p:nvSpPr>
        <p:spPr/>
        <p:txBody>
          <a:bodyPr/>
          <a:lstStyle/>
          <a:p>
            <a:fld id="{0410AE23-6911-424B-9DD2-21DCE13C2B8C}" type="slidenum">
              <a:rPr lang="tr-TR" smtClean="0"/>
              <a:t>25</a:t>
            </a:fld>
            <a:endParaRPr lang="tr-TR"/>
          </a:p>
        </p:txBody>
      </p:sp>
    </p:spTree>
    <p:extLst>
      <p:ext uri="{BB962C8B-B14F-4D97-AF65-F5344CB8AC3E}">
        <p14:creationId xmlns:p14="http://schemas.microsoft.com/office/powerpoint/2010/main" val="13656615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0410AE23-6911-424B-9DD2-21DCE13C2B8C}" type="slidenum">
              <a:rPr lang="tr-TR" smtClean="0"/>
              <a:t>26</a:t>
            </a:fld>
            <a:endParaRPr lang="tr-T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963588"/>
            <a:ext cx="7427380"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63918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0410AE23-6911-424B-9DD2-21DCE13C2B8C}" type="slidenum">
              <a:rPr lang="tr-TR" smtClean="0"/>
              <a:t>27</a:t>
            </a:fld>
            <a:endParaRPr lang="tr-T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220835"/>
            <a:ext cx="7498646" cy="3832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92240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5436096" y="5229200"/>
            <a:ext cx="2602632" cy="432048"/>
          </a:xfrm>
        </p:spPr>
        <p:txBody>
          <a:bodyPr>
            <a:normAutofit/>
          </a:bodyPr>
          <a:lstStyle/>
          <a:p>
            <a:r>
              <a:rPr lang="tr-TR" sz="2000" b="1" dirty="0" smtClean="0"/>
              <a:t>Kartuş</a:t>
            </a:r>
            <a:endParaRPr lang="tr-TR" sz="2000" b="1" dirty="0"/>
          </a:p>
        </p:txBody>
      </p:sp>
      <p:sp>
        <p:nvSpPr>
          <p:cNvPr id="4" name="Slayt Numarası Yer Tutucusu 3"/>
          <p:cNvSpPr>
            <a:spLocks noGrp="1"/>
          </p:cNvSpPr>
          <p:nvPr>
            <p:ph type="sldNum" sz="quarter" idx="12"/>
          </p:nvPr>
        </p:nvSpPr>
        <p:spPr/>
        <p:txBody>
          <a:bodyPr/>
          <a:lstStyle/>
          <a:p>
            <a:fld id="{0410AE23-6911-424B-9DD2-21DCE13C2B8C}" type="slidenum">
              <a:rPr lang="tr-TR" smtClean="0"/>
              <a:t>28</a:t>
            </a:fld>
            <a:endParaRPr lang="tr-TR"/>
          </a:p>
        </p:txBody>
      </p:sp>
      <p:pic>
        <p:nvPicPr>
          <p:cNvPr id="24578" name="Picture 2" descr="Soxhlet kartuşu 33x80 mm 25 ad/p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2636912"/>
            <a:ext cx="2162175" cy="2114550"/>
          </a:xfrm>
          <a:prstGeom prst="rect">
            <a:avLst/>
          </a:prstGeom>
          <a:noFill/>
          <a:extLst>
            <a:ext uri="{909E8E84-426E-40DD-AFC4-6F175D3DCCD1}">
              <a14:hiddenFill xmlns:a14="http://schemas.microsoft.com/office/drawing/2010/main">
                <a:solidFill>
                  <a:srgbClr val="FFFFFF"/>
                </a:solidFill>
              </a14:hiddenFill>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3" y="1556791"/>
            <a:ext cx="4524375" cy="330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ikdörtgen 4"/>
          <p:cNvSpPr/>
          <p:nvPr/>
        </p:nvSpPr>
        <p:spPr>
          <a:xfrm>
            <a:off x="1619672" y="5229200"/>
            <a:ext cx="3154069" cy="369332"/>
          </a:xfrm>
          <a:prstGeom prst="rect">
            <a:avLst/>
          </a:prstGeom>
        </p:spPr>
        <p:txBody>
          <a:bodyPr wrap="none">
            <a:spAutoFit/>
          </a:bodyPr>
          <a:lstStyle/>
          <a:p>
            <a:r>
              <a:rPr lang="tr-TR" b="1" dirty="0" err="1" smtClean="0"/>
              <a:t>Sokselet</a:t>
            </a:r>
            <a:r>
              <a:rPr lang="tr-TR" b="1" dirty="0" smtClean="0"/>
              <a:t> </a:t>
            </a:r>
            <a:r>
              <a:rPr lang="tr-TR" b="1" dirty="0" err="1" smtClean="0"/>
              <a:t>Ekstraksiyon</a:t>
            </a:r>
            <a:r>
              <a:rPr lang="tr-TR" b="1" dirty="0" smtClean="0"/>
              <a:t> Düzeneği</a:t>
            </a:r>
            <a:endParaRPr lang="tr-TR" dirty="0"/>
          </a:p>
        </p:txBody>
      </p:sp>
    </p:spTree>
    <p:extLst>
      <p:ext uri="{BB962C8B-B14F-4D97-AF65-F5344CB8AC3E}">
        <p14:creationId xmlns:p14="http://schemas.microsoft.com/office/powerpoint/2010/main" val="30167411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19823" y="5877272"/>
            <a:ext cx="8229600" cy="566936"/>
          </a:xfrm>
        </p:spPr>
        <p:txBody>
          <a:bodyPr>
            <a:normAutofit/>
          </a:bodyPr>
          <a:lstStyle/>
          <a:p>
            <a:r>
              <a:rPr lang="tr-TR" sz="2800" b="1" dirty="0" err="1" smtClean="0"/>
              <a:t>Sokselet</a:t>
            </a:r>
            <a:r>
              <a:rPr lang="tr-TR" sz="2800" b="1" dirty="0" smtClean="0"/>
              <a:t> </a:t>
            </a:r>
            <a:r>
              <a:rPr lang="tr-TR" sz="2800" b="1" dirty="0" err="1" smtClean="0"/>
              <a:t>Ekstraksiyon</a:t>
            </a:r>
            <a:r>
              <a:rPr lang="tr-TR" sz="2800" b="1" dirty="0" smtClean="0"/>
              <a:t> Düzeneği</a:t>
            </a:r>
            <a:endParaRPr lang="tr-TR" sz="2800" b="1" dirty="0"/>
          </a:p>
        </p:txBody>
      </p:sp>
      <p:sp>
        <p:nvSpPr>
          <p:cNvPr id="4" name="Slayt Numarası Yer Tutucusu 3"/>
          <p:cNvSpPr>
            <a:spLocks noGrp="1"/>
          </p:cNvSpPr>
          <p:nvPr>
            <p:ph type="sldNum" sz="quarter" idx="12"/>
          </p:nvPr>
        </p:nvSpPr>
        <p:spPr/>
        <p:txBody>
          <a:bodyPr/>
          <a:lstStyle/>
          <a:p>
            <a:fld id="{0410AE23-6911-424B-9DD2-21DCE13C2B8C}" type="slidenum">
              <a:rPr lang="tr-TR" smtClean="0"/>
              <a:t>29</a:t>
            </a:fld>
            <a:endParaRPr lang="tr-TR"/>
          </a:p>
        </p:txBody>
      </p:sp>
      <p:sp>
        <p:nvSpPr>
          <p:cNvPr id="5" name="AutoShape 2" descr="ÜZÜM ÇEKİRDEK YAĞI ELDESİNDE KULLANILAN EKSTRAKSİYON YÖNTEMLERİ THE  EXTRACTION METHODS OF GRAPE SEED OI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48637"/>
            <a:ext cx="4104456" cy="5451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06114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620688"/>
            <a:ext cx="8229600" cy="5505475"/>
          </a:xfrm>
        </p:spPr>
        <p:txBody>
          <a:bodyPr>
            <a:normAutofit/>
          </a:bodyPr>
          <a:lstStyle/>
          <a:p>
            <a:pPr marL="0" indent="0" algn="just">
              <a:buNone/>
            </a:pPr>
            <a:r>
              <a:rPr lang="tr-TR" sz="2400" dirty="0" smtClean="0"/>
              <a:t>Bitkisel Yağlarda Numune Alma Çeşidi, tipi, türü ambalajı ve imal tarihi, seri/kod numaraları aynı olan ve bir defada muayeneye sunulan margarinler bir parti sayılır. </a:t>
            </a:r>
          </a:p>
          <a:p>
            <a:pPr marL="0" indent="0" algn="just">
              <a:buNone/>
            </a:pPr>
            <a:r>
              <a:rPr lang="tr-TR" sz="2400" dirty="0" smtClean="0"/>
              <a:t>Parti büyüklüklerine göre aşağıda belirtilen sayıda margarin numunesi TS 2756’ya göre alınır. Yemeklik zeytinyağında serbest yağ asitleri miktarı tayini, her kaptan alınan numuneler kullanılarak diğer muayeneler ise birleşik numune kullanılarak yapılmalıdır. </a:t>
            </a:r>
          </a:p>
          <a:p>
            <a:pPr marL="0" indent="0" algn="just">
              <a:buNone/>
            </a:pPr>
            <a:r>
              <a:rPr lang="tr-TR" sz="2400" dirty="0" smtClean="0"/>
              <a:t>Yağın standarda uygun sayılabilmesi için her kaptan ayrı olarak alınmış numunelerde bulunan yağ asitleri miktarı, özelliklerde verilen değerlere uygun olmalıdır.</a:t>
            </a:r>
            <a:endParaRPr lang="tr-TR" sz="2400" dirty="0"/>
          </a:p>
        </p:txBody>
      </p:sp>
      <p:sp>
        <p:nvSpPr>
          <p:cNvPr id="4" name="Slayt Numarası Yer Tutucusu 3"/>
          <p:cNvSpPr>
            <a:spLocks noGrp="1"/>
          </p:cNvSpPr>
          <p:nvPr>
            <p:ph type="sldNum" sz="quarter" idx="12"/>
          </p:nvPr>
        </p:nvSpPr>
        <p:spPr/>
        <p:txBody>
          <a:bodyPr/>
          <a:lstStyle/>
          <a:p>
            <a:fld id="{0410AE23-6911-424B-9DD2-21DCE13C2B8C}" type="slidenum">
              <a:rPr lang="tr-TR" sz="1400" smtClean="0"/>
              <a:t>3</a:t>
            </a:fld>
            <a:endParaRPr lang="tr-TR" sz="1400" dirty="0"/>
          </a:p>
        </p:txBody>
      </p:sp>
    </p:spTree>
    <p:extLst>
      <p:ext uri="{BB962C8B-B14F-4D97-AF65-F5344CB8AC3E}">
        <p14:creationId xmlns:p14="http://schemas.microsoft.com/office/powerpoint/2010/main" val="41623943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778098"/>
          </a:xfrm>
        </p:spPr>
        <p:txBody>
          <a:bodyPr>
            <a:normAutofit/>
          </a:bodyPr>
          <a:lstStyle/>
          <a:p>
            <a:r>
              <a:rPr lang="tr-TR" sz="2800" b="1" dirty="0" err="1" smtClean="0"/>
              <a:t>Sokselet</a:t>
            </a:r>
            <a:r>
              <a:rPr lang="tr-TR" sz="2800" b="1" dirty="0" smtClean="0"/>
              <a:t> </a:t>
            </a:r>
            <a:r>
              <a:rPr lang="tr-TR" sz="2800" b="1" dirty="0" err="1" smtClean="0"/>
              <a:t>Ekstraksiyon</a:t>
            </a:r>
            <a:r>
              <a:rPr lang="tr-TR" sz="2800" b="1" dirty="0" smtClean="0"/>
              <a:t> Düzeneği</a:t>
            </a:r>
            <a:endParaRPr lang="tr-TR" sz="2800" b="1" dirty="0"/>
          </a:p>
        </p:txBody>
      </p:sp>
      <p:sp>
        <p:nvSpPr>
          <p:cNvPr id="3" name="İçerik Yer Tutucusu 2"/>
          <p:cNvSpPr>
            <a:spLocks noGrp="1"/>
          </p:cNvSpPr>
          <p:nvPr>
            <p:ph idx="1"/>
          </p:nvPr>
        </p:nvSpPr>
        <p:spPr>
          <a:xfrm>
            <a:off x="5220072" y="1628800"/>
            <a:ext cx="3034680" cy="4525963"/>
          </a:xfrm>
        </p:spPr>
        <p:txBody>
          <a:bodyPr>
            <a:normAutofit/>
          </a:bodyPr>
          <a:lstStyle/>
          <a:p>
            <a:pPr marL="0" indent="0">
              <a:buNone/>
            </a:pPr>
            <a:r>
              <a:rPr lang="tr-TR" sz="2400" dirty="0" smtClean="0"/>
              <a:t>1-Kaynama taşı</a:t>
            </a:r>
          </a:p>
          <a:p>
            <a:pPr marL="0" indent="0">
              <a:buNone/>
            </a:pPr>
            <a:r>
              <a:rPr lang="tr-TR" sz="2400" dirty="0" smtClean="0"/>
              <a:t>2-Rodajlı balon</a:t>
            </a:r>
          </a:p>
          <a:p>
            <a:pPr marL="0" indent="0">
              <a:buNone/>
            </a:pPr>
            <a:r>
              <a:rPr lang="tr-TR" sz="2400" dirty="0" smtClean="0"/>
              <a:t>3-Ekstraktör</a:t>
            </a:r>
          </a:p>
          <a:p>
            <a:pPr marL="0" indent="0">
              <a:buNone/>
            </a:pPr>
            <a:r>
              <a:rPr lang="tr-TR" sz="2400" dirty="0" smtClean="0"/>
              <a:t>4-Karuş ve numune</a:t>
            </a:r>
          </a:p>
          <a:p>
            <a:pPr marL="0" indent="0">
              <a:buNone/>
            </a:pPr>
            <a:r>
              <a:rPr lang="tr-TR" sz="2400" dirty="0" smtClean="0"/>
              <a:t>9-Soğutucu</a:t>
            </a:r>
          </a:p>
          <a:p>
            <a:pPr marL="0" indent="0">
              <a:buNone/>
            </a:pPr>
            <a:r>
              <a:rPr lang="tr-TR" sz="2400" dirty="0" smtClean="0"/>
              <a:t>10-Soğuk su çıkışı</a:t>
            </a:r>
          </a:p>
          <a:p>
            <a:pPr marL="0" indent="0">
              <a:buNone/>
            </a:pPr>
            <a:r>
              <a:rPr lang="tr-TR" sz="2400" dirty="0" smtClean="0"/>
              <a:t>11-Soğuk su girişi</a:t>
            </a:r>
            <a:endParaRPr lang="tr-TR" sz="2400" dirty="0"/>
          </a:p>
        </p:txBody>
      </p:sp>
      <p:sp>
        <p:nvSpPr>
          <p:cNvPr id="4" name="Slayt Numarası Yer Tutucusu 3"/>
          <p:cNvSpPr>
            <a:spLocks noGrp="1"/>
          </p:cNvSpPr>
          <p:nvPr>
            <p:ph type="sldNum" sz="quarter" idx="12"/>
          </p:nvPr>
        </p:nvSpPr>
        <p:spPr/>
        <p:txBody>
          <a:bodyPr/>
          <a:lstStyle/>
          <a:p>
            <a:fld id="{0410AE23-6911-424B-9DD2-21DCE13C2B8C}" type="slidenum">
              <a:rPr lang="tr-TR" smtClean="0"/>
              <a:t>30</a:t>
            </a:fld>
            <a:endParaRPr lang="tr-T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268760"/>
            <a:ext cx="3851920" cy="4749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97022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0410AE23-6911-424B-9DD2-21DCE13C2B8C}" type="slidenum">
              <a:rPr lang="tr-TR" smtClean="0"/>
              <a:t>31</a:t>
            </a:fld>
            <a:endParaRPr lang="tr-T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548679"/>
            <a:ext cx="3244949" cy="5395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38681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539552" y="5805264"/>
            <a:ext cx="8229600" cy="648072"/>
          </a:xfrm>
        </p:spPr>
        <p:txBody>
          <a:bodyPr>
            <a:normAutofit/>
          </a:bodyPr>
          <a:lstStyle/>
          <a:p>
            <a:r>
              <a:rPr lang="tr-TR" sz="2800" b="1" dirty="0" smtClean="0"/>
              <a:t>Altılı </a:t>
            </a:r>
            <a:r>
              <a:rPr lang="tr-TR" sz="2800" b="1" dirty="0" err="1" smtClean="0"/>
              <a:t>sokselet</a:t>
            </a:r>
            <a:r>
              <a:rPr lang="tr-TR" sz="2800" b="1" dirty="0" smtClean="0"/>
              <a:t> </a:t>
            </a:r>
            <a:r>
              <a:rPr lang="tr-TR" sz="2800" b="1" dirty="0" err="1" smtClean="0"/>
              <a:t>ekstraksiyon</a:t>
            </a:r>
            <a:r>
              <a:rPr lang="tr-TR" sz="2800" b="1" dirty="0" smtClean="0"/>
              <a:t> düzeneği</a:t>
            </a:r>
            <a:endParaRPr lang="tr-TR" sz="2800" b="1" dirty="0"/>
          </a:p>
        </p:txBody>
      </p:sp>
      <p:sp>
        <p:nvSpPr>
          <p:cNvPr id="4" name="Slayt Numarası Yer Tutucusu 3"/>
          <p:cNvSpPr>
            <a:spLocks noGrp="1"/>
          </p:cNvSpPr>
          <p:nvPr>
            <p:ph type="sldNum" sz="quarter" idx="12"/>
          </p:nvPr>
        </p:nvSpPr>
        <p:spPr/>
        <p:txBody>
          <a:bodyPr/>
          <a:lstStyle/>
          <a:p>
            <a:fld id="{0410AE23-6911-424B-9DD2-21DCE13C2B8C}" type="slidenum">
              <a:rPr lang="tr-TR" smtClean="0"/>
              <a:t>32</a:t>
            </a:fld>
            <a:endParaRPr lang="tr-TR"/>
          </a:p>
        </p:txBody>
      </p:sp>
      <p:pic>
        <p:nvPicPr>
          <p:cNvPr id="23554" name="Picture 2" descr="Soxhlet Ekstraksiyon Cihazı - Buy Iletkenlik Cihazı Product on Alibaba.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620688"/>
            <a:ext cx="4824536" cy="482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03011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634082"/>
          </a:xfrm>
        </p:spPr>
        <p:txBody>
          <a:bodyPr/>
          <a:lstStyle/>
          <a:p>
            <a:r>
              <a:rPr lang="tr-TR" sz="2800" b="1" dirty="0" smtClean="0"/>
              <a:t>Deney Numunesinin Hazırlanması </a:t>
            </a:r>
            <a:endParaRPr lang="tr-TR" sz="2800" b="1" dirty="0"/>
          </a:p>
        </p:txBody>
      </p:sp>
      <p:sp>
        <p:nvSpPr>
          <p:cNvPr id="3" name="İçerik Yer Tutucusu 2"/>
          <p:cNvSpPr>
            <a:spLocks noGrp="1"/>
          </p:cNvSpPr>
          <p:nvPr>
            <p:ph idx="1"/>
          </p:nvPr>
        </p:nvSpPr>
        <p:spPr>
          <a:xfrm>
            <a:off x="467544" y="1196752"/>
            <a:ext cx="8229600" cy="4752528"/>
          </a:xfrm>
        </p:spPr>
        <p:txBody>
          <a:bodyPr>
            <a:noAutofit/>
          </a:bodyPr>
          <a:lstStyle/>
          <a:p>
            <a:pPr marL="0" indent="0" algn="just">
              <a:buNone/>
            </a:pPr>
            <a:r>
              <a:rPr lang="tr-TR" sz="2400" dirty="0" smtClean="0"/>
              <a:t>Analiz edilecek örneğin nem oranının %10’un altında olması için örnek bir kurutma kabına konarak 80</a:t>
            </a:r>
            <a:r>
              <a:rPr lang="tr-TR" sz="2400" baseline="30000" dirty="0" smtClean="0"/>
              <a:t>0</a:t>
            </a:r>
            <a:r>
              <a:rPr lang="tr-TR" sz="2400" dirty="0" smtClean="0"/>
              <a:t>C’den fazla olmayan sıcaklıkta etüvde </a:t>
            </a:r>
            <a:r>
              <a:rPr lang="tr-TR" sz="2400" dirty="0" err="1" smtClean="0"/>
              <a:t>kurutulur.Hava</a:t>
            </a:r>
            <a:r>
              <a:rPr lang="tr-TR" sz="2400" dirty="0" smtClean="0"/>
              <a:t> geçirmeyen bir kap içinde muhafaza edilir.</a:t>
            </a:r>
          </a:p>
          <a:p>
            <a:pPr marL="0" indent="0" algn="just">
              <a:buNone/>
            </a:pPr>
            <a:r>
              <a:rPr lang="tr-TR" sz="2400" dirty="0" smtClean="0"/>
              <a:t>Her örneğin öğütülmesinden önce ve sonra öğütücü iyice temizlenmelidir. Çünkü öğütücünün iç yüzeyine yapışan her türlü materyal öğütülecek numunenin oranını azaltır. </a:t>
            </a:r>
          </a:p>
          <a:p>
            <a:pPr marL="0" indent="0" algn="just">
              <a:buNone/>
            </a:pPr>
            <a:r>
              <a:rPr lang="tr-TR" sz="2400" dirty="0" smtClean="0"/>
              <a:t>Temizlenen öğütücüye bir miktar örnek konularak öğütülür. Öğütücü yoksa bu işlem blender veya havanda da yapılabilir. Yağ </a:t>
            </a:r>
            <a:r>
              <a:rPr lang="tr-TR" sz="2400" dirty="0" err="1" smtClean="0"/>
              <a:t>ekstraksiyonu,öğütmeden</a:t>
            </a:r>
            <a:r>
              <a:rPr lang="tr-TR" sz="2400" dirty="0" smtClean="0"/>
              <a:t> sonra 30 dakika içinde tamamlanmalıdır. Özellikle </a:t>
            </a:r>
            <a:r>
              <a:rPr lang="tr-TR" sz="2400" dirty="0" err="1" smtClean="0"/>
              <a:t>ekstrakte</a:t>
            </a:r>
            <a:r>
              <a:rPr lang="tr-TR" sz="2400" dirty="0" smtClean="0"/>
              <a:t> edilecek yağın serbest yağ asitleri içerikleri tayin </a:t>
            </a:r>
            <a:r>
              <a:rPr lang="tr-TR" sz="2400" dirty="0" err="1" smtClean="0"/>
              <a:t>edilecekse,bu</a:t>
            </a:r>
            <a:r>
              <a:rPr lang="tr-TR" sz="2400" dirty="0" smtClean="0"/>
              <a:t> durum daha da önemlidir. </a:t>
            </a:r>
            <a:endParaRPr lang="tr-TR" sz="2400" dirty="0"/>
          </a:p>
        </p:txBody>
      </p:sp>
      <p:sp>
        <p:nvSpPr>
          <p:cNvPr id="4" name="Slayt Numarası Yer Tutucusu 3"/>
          <p:cNvSpPr>
            <a:spLocks noGrp="1"/>
          </p:cNvSpPr>
          <p:nvPr>
            <p:ph type="sldNum" sz="quarter" idx="12"/>
          </p:nvPr>
        </p:nvSpPr>
        <p:spPr/>
        <p:txBody>
          <a:bodyPr/>
          <a:lstStyle/>
          <a:p>
            <a:fld id="{0410AE23-6911-424B-9DD2-21DCE13C2B8C}" type="slidenum">
              <a:rPr lang="tr-TR" smtClean="0"/>
              <a:t>33</a:t>
            </a:fld>
            <a:endParaRPr lang="tr-TR"/>
          </a:p>
        </p:txBody>
      </p:sp>
    </p:spTree>
    <p:extLst>
      <p:ext uri="{BB962C8B-B14F-4D97-AF65-F5344CB8AC3E}">
        <p14:creationId xmlns:p14="http://schemas.microsoft.com/office/powerpoint/2010/main" val="34098430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0410AE23-6911-424B-9DD2-21DCE13C2B8C}" type="slidenum">
              <a:rPr lang="tr-TR" smtClean="0"/>
              <a:t>34</a:t>
            </a:fld>
            <a:endParaRPr lang="tr-TR"/>
          </a:p>
        </p:txBody>
      </p:sp>
      <p:pic>
        <p:nvPicPr>
          <p:cNvPr id="256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836712"/>
            <a:ext cx="6737357" cy="496855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90314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0410AE23-6911-424B-9DD2-21DCE13C2B8C}" type="slidenum">
              <a:rPr lang="tr-TR" smtClean="0"/>
              <a:t>35</a:t>
            </a:fld>
            <a:endParaRPr lang="tr-T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124744"/>
            <a:ext cx="7200800" cy="49400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94491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0410AE23-6911-424B-9DD2-21DCE13C2B8C}" type="slidenum">
              <a:rPr lang="tr-TR" smtClean="0"/>
              <a:t>36</a:t>
            </a:fld>
            <a:endParaRPr lang="tr-T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2538" y="1162050"/>
            <a:ext cx="6638925" cy="4533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572370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0410AE23-6911-424B-9DD2-21DCE13C2B8C}" type="slidenum">
              <a:rPr lang="tr-TR" smtClean="0"/>
              <a:t>37</a:t>
            </a:fld>
            <a:endParaRPr lang="tr-TR"/>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124744"/>
            <a:ext cx="7279959" cy="46085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99222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0410AE23-6911-424B-9DD2-21DCE13C2B8C}" type="slidenum">
              <a:rPr lang="tr-TR" smtClean="0"/>
              <a:t>38</a:t>
            </a:fld>
            <a:endParaRPr lang="tr-T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9213" y="971549"/>
            <a:ext cx="6709171" cy="506871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84102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0410AE23-6911-424B-9DD2-21DCE13C2B8C}" type="slidenum">
              <a:rPr lang="tr-TR" smtClean="0"/>
              <a:t>39</a:t>
            </a:fld>
            <a:endParaRPr lang="tr-TR"/>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980728"/>
            <a:ext cx="7237268" cy="4753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46803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0410AE23-6911-424B-9DD2-21DCE13C2B8C}" type="slidenum">
              <a:rPr lang="tr-TR" smtClean="0"/>
              <a:t>4</a:t>
            </a:fld>
            <a:endParaRPr lang="tr-T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980728"/>
            <a:ext cx="6991350" cy="383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83859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0410AE23-6911-424B-9DD2-21DCE13C2B8C}" type="slidenum">
              <a:rPr lang="tr-TR" smtClean="0"/>
              <a:t>40</a:t>
            </a:fld>
            <a:endParaRPr lang="tr-TR"/>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764704"/>
            <a:ext cx="7488832" cy="505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099917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0410AE23-6911-424B-9DD2-21DCE13C2B8C}" type="slidenum">
              <a:rPr lang="tr-TR" smtClean="0"/>
              <a:t>41</a:t>
            </a:fld>
            <a:endParaRPr lang="tr-TR"/>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4900" y="938213"/>
            <a:ext cx="6934200"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98290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0410AE23-6911-424B-9DD2-21DCE13C2B8C}" type="slidenum">
              <a:rPr lang="tr-TR" smtClean="0"/>
              <a:t>42</a:t>
            </a:fld>
            <a:endParaRPr lang="tr-TR"/>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836712"/>
            <a:ext cx="7503740" cy="5123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933675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pPr algn="just"/>
            <a:r>
              <a:rPr lang="tr-TR" sz="1800" dirty="0" smtClean="0"/>
              <a:t>Sistem sökülür ve alttaki balonda toplanan </a:t>
            </a:r>
            <a:r>
              <a:rPr lang="tr-TR" sz="1800" dirty="0" err="1" smtClean="0"/>
              <a:t>yağ+çözgen</a:t>
            </a:r>
            <a:r>
              <a:rPr lang="tr-TR" sz="1800" dirty="0" smtClean="0"/>
              <a:t> karışındaki yağ, dönerli buharlaştırıcıya yerleştirilir ve cihaz çalıştırılır,  </a:t>
            </a:r>
            <a:r>
              <a:rPr lang="tr-TR" sz="1800" dirty="0" err="1" smtClean="0"/>
              <a:t>çözgen</a:t>
            </a:r>
            <a:r>
              <a:rPr lang="tr-TR" sz="1800" dirty="0" smtClean="0"/>
              <a:t> geri alınır.</a:t>
            </a:r>
            <a:endParaRPr lang="tr-TR" sz="1800" dirty="0"/>
          </a:p>
        </p:txBody>
      </p:sp>
      <p:sp>
        <p:nvSpPr>
          <p:cNvPr id="4" name="Slayt Numarası Yer Tutucusu 3"/>
          <p:cNvSpPr>
            <a:spLocks noGrp="1"/>
          </p:cNvSpPr>
          <p:nvPr>
            <p:ph type="sldNum" sz="quarter" idx="12"/>
          </p:nvPr>
        </p:nvSpPr>
        <p:spPr/>
        <p:txBody>
          <a:bodyPr/>
          <a:lstStyle/>
          <a:p>
            <a:fld id="{0410AE23-6911-424B-9DD2-21DCE13C2B8C}" type="slidenum">
              <a:rPr lang="tr-TR" smtClean="0"/>
              <a:t>43</a:t>
            </a:fld>
            <a:endParaRPr lang="tr-TR"/>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412776"/>
            <a:ext cx="4648200" cy="49434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86722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95536" y="5373216"/>
            <a:ext cx="8229600" cy="464915"/>
          </a:xfrm>
        </p:spPr>
        <p:txBody>
          <a:bodyPr>
            <a:noAutofit/>
          </a:bodyPr>
          <a:lstStyle/>
          <a:p>
            <a:pPr marL="0" indent="0" algn="just">
              <a:buNone/>
            </a:pPr>
            <a:r>
              <a:rPr lang="tr-TR" sz="1400" b="1" dirty="0" smtClean="0"/>
              <a:t>Yağda, dönerli buharlaştırıcıda </a:t>
            </a:r>
            <a:r>
              <a:rPr lang="tr-TR" sz="1400" b="1" dirty="0" err="1" smtClean="0"/>
              <a:t>çözgenin</a:t>
            </a:r>
            <a:r>
              <a:rPr lang="tr-TR" sz="1400" b="1" dirty="0" smtClean="0"/>
              <a:t> büyük kısmı uzaklaştırıldıktan sonra, geri kalan </a:t>
            </a:r>
            <a:r>
              <a:rPr lang="tr-TR" sz="1400" b="1" dirty="0" err="1" smtClean="0"/>
              <a:t>çözgen</a:t>
            </a:r>
            <a:r>
              <a:rPr lang="tr-TR" sz="1400" b="1" dirty="0" smtClean="0"/>
              <a:t> kalıntısını uzaklaştırmak için, vakumlu etüvde kurutma yapılır. Vakumlu etüvde, basınç düşürülerek kaynama noktası düşürüldüğünden, yağ örneği yüksek sıcaklıklara maruz kalmaz ve zarar görmez.</a:t>
            </a:r>
            <a:endParaRPr lang="tr-TR" sz="1400" b="1" dirty="0"/>
          </a:p>
        </p:txBody>
      </p:sp>
      <p:sp>
        <p:nvSpPr>
          <p:cNvPr id="4" name="Slayt Numarası Yer Tutucusu 3"/>
          <p:cNvSpPr>
            <a:spLocks noGrp="1"/>
          </p:cNvSpPr>
          <p:nvPr>
            <p:ph type="sldNum" sz="quarter" idx="12"/>
          </p:nvPr>
        </p:nvSpPr>
        <p:spPr/>
        <p:txBody>
          <a:bodyPr/>
          <a:lstStyle/>
          <a:p>
            <a:fld id="{0410AE23-6911-424B-9DD2-21DCE13C2B8C}" type="slidenum">
              <a:rPr lang="tr-TR" smtClean="0"/>
              <a:t>44</a:t>
            </a:fld>
            <a:endParaRPr lang="tr-TR" dirty="0"/>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052737"/>
            <a:ext cx="5793938"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1268760"/>
            <a:ext cx="2157220" cy="2713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Metin kutusu 4"/>
          <p:cNvSpPr txBox="1"/>
          <p:nvPr/>
        </p:nvSpPr>
        <p:spPr>
          <a:xfrm>
            <a:off x="6946754" y="3983166"/>
            <a:ext cx="1440160" cy="338554"/>
          </a:xfrm>
          <a:prstGeom prst="rect">
            <a:avLst/>
          </a:prstGeom>
          <a:noFill/>
        </p:spPr>
        <p:txBody>
          <a:bodyPr wrap="square" rtlCol="0">
            <a:spAutoFit/>
          </a:bodyPr>
          <a:lstStyle/>
          <a:p>
            <a:r>
              <a:rPr lang="tr-TR" sz="1600" b="1" dirty="0" smtClean="0"/>
              <a:t>Vakumlu etüv</a:t>
            </a:r>
            <a:endParaRPr lang="tr-TR" sz="1600" b="1" dirty="0"/>
          </a:p>
        </p:txBody>
      </p:sp>
    </p:spTree>
    <p:extLst>
      <p:ext uri="{BB962C8B-B14F-4D97-AF65-F5344CB8AC3E}">
        <p14:creationId xmlns:p14="http://schemas.microsoft.com/office/powerpoint/2010/main" val="73913734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0410AE23-6911-424B-9DD2-21DCE13C2B8C}" type="slidenum">
              <a:rPr lang="tr-TR" smtClean="0"/>
              <a:t>45</a:t>
            </a:fld>
            <a:endParaRPr lang="tr-TR"/>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124744"/>
            <a:ext cx="8096634"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287953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0410AE23-6911-424B-9DD2-21DCE13C2B8C}" type="slidenum">
              <a:rPr lang="tr-TR" smtClean="0"/>
              <a:t>46</a:t>
            </a:fld>
            <a:endParaRPr lang="tr-TR"/>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2050" y="890588"/>
            <a:ext cx="6819900" cy="507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782176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0410AE23-6911-424B-9DD2-21DCE13C2B8C}" type="slidenum">
              <a:rPr lang="tr-TR" smtClean="0"/>
              <a:t>47</a:t>
            </a:fld>
            <a:endParaRPr lang="tr-T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628800"/>
            <a:ext cx="8037678"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680966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0410AE23-6911-424B-9DD2-21DCE13C2B8C}" type="slidenum">
              <a:rPr lang="tr-TR" smtClean="0"/>
              <a:t>48</a:t>
            </a:fld>
            <a:endParaRPr lang="tr-T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980728"/>
            <a:ext cx="7200800" cy="5053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858153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0410AE23-6911-424B-9DD2-21DCE13C2B8C}" type="slidenum">
              <a:rPr lang="tr-TR" smtClean="0"/>
              <a:t>49</a:t>
            </a:fld>
            <a:endParaRPr lang="tr-TR"/>
          </a:p>
        </p:txBody>
      </p:sp>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37208" y="332656"/>
            <a:ext cx="5403657" cy="6165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42946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562074"/>
          </a:xfrm>
        </p:spPr>
        <p:txBody>
          <a:bodyPr>
            <a:normAutofit fontScale="90000"/>
          </a:bodyPr>
          <a:lstStyle/>
          <a:p>
            <a:r>
              <a:rPr lang="tr-TR" sz="3200" b="1" dirty="0" smtClean="0"/>
              <a:t>Tereyağı gibi Katı Yağlarda Numune Alma</a:t>
            </a:r>
            <a:endParaRPr lang="tr-TR" sz="3200" b="1" dirty="0"/>
          </a:p>
        </p:txBody>
      </p:sp>
      <p:sp>
        <p:nvSpPr>
          <p:cNvPr id="3" name="İçerik Yer Tutucusu 2"/>
          <p:cNvSpPr>
            <a:spLocks noGrp="1"/>
          </p:cNvSpPr>
          <p:nvPr>
            <p:ph idx="1"/>
          </p:nvPr>
        </p:nvSpPr>
        <p:spPr>
          <a:xfrm>
            <a:off x="467544" y="2314372"/>
            <a:ext cx="8229600" cy="3417243"/>
          </a:xfrm>
        </p:spPr>
        <p:txBody>
          <a:bodyPr>
            <a:noAutofit/>
          </a:bodyPr>
          <a:lstStyle/>
          <a:p>
            <a:pPr marL="0" indent="0">
              <a:buNone/>
            </a:pPr>
            <a:r>
              <a:rPr lang="tr-TR" sz="1800" dirty="0" smtClean="0"/>
              <a:t>Aynı çeşit ve sınıftan olan ve aynı seri numarasını ve aynı imal tarihini taşıyan tereyağları bir parti sayılır. Numune, tereyağının konulduğu ambalajın durumuna ve büyüklüğüne göre çeşitli şekillerde alınır. Numune en az 200 g olmalıdır. </a:t>
            </a:r>
          </a:p>
          <a:p>
            <a:pPr marL="0" indent="0">
              <a:buNone/>
            </a:pPr>
            <a:r>
              <a:rPr lang="tr-TR" sz="1800" dirty="0" smtClean="0"/>
              <a:t>Küçük ambalajlarda numune almak için ambalajlanmış tereyağlarından 250 g olan paketler içinden deney numunesi gelişigüzel, en az 200 g olacak miktarda ve en az 2 ambalaj numune olarak ayrılır. 250 g’dan büyük paketlerde gelişigüzel ayrılacak 2 ambalajdan yağ paketi 4 eşit parçaya bölünür, çaprazlama ikişer parçası numune olarak alınır. Böylece birtakım deney numunesi oluşturulur. Dört takım deney numunesi için ayrılacak ambalaj sayısı buna göre saptanır. </a:t>
            </a:r>
          </a:p>
          <a:p>
            <a:pPr marL="0" indent="0">
              <a:buNone/>
            </a:pPr>
            <a:r>
              <a:rPr lang="tr-TR" sz="1800" dirty="0" smtClean="0"/>
              <a:t>Büyük ambalajdan numune almak için (fıçı ve teneke gibi) burguların yağ kitlesinin çeşitli yerlerine, çeşitli doğrultularda sokulması ile iki numune alınır. Numune kaplarına konularak ağzı hemen kapatılır. Muayene edilecek fıçı veya teneke sayısı çok olduğu takdirde bulunacak sayıda fıçı veya tenekeden ikişer tane numune alınır. Numuneler bir araya getirilip karıştırılır. İçinden 200 g, deney numunesi olarak alınır. Dört takım deney numunesi için alınacak numune sayısı buna göre saptanır. </a:t>
            </a:r>
            <a:endParaRPr lang="tr-TR" sz="1800" dirty="0"/>
          </a:p>
        </p:txBody>
      </p:sp>
      <p:sp>
        <p:nvSpPr>
          <p:cNvPr id="4" name="Slayt Numarası Yer Tutucusu 3"/>
          <p:cNvSpPr>
            <a:spLocks noGrp="1"/>
          </p:cNvSpPr>
          <p:nvPr>
            <p:ph type="sldNum" sz="quarter" idx="12"/>
          </p:nvPr>
        </p:nvSpPr>
        <p:spPr/>
        <p:txBody>
          <a:bodyPr/>
          <a:lstStyle/>
          <a:p>
            <a:fld id="{0410AE23-6911-424B-9DD2-21DCE13C2B8C}" type="slidenum">
              <a:rPr lang="tr-TR" smtClean="0"/>
              <a:t>5</a:t>
            </a:fld>
            <a:endParaRPr lang="tr-T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908720"/>
            <a:ext cx="6724650" cy="140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94379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404664"/>
            <a:ext cx="8229600" cy="5721499"/>
          </a:xfrm>
        </p:spPr>
        <p:txBody>
          <a:bodyPr>
            <a:normAutofit/>
          </a:bodyPr>
          <a:lstStyle/>
          <a:p>
            <a:pPr marL="0" indent="0" algn="just">
              <a:buNone/>
            </a:pPr>
            <a:r>
              <a:rPr lang="tr-TR" sz="2400" dirty="0" smtClean="0"/>
              <a:t>Numune berrak ise muayenelerden önce numune kabı iyice çalkalanır. Numune tamamen berrak değil veya tortulu ise numune alma işleminde mümkün olduğu kadar iyi bir karıştırma sağlamak için numune kuvvetle çalkalanır ve olduğu gibi alınır veya 50</a:t>
            </a:r>
            <a:r>
              <a:rPr lang="tr-TR" sz="2400" baseline="30000" dirty="0" smtClean="0"/>
              <a:t>o</a:t>
            </a:r>
            <a:r>
              <a:rPr lang="tr-TR" sz="2400" dirty="0" smtClean="0"/>
              <a:t>C’deki bir etüvde ısıtılır. Bu sıcaklıkta kuvvetle çalkalanarak bekletilir. Aktarma yoluyla ayrılan sıvı süzgeç kâğıdından 50</a:t>
            </a:r>
            <a:r>
              <a:rPr lang="tr-TR" sz="2400" baseline="30000" dirty="0" smtClean="0"/>
              <a:t>o</a:t>
            </a:r>
            <a:r>
              <a:rPr lang="tr-TR" sz="2400" dirty="0" smtClean="0"/>
              <a:t>C’de süzülür. Berrak olması gereken süzüntü numune olarak kullanılır.</a:t>
            </a:r>
          </a:p>
          <a:p>
            <a:pPr marL="0" indent="0" algn="just">
              <a:buNone/>
            </a:pPr>
            <a:r>
              <a:rPr lang="tr-TR" sz="2400" b="1" dirty="0" smtClean="0"/>
              <a:t>Özgül Ağırlık Tayini 20</a:t>
            </a:r>
            <a:r>
              <a:rPr lang="tr-TR" sz="2400" b="1" baseline="30000" dirty="0" smtClean="0"/>
              <a:t>o</a:t>
            </a:r>
            <a:r>
              <a:rPr lang="tr-TR" sz="2400" b="1" dirty="0" smtClean="0"/>
              <a:t>C’de belirli hacimdeki yağın ağırlığının aynı sıcaklık ve hacimdeki damıtık suyun ağırlığına oranıdır. </a:t>
            </a:r>
            <a:endParaRPr lang="tr-TR" sz="2400" b="1" dirty="0"/>
          </a:p>
        </p:txBody>
      </p:sp>
      <p:sp>
        <p:nvSpPr>
          <p:cNvPr id="4" name="Slayt Numarası Yer Tutucusu 3"/>
          <p:cNvSpPr>
            <a:spLocks noGrp="1"/>
          </p:cNvSpPr>
          <p:nvPr>
            <p:ph type="sldNum" sz="quarter" idx="12"/>
          </p:nvPr>
        </p:nvSpPr>
        <p:spPr/>
        <p:txBody>
          <a:bodyPr/>
          <a:lstStyle/>
          <a:p>
            <a:fld id="{0410AE23-6911-424B-9DD2-21DCE13C2B8C}" type="slidenum">
              <a:rPr lang="tr-TR" smtClean="0"/>
              <a:t>6</a:t>
            </a:fld>
            <a:endParaRPr lang="tr-TR"/>
          </a:p>
        </p:txBody>
      </p:sp>
    </p:spTree>
    <p:extLst>
      <p:ext uri="{BB962C8B-B14F-4D97-AF65-F5344CB8AC3E}">
        <p14:creationId xmlns:p14="http://schemas.microsoft.com/office/powerpoint/2010/main" val="41189457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404665"/>
            <a:ext cx="8229600" cy="3672408"/>
          </a:xfrm>
        </p:spPr>
        <p:txBody>
          <a:bodyPr>
            <a:normAutofit/>
          </a:bodyPr>
          <a:lstStyle/>
          <a:p>
            <a:pPr marL="0" indent="0">
              <a:buNone/>
            </a:pPr>
            <a:r>
              <a:rPr lang="tr-TR" sz="2800" b="1" dirty="0" smtClean="0"/>
              <a:t>Kullanılan Araç ve Gereçler </a:t>
            </a:r>
          </a:p>
          <a:p>
            <a:pPr marL="0" indent="0">
              <a:buNone/>
            </a:pPr>
            <a:r>
              <a:rPr lang="tr-TR" sz="2800" dirty="0"/>
              <a:t>-</a:t>
            </a:r>
            <a:r>
              <a:rPr lang="tr-TR" sz="2400" dirty="0" smtClean="0"/>
              <a:t>Su banyosu: 20°C’ye ayarlanabilir olmalıdır. </a:t>
            </a:r>
          </a:p>
          <a:p>
            <a:pPr marL="0" indent="0">
              <a:buNone/>
            </a:pPr>
            <a:r>
              <a:rPr lang="tr-TR" sz="2400" dirty="0"/>
              <a:t>-</a:t>
            </a:r>
            <a:r>
              <a:rPr lang="tr-TR" sz="2400" dirty="0" smtClean="0"/>
              <a:t>Termometre: 0,10°C veya 0,20°C taksimatlı, su banyosu için gereklidir.</a:t>
            </a:r>
          </a:p>
          <a:p>
            <a:pPr marL="0" indent="0">
              <a:buNone/>
            </a:pPr>
            <a:r>
              <a:rPr lang="tr-TR" sz="2400" dirty="0"/>
              <a:t>-</a:t>
            </a:r>
            <a:r>
              <a:rPr lang="tr-TR" sz="2400" dirty="0" smtClean="0"/>
              <a:t>Piknometre: Yaklaşık 50 ml hacimli, </a:t>
            </a:r>
            <a:r>
              <a:rPr lang="tr-TR" sz="2400" dirty="0" err="1" smtClean="0"/>
              <a:t>termometreli</a:t>
            </a:r>
            <a:r>
              <a:rPr lang="tr-TR" sz="2400" dirty="0" smtClean="0"/>
              <a:t> ve cam kapaklı olmalıdır. </a:t>
            </a:r>
          </a:p>
          <a:p>
            <a:pPr marL="0" indent="0">
              <a:buNone/>
            </a:pPr>
            <a:r>
              <a:rPr lang="tr-TR" sz="2400" dirty="0"/>
              <a:t>-</a:t>
            </a:r>
            <a:r>
              <a:rPr lang="tr-TR" sz="2400" dirty="0" smtClean="0"/>
              <a:t>Analitik terazi: 0,0001 g duyarlıkta ölçüm yapabilmelidir.</a:t>
            </a:r>
          </a:p>
          <a:p>
            <a:pPr marL="0" indent="0">
              <a:buNone/>
            </a:pPr>
            <a:r>
              <a:rPr lang="tr-TR" sz="2400" dirty="0"/>
              <a:t>-</a:t>
            </a:r>
            <a:r>
              <a:rPr lang="tr-TR" sz="2400" dirty="0" smtClean="0"/>
              <a:t>Damıtık su: Yeni hazırlanmış ve soğutulmuş olmalıdır.</a:t>
            </a:r>
            <a:endParaRPr lang="tr-TR" sz="2400" dirty="0"/>
          </a:p>
        </p:txBody>
      </p:sp>
      <p:sp>
        <p:nvSpPr>
          <p:cNvPr id="4" name="Slayt Numarası Yer Tutucusu 3"/>
          <p:cNvSpPr>
            <a:spLocks noGrp="1"/>
          </p:cNvSpPr>
          <p:nvPr>
            <p:ph type="sldNum" sz="quarter" idx="12"/>
          </p:nvPr>
        </p:nvSpPr>
        <p:spPr/>
        <p:txBody>
          <a:bodyPr/>
          <a:lstStyle/>
          <a:p>
            <a:fld id="{0410AE23-6911-424B-9DD2-21DCE13C2B8C}" type="slidenum">
              <a:rPr lang="tr-TR" smtClean="0"/>
              <a:t>7</a:t>
            </a:fld>
            <a:endParaRPr lang="tr-T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4005064"/>
            <a:ext cx="1881957" cy="238155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1920" y="3992222"/>
            <a:ext cx="1153028" cy="2342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00" y="3992222"/>
            <a:ext cx="1486083" cy="22991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37138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562074"/>
          </a:xfrm>
        </p:spPr>
        <p:txBody>
          <a:bodyPr>
            <a:normAutofit/>
          </a:bodyPr>
          <a:lstStyle/>
          <a:p>
            <a:r>
              <a:rPr lang="tr-TR" sz="2800" b="1" dirty="0" smtClean="0"/>
              <a:t>İşlem Basamakları </a:t>
            </a:r>
            <a:endParaRPr lang="tr-TR" sz="2800" b="1" dirty="0"/>
          </a:p>
        </p:txBody>
      </p:sp>
      <p:sp>
        <p:nvSpPr>
          <p:cNvPr id="3" name="İçerik Yer Tutucusu 2"/>
          <p:cNvSpPr>
            <a:spLocks noGrp="1"/>
          </p:cNvSpPr>
          <p:nvPr>
            <p:ph idx="1"/>
          </p:nvPr>
        </p:nvSpPr>
        <p:spPr>
          <a:xfrm>
            <a:off x="457200" y="980728"/>
            <a:ext cx="8435280" cy="5145435"/>
          </a:xfrm>
        </p:spPr>
        <p:txBody>
          <a:bodyPr>
            <a:normAutofit fontScale="62500" lnSpcReduction="20000"/>
          </a:bodyPr>
          <a:lstStyle/>
          <a:p>
            <a:pPr marL="0" indent="0">
              <a:buNone/>
            </a:pPr>
            <a:r>
              <a:rPr lang="tr-TR" dirty="0"/>
              <a:t>-</a:t>
            </a:r>
            <a:r>
              <a:rPr lang="tr-TR" dirty="0" smtClean="0"/>
              <a:t>Piknometre önce yıkama çözeltisiyle sonra çeşme suyuyla yıkanır. Sonra damıtık sudan geçirilir. Kurutulur ve kapalı olarak darası alınır. </a:t>
            </a:r>
          </a:p>
          <a:p>
            <a:pPr marL="0" indent="0">
              <a:buNone/>
            </a:pPr>
            <a:r>
              <a:rPr lang="tr-TR" dirty="0" smtClean="0"/>
              <a:t>-Piknometreye 15 – 18 °C’de içinde hava kabarcığı kalmayacak şekilde damıtık su doldurulur ve kapağı kapatılır. </a:t>
            </a:r>
          </a:p>
          <a:p>
            <a:pPr marL="0" indent="0">
              <a:buNone/>
            </a:pPr>
            <a:r>
              <a:rPr lang="tr-TR" dirty="0" smtClean="0"/>
              <a:t>-Piknometre boğazına kadar su banyosuna daldırılır. Sıcaklığının 20 °C ’ye gelmesi (yaklaşık 30 dakika) beklenir. Yan kılcal borudan taşan su, dikkatlice giderilerek kapağı kapatılır (Kılcal borunun bu sıcaklıkta tamamen dolu olmasına veya suyun hacminin belirli işarete gelmesine dikkat edilir.). </a:t>
            </a:r>
          </a:p>
          <a:p>
            <a:pPr marL="0" indent="0">
              <a:buNone/>
            </a:pPr>
            <a:r>
              <a:rPr lang="tr-TR" dirty="0"/>
              <a:t>-</a:t>
            </a:r>
            <a:r>
              <a:rPr lang="tr-TR" dirty="0" smtClean="0"/>
              <a:t>Sıcaklık 20 °C’ye gelince piknometre su banyosundan çıkarılır, silinir. Tamamen kurulanarak 0,0001 g duyarlıkla tartılır. </a:t>
            </a:r>
          </a:p>
          <a:p>
            <a:pPr marL="0" indent="0">
              <a:buNone/>
            </a:pPr>
            <a:r>
              <a:rPr lang="tr-TR" dirty="0" smtClean="0"/>
              <a:t>-Piknometrenin içindeki su boşaltılarak piknometre iyice kurutulur.</a:t>
            </a:r>
          </a:p>
          <a:p>
            <a:pPr marL="0" indent="0">
              <a:buNone/>
            </a:pPr>
            <a:r>
              <a:rPr lang="tr-TR" dirty="0" smtClean="0"/>
              <a:t>-</a:t>
            </a:r>
            <a:r>
              <a:rPr lang="tr-TR" dirty="0" smtClean="0"/>
              <a:t>15 – 18 °C’deki yemeklik yağ, hava kabarcığı oluşmayacak şekilde doldurulup kapağı kapatılır. </a:t>
            </a:r>
          </a:p>
          <a:p>
            <a:pPr marL="0" indent="0">
              <a:buNone/>
            </a:pPr>
            <a:r>
              <a:rPr lang="tr-TR" dirty="0"/>
              <a:t>-</a:t>
            </a:r>
            <a:r>
              <a:rPr lang="tr-TR" dirty="0" smtClean="0"/>
              <a:t>20 °C’deki su banyosuna daldırılarak 30 dakika bekletilir. Kılcal borudan taşan yağ dikkatle silinir, kapağı kapatılır. </a:t>
            </a:r>
          </a:p>
          <a:p>
            <a:pPr marL="0" indent="0">
              <a:buNone/>
            </a:pPr>
            <a:r>
              <a:rPr lang="tr-TR" dirty="0"/>
              <a:t>-</a:t>
            </a:r>
            <a:r>
              <a:rPr lang="tr-TR" dirty="0" smtClean="0"/>
              <a:t>Süre tamamlanınca piknometre su banyosundan çıkarılarak iyice silinir, kurulanır ve 0,0001 g duyarlıkla tartılır. </a:t>
            </a:r>
          </a:p>
          <a:p>
            <a:pPr marL="0" indent="0">
              <a:buNone/>
            </a:pPr>
            <a:r>
              <a:rPr lang="tr-TR" dirty="0"/>
              <a:t>-</a:t>
            </a:r>
            <a:r>
              <a:rPr lang="tr-TR" dirty="0" smtClean="0"/>
              <a:t>Sonuç kaydedilerek hesaplama yapılır</a:t>
            </a:r>
            <a:endParaRPr lang="tr-TR" dirty="0"/>
          </a:p>
        </p:txBody>
      </p:sp>
      <p:sp>
        <p:nvSpPr>
          <p:cNvPr id="4" name="Slayt Numarası Yer Tutucusu 3"/>
          <p:cNvSpPr>
            <a:spLocks noGrp="1"/>
          </p:cNvSpPr>
          <p:nvPr>
            <p:ph type="sldNum" sz="quarter" idx="12"/>
          </p:nvPr>
        </p:nvSpPr>
        <p:spPr/>
        <p:txBody>
          <a:bodyPr/>
          <a:lstStyle/>
          <a:p>
            <a:fld id="{0410AE23-6911-424B-9DD2-21DCE13C2B8C}" type="slidenum">
              <a:rPr lang="tr-TR" smtClean="0"/>
              <a:t>8</a:t>
            </a:fld>
            <a:endParaRPr lang="tr-TR"/>
          </a:p>
        </p:txBody>
      </p:sp>
    </p:spTree>
    <p:extLst>
      <p:ext uri="{BB962C8B-B14F-4D97-AF65-F5344CB8AC3E}">
        <p14:creationId xmlns:p14="http://schemas.microsoft.com/office/powerpoint/2010/main" val="24929852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562074"/>
          </a:xfrm>
        </p:spPr>
        <p:txBody>
          <a:bodyPr>
            <a:normAutofit fontScale="90000"/>
          </a:bodyPr>
          <a:lstStyle/>
          <a:p>
            <a:r>
              <a:rPr lang="tr-TR" b="1" dirty="0" smtClean="0"/>
              <a:t>Hesaplama</a:t>
            </a:r>
            <a:endParaRPr lang="tr-TR" b="1" dirty="0"/>
          </a:p>
        </p:txBody>
      </p:sp>
      <p:sp>
        <p:nvSpPr>
          <p:cNvPr id="4" name="Slayt Numarası Yer Tutucusu 3"/>
          <p:cNvSpPr>
            <a:spLocks noGrp="1"/>
          </p:cNvSpPr>
          <p:nvPr>
            <p:ph type="sldNum" sz="quarter" idx="12"/>
          </p:nvPr>
        </p:nvSpPr>
        <p:spPr/>
        <p:txBody>
          <a:bodyPr/>
          <a:lstStyle/>
          <a:p>
            <a:fld id="{0410AE23-6911-424B-9DD2-21DCE13C2B8C}" type="slidenum">
              <a:rPr lang="tr-TR" smtClean="0"/>
              <a:t>9</a:t>
            </a:fld>
            <a:endParaRPr lang="tr-T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844824"/>
            <a:ext cx="6395017" cy="201622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976534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194</TotalTime>
  <Words>1063</Words>
  <Application>Microsoft Office PowerPoint</Application>
  <PresentationFormat>Ekran Gösterisi (4:3)</PresentationFormat>
  <Paragraphs>103</Paragraphs>
  <Slides>49</Slides>
  <Notes>0</Notes>
  <HiddenSlides>0</HiddenSlides>
  <MMClips>0</MMClips>
  <ScaleCrop>false</ScaleCrop>
  <HeadingPairs>
    <vt:vector size="4" baseType="variant">
      <vt:variant>
        <vt:lpstr>Tema</vt:lpstr>
      </vt:variant>
      <vt:variant>
        <vt:i4>1</vt:i4>
      </vt:variant>
      <vt:variant>
        <vt:lpstr>Slayt Başlıkları</vt:lpstr>
      </vt:variant>
      <vt:variant>
        <vt:i4>49</vt:i4>
      </vt:variant>
    </vt:vector>
  </HeadingPairs>
  <TitlesOfParts>
    <vt:vector size="50" baseType="lpstr">
      <vt:lpstr>Ofis Teması</vt:lpstr>
      <vt:lpstr>GKK207 YAĞLARIN ANALİZİ DERS 7:  YAĞLARDA ÖZGÜL AĞIRLIK TAYİNİ- GIDALARDA YAĞ TAYİNİ UYGULAMA 3: GIDALARDA YAĞ TAYİNİ VE ÖZGÜL AĞIRLIK HESAPLAMALARI</vt:lpstr>
      <vt:lpstr>YAĞLARDA ÖZGÜL AĞIRLIK TAYİNİ</vt:lpstr>
      <vt:lpstr>PowerPoint Sunusu</vt:lpstr>
      <vt:lpstr>PowerPoint Sunusu</vt:lpstr>
      <vt:lpstr>Tereyağı gibi Katı Yağlarda Numune Alma</vt:lpstr>
      <vt:lpstr>PowerPoint Sunusu</vt:lpstr>
      <vt:lpstr>PowerPoint Sunusu</vt:lpstr>
      <vt:lpstr>İşlem Basamakları </vt:lpstr>
      <vt:lpstr>Hesaplama</vt:lpstr>
      <vt:lpstr>PowerPoint Sunusu</vt:lpstr>
      <vt:lpstr>PowerPoint Sunusu</vt:lpstr>
      <vt:lpstr>PowerPoint Sunusu</vt:lpstr>
      <vt:lpstr>PowerPoint Sunusu</vt:lpstr>
      <vt:lpstr>GIDALARDA YAĞ TAYİNİ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Kartuş</vt:lpstr>
      <vt:lpstr>Sokselet Ekstraksiyon Düzeneği</vt:lpstr>
      <vt:lpstr>Sokselet Ekstraksiyon Düzeneği</vt:lpstr>
      <vt:lpstr>PowerPoint Sunusu</vt:lpstr>
      <vt:lpstr>Altılı sokselet ekstraksiyon düzeneği</vt:lpstr>
      <vt:lpstr>Deney Numunesinin Hazırlanması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Sistem sökülür ve alttaki balonda toplanan yağ+çözgen karışındaki yağ, dönerli buharlaştırıcıya yerleştirilir ve cihaz çalıştırılır,  çözgen geri alınır.</vt:lpstr>
      <vt:lpstr>PowerPoint Sunusu</vt:lpstr>
      <vt:lpstr>PowerPoint Sunusu</vt:lpstr>
      <vt:lpstr>PowerPoint Sunusu</vt:lpstr>
      <vt:lpstr>PowerPoint Sunusu</vt:lpstr>
      <vt:lpstr>PowerPoint Sunusu</vt:lpstr>
      <vt:lpstr>PowerPoint Sunusu</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GKK207 YAĞLARIN ANALİZİ DERS 7:  YAĞLARDA ÖZGÜL AĞIRLIK TAYİNİ- GIDALARDA YAĞ TAYİNİ</dc:title>
  <dc:creator>HP2020</dc:creator>
  <cp:lastModifiedBy>HP2020</cp:lastModifiedBy>
  <cp:revision>35</cp:revision>
  <dcterms:created xsi:type="dcterms:W3CDTF">2020-11-15T19:11:47Z</dcterms:created>
  <dcterms:modified xsi:type="dcterms:W3CDTF">2020-11-16T13:56:08Z</dcterms:modified>
</cp:coreProperties>
</file>