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8" r:id="rId2"/>
    <p:sldId id="257" r:id="rId3"/>
    <p:sldId id="259" r:id="rId4"/>
    <p:sldId id="260" r:id="rId5"/>
    <p:sldId id="261" r:id="rId6"/>
    <p:sldId id="262" r:id="rId7"/>
    <p:sldId id="263" r:id="rId8"/>
    <p:sldId id="264" r:id="rId9"/>
    <p:sldId id="265" r:id="rId10"/>
    <p:sldId id="266" r:id="rId11"/>
    <p:sldId id="267" r:id="rId12"/>
    <p:sldId id="271" r:id="rId13"/>
    <p:sldId id="273" r:id="rId14"/>
    <p:sldId id="275" r:id="rId15"/>
    <p:sldId id="274" r:id="rId16"/>
    <p:sldId id="272" r:id="rId17"/>
    <p:sldId id="269" r:id="rId18"/>
    <p:sldId id="270" r:id="rId19"/>
    <p:sldId id="276" r:id="rId20"/>
    <p:sldId id="277" r:id="rId21"/>
    <p:sldId id="278" r:id="rId22"/>
    <p:sldId id="279" r:id="rId23"/>
    <p:sldId id="280"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4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FA180-5364-4455-9A2E-5BD48EBECDE8}" type="datetimeFigureOut">
              <a:rPr lang="tr-TR" smtClean="0"/>
              <a:t>25.10.2020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09C97-1A71-4359-AD9E-2D8FABF15991}" type="slidenum">
              <a:rPr lang="tr-TR" smtClean="0"/>
              <a:t>‹#›</a:t>
            </a:fld>
            <a:endParaRPr lang="tr-TR"/>
          </a:p>
        </p:txBody>
      </p:sp>
    </p:spTree>
    <p:extLst>
      <p:ext uri="{BB962C8B-B14F-4D97-AF65-F5344CB8AC3E}">
        <p14:creationId xmlns:p14="http://schemas.microsoft.com/office/powerpoint/2010/main" val="109061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FD5306E-5D49-4A25-82DE-D199FD09D207}" type="datetime1">
              <a:rPr lang="tr-TR" smtClean="0"/>
              <a:t>25.10.2020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406F47-6E91-4DB0-8977-9A084551CCF4}" type="slidenum">
              <a:rPr lang="tr-TR" smtClean="0"/>
              <a:t>‹#›</a:t>
            </a:fld>
            <a:endParaRPr lang="tr-TR"/>
          </a:p>
        </p:txBody>
      </p:sp>
    </p:spTree>
    <p:extLst>
      <p:ext uri="{BB962C8B-B14F-4D97-AF65-F5344CB8AC3E}">
        <p14:creationId xmlns:p14="http://schemas.microsoft.com/office/powerpoint/2010/main" val="370068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280CC8-DE49-4A17-A357-31E9866BBF9E}" type="datetime1">
              <a:rPr lang="tr-TR" smtClean="0"/>
              <a:t>25.10.2020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406F47-6E91-4DB0-8977-9A084551CCF4}" type="slidenum">
              <a:rPr lang="tr-TR" smtClean="0"/>
              <a:t>‹#›</a:t>
            </a:fld>
            <a:endParaRPr lang="tr-TR"/>
          </a:p>
        </p:txBody>
      </p:sp>
    </p:spTree>
    <p:extLst>
      <p:ext uri="{BB962C8B-B14F-4D97-AF65-F5344CB8AC3E}">
        <p14:creationId xmlns:p14="http://schemas.microsoft.com/office/powerpoint/2010/main" val="107148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58F8AE2-49F4-4C32-B304-645FE1800C71}" type="datetime1">
              <a:rPr lang="tr-TR" smtClean="0"/>
              <a:t>25.10.2020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406F47-6E91-4DB0-8977-9A084551CCF4}" type="slidenum">
              <a:rPr lang="tr-TR" smtClean="0"/>
              <a:t>‹#›</a:t>
            </a:fld>
            <a:endParaRPr lang="tr-TR"/>
          </a:p>
        </p:txBody>
      </p:sp>
    </p:spTree>
    <p:extLst>
      <p:ext uri="{BB962C8B-B14F-4D97-AF65-F5344CB8AC3E}">
        <p14:creationId xmlns:p14="http://schemas.microsoft.com/office/powerpoint/2010/main" val="321409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BF143C9-5DEF-4A1E-9755-D357304779ED}" type="datetime1">
              <a:rPr lang="tr-TR" smtClean="0"/>
              <a:t>25.10.2020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406F47-6E91-4DB0-8977-9A084551CCF4}" type="slidenum">
              <a:rPr lang="tr-TR" smtClean="0"/>
              <a:t>‹#›</a:t>
            </a:fld>
            <a:endParaRPr lang="tr-TR"/>
          </a:p>
        </p:txBody>
      </p:sp>
    </p:spTree>
    <p:extLst>
      <p:ext uri="{BB962C8B-B14F-4D97-AF65-F5344CB8AC3E}">
        <p14:creationId xmlns:p14="http://schemas.microsoft.com/office/powerpoint/2010/main" val="1424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70BC8C4-B8B9-4CCB-B993-9E11AD95C7D5}" type="datetime1">
              <a:rPr lang="tr-TR" smtClean="0"/>
              <a:t>25.10.2020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406F47-6E91-4DB0-8977-9A084551CCF4}" type="slidenum">
              <a:rPr lang="tr-TR" smtClean="0"/>
              <a:t>‹#›</a:t>
            </a:fld>
            <a:endParaRPr lang="tr-TR"/>
          </a:p>
        </p:txBody>
      </p:sp>
    </p:spTree>
    <p:extLst>
      <p:ext uri="{BB962C8B-B14F-4D97-AF65-F5344CB8AC3E}">
        <p14:creationId xmlns:p14="http://schemas.microsoft.com/office/powerpoint/2010/main" val="296902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7883AEC-CC5D-4731-AE9D-CB861B22A5EA}" type="datetime1">
              <a:rPr lang="tr-TR" smtClean="0"/>
              <a:t>25.10.2020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406F47-6E91-4DB0-8977-9A084551CCF4}" type="slidenum">
              <a:rPr lang="tr-TR" smtClean="0"/>
              <a:t>‹#›</a:t>
            </a:fld>
            <a:endParaRPr lang="tr-TR"/>
          </a:p>
        </p:txBody>
      </p:sp>
    </p:spTree>
    <p:extLst>
      <p:ext uri="{BB962C8B-B14F-4D97-AF65-F5344CB8AC3E}">
        <p14:creationId xmlns:p14="http://schemas.microsoft.com/office/powerpoint/2010/main" val="64117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1F59D15-9012-43CC-9F77-A946A4C7B0A9}" type="datetime1">
              <a:rPr lang="tr-TR" smtClean="0"/>
              <a:t>25.10.2020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1406F47-6E91-4DB0-8977-9A084551CCF4}" type="slidenum">
              <a:rPr lang="tr-TR" smtClean="0"/>
              <a:t>‹#›</a:t>
            </a:fld>
            <a:endParaRPr lang="tr-TR"/>
          </a:p>
        </p:txBody>
      </p:sp>
    </p:spTree>
    <p:extLst>
      <p:ext uri="{BB962C8B-B14F-4D97-AF65-F5344CB8AC3E}">
        <p14:creationId xmlns:p14="http://schemas.microsoft.com/office/powerpoint/2010/main" val="281459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D88F934-962C-4848-B918-1172A5AD5642}" type="datetime1">
              <a:rPr lang="tr-TR" smtClean="0"/>
              <a:t>25.10.2020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1406F47-6E91-4DB0-8977-9A084551CCF4}" type="slidenum">
              <a:rPr lang="tr-TR" smtClean="0"/>
              <a:t>‹#›</a:t>
            </a:fld>
            <a:endParaRPr lang="tr-TR"/>
          </a:p>
        </p:txBody>
      </p:sp>
    </p:spTree>
    <p:extLst>
      <p:ext uri="{BB962C8B-B14F-4D97-AF65-F5344CB8AC3E}">
        <p14:creationId xmlns:p14="http://schemas.microsoft.com/office/powerpoint/2010/main" val="306724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15B1CF5-EFE8-4A3D-A0E2-4927DF6E9866}" type="datetime1">
              <a:rPr lang="tr-TR" smtClean="0"/>
              <a:t>25.10.2020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1406F47-6E91-4DB0-8977-9A084551CCF4}" type="slidenum">
              <a:rPr lang="tr-TR" smtClean="0"/>
              <a:t>‹#›</a:t>
            </a:fld>
            <a:endParaRPr lang="tr-TR"/>
          </a:p>
        </p:txBody>
      </p:sp>
    </p:spTree>
    <p:extLst>
      <p:ext uri="{BB962C8B-B14F-4D97-AF65-F5344CB8AC3E}">
        <p14:creationId xmlns:p14="http://schemas.microsoft.com/office/powerpoint/2010/main" val="147340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68EF271-8954-4BA7-9180-C34F0660416F}" type="datetime1">
              <a:rPr lang="tr-TR" smtClean="0"/>
              <a:t>25.10.2020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406F47-6E91-4DB0-8977-9A084551CCF4}" type="slidenum">
              <a:rPr lang="tr-TR" smtClean="0"/>
              <a:t>‹#›</a:t>
            </a:fld>
            <a:endParaRPr lang="tr-TR"/>
          </a:p>
        </p:txBody>
      </p:sp>
    </p:spTree>
    <p:extLst>
      <p:ext uri="{BB962C8B-B14F-4D97-AF65-F5344CB8AC3E}">
        <p14:creationId xmlns:p14="http://schemas.microsoft.com/office/powerpoint/2010/main" val="389363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41EC246-021F-45C1-82DD-1E3401FD6488}" type="datetime1">
              <a:rPr lang="tr-TR" smtClean="0"/>
              <a:t>25.10.2020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406F47-6E91-4DB0-8977-9A084551CCF4}" type="slidenum">
              <a:rPr lang="tr-TR" smtClean="0"/>
              <a:t>‹#›</a:t>
            </a:fld>
            <a:endParaRPr lang="tr-TR"/>
          </a:p>
        </p:txBody>
      </p:sp>
    </p:spTree>
    <p:extLst>
      <p:ext uri="{BB962C8B-B14F-4D97-AF65-F5344CB8AC3E}">
        <p14:creationId xmlns:p14="http://schemas.microsoft.com/office/powerpoint/2010/main" val="169804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FE67F-4B64-41DB-AD1D-3E897C20F3FC}" type="datetime1">
              <a:rPr lang="tr-TR" smtClean="0"/>
              <a:t>25.10.2020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06F47-6E91-4DB0-8977-9A084551CCF4}" type="slidenum">
              <a:rPr lang="tr-TR" smtClean="0"/>
              <a:t>‹#›</a:t>
            </a:fld>
            <a:endParaRPr lang="tr-TR"/>
          </a:p>
        </p:txBody>
      </p:sp>
    </p:spTree>
    <p:extLst>
      <p:ext uri="{BB962C8B-B14F-4D97-AF65-F5344CB8AC3E}">
        <p14:creationId xmlns:p14="http://schemas.microsoft.com/office/powerpoint/2010/main" val="2940319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96752" y="3429000"/>
            <a:ext cx="7772400" cy="1370583"/>
          </a:xfrm>
        </p:spPr>
        <p:txBody>
          <a:bodyPr>
            <a:normAutofit fontScale="90000"/>
          </a:bodyPr>
          <a:lstStyle/>
          <a:p>
            <a:r>
              <a:rPr lang="tr-TR" sz="3600" b="1" dirty="0" smtClean="0"/>
              <a:t>GKK 207 YAĞLARIN ANALİZİ</a:t>
            </a:r>
            <a:r>
              <a:rPr lang="tr-TR" b="1" dirty="0" smtClean="0"/>
              <a:t/>
            </a:r>
            <a:br>
              <a:rPr lang="tr-TR" b="1" dirty="0" smtClean="0"/>
            </a:br>
            <a:r>
              <a:rPr lang="tr-TR" sz="3600" b="1" dirty="0" smtClean="0">
                <a:solidFill>
                  <a:srgbClr val="FF0000"/>
                </a:solidFill>
              </a:rPr>
              <a:t>DERS 3: </a:t>
            </a:r>
            <a:r>
              <a:rPr lang="tr-TR" sz="3600" dirty="0" smtClean="0">
                <a:solidFill>
                  <a:srgbClr val="FF0000"/>
                </a:solidFill>
              </a:rPr>
              <a:t> </a:t>
            </a:r>
            <a:r>
              <a:rPr lang="tr-TR" sz="3600" b="1" dirty="0" smtClean="0">
                <a:solidFill>
                  <a:srgbClr val="FF0000"/>
                </a:solidFill>
              </a:rPr>
              <a:t>YAĞLARIN KALİTE İNDEKSLERİ</a:t>
            </a:r>
            <a:br>
              <a:rPr lang="tr-TR" sz="3600" b="1" dirty="0" smtClean="0">
                <a:solidFill>
                  <a:srgbClr val="FF0000"/>
                </a:solidFill>
              </a:rPr>
            </a:br>
            <a:r>
              <a:rPr lang="tr-TR" sz="3600" b="1" dirty="0" smtClean="0">
                <a:solidFill>
                  <a:srgbClr val="FF0000"/>
                </a:solidFill>
              </a:rPr>
              <a:t>UYGULAMA 1- YAĞLARDA ASİTLİK TAYİNİ</a:t>
            </a:r>
            <a:endParaRPr lang="tr-TR" sz="3600" b="1" dirty="0">
              <a:solidFill>
                <a:srgbClr val="FF0000"/>
              </a:solidFill>
            </a:endParaRPr>
          </a:p>
        </p:txBody>
      </p:sp>
      <p:sp>
        <p:nvSpPr>
          <p:cNvPr id="3" name="Alt Başlık 2"/>
          <p:cNvSpPr>
            <a:spLocks noGrp="1"/>
          </p:cNvSpPr>
          <p:nvPr>
            <p:ph type="subTitle" idx="1"/>
          </p:nvPr>
        </p:nvSpPr>
        <p:spPr>
          <a:xfrm>
            <a:off x="2049894" y="5445224"/>
            <a:ext cx="6400800" cy="864096"/>
          </a:xfrm>
        </p:spPr>
        <p:txBody>
          <a:bodyPr/>
          <a:lstStyle/>
          <a:p>
            <a:r>
              <a:rPr lang="tr-TR" dirty="0" smtClean="0"/>
              <a:t>Dr. </a:t>
            </a:r>
            <a:r>
              <a:rPr lang="tr-TR" dirty="0" err="1" smtClean="0"/>
              <a:t>Öğr</a:t>
            </a:r>
            <a:r>
              <a:rPr lang="tr-TR" dirty="0" smtClean="0"/>
              <a:t>. Üyesi Gülten ŞEKEROĞLU</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8208" y="379562"/>
            <a:ext cx="1940943" cy="1940943"/>
          </a:xfrm>
          <a:prstGeom prst="rect">
            <a:avLst/>
          </a:prstGeom>
        </p:spPr>
      </p:pic>
      <p:sp>
        <p:nvSpPr>
          <p:cNvPr id="6" name="Başlık 1"/>
          <p:cNvSpPr txBox="1">
            <a:spLocks/>
          </p:cNvSpPr>
          <p:nvPr/>
        </p:nvSpPr>
        <p:spPr>
          <a:xfrm>
            <a:off x="683568" y="2132856"/>
            <a:ext cx="7772400" cy="7945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smtClean="0"/>
              <a:t>TBMYO GIDA KAL. KONT. ANALİZİ PROGRAMI</a:t>
            </a:r>
            <a:endParaRPr lang="tr-TR" sz="2800" b="1" dirty="0"/>
          </a:p>
        </p:txBody>
      </p:sp>
    </p:spTree>
    <p:extLst>
      <p:ext uri="{BB962C8B-B14F-4D97-AF65-F5344CB8AC3E}">
        <p14:creationId xmlns:p14="http://schemas.microsoft.com/office/powerpoint/2010/main" val="3026036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r>
              <a:rPr lang="tr-TR" sz="2800" b="1" dirty="0" smtClean="0"/>
              <a:t>Deneyin İlkesi</a:t>
            </a:r>
            <a:endParaRPr lang="tr-TR" sz="2800" b="1"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2400" dirty="0" smtClean="0"/>
              <a:t>Alkol – eter karışımında çözündürülen yağdaki serbest yağ asitlerinin ayarlı bir alkali çözeltisi ile </a:t>
            </a:r>
            <a:r>
              <a:rPr lang="tr-TR" sz="2400" dirty="0" err="1" smtClean="0"/>
              <a:t>fenolftalein</a:t>
            </a:r>
            <a:r>
              <a:rPr lang="tr-TR" sz="2400" dirty="0" smtClean="0"/>
              <a:t> eşliğinde </a:t>
            </a:r>
            <a:r>
              <a:rPr lang="tr-TR" sz="2400" dirty="0" err="1" smtClean="0"/>
              <a:t>titrasyonu</a:t>
            </a:r>
            <a:r>
              <a:rPr lang="tr-TR" sz="2400" dirty="0" smtClean="0"/>
              <a:t> ve harcanan alkali miktarından yararlanarak formül yoluyla hesaplanması ilkesine dayanır.</a:t>
            </a:r>
          </a:p>
          <a:p>
            <a:pPr marL="0" indent="0" algn="ctr">
              <a:buNone/>
            </a:pPr>
            <a:r>
              <a:rPr lang="tr-TR" sz="2400" b="1" dirty="0" smtClean="0"/>
              <a:t>Kullanılan Araç Gereçler </a:t>
            </a:r>
          </a:p>
          <a:p>
            <a:pPr marL="0" indent="0" algn="just">
              <a:buNone/>
            </a:pPr>
            <a:r>
              <a:rPr lang="tr-TR" sz="2400" dirty="0" err="1" smtClean="0"/>
              <a:t>Erlen</a:t>
            </a:r>
            <a:r>
              <a:rPr lang="tr-TR" sz="2400" dirty="0" smtClean="0"/>
              <a:t>: Kapaklı, 250 ml’lik veya 400 ml’lik </a:t>
            </a:r>
          </a:p>
          <a:p>
            <a:pPr marL="0" indent="0" algn="just">
              <a:buNone/>
            </a:pPr>
            <a:r>
              <a:rPr lang="tr-TR" sz="2400" dirty="0" err="1" smtClean="0"/>
              <a:t>Büret</a:t>
            </a:r>
            <a:r>
              <a:rPr lang="tr-TR" sz="2400" dirty="0" smtClean="0"/>
              <a:t>: 50 ml’lik </a:t>
            </a:r>
          </a:p>
          <a:p>
            <a:pPr marL="0" indent="0" algn="just">
              <a:buNone/>
            </a:pPr>
            <a:r>
              <a:rPr lang="tr-TR" sz="2400" dirty="0" smtClean="0"/>
              <a:t>Damlalık </a:t>
            </a:r>
          </a:p>
          <a:p>
            <a:pPr marL="0" indent="0" algn="just">
              <a:buNone/>
            </a:pPr>
            <a:r>
              <a:rPr lang="tr-TR" sz="2400" dirty="0" smtClean="0"/>
              <a:t>Balon </a:t>
            </a:r>
            <a:r>
              <a:rPr lang="tr-TR" sz="2400" dirty="0" err="1" smtClean="0"/>
              <a:t>joje</a:t>
            </a:r>
            <a:r>
              <a:rPr lang="tr-TR" sz="2400" dirty="0" smtClean="0"/>
              <a:t> </a:t>
            </a:r>
          </a:p>
          <a:p>
            <a:pPr marL="0" indent="0" algn="just">
              <a:buNone/>
            </a:pPr>
            <a:r>
              <a:rPr lang="tr-TR" sz="2400" dirty="0" smtClean="0"/>
              <a:t>Mezür </a:t>
            </a:r>
          </a:p>
          <a:p>
            <a:pPr marL="0" indent="0" algn="just">
              <a:buNone/>
            </a:pPr>
            <a:r>
              <a:rPr lang="tr-TR" sz="2400" dirty="0" smtClean="0"/>
              <a:t>Analitik terazi: 0,01 g duyarlıkta olmalıdır. </a:t>
            </a:r>
          </a:p>
          <a:p>
            <a:pPr marL="0" indent="0" algn="just">
              <a:buNone/>
            </a:pPr>
            <a:endParaRPr lang="tr-TR" sz="2400" dirty="0"/>
          </a:p>
        </p:txBody>
      </p:sp>
      <p:sp>
        <p:nvSpPr>
          <p:cNvPr id="5" name="Slayt Numarası Yer Tutucusu 4"/>
          <p:cNvSpPr>
            <a:spLocks noGrp="1"/>
          </p:cNvSpPr>
          <p:nvPr>
            <p:ph type="sldNum" sz="quarter" idx="12"/>
          </p:nvPr>
        </p:nvSpPr>
        <p:spPr/>
        <p:txBody>
          <a:bodyPr/>
          <a:lstStyle/>
          <a:p>
            <a:fld id="{21406F47-6E91-4DB0-8977-9A084551CCF4}" type="slidenum">
              <a:rPr lang="tr-TR" smtClean="0"/>
              <a:t>10</a:t>
            </a:fld>
            <a:endParaRPr lang="tr-TR"/>
          </a:p>
        </p:txBody>
      </p:sp>
    </p:spTree>
    <p:extLst>
      <p:ext uri="{BB962C8B-B14F-4D97-AF65-F5344CB8AC3E}">
        <p14:creationId xmlns:p14="http://schemas.microsoft.com/office/powerpoint/2010/main" val="368210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pPr marL="0" indent="0" algn="ctr">
              <a:buNone/>
            </a:pPr>
            <a:r>
              <a:rPr lang="tr-TR" sz="2400" b="1" dirty="0" smtClean="0"/>
              <a:t>Kullanılan Kimyasallar</a:t>
            </a:r>
          </a:p>
          <a:p>
            <a:pPr marL="0" indent="0" algn="just">
              <a:buNone/>
            </a:pPr>
            <a:r>
              <a:rPr lang="tr-TR" sz="2400" dirty="0" smtClean="0"/>
              <a:t>-</a:t>
            </a:r>
            <a:r>
              <a:rPr lang="tr-TR" sz="2400" b="1" dirty="0" smtClean="0"/>
              <a:t>Etil alkollü potasyum hidroksit çözeltisi</a:t>
            </a:r>
            <a:r>
              <a:rPr lang="tr-TR" sz="2400" dirty="0" smtClean="0"/>
              <a:t>: Ayarlı, 0,1 N çözeltinin rengi saman sarısından koyu olmamalıdır. </a:t>
            </a:r>
          </a:p>
          <a:p>
            <a:pPr marL="0" indent="0" algn="just">
              <a:buNone/>
            </a:pPr>
            <a:r>
              <a:rPr lang="tr-TR" sz="2400" dirty="0"/>
              <a:t>-</a:t>
            </a:r>
            <a:r>
              <a:rPr lang="tr-TR" sz="2400" b="1" dirty="0" smtClean="0"/>
              <a:t>Etil alkollü </a:t>
            </a:r>
            <a:r>
              <a:rPr lang="tr-TR" sz="2400" b="1" dirty="0" err="1" smtClean="0"/>
              <a:t>fenolftalein</a:t>
            </a:r>
            <a:r>
              <a:rPr lang="tr-TR" sz="2400" b="1" dirty="0" smtClean="0"/>
              <a:t> çözeltisi</a:t>
            </a:r>
            <a:r>
              <a:rPr lang="tr-TR" sz="2400" dirty="0" smtClean="0"/>
              <a:t>: % 95’lik etil alkol ile hazırlanmış, % 1’lik (ağırlık/hacim) </a:t>
            </a:r>
          </a:p>
          <a:p>
            <a:pPr marL="0" indent="0" algn="just">
              <a:buNone/>
            </a:pPr>
            <a:r>
              <a:rPr lang="tr-TR" sz="2400" dirty="0"/>
              <a:t>-</a:t>
            </a:r>
            <a:r>
              <a:rPr lang="tr-TR" sz="2400" b="1" dirty="0" smtClean="0"/>
              <a:t>Etil alkol- </a:t>
            </a:r>
            <a:r>
              <a:rPr lang="tr-TR" sz="2400" b="1" dirty="0" err="1" smtClean="0"/>
              <a:t>dietil</a:t>
            </a:r>
            <a:r>
              <a:rPr lang="tr-TR" sz="2400" b="1" dirty="0" smtClean="0"/>
              <a:t> eter çözeltisi: </a:t>
            </a:r>
            <a:r>
              <a:rPr lang="tr-TR" sz="2400" dirty="0" smtClean="0"/>
              <a:t>1/1 (hacim/hacim) oranında karıştırılmış % 50 etil alkol - % 50 </a:t>
            </a:r>
            <a:r>
              <a:rPr lang="tr-TR" sz="2400" dirty="0" err="1" smtClean="0"/>
              <a:t>di</a:t>
            </a:r>
            <a:r>
              <a:rPr lang="tr-TR" sz="2400" dirty="0" smtClean="0"/>
              <a:t> etil eter karışımı çözeltisi (</a:t>
            </a:r>
            <a:r>
              <a:rPr lang="tr-TR" sz="2400" dirty="0" err="1" smtClean="0"/>
              <a:t>Fenolftalein</a:t>
            </a:r>
            <a:r>
              <a:rPr lang="tr-TR" sz="2400" dirty="0" smtClean="0"/>
              <a:t> indikatörü varlığında etil alkollü potasyum hidroksit çözeltisi ile asitliği nötrleştirilmelidir.)</a:t>
            </a:r>
          </a:p>
          <a:p>
            <a:pPr marL="0" indent="0" algn="just">
              <a:buNone/>
            </a:pPr>
            <a:endParaRPr lang="tr-TR" sz="2400" b="1" dirty="0"/>
          </a:p>
        </p:txBody>
      </p:sp>
      <p:sp>
        <p:nvSpPr>
          <p:cNvPr id="4" name="Slayt Numarası Yer Tutucusu 3"/>
          <p:cNvSpPr>
            <a:spLocks noGrp="1"/>
          </p:cNvSpPr>
          <p:nvPr>
            <p:ph type="sldNum" sz="quarter" idx="12"/>
          </p:nvPr>
        </p:nvSpPr>
        <p:spPr/>
        <p:txBody>
          <a:bodyPr/>
          <a:lstStyle/>
          <a:p>
            <a:fld id="{21406F47-6E91-4DB0-8977-9A084551CCF4}" type="slidenum">
              <a:rPr lang="tr-TR" smtClean="0"/>
              <a:t>11</a:t>
            </a:fld>
            <a:endParaRPr lang="tr-TR"/>
          </a:p>
        </p:txBody>
      </p:sp>
    </p:spTree>
    <p:extLst>
      <p:ext uri="{BB962C8B-B14F-4D97-AF65-F5344CB8AC3E}">
        <p14:creationId xmlns:p14="http://schemas.microsoft.com/office/powerpoint/2010/main" val="3430298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3250704" cy="4525963"/>
          </a:xfrm>
        </p:spPr>
        <p:txBody>
          <a:bodyPr/>
          <a:lstStyle/>
          <a:p>
            <a:pPr marL="0" indent="0">
              <a:buNone/>
            </a:pPr>
            <a:r>
              <a:rPr lang="tr-TR" dirty="0" smtClean="0"/>
              <a:t>-5 veya 10 g yağ numunesi 0.01 g duyarlılıkla 250 ml hacimli bir </a:t>
            </a:r>
            <a:r>
              <a:rPr lang="tr-TR" dirty="0" err="1" smtClean="0"/>
              <a:t>erlene</a:t>
            </a:r>
            <a:r>
              <a:rPr lang="tr-TR" dirty="0" smtClean="0"/>
              <a:t> tartılır. </a:t>
            </a:r>
          </a:p>
          <a:p>
            <a:pPr marL="0" indent="0">
              <a:buNone/>
            </a:pPr>
            <a:endParaRPr lang="tr-TR" dirty="0"/>
          </a:p>
        </p:txBody>
      </p:sp>
      <p:sp>
        <p:nvSpPr>
          <p:cNvPr id="4" name="Slayt Numarası Yer Tutucusu 3"/>
          <p:cNvSpPr>
            <a:spLocks noGrp="1"/>
          </p:cNvSpPr>
          <p:nvPr>
            <p:ph type="sldNum" sz="quarter" idx="12"/>
          </p:nvPr>
        </p:nvSpPr>
        <p:spPr/>
        <p:txBody>
          <a:bodyPr/>
          <a:lstStyle/>
          <a:p>
            <a:fld id="{21406F47-6E91-4DB0-8977-9A084551CCF4}" type="slidenum">
              <a:rPr lang="tr-TR" smtClean="0"/>
              <a:t>12</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132856"/>
            <a:ext cx="4453442" cy="288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2414195" y="620688"/>
            <a:ext cx="4386961" cy="584775"/>
          </a:xfrm>
          <a:prstGeom prst="rect">
            <a:avLst/>
          </a:prstGeom>
        </p:spPr>
        <p:txBody>
          <a:bodyPr wrap="square">
            <a:spAutoFit/>
          </a:bodyPr>
          <a:lstStyle/>
          <a:p>
            <a:r>
              <a:rPr lang="tr-TR" sz="3200" b="1" dirty="0" smtClean="0"/>
              <a:t>İşlem Basamakları </a:t>
            </a:r>
          </a:p>
        </p:txBody>
      </p:sp>
    </p:spTree>
    <p:extLst>
      <p:ext uri="{BB962C8B-B14F-4D97-AF65-F5344CB8AC3E}">
        <p14:creationId xmlns:p14="http://schemas.microsoft.com/office/powerpoint/2010/main" val="326678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4114800" cy="5217443"/>
          </a:xfrm>
        </p:spPr>
        <p:txBody>
          <a:bodyPr/>
          <a:lstStyle/>
          <a:p>
            <a:pPr marL="0" indent="0">
              <a:buNone/>
            </a:pPr>
            <a:r>
              <a:rPr lang="tr-TR" dirty="0" smtClean="0"/>
              <a:t>50 - 150 ml, 1/1 (hacim/hacim) oranındaki etil alkol-        </a:t>
            </a:r>
            <a:r>
              <a:rPr lang="tr-TR" dirty="0" err="1" smtClean="0"/>
              <a:t>dietil</a:t>
            </a:r>
            <a:r>
              <a:rPr lang="tr-TR" dirty="0" smtClean="0"/>
              <a:t> eter çözeltisi ilave edilerek yağın çözünmesi  sağlanır. </a:t>
            </a:r>
          </a:p>
          <a:p>
            <a:pPr marL="0" indent="0">
              <a:buNone/>
            </a:pPr>
            <a:endParaRPr lang="tr-TR" dirty="0"/>
          </a:p>
          <a:p>
            <a:pPr marL="0" indent="0">
              <a:buNone/>
            </a:pPr>
            <a:r>
              <a:rPr lang="tr-TR" dirty="0" smtClean="0"/>
              <a:t>Gerekirse bir manyetik karıştırıcıdan faydalanılır.</a:t>
            </a:r>
            <a:endParaRPr lang="tr-TR" dirty="0"/>
          </a:p>
        </p:txBody>
      </p:sp>
      <p:sp>
        <p:nvSpPr>
          <p:cNvPr id="4" name="Slayt Numarası Yer Tutucusu 3"/>
          <p:cNvSpPr>
            <a:spLocks noGrp="1"/>
          </p:cNvSpPr>
          <p:nvPr>
            <p:ph type="sldNum" sz="quarter" idx="12"/>
          </p:nvPr>
        </p:nvSpPr>
        <p:spPr/>
        <p:txBody>
          <a:bodyPr/>
          <a:lstStyle/>
          <a:p>
            <a:fld id="{21406F47-6E91-4DB0-8977-9A084551CCF4}" type="slidenum">
              <a:rPr lang="tr-TR" smtClean="0"/>
              <a:t>13</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76672"/>
            <a:ext cx="3070074" cy="341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149080"/>
            <a:ext cx="3090862"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80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124744"/>
            <a:ext cx="3528392" cy="4525963"/>
          </a:xfrm>
        </p:spPr>
        <p:txBody>
          <a:bodyPr>
            <a:normAutofit fontScale="70000" lnSpcReduction="20000"/>
          </a:bodyPr>
          <a:lstStyle/>
          <a:p>
            <a:pPr marL="0" indent="0">
              <a:buNone/>
            </a:pPr>
            <a:r>
              <a:rPr lang="tr-TR" sz="3600" dirty="0" smtClean="0"/>
              <a:t>-Çalkalanarak 2 -3 damla </a:t>
            </a:r>
            <a:r>
              <a:rPr lang="tr-TR" sz="3600" dirty="0" err="1" smtClean="0"/>
              <a:t>fenolftalein</a:t>
            </a:r>
            <a:r>
              <a:rPr lang="tr-TR" sz="3600" dirty="0" smtClean="0"/>
              <a:t> çözeltisi ilave edilir.</a:t>
            </a:r>
          </a:p>
          <a:p>
            <a:pPr marL="0" indent="0">
              <a:buNone/>
            </a:pPr>
            <a:endParaRPr lang="tr-TR" dirty="0" smtClean="0"/>
          </a:p>
          <a:p>
            <a:pPr marL="0" indent="0">
              <a:buNone/>
            </a:pPr>
            <a:r>
              <a:rPr lang="tr-TR" b="1" dirty="0" smtClean="0"/>
              <a:t>Not</a:t>
            </a:r>
            <a:r>
              <a:rPr lang="tr-TR" dirty="0" smtClean="0"/>
              <a:t>: </a:t>
            </a:r>
            <a:r>
              <a:rPr lang="tr-TR" b="1" dirty="0" err="1"/>
              <a:t>Fenolftalein</a:t>
            </a:r>
            <a:r>
              <a:rPr lang="tr-TR" dirty="0"/>
              <a:t> sıcak sülfürik asit veya çinko klorür katalizörlüğünde fenol ile </a:t>
            </a:r>
            <a:r>
              <a:rPr lang="tr-TR" dirty="0" err="1"/>
              <a:t>ftalik</a:t>
            </a:r>
            <a:r>
              <a:rPr lang="tr-TR" dirty="0"/>
              <a:t> </a:t>
            </a:r>
            <a:r>
              <a:rPr lang="tr-TR" dirty="0" err="1"/>
              <a:t>anhidridin</a:t>
            </a:r>
            <a:r>
              <a:rPr lang="tr-TR" dirty="0"/>
              <a:t> reaksiyonundan elde edilir. </a:t>
            </a:r>
            <a:r>
              <a:rPr lang="tr-TR" b="1" dirty="0" err="1"/>
              <a:t>Fenolftalein</a:t>
            </a:r>
            <a:r>
              <a:rPr lang="tr-TR" dirty="0"/>
              <a:t> asit-baz </a:t>
            </a:r>
            <a:r>
              <a:rPr lang="tr-TR" b="1" dirty="0"/>
              <a:t>indikatörü</a:t>
            </a:r>
            <a:r>
              <a:rPr lang="tr-TR" dirty="0"/>
              <a:t> olarak kullanılır. </a:t>
            </a:r>
            <a:endParaRPr lang="tr-TR" dirty="0" smtClean="0"/>
          </a:p>
          <a:p>
            <a:pPr marL="0" indent="0">
              <a:buNone/>
            </a:pPr>
            <a:r>
              <a:rPr lang="tr-TR" dirty="0" smtClean="0"/>
              <a:t>Asitli </a:t>
            </a:r>
            <a:r>
              <a:rPr lang="tr-TR" dirty="0"/>
              <a:t>ortamda renksiz olan </a:t>
            </a:r>
            <a:r>
              <a:rPr lang="tr-TR" b="1" dirty="0" err="1"/>
              <a:t>fenolftalein</a:t>
            </a:r>
            <a:r>
              <a:rPr lang="tr-TR" dirty="0"/>
              <a:t> bazik ortamda pembe renklidir.</a:t>
            </a:r>
          </a:p>
        </p:txBody>
      </p:sp>
      <p:sp>
        <p:nvSpPr>
          <p:cNvPr id="4" name="Slayt Numarası Yer Tutucusu 3"/>
          <p:cNvSpPr>
            <a:spLocks noGrp="1"/>
          </p:cNvSpPr>
          <p:nvPr>
            <p:ph type="sldNum" sz="quarter" idx="12"/>
          </p:nvPr>
        </p:nvSpPr>
        <p:spPr/>
        <p:txBody>
          <a:bodyPr/>
          <a:lstStyle/>
          <a:p>
            <a:fld id="{21406F47-6E91-4DB0-8977-9A084551CCF4}" type="slidenum">
              <a:rPr lang="tr-TR" smtClean="0"/>
              <a:t>14</a:t>
            </a:fld>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142" y="980729"/>
            <a:ext cx="441315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356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4114800" cy="5217443"/>
          </a:xfrm>
        </p:spPr>
        <p:txBody>
          <a:bodyPr/>
          <a:lstStyle/>
          <a:p>
            <a:pPr marL="0" indent="0">
              <a:buNone/>
            </a:pPr>
            <a:r>
              <a:rPr lang="tr-TR" dirty="0" smtClean="0"/>
              <a:t>-0,1 N etil alkollü potasyum hidroksit ile açık pembe renge dönüşünceye kadar titre edilir. </a:t>
            </a:r>
          </a:p>
          <a:p>
            <a:pPr marL="0" indent="0">
              <a:buNone/>
            </a:pPr>
            <a:r>
              <a:rPr lang="tr-TR" dirty="0" smtClean="0"/>
              <a:t>Harcanan KOH miktarı</a:t>
            </a:r>
          </a:p>
          <a:p>
            <a:pPr marL="0" indent="0">
              <a:buNone/>
            </a:pPr>
            <a:r>
              <a:rPr lang="tr-TR" dirty="0" smtClean="0"/>
              <a:t>kaydedilerek hesaplamalar yapılır.</a:t>
            </a:r>
          </a:p>
        </p:txBody>
      </p:sp>
      <p:sp>
        <p:nvSpPr>
          <p:cNvPr id="4" name="Slayt Numarası Yer Tutucusu 3"/>
          <p:cNvSpPr>
            <a:spLocks noGrp="1"/>
          </p:cNvSpPr>
          <p:nvPr>
            <p:ph type="sldNum" sz="quarter" idx="12"/>
          </p:nvPr>
        </p:nvSpPr>
        <p:spPr/>
        <p:txBody>
          <a:bodyPr/>
          <a:lstStyle/>
          <a:p>
            <a:fld id="{21406F47-6E91-4DB0-8977-9A084551CCF4}" type="slidenum">
              <a:rPr lang="tr-TR" smtClean="0"/>
              <a:t>15</a:t>
            </a:fld>
            <a:endParaRPr lang="tr-T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052736"/>
            <a:ext cx="346854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816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982147"/>
            <a:ext cx="3816424" cy="4896544"/>
          </a:xfrm>
        </p:spPr>
        <p:txBody>
          <a:bodyPr>
            <a:normAutofit fontScale="92500" lnSpcReduction="10000"/>
          </a:bodyPr>
          <a:lstStyle/>
          <a:p>
            <a:pPr marL="0" indent="0">
              <a:buNone/>
            </a:pPr>
            <a:r>
              <a:rPr lang="tr-TR" dirty="0" err="1" smtClean="0"/>
              <a:t>Bürete</a:t>
            </a:r>
            <a:r>
              <a:rPr lang="tr-TR" dirty="0" smtClean="0"/>
              <a:t> konan 0,1 N etil alkollü potasyum hidroksit çözeltisi ile kalıcı açık pembe renk oluşuncaya kadar titre edilir (Bu renk 30 saniye kalmalıdır). </a:t>
            </a:r>
          </a:p>
          <a:p>
            <a:pPr marL="0" indent="0">
              <a:buNone/>
            </a:pPr>
            <a:r>
              <a:rPr lang="tr-TR" dirty="0" smtClean="0"/>
              <a:t>Aynı numuneden paralel çalışılarak her iki deney sonuçlarının ortalaması alınır.</a:t>
            </a:r>
          </a:p>
          <a:p>
            <a:pPr marL="0" indent="0">
              <a:buNone/>
            </a:pPr>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fld id="{21406F47-6E91-4DB0-8977-9A084551CCF4}" type="slidenum">
              <a:rPr lang="tr-TR" smtClean="0"/>
              <a:t>16</a:t>
            </a:fld>
            <a:endParaRPr lang="tr-TR"/>
          </a:p>
        </p:txBody>
      </p:sp>
      <p:pic>
        <p:nvPicPr>
          <p:cNvPr id="5122" name="Picture 2" descr="https://upload.wikimedia.org/wikipedia/commons/f/fa/Acid_and_Base_Ti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80728"/>
            <a:ext cx="3207215"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341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a:bodyPr>
          <a:lstStyle/>
          <a:p>
            <a:r>
              <a:rPr lang="tr-TR" sz="3200" b="1" dirty="0" smtClean="0"/>
              <a:t>Hesaplama</a:t>
            </a:r>
            <a:endParaRPr lang="tr-TR" sz="3200" b="1" dirty="0"/>
          </a:p>
        </p:txBody>
      </p:sp>
      <p:sp>
        <p:nvSpPr>
          <p:cNvPr id="4" name="Slayt Numarası Yer Tutucusu 3"/>
          <p:cNvSpPr>
            <a:spLocks noGrp="1"/>
          </p:cNvSpPr>
          <p:nvPr>
            <p:ph type="sldNum" sz="quarter" idx="12"/>
          </p:nvPr>
        </p:nvSpPr>
        <p:spPr/>
        <p:txBody>
          <a:bodyPr/>
          <a:lstStyle/>
          <a:p>
            <a:fld id="{21406F47-6E91-4DB0-8977-9A084551CCF4}" type="slidenum">
              <a:rPr lang="tr-TR" smtClean="0"/>
              <a:t>17</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908720"/>
            <a:ext cx="7056783" cy="338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42" y="4326687"/>
            <a:ext cx="7636458" cy="181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658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a:bodyPr>
          <a:lstStyle/>
          <a:p>
            <a:r>
              <a:rPr lang="tr-TR" sz="3200" b="1" dirty="0" smtClean="0"/>
              <a:t>Sonucun Değerlendirilmesi</a:t>
            </a:r>
            <a:endParaRPr lang="tr-TR" sz="3200" b="1" dirty="0"/>
          </a:p>
        </p:txBody>
      </p:sp>
      <p:sp>
        <p:nvSpPr>
          <p:cNvPr id="3" name="İçerik Yer Tutucusu 2"/>
          <p:cNvSpPr>
            <a:spLocks noGrp="1"/>
          </p:cNvSpPr>
          <p:nvPr>
            <p:ph idx="1"/>
          </p:nvPr>
        </p:nvSpPr>
        <p:spPr>
          <a:xfrm>
            <a:off x="457200" y="980728"/>
            <a:ext cx="8229600" cy="5145435"/>
          </a:xfrm>
        </p:spPr>
        <p:txBody>
          <a:bodyPr>
            <a:normAutofit/>
          </a:bodyPr>
          <a:lstStyle/>
          <a:p>
            <a:pPr marL="0" indent="0">
              <a:buNone/>
            </a:pPr>
            <a:r>
              <a:rPr lang="tr-TR" sz="2400" dirty="0" smtClean="0"/>
              <a:t>Hesaplanan sonuç ilgili tebliğdeki değerlerle karşılaştırılır. Analiz raporu hazırlanır. </a:t>
            </a:r>
          </a:p>
          <a:p>
            <a:pPr marL="0" indent="0">
              <a:buNone/>
            </a:pPr>
            <a:r>
              <a:rPr lang="tr-TR" sz="2400" dirty="0" smtClean="0"/>
              <a:t>Türk Gıda Kodeksi Bitki Adı ile Anılan Yemeklik Yağlar Tebliği’ne göre asit sayısı;</a:t>
            </a:r>
          </a:p>
          <a:p>
            <a:pPr marL="0" indent="0">
              <a:buNone/>
            </a:pPr>
            <a:endParaRPr lang="tr-TR" sz="2400" dirty="0" smtClean="0"/>
          </a:p>
          <a:p>
            <a:pPr marL="0" indent="0">
              <a:buNone/>
            </a:pPr>
            <a:r>
              <a:rPr lang="tr-TR" sz="2400" dirty="0" smtClean="0"/>
              <a:t>-Rafine yağlarda; </a:t>
            </a:r>
            <a:r>
              <a:rPr lang="tr-TR" sz="2400" b="1" dirty="0" smtClean="0"/>
              <a:t>en çok 0,6 mg KOH /g yağ, </a:t>
            </a:r>
          </a:p>
          <a:p>
            <a:pPr marL="0" indent="0">
              <a:buNone/>
            </a:pPr>
            <a:r>
              <a:rPr lang="tr-TR" sz="2400" dirty="0"/>
              <a:t>-</a:t>
            </a:r>
            <a:r>
              <a:rPr lang="tr-TR" sz="2400" dirty="0" smtClean="0"/>
              <a:t>Soğuk preslenmiş ve sızma yağlarda; </a:t>
            </a:r>
            <a:r>
              <a:rPr lang="tr-TR" sz="2400" b="1" dirty="0" smtClean="0"/>
              <a:t>en çok 4,0 mg KOH/g yağ</a:t>
            </a:r>
            <a:r>
              <a:rPr lang="tr-TR" sz="2400" dirty="0" smtClean="0"/>
              <a:t>, </a:t>
            </a:r>
          </a:p>
          <a:p>
            <a:pPr marL="0" indent="0">
              <a:buNone/>
            </a:pPr>
            <a:r>
              <a:rPr lang="tr-TR" sz="2400" dirty="0"/>
              <a:t>-</a:t>
            </a:r>
            <a:r>
              <a:rPr lang="tr-TR" sz="2400" dirty="0" smtClean="0"/>
              <a:t>Sızma </a:t>
            </a:r>
            <a:r>
              <a:rPr lang="tr-TR" sz="2400" dirty="0" err="1" smtClean="0"/>
              <a:t>palm</a:t>
            </a:r>
            <a:r>
              <a:rPr lang="tr-TR" sz="2400" dirty="0" smtClean="0"/>
              <a:t> yağında; </a:t>
            </a:r>
            <a:r>
              <a:rPr lang="tr-TR" sz="2400" b="1" dirty="0" smtClean="0"/>
              <a:t>en çok 10,0 mg KOH/g yağ olmalıdır.</a:t>
            </a:r>
            <a:endParaRPr lang="tr-TR" sz="2400" b="1" dirty="0"/>
          </a:p>
        </p:txBody>
      </p:sp>
      <p:sp>
        <p:nvSpPr>
          <p:cNvPr id="4" name="Slayt Numarası Yer Tutucusu 3"/>
          <p:cNvSpPr>
            <a:spLocks noGrp="1"/>
          </p:cNvSpPr>
          <p:nvPr>
            <p:ph type="sldNum" sz="quarter" idx="12"/>
          </p:nvPr>
        </p:nvSpPr>
        <p:spPr/>
        <p:txBody>
          <a:bodyPr/>
          <a:lstStyle/>
          <a:p>
            <a:fld id="{21406F47-6E91-4DB0-8977-9A084551CCF4}" type="slidenum">
              <a:rPr lang="tr-TR" smtClean="0"/>
              <a:t>18</a:t>
            </a:fld>
            <a:endParaRPr lang="tr-TR"/>
          </a:p>
        </p:txBody>
      </p:sp>
    </p:spTree>
    <p:extLst>
      <p:ext uri="{BB962C8B-B14F-4D97-AF65-F5344CB8AC3E}">
        <p14:creationId xmlns:p14="http://schemas.microsoft.com/office/powerpoint/2010/main" val="4163050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21406F47-6E91-4DB0-8977-9A084551CCF4}" type="slidenum">
              <a:rPr lang="tr-TR" smtClean="0"/>
              <a:t>19</a:t>
            </a:fld>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5750"/>
            <a:ext cx="70104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6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dirty="0" smtClean="0"/>
              <a:t/>
            </a:r>
            <a:br>
              <a:rPr lang="tr-TR" dirty="0" smtClean="0"/>
            </a:br>
            <a:r>
              <a:rPr lang="tr-TR" b="1" dirty="0" smtClean="0"/>
              <a:t>Yağların Kalite İndeksleri </a:t>
            </a:r>
            <a:br>
              <a:rPr lang="tr-TR" b="1" dirty="0" smtClean="0"/>
            </a:br>
            <a:endParaRPr lang="tr-TR" b="1" dirty="0"/>
          </a:p>
        </p:txBody>
      </p:sp>
      <p:sp>
        <p:nvSpPr>
          <p:cNvPr id="3" name="İçerik Yer Tutucusu 2"/>
          <p:cNvSpPr>
            <a:spLocks noGrp="1"/>
          </p:cNvSpPr>
          <p:nvPr>
            <p:ph idx="1"/>
          </p:nvPr>
        </p:nvSpPr>
        <p:spPr>
          <a:xfrm>
            <a:off x="457200" y="1052736"/>
            <a:ext cx="8229600" cy="5073427"/>
          </a:xfrm>
        </p:spPr>
        <p:txBody>
          <a:bodyPr>
            <a:normAutofit/>
          </a:bodyPr>
          <a:lstStyle/>
          <a:p>
            <a:pPr marL="0" indent="0">
              <a:buNone/>
            </a:pPr>
            <a:r>
              <a:rPr lang="tr-TR" sz="2400" dirty="0" smtClean="0"/>
              <a:t>Yemeklik </a:t>
            </a:r>
            <a:r>
              <a:rPr lang="tr-TR" sz="2400" dirty="0"/>
              <a:t>y</a:t>
            </a:r>
            <a:r>
              <a:rPr lang="tr-TR" sz="2400" dirty="0" smtClean="0"/>
              <a:t>ağların kalite kontrolü ve analizi için bazı kimyasal ve fiziksel yöntemler kullanılarak analizler yapılmaktadır.</a:t>
            </a:r>
          </a:p>
          <a:p>
            <a:pPr marL="0" indent="0">
              <a:buNone/>
            </a:pPr>
            <a:r>
              <a:rPr lang="tr-TR" sz="2400" dirty="0" smtClean="0"/>
              <a:t>Bunun için yapılan analizlerden en yaygın olanları şunlardır:</a:t>
            </a:r>
          </a:p>
          <a:p>
            <a:pPr marL="0" indent="0">
              <a:buNone/>
            </a:pPr>
            <a:r>
              <a:rPr lang="tr-TR" sz="2400" dirty="0" smtClean="0"/>
              <a:t>1-Asit Sayısı</a:t>
            </a:r>
          </a:p>
          <a:p>
            <a:pPr marL="0" indent="0">
              <a:buNone/>
            </a:pPr>
            <a:r>
              <a:rPr lang="tr-TR" sz="2400" dirty="0" smtClean="0"/>
              <a:t>2-İyot Sayısı</a:t>
            </a:r>
          </a:p>
          <a:p>
            <a:pPr marL="0" indent="0">
              <a:buNone/>
            </a:pPr>
            <a:r>
              <a:rPr lang="tr-TR" sz="2400" dirty="0" smtClean="0"/>
              <a:t>3. Sabunlaşma Sayısı (</a:t>
            </a:r>
            <a:r>
              <a:rPr lang="tr-TR" sz="2400" dirty="0" err="1" smtClean="0"/>
              <a:t>Koettstorfor</a:t>
            </a:r>
            <a:r>
              <a:rPr lang="tr-TR" sz="2400" dirty="0" smtClean="0"/>
              <a:t> İndeksi) </a:t>
            </a:r>
          </a:p>
          <a:p>
            <a:pPr marL="0" indent="0">
              <a:buNone/>
            </a:pPr>
            <a:r>
              <a:rPr lang="tr-TR" sz="2400" dirty="0" smtClean="0"/>
              <a:t>4. </a:t>
            </a:r>
            <a:r>
              <a:rPr lang="tr-TR" sz="2400" dirty="0" err="1" smtClean="0"/>
              <a:t>Reichert-Meissl</a:t>
            </a:r>
            <a:r>
              <a:rPr lang="tr-TR" sz="2400" dirty="0" smtClean="0"/>
              <a:t> Sayısı</a:t>
            </a:r>
          </a:p>
          <a:p>
            <a:pPr marL="0" indent="0">
              <a:buNone/>
            </a:pPr>
            <a:r>
              <a:rPr lang="tr-TR" sz="2400" dirty="0" smtClean="0"/>
              <a:t>5. Peroksit Sayısı </a:t>
            </a:r>
          </a:p>
          <a:p>
            <a:pPr marL="0" indent="0">
              <a:buNone/>
            </a:pPr>
            <a:r>
              <a:rPr lang="tr-TR" sz="2400" dirty="0" smtClean="0"/>
              <a:t>6. Dumanlanma Noktası </a:t>
            </a:r>
          </a:p>
          <a:p>
            <a:pPr marL="0" indent="0">
              <a:buNone/>
            </a:pPr>
            <a:r>
              <a:rPr lang="tr-TR" sz="2400" dirty="0" smtClean="0"/>
              <a:t>7. Kuruma Özelliği </a:t>
            </a:r>
            <a:endParaRPr lang="tr-TR" sz="2400" dirty="0"/>
          </a:p>
        </p:txBody>
      </p:sp>
      <p:sp>
        <p:nvSpPr>
          <p:cNvPr id="5" name="Slayt Numarası Yer Tutucusu 4"/>
          <p:cNvSpPr>
            <a:spLocks noGrp="1"/>
          </p:cNvSpPr>
          <p:nvPr>
            <p:ph type="sldNum" sz="quarter" idx="12"/>
          </p:nvPr>
        </p:nvSpPr>
        <p:spPr/>
        <p:txBody>
          <a:bodyPr/>
          <a:lstStyle/>
          <a:p>
            <a:fld id="{21406F47-6E91-4DB0-8977-9A084551CCF4}" type="slidenum">
              <a:rPr lang="tr-TR" smtClean="0"/>
              <a:t>2</a:t>
            </a:fld>
            <a:endParaRPr lang="tr-TR"/>
          </a:p>
        </p:txBody>
      </p:sp>
    </p:spTree>
    <p:extLst>
      <p:ext uri="{BB962C8B-B14F-4D97-AF65-F5344CB8AC3E}">
        <p14:creationId xmlns:p14="http://schemas.microsoft.com/office/powerpoint/2010/main" val="2694272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21406F47-6E91-4DB0-8977-9A084551CCF4}" type="slidenum">
              <a:rPr lang="tr-TR" smtClean="0"/>
              <a:t>20</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09538"/>
            <a:ext cx="57626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325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21406F47-6E91-4DB0-8977-9A084551CCF4}" type="slidenum">
              <a:rPr lang="tr-TR" smtClean="0"/>
              <a:t>21</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76672"/>
            <a:ext cx="655471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58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21406F47-6E91-4DB0-8977-9A084551CCF4}" type="slidenum">
              <a:rPr lang="tr-TR" smtClean="0"/>
              <a:t>22</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768161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33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21406F47-6E91-4DB0-8977-9A084551CCF4}" type="slidenum">
              <a:rPr lang="tr-TR" smtClean="0"/>
              <a:t>23</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683984"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63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pPr algn="l"/>
            <a:r>
              <a:rPr lang="tr-TR" sz="3200" b="1" dirty="0" smtClean="0"/>
              <a:t>1-Asit Sayısı</a:t>
            </a:r>
            <a:endParaRPr lang="tr-TR" sz="3200" b="1" dirty="0"/>
          </a:p>
        </p:txBody>
      </p:sp>
      <p:sp>
        <p:nvSpPr>
          <p:cNvPr id="3" name="İçerik Yer Tutucusu 2"/>
          <p:cNvSpPr>
            <a:spLocks noGrp="1"/>
          </p:cNvSpPr>
          <p:nvPr>
            <p:ph idx="1"/>
          </p:nvPr>
        </p:nvSpPr>
        <p:spPr>
          <a:xfrm>
            <a:off x="457200" y="1124744"/>
            <a:ext cx="8229600" cy="5001419"/>
          </a:xfrm>
        </p:spPr>
        <p:txBody>
          <a:bodyPr>
            <a:normAutofit/>
          </a:bodyPr>
          <a:lstStyle/>
          <a:p>
            <a:pPr marL="0" indent="0">
              <a:buNone/>
            </a:pPr>
            <a:r>
              <a:rPr lang="tr-TR" sz="2400" dirty="0" smtClean="0"/>
              <a:t>Yağlarda asitlik yağda bulunan serbest yağ asitlerinden ileri gelir. </a:t>
            </a:r>
          </a:p>
          <a:p>
            <a:pPr marL="0" indent="0">
              <a:buNone/>
            </a:pPr>
            <a:r>
              <a:rPr lang="tr-TR" sz="2400" dirty="0" smtClean="0"/>
              <a:t>Serbest yağ asitleri;</a:t>
            </a:r>
          </a:p>
          <a:p>
            <a:r>
              <a:rPr lang="tr-TR" sz="2400" dirty="0" smtClean="0"/>
              <a:t>Yağların doğal yapısında bulunabilir,</a:t>
            </a:r>
          </a:p>
          <a:p>
            <a:r>
              <a:rPr lang="tr-TR" sz="2400" dirty="0" smtClean="0"/>
              <a:t>Kötü işleme nedeniyle oluşabilir.</a:t>
            </a:r>
          </a:p>
          <a:p>
            <a:r>
              <a:rPr lang="tr-TR" sz="2400" dirty="0" smtClean="0"/>
              <a:t>Pişirme, özellikle kızartma işlemi sırasında oluşabilir</a:t>
            </a:r>
          </a:p>
          <a:p>
            <a:r>
              <a:rPr lang="tr-TR" sz="2400" dirty="0" smtClean="0"/>
              <a:t>Depolamada oluşabilir. </a:t>
            </a:r>
          </a:p>
          <a:p>
            <a:pPr marL="0" indent="0" algn="just">
              <a:buNone/>
            </a:pPr>
            <a:r>
              <a:rPr lang="tr-TR" sz="2400" dirty="0" smtClean="0"/>
              <a:t>1 gram yağda bulunan serbest yağ asitlerini nötrleştirmek için harcanan </a:t>
            </a:r>
            <a:r>
              <a:rPr lang="tr-TR" sz="2400" dirty="0" err="1" smtClean="0"/>
              <a:t>KOH’in</a:t>
            </a:r>
            <a:r>
              <a:rPr lang="tr-TR" sz="2400" dirty="0" smtClean="0"/>
              <a:t> mg cinsinden miktarına asit indeksi </a:t>
            </a:r>
            <a:r>
              <a:rPr lang="tr-TR" sz="2400" b="1" dirty="0" smtClean="0"/>
              <a:t>(asit sayısı) </a:t>
            </a:r>
            <a:r>
              <a:rPr lang="tr-TR" sz="2400" dirty="0" smtClean="0"/>
              <a:t>denir. </a:t>
            </a:r>
          </a:p>
          <a:p>
            <a:pPr marL="0" indent="0" algn="just">
              <a:buNone/>
            </a:pPr>
            <a:r>
              <a:rPr lang="tr-TR" sz="2400" dirty="0" smtClean="0"/>
              <a:t>100 gram yağda bulunan serbest yağ asitlerini nötrleştirmek için gereken 1 N alkali çözeltisinin ml cinsinden miktarı ise </a:t>
            </a:r>
            <a:r>
              <a:rPr lang="tr-TR" sz="2400" b="1" dirty="0" smtClean="0"/>
              <a:t>asit derecesidir. </a:t>
            </a:r>
            <a:endParaRPr lang="tr-TR" sz="2400" b="1" dirty="0"/>
          </a:p>
        </p:txBody>
      </p:sp>
      <p:sp>
        <p:nvSpPr>
          <p:cNvPr id="5" name="Slayt Numarası Yer Tutucusu 4"/>
          <p:cNvSpPr>
            <a:spLocks noGrp="1"/>
          </p:cNvSpPr>
          <p:nvPr>
            <p:ph type="sldNum" sz="quarter" idx="12"/>
          </p:nvPr>
        </p:nvSpPr>
        <p:spPr/>
        <p:txBody>
          <a:bodyPr/>
          <a:lstStyle/>
          <a:p>
            <a:fld id="{21406F47-6E91-4DB0-8977-9A084551CCF4}" type="slidenum">
              <a:rPr lang="tr-TR" smtClean="0"/>
              <a:t>3</a:t>
            </a:fld>
            <a:endParaRPr lang="tr-TR"/>
          </a:p>
        </p:txBody>
      </p:sp>
    </p:spTree>
    <p:extLst>
      <p:ext uri="{BB962C8B-B14F-4D97-AF65-F5344CB8AC3E}">
        <p14:creationId xmlns:p14="http://schemas.microsoft.com/office/powerpoint/2010/main" val="117555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94122"/>
          </a:xfrm>
        </p:spPr>
        <p:txBody>
          <a:bodyPr>
            <a:normAutofit fontScale="90000"/>
          </a:bodyPr>
          <a:lstStyle/>
          <a:p>
            <a:r>
              <a:rPr lang="tr-TR" b="1" dirty="0" smtClean="0">
                <a:solidFill>
                  <a:srgbClr val="FF0000"/>
                </a:solidFill>
              </a:rPr>
              <a:t>UYGULAMA 1 </a:t>
            </a:r>
            <a:br>
              <a:rPr lang="tr-TR" b="1" dirty="0" smtClean="0">
                <a:solidFill>
                  <a:srgbClr val="FF0000"/>
                </a:solidFill>
              </a:rPr>
            </a:br>
            <a:r>
              <a:rPr lang="tr-TR" b="1" dirty="0" smtClean="0">
                <a:solidFill>
                  <a:srgbClr val="FF0000"/>
                </a:solidFill>
              </a:rPr>
              <a:t>YEMEKLİK YAĞLARDA ASİTLİK TAYİNİ </a:t>
            </a:r>
            <a:endParaRPr lang="tr-TR" b="1" dirty="0">
              <a:solidFill>
                <a:srgbClr val="FF0000"/>
              </a:solidFill>
            </a:endParaRPr>
          </a:p>
        </p:txBody>
      </p:sp>
      <p:sp>
        <p:nvSpPr>
          <p:cNvPr id="3" name="İçerik Yer Tutucusu 2"/>
          <p:cNvSpPr>
            <a:spLocks noGrp="1"/>
          </p:cNvSpPr>
          <p:nvPr>
            <p:ph idx="1"/>
          </p:nvPr>
        </p:nvSpPr>
        <p:spPr>
          <a:xfrm>
            <a:off x="457200" y="1600200"/>
            <a:ext cx="8229600" cy="4925144"/>
          </a:xfrm>
        </p:spPr>
        <p:txBody>
          <a:bodyPr>
            <a:normAutofit fontScale="70000" lnSpcReduction="20000"/>
          </a:bodyPr>
          <a:lstStyle/>
          <a:p>
            <a:pPr marL="0" indent="0" algn="just">
              <a:buNone/>
            </a:pPr>
            <a:r>
              <a:rPr lang="tr-TR" dirty="0" smtClean="0"/>
              <a:t>Yemeklik yağlarda asitlik tayini asitlik sayısı (derecesi) ile serbest yağ asitleri tayinini kapsar. </a:t>
            </a:r>
          </a:p>
          <a:p>
            <a:pPr marL="0" indent="0" algn="just">
              <a:buNone/>
            </a:pPr>
            <a:r>
              <a:rPr lang="tr-TR" dirty="0" smtClean="0"/>
              <a:t>Bu analiz, yağların bozulması (acılaşma) hakkında fikir vermesi ve yağların kalite sınıflandırılmasında bir ölçü olarak kabul edilmektedir. </a:t>
            </a:r>
          </a:p>
          <a:p>
            <a:pPr marL="0" indent="0" algn="just">
              <a:buNone/>
            </a:pPr>
            <a:r>
              <a:rPr lang="tr-TR" dirty="0" smtClean="0"/>
              <a:t>Yağlardaki asit sayısı ”1 gram yağın nötrleştirilmesi için gerekli potasyum hidroksit veya sodyum </a:t>
            </a:r>
            <a:r>
              <a:rPr lang="tr-TR" dirty="0" err="1" smtClean="0"/>
              <a:t>hidroksidin</a:t>
            </a:r>
            <a:r>
              <a:rPr lang="tr-TR" dirty="0" smtClean="0"/>
              <a:t> mg olarak ağırlığı” şeklinde belirtilir. Buna </a:t>
            </a:r>
            <a:r>
              <a:rPr lang="tr-TR" b="1" dirty="0" smtClean="0"/>
              <a:t>asit yüzdesi </a:t>
            </a:r>
            <a:r>
              <a:rPr lang="tr-TR" dirty="0" smtClean="0"/>
              <a:t>de denir. </a:t>
            </a:r>
          </a:p>
          <a:p>
            <a:pPr marL="0" indent="0" algn="just">
              <a:buNone/>
            </a:pPr>
            <a:r>
              <a:rPr lang="tr-TR" dirty="0" smtClean="0"/>
              <a:t>Serbest yağ asitliği, yağlarda bağlı olmayan toplam yağ asitlerinin yüzde miktarının ifadesidir. Yağlarda bağlı olmayan yağ asitleri toplamı, oleik asit yüzdesi olarak belirtilir.</a:t>
            </a:r>
          </a:p>
          <a:p>
            <a:pPr marL="0" indent="0" algn="just">
              <a:buNone/>
            </a:pPr>
            <a:r>
              <a:rPr lang="tr-TR" dirty="0" smtClean="0"/>
              <a:t> Türk Standartları Enstitüsü tarafından yayınlanan “Yemeklik Bitkisel Yağlar Muayene Metotları - TS 894”, “Yemeklik Zeytin Yağı Ve Pirina Yağı –TS 341” ve “Yemeklik Zeytin Yağı –Muayene ve Deney Yöntemleri - TS 342” standartları ile “AOAC” tarafından yayınlanan “</a:t>
            </a:r>
            <a:r>
              <a:rPr lang="tr-TR" dirty="0" err="1" smtClean="0"/>
              <a:t>Official</a:t>
            </a:r>
            <a:r>
              <a:rPr lang="tr-TR" dirty="0" smtClean="0"/>
              <a:t> </a:t>
            </a:r>
            <a:r>
              <a:rPr lang="tr-TR" dirty="0" err="1" smtClean="0"/>
              <a:t>Method</a:t>
            </a:r>
            <a:r>
              <a:rPr lang="tr-TR" dirty="0" smtClean="0"/>
              <a:t> Of Analysis” analiz yöntemleri kitabında (</a:t>
            </a:r>
            <a:r>
              <a:rPr lang="tr-TR" dirty="0" err="1" smtClean="0"/>
              <a:t>Fatty</a:t>
            </a:r>
            <a:r>
              <a:rPr lang="tr-TR" dirty="0" smtClean="0"/>
              <a:t> </a:t>
            </a:r>
            <a:r>
              <a:rPr lang="tr-TR" dirty="0" err="1" smtClean="0"/>
              <a:t>acids</a:t>
            </a:r>
            <a:r>
              <a:rPr lang="tr-TR" dirty="0" smtClean="0"/>
              <a:t>; </a:t>
            </a:r>
            <a:r>
              <a:rPr lang="tr-TR" dirty="0" err="1" smtClean="0"/>
              <a:t>free</a:t>
            </a:r>
            <a:r>
              <a:rPr lang="tr-TR" dirty="0" smtClean="0"/>
              <a:t> </a:t>
            </a:r>
            <a:r>
              <a:rPr lang="tr-TR" dirty="0" err="1" smtClean="0"/>
              <a:t>acid</a:t>
            </a:r>
            <a:r>
              <a:rPr lang="tr-TR" dirty="0" smtClean="0"/>
              <a:t>) asitlik tayini ayrıntılı olarak anlatılmaktadır.</a:t>
            </a:r>
            <a:endParaRPr lang="tr-TR" dirty="0"/>
          </a:p>
        </p:txBody>
      </p:sp>
      <p:sp>
        <p:nvSpPr>
          <p:cNvPr id="5" name="Slayt Numarası Yer Tutucusu 4"/>
          <p:cNvSpPr>
            <a:spLocks noGrp="1"/>
          </p:cNvSpPr>
          <p:nvPr>
            <p:ph type="sldNum" sz="quarter" idx="12"/>
          </p:nvPr>
        </p:nvSpPr>
        <p:spPr/>
        <p:txBody>
          <a:bodyPr/>
          <a:lstStyle/>
          <a:p>
            <a:fld id="{21406F47-6E91-4DB0-8977-9A084551CCF4}" type="slidenum">
              <a:rPr lang="tr-TR" smtClean="0"/>
              <a:t>4</a:t>
            </a:fld>
            <a:endParaRPr lang="tr-TR"/>
          </a:p>
        </p:txBody>
      </p:sp>
    </p:spTree>
    <p:extLst>
      <p:ext uri="{BB962C8B-B14F-4D97-AF65-F5344CB8AC3E}">
        <p14:creationId xmlns:p14="http://schemas.microsoft.com/office/powerpoint/2010/main" val="127962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92500" lnSpcReduction="20000"/>
          </a:bodyPr>
          <a:lstStyle/>
          <a:p>
            <a:pPr marL="0" indent="0" algn="just">
              <a:buNone/>
            </a:pPr>
            <a:r>
              <a:rPr lang="tr-TR" b="1" dirty="0" smtClean="0"/>
              <a:t>TEORİ: </a:t>
            </a:r>
            <a:r>
              <a:rPr lang="tr-TR" dirty="0" smtClean="0"/>
              <a:t>Serbest yağ asitliği, hem rafine yağ hem de ham yağ için önemli bir kalite indeksidir ve sürekli olarak yağda raf ömrü takip parametresi olarak kullanılmaktadır. Bu yüzden yağların kalite kontrolünde en önemli analizlerinin başında gelmektedir. Yağda serbest yağ asitliğinin artması ya da o yağda yüksek bulunması, </a:t>
            </a:r>
            <a:r>
              <a:rPr lang="tr-TR" dirty="0" err="1" smtClean="0"/>
              <a:t>oksidasyona</a:t>
            </a:r>
            <a:r>
              <a:rPr lang="tr-TR" dirty="0" smtClean="0"/>
              <a:t> olan </a:t>
            </a:r>
            <a:r>
              <a:rPr lang="tr-TR" dirty="0" err="1" smtClean="0"/>
              <a:t>stabilitenin</a:t>
            </a:r>
            <a:r>
              <a:rPr lang="tr-TR" dirty="0" smtClean="0"/>
              <a:t> düşmesi anlamına gelir. Bu da yağın acılaşmaya başlayacağının önemli göstergelerinden biridir. Serbest yağ asitliği, yağın yapısındaki </a:t>
            </a:r>
            <a:r>
              <a:rPr lang="tr-TR" dirty="0" err="1" smtClean="0"/>
              <a:t>trigliseritlerin</a:t>
            </a:r>
            <a:r>
              <a:rPr lang="tr-TR" dirty="0" smtClean="0"/>
              <a:t> çeşitli faktörlerin etkisiyle hidrolize olmasının sonucunda serbest yağ asitlerinin miktarının artmasıdır.</a:t>
            </a:r>
            <a:endParaRPr lang="tr-TR" dirty="0"/>
          </a:p>
        </p:txBody>
      </p:sp>
      <p:sp>
        <p:nvSpPr>
          <p:cNvPr id="5" name="Slayt Numarası Yer Tutucusu 4"/>
          <p:cNvSpPr>
            <a:spLocks noGrp="1"/>
          </p:cNvSpPr>
          <p:nvPr>
            <p:ph type="sldNum" sz="quarter" idx="12"/>
          </p:nvPr>
        </p:nvSpPr>
        <p:spPr/>
        <p:txBody>
          <a:bodyPr/>
          <a:lstStyle/>
          <a:p>
            <a:fld id="{21406F47-6E91-4DB0-8977-9A084551CCF4}" type="slidenum">
              <a:rPr lang="tr-TR" smtClean="0"/>
              <a:t>5</a:t>
            </a:fld>
            <a:endParaRPr lang="tr-TR"/>
          </a:p>
        </p:txBody>
      </p:sp>
    </p:spTree>
    <p:extLst>
      <p:ext uri="{BB962C8B-B14F-4D97-AF65-F5344CB8AC3E}">
        <p14:creationId xmlns:p14="http://schemas.microsoft.com/office/powerpoint/2010/main" val="265391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r>
              <a:rPr lang="tr-TR" sz="2400" b="1" dirty="0" smtClean="0"/>
              <a:t>ANALİZ İŞLEM BASAMAKLARI</a:t>
            </a:r>
            <a:endParaRPr lang="tr-TR" sz="2400" b="1" dirty="0"/>
          </a:p>
        </p:txBody>
      </p:sp>
      <p:sp>
        <p:nvSpPr>
          <p:cNvPr id="3" name="İçerik Yer Tutucusu 2"/>
          <p:cNvSpPr>
            <a:spLocks noGrp="1"/>
          </p:cNvSpPr>
          <p:nvPr>
            <p:ph idx="1"/>
          </p:nvPr>
        </p:nvSpPr>
        <p:spPr>
          <a:xfrm>
            <a:off x="457200" y="1052736"/>
            <a:ext cx="8229600" cy="5073427"/>
          </a:xfrm>
        </p:spPr>
        <p:txBody>
          <a:bodyPr>
            <a:normAutofit/>
          </a:bodyPr>
          <a:lstStyle/>
          <a:p>
            <a:pPr marL="0" indent="0">
              <a:buNone/>
            </a:pPr>
            <a:r>
              <a:rPr lang="tr-TR" sz="2400" b="1" dirty="0" smtClean="0"/>
              <a:t>1. Numune Alma ve Numunenin Analize Hazırlanması</a:t>
            </a:r>
          </a:p>
          <a:p>
            <a:pPr marL="0" indent="0" algn="just">
              <a:buNone/>
            </a:pPr>
            <a:r>
              <a:rPr lang="tr-TR" sz="2400" dirty="0" smtClean="0"/>
              <a:t>Numune alımı, mümkün olduğunca kapalı yerlerde yapılmalı ve örnek alımı süresince yağın saflığını bozacak her türlü kirlenmeye karşı gerekli önlemler alınmalıdır. Numune almada özel bir araç kullanılıyorsa bu araç sıcak sabunlu su veya yoğun deterjanlarla yıkanmalı ve bu maddelerden eser kalmayıncaya kadar sıcak su ile durulanıp kurutulmalıdır. Numune alma aracı ve kabı iş bitiminden sonra sterilize edilerek temizlenmelidir. </a:t>
            </a:r>
            <a:endParaRPr lang="tr-TR" sz="2400" b="1" dirty="0" smtClean="0"/>
          </a:p>
          <a:p>
            <a:pPr marL="0" indent="0">
              <a:buNone/>
            </a:pPr>
            <a:endParaRPr lang="tr-TR" sz="2400" b="1" dirty="0"/>
          </a:p>
          <a:p>
            <a:pPr marL="0" indent="0">
              <a:buNone/>
            </a:pPr>
            <a:endParaRPr lang="tr-TR" sz="2400" b="1" dirty="0" smtClean="0"/>
          </a:p>
          <a:p>
            <a:pPr marL="0" indent="0">
              <a:buNone/>
            </a:pPr>
            <a:endParaRPr lang="tr-TR" sz="2400" b="1" dirty="0"/>
          </a:p>
          <a:p>
            <a:pPr marL="0" indent="0">
              <a:buNone/>
            </a:pPr>
            <a:endParaRPr lang="tr-TR" sz="2400" b="1" dirty="0" smtClean="0"/>
          </a:p>
        </p:txBody>
      </p:sp>
      <p:sp>
        <p:nvSpPr>
          <p:cNvPr id="5" name="Slayt Numarası Yer Tutucusu 4"/>
          <p:cNvSpPr>
            <a:spLocks noGrp="1"/>
          </p:cNvSpPr>
          <p:nvPr>
            <p:ph type="sldNum" sz="quarter" idx="12"/>
          </p:nvPr>
        </p:nvSpPr>
        <p:spPr/>
        <p:txBody>
          <a:bodyPr/>
          <a:lstStyle/>
          <a:p>
            <a:fld id="{21406F47-6E91-4DB0-8977-9A084551CCF4}" type="slidenum">
              <a:rPr lang="tr-TR" smtClean="0"/>
              <a:t>6</a:t>
            </a:fld>
            <a:endParaRPr lang="tr-TR"/>
          </a:p>
        </p:txBody>
      </p:sp>
    </p:spTree>
    <p:extLst>
      <p:ext uri="{BB962C8B-B14F-4D97-AF65-F5344CB8AC3E}">
        <p14:creationId xmlns:p14="http://schemas.microsoft.com/office/powerpoint/2010/main" val="399389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98733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21406F47-6E91-4DB0-8977-9A084551CCF4}" type="slidenum">
              <a:rPr lang="tr-TR" smtClean="0"/>
              <a:t>7</a:t>
            </a:fld>
            <a:endParaRPr lang="tr-TR"/>
          </a:p>
        </p:txBody>
      </p:sp>
    </p:spTree>
    <p:extLst>
      <p:ext uri="{BB962C8B-B14F-4D97-AF65-F5344CB8AC3E}">
        <p14:creationId xmlns:p14="http://schemas.microsoft.com/office/powerpoint/2010/main" val="369753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pPr marL="0" indent="0" algn="just">
              <a:buNone/>
            </a:pPr>
            <a:r>
              <a:rPr lang="tr-TR" sz="2400" b="1" dirty="0" smtClean="0"/>
              <a:t>Tereyağı veya diğer katı yağlarda ise numune şu şekilde hazırlanır. </a:t>
            </a:r>
            <a:r>
              <a:rPr lang="tr-TR" sz="2400" dirty="0" smtClean="0"/>
              <a:t>Ağzı kapalı bir kap içinde bulunan numune, emülsiyonu bozulmayacak şekilde yeterli yumuşaklığa kavuşuncaya kadar 39 °C’yi geçmeyen bir sıcaklıktaki su banyosunda yumuşatılır. Temiz ve kuru bir baget yardımıyla karıştırılarak homojen hâle getirilir. Numune, su banyosundan alınır ve oda sıcaklığına kadar soğuması beklenir. Soğuma sırasında dikkatlice çalkalanır. Soğuduktan sonra kabın kapağı sıkıca kapatılır.</a:t>
            </a:r>
            <a:endParaRPr lang="tr-TR" sz="2400" b="1" dirty="0" smtClean="0"/>
          </a:p>
          <a:p>
            <a:pPr marL="0" indent="0">
              <a:buNone/>
            </a:pPr>
            <a:endParaRPr lang="tr-T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648" y="4121196"/>
            <a:ext cx="3600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397421"/>
            <a:ext cx="808384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21406F47-6E91-4DB0-8977-9A084551CCF4}" type="slidenum">
              <a:rPr lang="tr-TR" smtClean="0"/>
              <a:t>8</a:t>
            </a:fld>
            <a:endParaRPr lang="tr-TR"/>
          </a:p>
        </p:txBody>
      </p:sp>
    </p:spTree>
    <p:extLst>
      <p:ext uri="{BB962C8B-B14F-4D97-AF65-F5344CB8AC3E}">
        <p14:creationId xmlns:p14="http://schemas.microsoft.com/office/powerpoint/2010/main" val="1521669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a:bodyPr>
          <a:lstStyle/>
          <a:p>
            <a:pPr marL="0" indent="0" algn="just">
              <a:buNone/>
            </a:pPr>
            <a:r>
              <a:rPr lang="tr-TR" sz="2400" dirty="0" smtClean="0"/>
              <a:t>Numune berrak ise muayenelerden önce numune kabı iyice çalkalanır. Numune tamamen berrak değil veya tortulu ise numune alma işleminde mümkün olduğu kadar iyi bir karıştırma sağlamak için numune kuvvetle çalkalanır ve olduğu gibi alınır veya 50</a:t>
            </a:r>
            <a:r>
              <a:rPr lang="tr-TR" sz="2400" baseline="30000" dirty="0" smtClean="0"/>
              <a:t>o</a:t>
            </a:r>
            <a:r>
              <a:rPr lang="tr-TR" sz="2400" dirty="0" smtClean="0"/>
              <a:t>C’deki bir etüvde ısıtılır. Bu sıcaklıkta kuvvetle çalkalanarak bekletilir. Aktarma yoluyla ayrılan sıvı süzgeç kâğıdından 50</a:t>
            </a:r>
            <a:r>
              <a:rPr lang="tr-TR" sz="2400" baseline="30000" dirty="0" smtClean="0"/>
              <a:t>o</a:t>
            </a:r>
            <a:r>
              <a:rPr lang="tr-TR" sz="2400" dirty="0" smtClean="0"/>
              <a:t>C’de süzülür. Berrak olması gereken süzüntü numune olarak kullanılır.</a:t>
            </a:r>
            <a:endParaRPr lang="tr-TR" sz="2400" dirty="0"/>
          </a:p>
        </p:txBody>
      </p:sp>
      <p:sp>
        <p:nvSpPr>
          <p:cNvPr id="5" name="Slayt Numarası Yer Tutucusu 4"/>
          <p:cNvSpPr>
            <a:spLocks noGrp="1"/>
          </p:cNvSpPr>
          <p:nvPr>
            <p:ph type="sldNum" sz="quarter" idx="12"/>
          </p:nvPr>
        </p:nvSpPr>
        <p:spPr/>
        <p:txBody>
          <a:bodyPr/>
          <a:lstStyle/>
          <a:p>
            <a:fld id="{21406F47-6E91-4DB0-8977-9A084551CCF4}" type="slidenum">
              <a:rPr lang="tr-TR" smtClean="0"/>
              <a:t>9</a:t>
            </a:fld>
            <a:endParaRPr lang="tr-TR"/>
          </a:p>
        </p:txBody>
      </p:sp>
    </p:spTree>
    <p:extLst>
      <p:ext uri="{BB962C8B-B14F-4D97-AF65-F5344CB8AC3E}">
        <p14:creationId xmlns:p14="http://schemas.microsoft.com/office/powerpoint/2010/main" val="51435040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953</Words>
  <Application>Microsoft Office PowerPoint</Application>
  <PresentationFormat>Ekran Gösterisi (4:3)</PresentationFormat>
  <Paragraphs>93</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GKK 207 YAĞLARIN ANALİZİ DERS 3:  YAĞLARIN KALİTE İNDEKSLERİ UYGULAMA 1- YAĞLARDA ASİTLİK TAYİNİ</vt:lpstr>
      <vt:lpstr> Yağların Kalite İndeksleri  </vt:lpstr>
      <vt:lpstr>1-Asit Sayısı</vt:lpstr>
      <vt:lpstr>UYGULAMA 1  YEMEKLİK YAĞLARDA ASİTLİK TAYİNİ </vt:lpstr>
      <vt:lpstr>PowerPoint Sunusu</vt:lpstr>
      <vt:lpstr>ANALİZ İŞLEM BASAMAKLARI</vt:lpstr>
      <vt:lpstr>PowerPoint Sunusu</vt:lpstr>
      <vt:lpstr>PowerPoint Sunusu</vt:lpstr>
      <vt:lpstr>PowerPoint Sunusu</vt:lpstr>
      <vt:lpstr>Deneyin İlkesi</vt:lpstr>
      <vt:lpstr>PowerPoint Sunusu</vt:lpstr>
      <vt:lpstr>PowerPoint Sunusu</vt:lpstr>
      <vt:lpstr>PowerPoint Sunusu</vt:lpstr>
      <vt:lpstr>PowerPoint Sunusu</vt:lpstr>
      <vt:lpstr>PowerPoint Sunusu</vt:lpstr>
      <vt:lpstr>PowerPoint Sunusu</vt:lpstr>
      <vt:lpstr>Hesaplama</vt:lpstr>
      <vt:lpstr>Sonucun Değerlendirilmesi</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GKK 207 YAĞLARIN ANALİZİ DERS 3:  YAĞLARIN KALİTE İNDEKSLERİ</dc:title>
  <dc:creator>HP2020</dc:creator>
  <cp:lastModifiedBy>HP2020</cp:lastModifiedBy>
  <cp:revision>19</cp:revision>
  <dcterms:created xsi:type="dcterms:W3CDTF">2020-10-25T11:27:10Z</dcterms:created>
  <dcterms:modified xsi:type="dcterms:W3CDTF">2020-10-25T18:56:22Z</dcterms:modified>
</cp:coreProperties>
</file>