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4" r:id="rId3"/>
    <p:sldId id="265" r:id="rId4"/>
    <p:sldId id="258" r:id="rId5"/>
    <p:sldId id="268" r:id="rId6"/>
    <p:sldId id="267" r:id="rId7"/>
    <p:sldId id="266" r:id="rId8"/>
    <p:sldId id="259" r:id="rId9"/>
    <p:sldId id="260" r:id="rId10"/>
    <p:sldId id="269" r:id="rId11"/>
    <p:sldId id="270" r:id="rId12"/>
    <p:sldId id="271" r:id="rId13"/>
    <p:sldId id="272" r:id="rId14"/>
    <p:sldId id="273" r:id="rId15"/>
    <p:sldId id="274" r:id="rId16"/>
    <p:sldId id="261" r:id="rId17"/>
    <p:sldId id="262" r:id="rId18"/>
    <p:sldId id="275" r:id="rId19"/>
    <p:sldId id="277" r:id="rId20"/>
    <p:sldId id="276" r:id="rId21"/>
    <p:sldId id="278" r:id="rId22"/>
    <p:sldId id="279" r:id="rId23"/>
    <p:sldId id="282" r:id="rId24"/>
    <p:sldId id="281" r:id="rId25"/>
    <p:sldId id="280" r:id="rId26"/>
    <p:sldId id="283" r:id="rId27"/>
    <p:sldId id="284" r:id="rId28"/>
    <p:sldId id="286" r:id="rId29"/>
    <p:sldId id="287" r:id="rId30"/>
    <p:sldId id="285" r:id="rId31"/>
    <p:sldId id="288" r:id="rId32"/>
    <p:sldId id="289" r:id="rId33"/>
    <p:sldId id="290" r:id="rId34"/>
    <p:sldId id="291" r:id="rId35"/>
    <p:sldId id="292" r:id="rId36"/>
    <p:sldId id="294"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53"/>
      </p:cViewPr>
      <p:guideLst/>
    </p:cSldViewPr>
  </p:slideViewPr>
  <p:notesTextViewPr>
    <p:cViewPr>
      <p:scale>
        <a:sx n="1" d="1"/>
        <a:sy n="1" d="1"/>
      </p:scale>
      <p:origin x="0" y="0"/>
    </p:cViewPr>
  </p:notesTextViewPr>
  <p:sorterViewPr>
    <p:cViewPr>
      <p:scale>
        <a:sx n="100" d="100"/>
        <a:sy n="100" d="100"/>
      </p:scale>
      <p:origin x="0" y="-43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DC430-20F3-450D-BF1A-ABA25C2DFF23}" type="datetimeFigureOut">
              <a:rPr lang="tr-TR" smtClean="0"/>
              <a:t>4.11.2025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6B077-E4A7-4EE3-A445-FC73D0A96C55}" type="slidenum">
              <a:rPr lang="tr-TR" smtClean="0"/>
              <a:t>‹#›</a:t>
            </a:fld>
            <a:endParaRPr lang="tr-TR"/>
          </a:p>
        </p:txBody>
      </p:sp>
    </p:spTree>
    <p:extLst>
      <p:ext uri="{BB962C8B-B14F-4D97-AF65-F5344CB8AC3E}">
        <p14:creationId xmlns:p14="http://schemas.microsoft.com/office/powerpoint/2010/main" val="240854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706B077-E4A7-4EE3-A445-FC73D0A96C55}" type="slidenum">
              <a:rPr lang="tr-TR" smtClean="0"/>
              <a:t>26</a:t>
            </a:fld>
            <a:endParaRPr lang="tr-TR"/>
          </a:p>
        </p:txBody>
      </p:sp>
    </p:spTree>
    <p:extLst>
      <p:ext uri="{BB962C8B-B14F-4D97-AF65-F5344CB8AC3E}">
        <p14:creationId xmlns:p14="http://schemas.microsoft.com/office/powerpoint/2010/main" val="33191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706B077-E4A7-4EE3-A445-FC73D0A96C55}" type="slidenum">
              <a:rPr lang="tr-TR" smtClean="0"/>
              <a:t>27</a:t>
            </a:fld>
            <a:endParaRPr lang="tr-TR"/>
          </a:p>
        </p:txBody>
      </p:sp>
    </p:spTree>
    <p:extLst>
      <p:ext uri="{BB962C8B-B14F-4D97-AF65-F5344CB8AC3E}">
        <p14:creationId xmlns:p14="http://schemas.microsoft.com/office/powerpoint/2010/main" val="308202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5BE73E8-6A7B-4DA0-BB32-D95D7C4FE73D}" type="datetime1">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94589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833EF2-5BAB-4AA0-8692-5B3F8823CB51}" type="datetime1">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416883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950576-00CE-4A47-8095-50278921AB48}" type="datetime1">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01693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B3DD99-9228-4084-BD83-1F57479E3F07}" type="datetime1">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6413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9C870B4-A45C-4CCA-856B-781A9AF57AF1}" type="datetime1">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404111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FAEE309-7646-42F0-A24A-9E19483B201F}" type="datetime1">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73142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6C013F4-B4BD-4592-A6A1-0217F34C3808}" type="datetime1">
              <a:rPr lang="tr-TR" smtClean="0"/>
              <a:t>4.11.2025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63794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0131272-E77B-42F6-A985-DE5B698051E1}" type="datetime1">
              <a:rPr lang="tr-TR" smtClean="0"/>
              <a:t>4.11.2025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336892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078CD1-399B-4653-AC30-77B08C1EBF6D}" type="datetime1">
              <a:rPr lang="tr-TR" smtClean="0"/>
              <a:t>4.11.2025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9693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7CFF72-4265-45C5-B2EE-13F10699F164}" type="datetime1">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04747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4AB0E12-FD8E-41B9-A77B-5EFC04A4C70E}" type="datetime1">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85584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6DB48-97D1-42D5-82C5-1143B6F76C1B}" type="datetime1">
              <a:rPr lang="tr-TR" smtClean="0"/>
              <a:t>4.11.2025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7977-1E60-46F8-9C87-02339EFEC401}" type="slidenum">
              <a:rPr lang="tr-TR" smtClean="0"/>
              <a:t>‹#›</a:t>
            </a:fld>
            <a:endParaRPr lang="tr-TR"/>
          </a:p>
        </p:txBody>
      </p:sp>
    </p:spTree>
    <p:extLst>
      <p:ext uri="{BB962C8B-B14F-4D97-AF65-F5344CB8AC3E}">
        <p14:creationId xmlns:p14="http://schemas.microsoft.com/office/powerpoint/2010/main" val="154878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13209" y="1557260"/>
            <a:ext cx="9144000" cy="1855013"/>
          </a:xfrm>
        </p:spPr>
        <p:txBody>
          <a:bodyPr>
            <a:normAutofit/>
          </a:bodyPr>
          <a:lstStyle/>
          <a:p>
            <a:r>
              <a:rPr lang="tr-TR" sz="4400" b="1" dirty="0" smtClean="0"/>
              <a:t>NTGT022/NTUP015</a:t>
            </a:r>
            <a:br>
              <a:rPr lang="tr-TR" sz="4400" b="1" dirty="0" smtClean="0"/>
            </a:br>
            <a:r>
              <a:rPr lang="tr-TR" sz="4400" b="1" dirty="0" smtClean="0"/>
              <a:t> GIDALARDA RAF ÖMRÜ</a:t>
            </a:r>
            <a:endParaRPr lang="tr-TR" sz="4400" b="1" dirty="0"/>
          </a:p>
        </p:txBody>
      </p:sp>
      <p:sp>
        <p:nvSpPr>
          <p:cNvPr id="3" name="Alt Başlık 2"/>
          <p:cNvSpPr>
            <a:spLocks noGrp="1"/>
          </p:cNvSpPr>
          <p:nvPr>
            <p:ph type="subTitle" idx="1"/>
          </p:nvPr>
        </p:nvSpPr>
        <p:spPr>
          <a:xfrm>
            <a:off x="2951357" y="5497746"/>
            <a:ext cx="9144000" cy="590821"/>
          </a:xfrm>
        </p:spPr>
        <p:txBody>
          <a:bodyPr/>
          <a:lstStyle/>
          <a:p>
            <a:r>
              <a:rPr lang="tr-TR" dirty="0" err="1" smtClean="0"/>
              <a:t>Dr.Öğr</a:t>
            </a:r>
            <a:r>
              <a:rPr lang="tr-TR" dirty="0" smtClean="0"/>
              <a:t>. Üyesi Gülten ŞEKEROĞLU</a:t>
            </a:r>
            <a:endParaRPr lang="tr-TR" dirty="0"/>
          </a:p>
        </p:txBody>
      </p:sp>
      <p:pic>
        <p:nvPicPr>
          <p:cNvPr id="4" name="Resim 3"/>
          <p:cNvPicPr>
            <a:picLocks noChangeAspect="1"/>
          </p:cNvPicPr>
          <p:nvPr/>
        </p:nvPicPr>
        <p:blipFill>
          <a:blip r:embed="rId2"/>
          <a:stretch>
            <a:fillRect/>
          </a:stretch>
        </p:blipFill>
        <p:spPr>
          <a:xfrm>
            <a:off x="528625" y="681683"/>
            <a:ext cx="1801980" cy="1751154"/>
          </a:xfrm>
          <a:prstGeom prst="rect">
            <a:avLst/>
          </a:prstGeom>
        </p:spPr>
      </p:pic>
      <p:sp>
        <p:nvSpPr>
          <p:cNvPr id="6" name="Slayt Numarası Yer Tutucusu 5"/>
          <p:cNvSpPr>
            <a:spLocks noGrp="1"/>
          </p:cNvSpPr>
          <p:nvPr>
            <p:ph type="sldNum" sz="quarter" idx="12"/>
          </p:nvPr>
        </p:nvSpPr>
        <p:spPr/>
        <p:txBody>
          <a:bodyPr/>
          <a:lstStyle/>
          <a:p>
            <a:fld id="{9EF47977-1E60-46F8-9C87-02339EFEC401}" type="slidenum">
              <a:rPr lang="tr-TR" smtClean="0"/>
              <a:t>1</a:t>
            </a:fld>
            <a:endParaRPr lang="tr-TR"/>
          </a:p>
        </p:txBody>
      </p:sp>
      <p:sp>
        <p:nvSpPr>
          <p:cNvPr id="7" name="Dikdörtgen 6"/>
          <p:cNvSpPr/>
          <p:nvPr/>
        </p:nvSpPr>
        <p:spPr>
          <a:xfrm>
            <a:off x="4213360" y="3931789"/>
            <a:ext cx="4651145" cy="523220"/>
          </a:xfrm>
          <a:prstGeom prst="rect">
            <a:avLst/>
          </a:prstGeom>
        </p:spPr>
        <p:txBody>
          <a:bodyPr wrap="none">
            <a:spAutoFit/>
          </a:bodyPr>
          <a:lstStyle/>
          <a:p>
            <a:r>
              <a:rPr lang="tr-TR" sz="2800" b="1" i="1" dirty="0" smtClean="0">
                <a:solidFill>
                  <a:prstClr val="black"/>
                </a:solidFill>
                <a:latin typeface="Calibri Light" panose="020F0302020204030204"/>
                <a:ea typeface="+mj-ea"/>
                <a:cs typeface="+mj-cs"/>
              </a:rPr>
              <a:t>DERS 1: GIDALARDA </a:t>
            </a:r>
            <a:r>
              <a:rPr lang="tr-TR" sz="2800" b="1" i="1" dirty="0">
                <a:solidFill>
                  <a:prstClr val="black"/>
                </a:solidFill>
                <a:latin typeface="Calibri Light" panose="020F0302020204030204"/>
                <a:ea typeface="+mj-ea"/>
                <a:cs typeface="+mj-cs"/>
              </a:rPr>
              <a:t>RAF ÖMRÜ</a:t>
            </a:r>
            <a:endParaRPr lang="tr-TR" sz="2800" i="1" dirty="0"/>
          </a:p>
        </p:txBody>
      </p:sp>
    </p:spTree>
    <p:extLst>
      <p:ext uri="{BB962C8B-B14F-4D97-AF65-F5344CB8AC3E}">
        <p14:creationId xmlns:p14="http://schemas.microsoft.com/office/powerpoint/2010/main" val="199584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6530" y="2810312"/>
            <a:ext cx="10515600" cy="1073791"/>
          </a:xfrm>
        </p:spPr>
        <p:txBody>
          <a:bodyPr>
            <a:normAutofit fontScale="92500" lnSpcReduction="10000"/>
          </a:bodyPr>
          <a:lstStyle/>
          <a:p>
            <a:pPr marL="0" indent="0">
              <a:buNone/>
            </a:pPr>
            <a:r>
              <a:rPr lang="tr-TR" b="1" dirty="0"/>
              <a:t>Özellikle son yıllarda “Güvenli gıda” kavramını çokça duyar hale geldik. Size göre sağlıklı yaşamda güvenli gıdanın önemi nedir?</a:t>
            </a:r>
            <a:r>
              <a:rPr lang="tr-TR" dirty="0" smtClean="0"/>
              <a:t/>
            </a:r>
            <a:br>
              <a:rPr lang="tr-TR" dirty="0" smtClean="0"/>
            </a:b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10</a:t>
            </a:fld>
            <a:endParaRPr lang="tr-TR"/>
          </a:p>
        </p:txBody>
      </p:sp>
    </p:spTree>
    <p:extLst>
      <p:ext uri="{BB962C8B-B14F-4D97-AF65-F5344CB8AC3E}">
        <p14:creationId xmlns:p14="http://schemas.microsoft.com/office/powerpoint/2010/main" val="334831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8231"/>
            <a:ext cx="10515600" cy="5438732"/>
          </a:xfrm>
        </p:spPr>
        <p:txBody>
          <a:bodyPr>
            <a:normAutofit fontScale="92500" lnSpcReduction="20000"/>
          </a:bodyPr>
          <a:lstStyle/>
          <a:p>
            <a:pPr marL="0" indent="0" algn="just">
              <a:buNone/>
            </a:pPr>
            <a:r>
              <a:rPr lang="tr-TR" b="1" dirty="0"/>
              <a:t>Özellikle son yıllarda “Güvenli gıda” kavramını çokça duyar hale geldik. Size göre sağlıklı yaşamda güvenli gıdanın önemi nedir?</a:t>
            </a:r>
            <a:r>
              <a:rPr lang="tr-TR" dirty="0" smtClean="0"/>
              <a:t/>
            </a:r>
            <a:br>
              <a:rPr lang="tr-TR" dirty="0" smtClean="0"/>
            </a:br>
            <a:r>
              <a:rPr lang="tr-TR" dirty="0"/>
              <a:t>Sağlıklı beslenmenin en önemli kuralı, yaşamımızda sağlıklı ve güvenli besinlerin tüketilmesidir. Güvenli gıda; aslında sağlıklı gıda anlamına gelir. Güvenli (sağlıklı) gıda; besin değerini kaybetmemiş, fiziksel, kimyasal ve mikrobiyolojik açıdan temiz olan ve bozulmamış gıda maddesi demektir. Gıdanın insan sağlığını etkilemeyecek, çevre sorunları yaratmayacak ortamlarda elde edilmesi, işlenmesi ve korunması gerekir. Genel olarak, uluslararası platformlarda, üzerinde uzlaşılmış ve kabul edilmiş bir kuruluş tarafından onaylanmış, asgari teknik ve sağlık kriterlerini içeren ürünler, güvenli gıda olarak kabul edilir.</a:t>
            </a:r>
            <a:r>
              <a:rPr lang="tr-TR" dirty="0" smtClean="0"/>
              <a:t/>
            </a:r>
            <a:br>
              <a:rPr lang="tr-TR" dirty="0" smtClean="0"/>
            </a:br>
            <a:r>
              <a:rPr lang="tr-TR" dirty="0" smtClean="0"/>
              <a:t/>
            </a:r>
            <a:br>
              <a:rPr lang="tr-TR" dirty="0" smtClean="0"/>
            </a:br>
            <a:r>
              <a:rPr lang="tr-TR" dirty="0"/>
              <a:t>Güvenilir gıda; her türlü bozulma ve bulaşmaya yol açan etkenden arındırılmış ve insan sağlığına zarar vermeyecek şekilde tüketime uygun hale getirilmiş gıdadır. Yani, ambalajlı, etiketli, üreticisi ve markası belli gıda, yukarıda bahsedilen gıda güvenliği prosedürlerine göre üretildiği için güvenli gıdadır. Buna karşın açıkta, sokakta, pazar yerlerinde dökme olarak satılan, üreticisi ve özellikleri belli olmayan gıdalar güvenli gıda değildir.</a:t>
            </a:r>
          </a:p>
        </p:txBody>
      </p:sp>
      <p:sp>
        <p:nvSpPr>
          <p:cNvPr id="4" name="Slayt Numarası Yer Tutucusu 3"/>
          <p:cNvSpPr>
            <a:spLocks noGrp="1"/>
          </p:cNvSpPr>
          <p:nvPr>
            <p:ph type="sldNum" sz="quarter" idx="12"/>
          </p:nvPr>
        </p:nvSpPr>
        <p:spPr/>
        <p:txBody>
          <a:bodyPr/>
          <a:lstStyle/>
          <a:p>
            <a:fld id="{9EF47977-1E60-46F8-9C87-02339EFEC401}" type="slidenum">
              <a:rPr lang="tr-TR" smtClean="0"/>
              <a:t>11</a:t>
            </a:fld>
            <a:endParaRPr lang="tr-TR"/>
          </a:p>
        </p:txBody>
      </p:sp>
    </p:spTree>
    <p:extLst>
      <p:ext uri="{BB962C8B-B14F-4D97-AF65-F5344CB8AC3E}">
        <p14:creationId xmlns:p14="http://schemas.microsoft.com/office/powerpoint/2010/main" val="251191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3367" y="3285310"/>
            <a:ext cx="10515600" cy="716239"/>
          </a:xfrm>
        </p:spPr>
        <p:txBody>
          <a:bodyPr>
            <a:normAutofit fontScale="92500" lnSpcReduction="20000"/>
          </a:bodyPr>
          <a:lstStyle/>
          <a:p>
            <a:pPr marL="0" indent="0">
              <a:buNone/>
            </a:pPr>
            <a:r>
              <a:rPr lang="tr-TR" b="1" dirty="0"/>
              <a:t>Gıda güvenliği ya da gıda güvenirliliği ne anlama geliyor?</a:t>
            </a:r>
            <a:r>
              <a:rPr lang="tr-TR" dirty="0" smtClean="0"/>
              <a:t/>
            </a:r>
            <a:br>
              <a:rPr lang="tr-TR" dirty="0" smtClean="0"/>
            </a:br>
            <a:r>
              <a:rPr lang="tr-TR" dirty="0"/>
              <a:t> </a:t>
            </a:r>
          </a:p>
        </p:txBody>
      </p:sp>
      <p:sp>
        <p:nvSpPr>
          <p:cNvPr id="4" name="Slayt Numarası Yer Tutucusu 3"/>
          <p:cNvSpPr>
            <a:spLocks noGrp="1"/>
          </p:cNvSpPr>
          <p:nvPr>
            <p:ph type="sldNum" sz="quarter" idx="12"/>
          </p:nvPr>
        </p:nvSpPr>
        <p:spPr/>
        <p:txBody>
          <a:bodyPr/>
          <a:lstStyle/>
          <a:p>
            <a:fld id="{9EF47977-1E60-46F8-9C87-02339EFEC401}" type="slidenum">
              <a:rPr lang="tr-TR" smtClean="0"/>
              <a:t>12</a:t>
            </a:fld>
            <a:endParaRPr lang="tr-TR"/>
          </a:p>
        </p:txBody>
      </p:sp>
    </p:spTree>
    <p:extLst>
      <p:ext uri="{BB962C8B-B14F-4D97-AF65-F5344CB8AC3E}">
        <p14:creationId xmlns:p14="http://schemas.microsoft.com/office/powerpoint/2010/main" val="176165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b="1" dirty="0"/>
              <a:t>Gıda güvenliği ya da gıda güvenirliliği ne anlama geliyor?</a:t>
            </a:r>
            <a:r>
              <a:rPr lang="tr-TR" dirty="0" smtClean="0"/>
              <a:t/>
            </a:r>
            <a:br>
              <a:rPr lang="tr-TR" dirty="0" smtClean="0"/>
            </a:br>
            <a:r>
              <a:rPr lang="tr-TR" dirty="0"/>
              <a:t>Gıda güvenliği, insanları bakteri, mantar, parazit ve virüs gibi mikropların neden olduğu gıda kaynaklı hastalıklardan korumak için, gıdaların uygun şekilde işlenmesi, pişirilmesi ve korunmasını ifade eder. Böylece, doğru gıda kullanımı uygulamaları, günümüzde gıda kaynaklı hastalıkların görülme riskini ciddi oranda düşürebilir. Yani, gıda güvenliği, zararlı maddelerden bulaşma ve gıda kaynaklı hastalıkları önlemek için, gıda kalitesini koruyan koşulları ve uygulamaları ifade eder. Gıda güvenliği sistemlerinin kullanılmasıyla, gıdalar birçok faktör açısından güvenli olarak üretilir. Günümüzde gıda kaynaklı hastalıkların büyük bir kısmı, gıda güvenliğinin sağlanamadığı şartlarda ve ortamlarda üretilen ürünlerden kaynaklanmaktadır.</a:t>
            </a:r>
            <a:r>
              <a:rPr lang="tr-TR" dirty="0" smtClean="0"/>
              <a:t/>
            </a:r>
            <a:br>
              <a:rPr lang="tr-TR" dirty="0" smtClean="0"/>
            </a:br>
            <a:r>
              <a:rPr lang="tr-TR" dirty="0"/>
              <a:t> </a:t>
            </a:r>
          </a:p>
        </p:txBody>
      </p:sp>
      <p:sp>
        <p:nvSpPr>
          <p:cNvPr id="4" name="Slayt Numarası Yer Tutucusu 3"/>
          <p:cNvSpPr>
            <a:spLocks noGrp="1"/>
          </p:cNvSpPr>
          <p:nvPr>
            <p:ph type="sldNum" sz="quarter" idx="12"/>
          </p:nvPr>
        </p:nvSpPr>
        <p:spPr/>
        <p:txBody>
          <a:bodyPr/>
          <a:lstStyle/>
          <a:p>
            <a:fld id="{9EF47977-1E60-46F8-9C87-02339EFEC401}" type="slidenum">
              <a:rPr lang="tr-TR" smtClean="0"/>
              <a:t>13</a:t>
            </a:fld>
            <a:endParaRPr lang="tr-TR"/>
          </a:p>
        </p:txBody>
      </p:sp>
    </p:spTree>
    <p:extLst>
      <p:ext uri="{BB962C8B-B14F-4D97-AF65-F5344CB8AC3E}">
        <p14:creationId xmlns:p14="http://schemas.microsoft.com/office/powerpoint/2010/main" val="2860421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GIDA GÜVENLİĞİ KÜRESEL BİR SORUN”</a:t>
            </a:r>
            <a:r>
              <a:rPr lang="tr-TR" dirty="0" smtClean="0"/>
              <a:t/>
            </a:r>
            <a:br>
              <a:rPr lang="tr-TR" dirty="0" smtClean="0"/>
            </a:br>
            <a:r>
              <a:rPr lang="tr-TR" b="1" dirty="0"/>
              <a:t>Gıda güvenliği neden önemlidir?</a:t>
            </a:r>
            <a:r>
              <a:rPr lang="tr-TR" dirty="0" smtClean="0"/>
              <a:t/>
            </a:r>
            <a:br>
              <a:rPr lang="tr-TR" dirty="0" smtClean="0"/>
            </a:br>
            <a:r>
              <a:rPr lang="tr-TR" dirty="0"/>
              <a:t>Gıda güvenliği hem üreticiyi hem tüketiciyi yakından ilgilendiren ve de etkileyen küresel bir mevzu, aslında daha da ötesinde bir sorundur. Çünkü günümüzde gıda kaynaklı hastalıkların birçoğunun gıda güvenliğinin sağlanamadığı, uygunsuz şartlarda üretilen ürünlerden kaynaklandığını görmekteyiz.</a:t>
            </a:r>
            <a:r>
              <a:rPr lang="tr-TR" dirty="0" smtClean="0"/>
              <a:t/>
            </a:r>
            <a:br>
              <a:rPr lang="tr-TR" dirty="0" smtClean="0"/>
            </a:br>
            <a:r>
              <a:rPr lang="tr-TR" dirty="0"/>
              <a:t> </a:t>
            </a:r>
          </a:p>
        </p:txBody>
      </p:sp>
      <p:sp>
        <p:nvSpPr>
          <p:cNvPr id="4" name="Slayt Numarası Yer Tutucusu 3"/>
          <p:cNvSpPr>
            <a:spLocks noGrp="1"/>
          </p:cNvSpPr>
          <p:nvPr>
            <p:ph type="sldNum" sz="quarter" idx="12"/>
          </p:nvPr>
        </p:nvSpPr>
        <p:spPr/>
        <p:txBody>
          <a:bodyPr/>
          <a:lstStyle/>
          <a:p>
            <a:fld id="{9EF47977-1E60-46F8-9C87-02339EFEC401}" type="slidenum">
              <a:rPr lang="tr-TR" smtClean="0"/>
              <a:t>14</a:t>
            </a:fld>
            <a:endParaRPr lang="tr-TR"/>
          </a:p>
        </p:txBody>
      </p:sp>
    </p:spTree>
    <p:extLst>
      <p:ext uri="{BB962C8B-B14F-4D97-AF65-F5344CB8AC3E}">
        <p14:creationId xmlns:p14="http://schemas.microsoft.com/office/powerpoint/2010/main" val="199686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6255" y="637563"/>
            <a:ext cx="10515600" cy="5505844"/>
          </a:xfrm>
        </p:spPr>
        <p:txBody>
          <a:bodyPr>
            <a:normAutofit fontScale="70000" lnSpcReduction="20000"/>
          </a:bodyPr>
          <a:lstStyle/>
          <a:p>
            <a:r>
              <a:rPr lang="tr-TR" b="1" dirty="0"/>
              <a:t>Tüketicide gıda güvenliği bilincini artırmak için Sağlık Bakanlığı ve Tarım Bakanlığının ne gibi çalışmaları bulunuyor?</a:t>
            </a:r>
            <a:r>
              <a:rPr lang="tr-TR" dirty="0"/>
              <a:t/>
            </a:r>
            <a:br>
              <a:rPr lang="tr-TR" dirty="0"/>
            </a:br>
            <a:r>
              <a:rPr lang="tr-TR" dirty="0"/>
              <a:t>Hem Sağlık Bakanlığının ve hem de Tarım Bakanlığının bu konuda çok kapsamlı çalışmaları var. Sürekli kontrol ve denetimler yapılıyor. Bakanlıkların tavsiyeleri şöyle sıralanabilir:</a:t>
            </a:r>
          </a:p>
          <a:p>
            <a:r>
              <a:rPr lang="tr-TR" dirty="0"/>
              <a:t>Tüketici öncelikle sağlıklı beslenme bilincini göz önünde bulundurarak "güvenilir gıda" arayışı ile alışverişe çıkmalıdır.</a:t>
            </a:r>
          </a:p>
          <a:p>
            <a:r>
              <a:rPr lang="tr-TR" dirty="0"/>
              <a:t>Olabildiğince doğal veya fazla katkı içermeyen taze yiyeceklere yönelmelidir.</a:t>
            </a:r>
          </a:p>
          <a:p>
            <a:r>
              <a:rPr lang="tr-TR" dirty="0"/>
              <a:t>Güvenilir satış yerlerini ve güvenilir firmaları tercih etmelidir.</a:t>
            </a:r>
          </a:p>
          <a:p>
            <a:r>
              <a:rPr lang="tr-TR" dirty="0"/>
              <a:t>Açıkta satılan, etiketsiz, ruhsatsız ürünlere rağbet etmemelidir.</a:t>
            </a:r>
          </a:p>
          <a:p>
            <a:r>
              <a:rPr lang="tr-TR" dirty="0"/>
              <a:t>Ambalajlı bir ürün de olsa içeriğin, beslenme değerlerinin, katkı maddelerinin, ruhsat tarihi, üretim ve son kullanma tarihlerinin yazılı olup olmadığını kontrol etmelidir.</a:t>
            </a:r>
          </a:p>
          <a:p>
            <a:r>
              <a:rPr lang="tr-TR" dirty="0"/>
              <a:t>Etiketi tahrip olmuş, okunmayan ürünleri satın almamalıdır.</a:t>
            </a:r>
          </a:p>
          <a:p>
            <a:r>
              <a:rPr lang="tr-TR" dirty="0"/>
              <a:t>Ambalajın kırılmamış, bozulmamış, bombeleşmemiş (</a:t>
            </a:r>
            <a:r>
              <a:rPr lang="tr-TR" dirty="0" err="1"/>
              <a:t>şişkinleşmemiş</a:t>
            </a:r>
            <a:r>
              <a:rPr lang="tr-TR" dirty="0"/>
              <a:t>) olmasına dikkat etmelidir.</a:t>
            </a:r>
          </a:p>
          <a:p>
            <a:r>
              <a:rPr lang="tr-TR" dirty="0"/>
              <a:t>Özellikle meyve ve sebzeleri mevsiminde tüketmeli, suni ortamda yetiştirilen sera ürünlerinden uzak durmalıdır.</a:t>
            </a:r>
          </a:p>
          <a:p>
            <a:r>
              <a:rPr lang="tr-TR" dirty="0"/>
              <a:t>Ayrıca gıda ürünü ile ilgili yaşanacak herhangi bir sorundan dolayı hak talep edebilmek adına alışveriş sırasında satın alım belgesini (fiş veya fatura) almalı ve belli bir süre saklamalıdır.</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15</a:t>
            </a:fld>
            <a:endParaRPr lang="tr-TR"/>
          </a:p>
        </p:txBody>
      </p:sp>
    </p:spTree>
    <p:extLst>
      <p:ext uri="{BB962C8B-B14F-4D97-AF65-F5344CB8AC3E}">
        <p14:creationId xmlns:p14="http://schemas.microsoft.com/office/powerpoint/2010/main" val="39069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478" y="1011586"/>
            <a:ext cx="10515600" cy="4351338"/>
          </a:xfrm>
        </p:spPr>
        <p:txBody>
          <a:bodyPr/>
          <a:lstStyle/>
          <a:p>
            <a:pPr marL="0" indent="0" algn="just">
              <a:buNone/>
            </a:pPr>
            <a:r>
              <a:rPr lang="tr-TR" b="1" dirty="0"/>
              <a:t>Tüketici Beklentileri:</a:t>
            </a:r>
            <a:r>
              <a:rPr lang="tr-TR" dirty="0"/>
              <a:t> Gıdaların taze, lezzetli ve besleyici olması, tüketicilerin beklentilerinin temelidir. Gıdalarda raf ömrü, tüketicilere ürünün taze ve güvenli olduğu konusunda güvence verir. Aynı zamanda, tüketicilerin gıda israfını önlemelerine yardımcı olur. Uzun raf ömrüne sahip gıdalar, tüketicilere daha uzun bir süre boyunca tüketme olanağı tanır ve bu da israfı azaltır.</a:t>
            </a:r>
          </a:p>
          <a:p>
            <a:pPr marL="0" indent="0">
              <a:buNone/>
            </a:pPr>
            <a:endParaRPr lang="tr-TR" dirty="0"/>
          </a:p>
        </p:txBody>
      </p:sp>
      <p:pic>
        <p:nvPicPr>
          <p:cNvPr id="4" name="Resim 3"/>
          <p:cNvPicPr>
            <a:picLocks noChangeAspect="1"/>
          </p:cNvPicPr>
          <p:nvPr/>
        </p:nvPicPr>
        <p:blipFill>
          <a:blip r:embed="rId2"/>
          <a:stretch>
            <a:fillRect/>
          </a:stretch>
        </p:blipFill>
        <p:spPr>
          <a:xfrm>
            <a:off x="3382658" y="3511762"/>
            <a:ext cx="5761219" cy="2956816"/>
          </a:xfrm>
          <a:prstGeom prst="rect">
            <a:avLst/>
          </a:prstGeom>
        </p:spPr>
      </p:pic>
      <p:sp>
        <p:nvSpPr>
          <p:cNvPr id="5" name="Slayt Numarası Yer Tutucusu 4"/>
          <p:cNvSpPr>
            <a:spLocks noGrp="1"/>
          </p:cNvSpPr>
          <p:nvPr>
            <p:ph type="sldNum" sz="quarter" idx="12"/>
          </p:nvPr>
        </p:nvSpPr>
        <p:spPr/>
        <p:txBody>
          <a:bodyPr/>
          <a:lstStyle/>
          <a:p>
            <a:fld id="{9EF47977-1E60-46F8-9C87-02339EFEC401}" type="slidenum">
              <a:rPr lang="tr-TR" smtClean="0"/>
              <a:t>16</a:t>
            </a:fld>
            <a:endParaRPr lang="tr-TR"/>
          </a:p>
        </p:txBody>
      </p:sp>
    </p:spTree>
    <p:extLst>
      <p:ext uri="{BB962C8B-B14F-4D97-AF65-F5344CB8AC3E}">
        <p14:creationId xmlns:p14="http://schemas.microsoft.com/office/powerpoint/2010/main" val="8419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93180"/>
            <a:ext cx="10515600" cy="4983783"/>
          </a:xfrm>
        </p:spPr>
        <p:txBody>
          <a:bodyPr/>
          <a:lstStyle/>
          <a:p>
            <a:pPr marL="0" indent="0">
              <a:buNone/>
            </a:pPr>
            <a:r>
              <a:rPr lang="tr-TR" b="1" dirty="0"/>
              <a:t>Endüstri İhtiyaçları:</a:t>
            </a:r>
            <a:r>
              <a:rPr lang="tr-TR" dirty="0"/>
              <a:t> Gıda endüstrisi, ürünlerini mümkün olan en yüksek kalitede ve mümkün olan en uzun süre boyunca muhafaza etme amacı güder. Raf ömrü, üreticilere ürünlerini depolama, taşıma ve satış süreçlerinde etkili bir şekilde yönetme imkanı tanır. Bu da endüstriye rekabet avantajı sağlar</a:t>
            </a:r>
            <a:r>
              <a:rPr lang="tr-TR" dirty="0" smtClean="0"/>
              <a:t>.</a:t>
            </a:r>
          </a:p>
          <a:p>
            <a:pPr marL="0" indent="0">
              <a:buNone/>
            </a:pPr>
            <a:endParaRPr lang="tr-TR" dirty="0"/>
          </a:p>
          <a:p>
            <a:pPr marL="0" indent="0">
              <a:buNone/>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17</a:t>
            </a:fld>
            <a:endParaRPr lang="tr-TR"/>
          </a:p>
        </p:txBody>
      </p:sp>
    </p:spTree>
    <p:extLst>
      <p:ext uri="{BB962C8B-B14F-4D97-AF65-F5344CB8AC3E}">
        <p14:creationId xmlns:p14="http://schemas.microsoft.com/office/powerpoint/2010/main" val="238868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6561"/>
            <a:ext cx="10515600" cy="5690402"/>
          </a:xfrm>
        </p:spPr>
        <p:txBody>
          <a:bodyPr>
            <a:normAutofit fontScale="92500" lnSpcReduction="20000"/>
          </a:bodyPr>
          <a:lstStyle/>
          <a:p>
            <a:pPr algn="just"/>
            <a:r>
              <a:rPr lang="tr-TR" dirty="0"/>
              <a:t>Üretimde dijitalleşme nedeniyle gıda sektöründeki üretim dördüncü sanayi devrimi veya </a:t>
            </a:r>
            <a:r>
              <a:rPr lang="tr-TR" b="1" dirty="0"/>
              <a:t>Endüstri 4.0</a:t>
            </a:r>
            <a:r>
              <a:rPr lang="tr-TR" dirty="0"/>
              <a:t> olarak bilinen büyük bir değişikliğe uğradı. Endüstri 4.0, gelişmekte olan teknolojilerin kullanımı ile müşterilerin, ürünlerin, süreçlerin ve fabrikaların artan dijital bağlantıları tanımlamak için ortaya çıkarılmış bir terimdir. Bu kavram ilk duyulduğunda bilim kurgu gibi gelebilir fakat birkaç basit kelime ile ifade edilebilir: günümüzde gıda endüstrisindeki sistemler merkezi olarak kontrol edilirken gelecekte makineler ve ham maddeler </a:t>
            </a:r>
            <a:r>
              <a:rPr lang="tr-TR" b="1" dirty="0"/>
              <a:t>haberleşme</a:t>
            </a:r>
            <a:r>
              <a:rPr lang="tr-TR" dirty="0"/>
              <a:t> amacıyla bilgi ve iletişim teknolojilerinde kullanılacak. </a:t>
            </a:r>
            <a:r>
              <a:rPr lang="tr-TR" b="1" dirty="0"/>
              <a:t>Gelecekteki gıda fabrikaları akıllı ve çapraz  bağlantılı olacaktır. </a:t>
            </a:r>
            <a:r>
              <a:rPr lang="tr-TR" dirty="0"/>
              <a:t>Aynı zamanda gelecekteki akıllı fabrikalar gıda üreticileri için önemli ölçüde ekonomik avantajlar sağlayacaktır:</a:t>
            </a:r>
          </a:p>
          <a:p>
            <a:pPr algn="just"/>
            <a:r>
              <a:rPr lang="tr-TR" b="1" dirty="0"/>
              <a:t>► Kaynak verimliliği:</a:t>
            </a:r>
            <a:r>
              <a:rPr lang="tr-TR" dirty="0"/>
              <a:t> Otonom olarak makineleri bilgilendiren akıllı ürünler, en iyi marjı elde etmek için çalışmış olacaklar.</a:t>
            </a:r>
          </a:p>
          <a:p>
            <a:pPr algn="just"/>
            <a:r>
              <a:rPr lang="tr-TR" b="1" dirty="0"/>
              <a:t>► İhtiyaç odaklı üretim:</a:t>
            </a:r>
            <a:r>
              <a:rPr lang="tr-TR" dirty="0"/>
              <a:t> Bireysel müşteri isteklerinin doğrudan entegrasyonu ve sipariş, elde edilen verilerin analiziyle üretim sürecinde daha makul bir talep artışı sağlayacak.</a:t>
            </a:r>
          </a:p>
          <a:p>
            <a:pPr algn="just"/>
            <a:r>
              <a:rPr lang="tr-TR" b="1" dirty="0"/>
              <a:t>► Teslimat esnekliği ile satışların artması:</a:t>
            </a:r>
            <a:r>
              <a:rPr lang="tr-TR" dirty="0"/>
              <a:t> Ürünlerin istek üzerine hızlı ve güvenilir bir şekilde teslim edilmesi sağlanacak.</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18</a:t>
            </a:fld>
            <a:endParaRPr lang="tr-TR"/>
          </a:p>
        </p:txBody>
      </p:sp>
    </p:spTree>
    <p:extLst>
      <p:ext uri="{BB962C8B-B14F-4D97-AF65-F5344CB8AC3E}">
        <p14:creationId xmlns:p14="http://schemas.microsoft.com/office/powerpoint/2010/main" val="97512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Diğer faydaları ise tedarik zinciri entegrasyonunda yer alıyor. Gıda sektöründe Endüstri 4.0, işletmelerin birlikte </a:t>
            </a:r>
            <a:r>
              <a:rPr lang="tr-TR" dirty="0" err="1"/>
              <a:t>çalışılabilirlik</a:t>
            </a:r>
            <a:r>
              <a:rPr lang="tr-TR" dirty="0"/>
              <a:t> yoluyla, üretim tesisini tedarik zincirini bağlayarak pazara daha hızlı ürün almasına olanak sağlamaktadır. Verilerle bir model ortaya çıkarmak işletmelerin müşteri taleplerini tahmin etmesine olanak sağlar. Ayrıca bu sayede işletmelere, bilgi koşumunda ve gerçekleştirilmiş çözümlerin incelenmesinde de katkı sağlanmış olur.</a:t>
            </a:r>
          </a:p>
        </p:txBody>
      </p:sp>
      <p:sp>
        <p:nvSpPr>
          <p:cNvPr id="4" name="Slayt Numarası Yer Tutucusu 3"/>
          <p:cNvSpPr>
            <a:spLocks noGrp="1"/>
          </p:cNvSpPr>
          <p:nvPr>
            <p:ph type="sldNum" sz="quarter" idx="12"/>
          </p:nvPr>
        </p:nvSpPr>
        <p:spPr/>
        <p:txBody>
          <a:bodyPr/>
          <a:lstStyle/>
          <a:p>
            <a:fld id="{9EF47977-1E60-46F8-9C87-02339EFEC401}" type="slidenum">
              <a:rPr lang="tr-TR" smtClean="0"/>
              <a:t>19</a:t>
            </a:fld>
            <a:endParaRPr lang="tr-TR"/>
          </a:p>
        </p:txBody>
      </p:sp>
    </p:spTree>
    <p:extLst>
      <p:ext uri="{BB962C8B-B14F-4D97-AF65-F5344CB8AC3E}">
        <p14:creationId xmlns:p14="http://schemas.microsoft.com/office/powerpoint/2010/main" val="252910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57922"/>
            <a:ext cx="10515600" cy="5519041"/>
          </a:xfrm>
        </p:spPr>
        <p:txBody>
          <a:bodyPr>
            <a:normAutofit fontScale="92500" lnSpcReduction="20000"/>
          </a:bodyPr>
          <a:lstStyle/>
          <a:p>
            <a:pPr marL="0" indent="0">
              <a:buNone/>
            </a:pPr>
            <a:r>
              <a:rPr lang="tr-TR" b="1" dirty="0" smtClean="0"/>
              <a:t>GIDALARDA RAF ÖMRÜ DERS İÇERİĞİ</a:t>
            </a:r>
            <a:endParaRPr lang="tr-TR" sz="2400" dirty="0" smtClean="0"/>
          </a:p>
          <a:p>
            <a:pPr marL="457200" lvl="0" indent="-457200">
              <a:buFont typeface="+mj-lt"/>
              <a:buAutoNum type="arabicPeriod"/>
            </a:pPr>
            <a:r>
              <a:rPr lang="tr-TR" sz="1900" b="1" dirty="0" smtClean="0"/>
              <a:t>Raf </a:t>
            </a:r>
            <a:r>
              <a:rPr lang="tr-TR" sz="1900" b="1" dirty="0"/>
              <a:t>Ömrü Tanımı</a:t>
            </a:r>
            <a:r>
              <a:rPr lang="tr-TR" sz="1900" dirty="0"/>
              <a:t>: Gıdanın, belirtilen depolama koşullarında kalitesini kaybetmeden, güvenli bir şekilde tüketilebilmesi için geçen süreye denir.</a:t>
            </a:r>
          </a:p>
          <a:p>
            <a:pPr marL="457200" lvl="0" indent="-457200">
              <a:buFont typeface="+mj-lt"/>
              <a:buAutoNum type="arabicPeriod"/>
            </a:pPr>
            <a:r>
              <a:rPr lang="tr-TR" sz="1900" b="1" dirty="0"/>
              <a:t>Raf Ömrünün Önemi</a:t>
            </a:r>
            <a:r>
              <a:rPr lang="tr-TR" sz="1900" dirty="0"/>
              <a:t>:</a:t>
            </a:r>
          </a:p>
          <a:p>
            <a:pPr marL="457200" lvl="1" indent="0">
              <a:buNone/>
            </a:pPr>
            <a:r>
              <a:rPr lang="tr-TR" sz="1900" dirty="0"/>
              <a:t>Gıda güvenliği</a:t>
            </a:r>
          </a:p>
          <a:p>
            <a:pPr marL="457200" lvl="1" indent="0">
              <a:buNone/>
            </a:pPr>
            <a:r>
              <a:rPr lang="tr-TR" sz="1900" dirty="0"/>
              <a:t>Ekonomik değer</a:t>
            </a:r>
          </a:p>
          <a:p>
            <a:pPr marL="457200" lvl="1" indent="0">
              <a:buNone/>
            </a:pPr>
            <a:r>
              <a:rPr lang="tr-TR" sz="1900" dirty="0"/>
              <a:t>Kalite kontrol</a:t>
            </a:r>
          </a:p>
          <a:p>
            <a:pPr marL="457200" lvl="0" indent="-457200">
              <a:buFont typeface="+mj-lt"/>
              <a:buAutoNum type="arabicPeriod"/>
            </a:pPr>
            <a:r>
              <a:rPr lang="tr-TR" sz="1900" b="1" dirty="0"/>
              <a:t>Raf Ömrünü Etkileyen Faktörler</a:t>
            </a:r>
            <a:r>
              <a:rPr lang="tr-TR" sz="1900" dirty="0"/>
              <a:t>:</a:t>
            </a:r>
          </a:p>
          <a:p>
            <a:pPr marL="457200" lvl="1" indent="0">
              <a:buNone/>
            </a:pPr>
            <a:r>
              <a:rPr lang="tr-TR" sz="1900" b="1" dirty="0"/>
              <a:t>Fiziksel Faktörler</a:t>
            </a:r>
            <a:r>
              <a:rPr lang="tr-TR" sz="1900" dirty="0"/>
              <a:t>: Nem, ışık, oksijen, sıcaklık.</a:t>
            </a:r>
          </a:p>
          <a:p>
            <a:pPr marL="457200" lvl="1" indent="0">
              <a:buNone/>
            </a:pPr>
            <a:r>
              <a:rPr lang="tr-TR" sz="1900" b="1" dirty="0"/>
              <a:t>Kimyasal Faktörler</a:t>
            </a:r>
            <a:r>
              <a:rPr lang="tr-TR" sz="1900" dirty="0"/>
              <a:t>: </a:t>
            </a:r>
            <a:r>
              <a:rPr lang="tr-TR" sz="1900" dirty="0" err="1"/>
              <a:t>Oksidasyon</a:t>
            </a:r>
            <a:r>
              <a:rPr lang="tr-TR" sz="1900" dirty="0"/>
              <a:t>, </a:t>
            </a:r>
            <a:r>
              <a:rPr lang="tr-TR" sz="1900" dirty="0" err="1"/>
              <a:t>enzimatik</a:t>
            </a:r>
            <a:r>
              <a:rPr lang="tr-TR" sz="1900" dirty="0"/>
              <a:t> reaksiyonlar.</a:t>
            </a:r>
          </a:p>
          <a:p>
            <a:pPr marL="457200" lvl="1" indent="0">
              <a:buNone/>
            </a:pPr>
            <a:r>
              <a:rPr lang="tr-TR" sz="1900" b="1" dirty="0"/>
              <a:t>Mikrobiyolojik Faktörler</a:t>
            </a:r>
            <a:r>
              <a:rPr lang="tr-TR" sz="1900" dirty="0"/>
              <a:t>: Bakteri, maya, küf </a:t>
            </a:r>
            <a:r>
              <a:rPr lang="tr-TR" sz="1900" dirty="0" smtClean="0"/>
              <a:t>büyümesi.</a:t>
            </a:r>
          </a:p>
          <a:p>
            <a:pPr marL="457200" indent="-457200">
              <a:buFont typeface="+mj-lt"/>
              <a:buAutoNum type="arabicPeriod"/>
            </a:pPr>
            <a:r>
              <a:rPr lang="tr-TR" sz="1900" b="1" dirty="0" smtClean="0"/>
              <a:t>Raf ömrü çeşitleri</a:t>
            </a:r>
          </a:p>
          <a:p>
            <a:pPr marL="457200" lvl="1" indent="0">
              <a:buNone/>
            </a:pPr>
            <a:r>
              <a:rPr lang="tr-TR" sz="1900" dirty="0" smtClean="0"/>
              <a:t>Raf ömrü hesaplama yöntemleri</a:t>
            </a:r>
            <a:endParaRPr lang="tr-TR" sz="1900" dirty="0"/>
          </a:p>
          <a:p>
            <a:pPr marL="0" lvl="0" indent="0">
              <a:buNone/>
            </a:pPr>
            <a:r>
              <a:rPr lang="tr-TR" sz="1900" b="1" dirty="0" smtClean="0"/>
              <a:t>5.     Raf </a:t>
            </a:r>
            <a:r>
              <a:rPr lang="tr-TR" sz="1900" b="1" dirty="0"/>
              <a:t>Ömrünü Uzatma Yöntemleri</a:t>
            </a:r>
            <a:r>
              <a:rPr lang="tr-TR" sz="1900" dirty="0"/>
              <a:t>:</a:t>
            </a:r>
          </a:p>
          <a:p>
            <a:pPr marL="457200" lvl="1" indent="0">
              <a:buNone/>
            </a:pPr>
            <a:r>
              <a:rPr lang="tr-TR" sz="1900" b="1" dirty="0"/>
              <a:t>Koruyucu Katkılar</a:t>
            </a:r>
            <a:r>
              <a:rPr lang="tr-TR" sz="1900" dirty="0"/>
              <a:t>: Antimikrobiyal ve antioksidan katkı maddeleri.</a:t>
            </a:r>
          </a:p>
          <a:p>
            <a:pPr marL="457200" lvl="1" indent="0">
              <a:buNone/>
            </a:pPr>
            <a:r>
              <a:rPr lang="tr-TR" sz="1900" b="1" dirty="0" err="1"/>
              <a:t>Modifiye</a:t>
            </a:r>
            <a:r>
              <a:rPr lang="tr-TR" sz="1900" b="1" dirty="0"/>
              <a:t> Atmosfer Paketleme (MAP)</a:t>
            </a:r>
            <a:r>
              <a:rPr lang="tr-TR" sz="1900" dirty="0"/>
              <a:t>: Oksijenin alındığı, azot ve karbondioksitin eklendiği paketleme yöntemi.</a:t>
            </a:r>
          </a:p>
          <a:p>
            <a:pPr marL="457200" lvl="1" indent="0">
              <a:buNone/>
            </a:pPr>
            <a:r>
              <a:rPr lang="tr-TR" sz="1900" b="1" dirty="0"/>
              <a:t>Radyasyon</a:t>
            </a:r>
            <a:r>
              <a:rPr lang="tr-TR" sz="1900" dirty="0"/>
              <a:t>: Gıda maddelerinin mikroorganizmalardan arındırılması.</a:t>
            </a:r>
          </a:p>
          <a:p>
            <a:pPr marL="457200" lvl="1" indent="0">
              <a:buNone/>
            </a:pPr>
            <a:r>
              <a:rPr lang="tr-TR" sz="1900" b="1" dirty="0"/>
              <a:t>Düşük Sıcaklık Depolama</a:t>
            </a:r>
            <a:r>
              <a:rPr lang="tr-TR" sz="1900" dirty="0"/>
              <a:t>: Soğuk hava deposu veya dondurma.</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2</a:t>
            </a:fld>
            <a:endParaRPr lang="tr-TR"/>
          </a:p>
        </p:txBody>
      </p:sp>
    </p:spTree>
    <p:extLst>
      <p:ext uri="{BB962C8B-B14F-4D97-AF65-F5344CB8AC3E}">
        <p14:creationId xmlns:p14="http://schemas.microsoft.com/office/powerpoint/2010/main" val="110429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Dördüncü sanayi devrimi, gıdaların raf ömrü konusunda da bizlere birçok katkıda bulunabilecek bir devrimdir. Raf ömrü şüphesiz birçok gıda üreticisi için çok ciddi sorunlar teşkil etmektedir. Talebi aşan miktarda üretim gerçekleştirmemek de çok önemli bir noktadır. Elektronik izlenebilirlik ile bu gibi sorunlar çözüme kavuşabilmesi planlanmaktadır. Bu çözüm üreticilere süpermarket raflarına teslim edilen öğelerin izlenebilmesine olanak sağlamaktadır. Bu, bilgi-bilişim teknolojileri (IT-Information Technologies) olarak bilinen enformasyon teknolojilerin üretimle mühendisliğin birbirine bağlanmasıyla ilgilidir ve sistem aynı zamanda bağlantı sistemlerine ve daha verimli planlama tekniklerine olanak sağlıyor.</a:t>
            </a:r>
          </a:p>
        </p:txBody>
      </p:sp>
      <p:sp>
        <p:nvSpPr>
          <p:cNvPr id="4" name="Slayt Numarası Yer Tutucusu 3"/>
          <p:cNvSpPr>
            <a:spLocks noGrp="1"/>
          </p:cNvSpPr>
          <p:nvPr>
            <p:ph type="sldNum" sz="quarter" idx="12"/>
          </p:nvPr>
        </p:nvSpPr>
        <p:spPr/>
        <p:txBody>
          <a:bodyPr/>
          <a:lstStyle/>
          <a:p>
            <a:fld id="{9EF47977-1E60-46F8-9C87-02339EFEC401}" type="slidenum">
              <a:rPr lang="tr-TR" smtClean="0"/>
              <a:t>20</a:t>
            </a:fld>
            <a:endParaRPr lang="tr-TR"/>
          </a:p>
        </p:txBody>
      </p:sp>
    </p:spTree>
    <p:extLst>
      <p:ext uri="{BB962C8B-B14F-4D97-AF65-F5344CB8AC3E}">
        <p14:creationId xmlns:p14="http://schemas.microsoft.com/office/powerpoint/2010/main" val="321304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556550" y="1516173"/>
            <a:ext cx="8697398" cy="3651445"/>
          </a:xfrm>
          <a:prstGeom prst="rect">
            <a:avLst/>
          </a:prstGeom>
        </p:spPr>
      </p:pic>
      <p:pic>
        <p:nvPicPr>
          <p:cNvPr id="4" name="Resim 3"/>
          <p:cNvPicPr>
            <a:picLocks noChangeAspect="1"/>
          </p:cNvPicPr>
          <p:nvPr/>
        </p:nvPicPr>
        <p:blipFill>
          <a:blip r:embed="rId3"/>
          <a:stretch>
            <a:fillRect/>
          </a:stretch>
        </p:blipFill>
        <p:spPr>
          <a:xfrm>
            <a:off x="6095998" y="0"/>
            <a:ext cx="3" cy="6858000"/>
          </a:xfrm>
          <a:prstGeom prst="rect">
            <a:avLst/>
          </a:prstGeom>
        </p:spPr>
      </p:pic>
      <p:sp>
        <p:nvSpPr>
          <p:cNvPr id="3" name="Slayt Numarası Yer Tutucusu 2"/>
          <p:cNvSpPr>
            <a:spLocks noGrp="1"/>
          </p:cNvSpPr>
          <p:nvPr>
            <p:ph type="sldNum" sz="quarter" idx="12"/>
          </p:nvPr>
        </p:nvSpPr>
        <p:spPr/>
        <p:txBody>
          <a:bodyPr/>
          <a:lstStyle/>
          <a:p>
            <a:fld id="{9EF47977-1E60-46F8-9C87-02339EFEC401}" type="slidenum">
              <a:rPr lang="tr-TR" smtClean="0"/>
              <a:t>21</a:t>
            </a:fld>
            <a:endParaRPr lang="tr-TR"/>
          </a:p>
        </p:txBody>
      </p:sp>
    </p:spTree>
    <p:extLst>
      <p:ext uri="{BB962C8B-B14F-4D97-AF65-F5344CB8AC3E}">
        <p14:creationId xmlns:p14="http://schemas.microsoft.com/office/powerpoint/2010/main" val="2447896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92556"/>
          </a:xfrm>
        </p:spPr>
        <p:txBody>
          <a:bodyPr>
            <a:normAutofit/>
          </a:bodyPr>
          <a:lstStyle/>
          <a:p>
            <a:pPr algn="ctr"/>
            <a:r>
              <a:rPr lang="tr-TR" sz="3200" b="1" dirty="0" smtClean="0"/>
              <a:t>Gıdaların raf ömrüne etki eden faktörler</a:t>
            </a:r>
            <a:endParaRPr lang="tr-TR" sz="3200"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84530343"/>
              </p:ext>
            </p:extLst>
          </p:nvPr>
        </p:nvGraphicFramePr>
        <p:xfrm>
          <a:off x="3445510" y="1827371"/>
          <a:ext cx="5300980" cy="4347845"/>
        </p:xfrm>
        <a:graphic>
          <a:graphicData uri="http://schemas.openxmlformats.org/drawingml/2006/table">
            <a:tbl>
              <a:tblPr firstRow="1" firstCol="1" bandRow="1"/>
              <a:tblGrid>
                <a:gridCol w="2650490"/>
                <a:gridCol w="2650490"/>
              </a:tblGrid>
              <a:tr h="546735">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Gıdanın iç yapısı ile ilgili faktörler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Çevresel faktörler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7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Su </a:t>
                      </a: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Aktivitesi (</a:t>
                      </a:r>
                      <a:r>
                        <a:rPr lang="tr-TR" sz="1400" dirty="0" err="1" smtClean="0">
                          <a:effectLst/>
                          <a:latin typeface="Calibri" panose="020F0502020204030204" pitchFamily="34" charset="0"/>
                          <a:ea typeface="Calibri" panose="020F0502020204030204" pitchFamily="34" charset="0"/>
                          <a:cs typeface="Times New Roman" panose="02020603050405020304" pitchFamily="18" charset="0"/>
                        </a:rPr>
                        <a:t>Water</a:t>
                      </a: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smtClean="0">
                          <a:effectLst/>
                          <a:latin typeface="Calibri" panose="020F0502020204030204" pitchFamily="34" charset="0"/>
                          <a:ea typeface="Calibri" panose="020F0502020204030204" pitchFamily="34" charset="0"/>
                          <a:cs typeface="Times New Roman" panose="02020603050405020304" pitchFamily="18" charset="0"/>
                        </a:rPr>
                        <a:t>activity</a:t>
                      </a: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kern="1200" dirty="0" err="1" smtClean="0">
                          <a:solidFill>
                            <a:schemeClr val="tx1"/>
                          </a:solidFill>
                          <a:effectLst/>
                          <a:latin typeface="+mn-lt"/>
                          <a:ea typeface="+mn-ea"/>
                          <a:cs typeface="+mn-cs"/>
                        </a:rPr>
                        <a:t>a</a:t>
                      </a:r>
                      <a:r>
                        <a:rPr lang="tr-TR" sz="1800" kern="1200" baseline="-25000" dirty="0" err="1" smtClean="0">
                          <a:solidFill>
                            <a:schemeClr val="tx1"/>
                          </a:solidFill>
                          <a:effectLst/>
                          <a:latin typeface="+mn-lt"/>
                          <a:ea typeface="+mn-ea"/>
                          <a:cs typeface="+mn-cs"/>
                        </a:rPr>
                        <a:t>w</a:t>
                      </a:r>
                      <a:r>
                        <a:rPr lang="tr-TR" sz="1800" kern="1200" baseline="-25000" dirty="0" smtClean="0">
                          <a:solidFill>
                            <a:schemeClr val="tx1"/>
                          </a:solidFill>
                          <a:effectLst/>
                          <a:latin typeface="+mn-lt"/>
                          <a:ea typeface="+mn-ea"/>
                          <a:cs typeface="+mn-cs"/>
                        </a:rPr>
                        <a:t> </a:t>
                      </a:r>
                      <a:r>
                        <a:rPr lang="tr-TR" sz="180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800" kern="1200" dirty="0" smtClean="0">
                        <a:solidFill>
                          <a:schemeClr val="tx1"/>
                        </a:solidFill>
                        <a:effectLst/>
                        <a:latin typeface="+mn-lt"/>
                        <a:ea typeface="+mn-ea"/>
                        <a:cs typeface="+mn-cs"/>
                      </a:endParaRP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Gıda üretiminde uygulanan sıcaklık-zaman profili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735">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pH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Depolamadaki sıcaklık kontrolü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735">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Redoks potansiyeli (Eh)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Bağıl nem (%</a:t>
                      </a: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RH,</a:t>
                      </a:r>
                      <a:r>
                        <a:rPr lang="tr-T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400" baseline="0" dirty="0" err="1" smtClean="0">
                          <a:effectLst/>
                          <a:latin typeface="Calibri" panose="020F0502020204030204" pitchFamily="34" charset="0"/>
                          <a:ea typeface="Calibri" panose="020F0502020204030204" pitchFamily="34" charset="0"/>
                          <a:cs typeface="Times New Roman" panose="02020603050405020304" pitchFamily="18" charset="0"/>
                        </a:rPr>
                        <a:t>Relative</a:t>
                      </a:r>
                      <a:r>
                        <a:rPr lang="tr-T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400" baseline="0" dirty="0" err="1" smtClean="0">
                          <a:effectLst/>
                          <a:latin typeface="Calibri" panose="020F0502020204030204" pitchFamily="34" charset="0"/>
                          <a:ea typeface="Calibri" panose="020F0502020204030204" pitchFamily="34" charset="0"/>
                          <a:cs typeface="Times New Roman" panose="02020603050405020304" pitchFamily="18" charset="0"/>
                        </a:rPr>
                        <a:t>humidity</a:t>
                      </a: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735">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Kullanılabilir oksijen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Işığa maruz kalma süresi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(UV veya 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40">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Besin bileşenleri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Depolama süresince çevreden mikrobiyal bulaşma risk faktörleri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65">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Gıdanın doğal mikroflorası ve toplam canlı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Paketin içindeki havanın bileşimi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65">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Üründe kullanılan koruyucu ve katkı maddeleri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Uygulanan ısıl işlemler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ayt Numarası Yer Tutucusu 6"/>
          <p:cNvSpPr>
            <a:spLocks noGrp="1"/>
          </p:cNvSpPr>
          <p:nvPr>
            <p:ph type="sldNum" sz="quarter" idx="12"/>
          </p:nvPr>
        </p:nvSpPr>
        <p:spPr/>
        <p:txBody>
          <a:bodyPr/>
          <a:lstStyle/>
          <a:p>
            <a:fld id="{9EF47977-1E60-46F8-9C87-02339EFEC401}" type="slidenum">
              <a:rPr lang="tr-TR" smtClean="0"/>
              <a:t>22</a:t>
            </a:fld>
            <a:endParaRPr lang="tr-TR"/>
          </a:p>
        </p:txBody>
      </p:sp>
    </p:spTree>
    <p:extLst>
      <p:ext uri="{BB962C8B-B14F-4D97-AF65-F5344CB8AC3E}">
        <p14:creationId xmlns:p14="http://schemas.microsoft.com/office/powerpoint/2010/main" val="412853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92556"/>
          </a:xfrm>
        </p:spPr>
        <p:txBody>
          <a:bodyPr>
            <a:normAutofit/>
          </a:bodyPr>
          <a:lstStyle/>
          <a:p>
            <a:pPr algn="ctr"/>
            <a:r>
              <a:rPr lang="tr-TR" sz="3200" b="1" dirty="0" smtClean="0"/>
              <a:t>Gıdaların raf ömrüne etki eden faktörler</a:t>
            </a:r>
            <a:endParaRPr lang="tr-TR" sz="3200" b="1" dirty="0"/>
          </a:p>
        </p:txBody>
      </p:sp>
      <p:sp>
        <p:nvSpPr>
          <p:cNvPr id="3" name="İçerik Yer Tutucusu 2"/>
          <p:cNvSpPr>
            <a:spLocks noGrp="1"/>
          </p:cNvSpPr>
          <p:nvPr>
            <p:ph idx="1"/>
          </p:nvPr>
        </p:nvSpPr>
        <p:spPr>
          <a:xfrm>
            <a:off x="483415" y="1309322"/>
            <a:ext cx="11225169" cy="4885057"/>
          </a:xfrm>
        </p:spPr>
        <p:txBody>
          <a:bodyPr>
            <a:normAutofit lnSpcReduction="10000"/>
          </a:bodyPr>
          <a:lstStyle/>
          <a:p>
            <a:pPr marL="0" indent="0" algn="just">
              <a:buNone/>
            </a:pPr>
            <a:r>
              <a:rPr lang="tr-TR" dirty="0" smtClean="0"/>
              <a:t>Gıdaların raf ömrüne etki eden birçok faktör vardır. Bu faktörler; </a:t>
            </a:r>
            <a:r>
              <a:rPr lang="tr-TR" b="1" dirty="0" smtClean="0"/>
              <a:t>çevresel faktörler</a:t>
            </a:r>
            <a:r>
              <a:rPr lang="tr-TR" dirty="0" smtClean="0"/>
              <a:t> ve gıdanın kendi yapısına ait </a:t>
            </a:r>
            <a:r>
              <a:rPr lang="tr-TR" b="1" dirty="0" smtClean="0"/>
              <a:t>iç faktörler </a:t>
            </a:r>
            <a:r>
              <a:rPr lang="tr-TR" dirty="0" smtClean="0"/>
              <a:t>olarak sınıflandırılabilir. Çevresel faktörlere örnek olarak, </a:t>
            </a:r>
            <a:r>
              <a:rPr lang="tr-TR" b="1" dirty="0" smtClean="0"/>
              <a:t>sıcaklık, ambalajlama yöntemi, nem, oksijen, ışık gibi faktörler </a:t>
            </a:r>
            <a:r>
              <a:rPr lang="tr-TR" dirty="0" smtClean="0"/>
              <a:t>sayılabilir. Sıcaklık ile gıdada, mikrobiyolojik ve kimyasal reaksiyonlar hızlandırılabilir ya da yavaşlatılabilir. Sıcaklığın arttırılması ile mikrobiyal üreme, </a:t>
            </a:r>
            <a:r>
              <a:rPr lang="tr-TR" dirty="0" err="1" smtClean="0"/>
              <a:t>enzimatik</a:t>
            </a:r>
            <a:r>
              <a:rPr lang="tr-TR" dirty="0" smtClean="0"/>
              <a:t> parçalanma, </a:t>
            </a:r>
            <a:r>
              <a:rPr lang="tr-TR" dirty="0" err="1" smtClean="0"/>
              <a:t>oksidasyon</a:t>
            </a:r>
            <a:r>
              <a:rPr lang="tr-TR" dirty="0" smtClean="0"/>
              <a:t> reaksiyonları hızlanır ve kalite kayıplarına neden olur. Tersi olarak da sıcaklığın düşürülmesi ile bütün bu reaksiyonlar yavaşlatılarak raf ömrü süresi arttırılabilir. Nem de sıcaklık gibi mikrobiyal üreme üzerine etkisi olan bir parametredir. Gıdaların muhafaza edildiği depoların bağıl nemi hem gıdaların su aktivitesi hem de mikroorganizmaların özellikle yüzeyde gelişmesi açısından önemlidir. Düşük su aktivitesine (</a:t>
            </a:r>
            <a:r>
              <a:rPr lang="tr-TR" dirty="0" err="1" smtClean="0"/>
              <a:t>aw</a:t>
            </a:r>
            <a:r>
              <a:rPr lang="tr-TR" dirty="0" smtClean="0"/>
              <a:t>) sahip gıdalar bağıl nemi yüksek ortamlardan olmaktadır. </a:t>
            </a: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23</a:t>
            </a:fld>
            <a:endParaRPr lang="tr-TR"/>
          </a:p>
        </p:txBody>
      </p:sp>
    </p:spTree>
    <p:extLst>
      <p:ext uri="{BB962C8B-B14F-4D97-AF65-F5344CB8AC3E}">
        <p14:creationId xmlns:p14="http://schemas.microsoft.com/office/powerpoint/2010/main" val="2271663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t>Gıdaların raf ömrüne etki eden faktörler</a:t>
            </a:r>
            <a:endParaRPr lang="tr-TR" sz="3200" b="1" dirty="0"/>
          </a:p>
        </p:txBody>
      </p:sp>
      <p:sp>
        <p:nvSpPr>
          <p:cNvPr id="3" name="İçerik Yer Tutucusu 2"/>
          <p:cNvSpPr>
            <a:spLocks noGrp="1"/>
          </p:cNvSpPr>
          <p:nvPr>
            <p:ph idx="1"/>
          </p:nvPr>
        </p:nvSpPr>
        <p:spPr>
          <a:xfrm>
            <a:off x="838200" y="1782082"/>
            <a:ext cx="10515600" cy="4351338"/>
          </a:xfrm>
        </p:spPr>
        <p:txBody>
          <a:bodyPr>
            <a:normAutofit/>
          </a:bodyPr>
          <a:lstStyle/>
          <a:p>
            <a:pPr marL="0" indent="0" algn="just">
              <a:buNone/>
            </a:pPr>
            <a:r>
              <a:rPr lang="tr-TR" dirty="0" smtClean="0"/>
              <a:t>Oksijen varlığının </a:t>
            </a:r>
            <a:r>
              <a:rPr lang="tr-TR" dirty="0" err="1" smtClean="0"/>
              <a:t>sebepolduğu</a:t>
            </a:r>
            <a:r>
              <a:rPr lang="tr-TR" dirty="0" smtClean="0"/>
              <a:t> mikrobiyal üremenin önlenmesi ve raf ömrünün uzatılması adına </a:t>
            </a:r>
            <a:r>
              <a:rPr lang="tr-TR" b="1" dirty="0" err="1" smtClean="0"/>
              <a:t>modifiye</a:t>
            </a:r>
            <a:r>
              <a:rPr lang="tr-TR" b="1" dirty="0" smtClean="0"/>
              <a:t> atmosfer</a:t>
            </a:r>
            <a:r>
              <a:rPr lang="tr-TR" dirty="0" smtClean="0"/>
              <a:t>, </a:t>
            </a:r>
            <a:r>
              <a:rPr lang="tr-TR" b="1" dirty="0" smtClean="0"/>
              <a:t>vakum altında paketleme</a:t>
            </a:r>
            <a:r>
              <a:rPr lang="tr-TR" dirty="0" smtClean="0"/>
              <a:t> yöntemleri kullanılır ve kullanılan ambalajın oksijen ve nem geçirgenliği dikkate alınarak ambalaj seçimi yapılır. </a:t>
            </a:r>
          </a:p>
          <a:p>
            <a:pPr marL="0" indent="0" algn="just">
              <a:buNone/>
            </a:pPr>
            <a:r>
              <a:rPr lang="tr-TR" dirty="0" smtClean="0"/>
              <a:t>Gıdaların ışık altında saklanması ise </a:t>
            </a:r>
            <a:r>
              <a:rPr lang="tr-TR" dirty="0" err="1" smtClean="0"/>
              <a:t>oksidasyonu</a:t>
            </a:r>
            <a:r>
              <a:rPr lang="tr-TR" dirty="0" smtClean="0"/>
              <a:t> hızlandıracağından gıdaların depolanmasında fazla ışıktan kaçınılır ve ışık geçirgenliği az olan ambalaj materyalleri seçilir. Özellikle yağlı gıdalarda </a:t>
            </a:r>
            <a:r>
              <a:rPr lang="tr-TR" dirty="0" err="1" smtClean="0"/>
              <a:t>oksidasyon</a:t>
            </a:r>
            <a:r>
              <a:rPr lang="tr-TR" dirty="0" smtClean="0"/>
              <a:t> ve </a:t>
            </a:r>
            <a:r>
              <a:rPr lang="tr-TR" dirty="0" err="1" smtClean="0"/>
              <a:t>ransidite</a:t>
            </a:r>
            <a:r>
              <a:rPr lang="tr-TR" dirty="0" smtClean="0"/>
              <a:t> (acılaşma) reaksiyonları ışık ile hızlanır. Gıdanın fazla ışığa maruz kalması sonucu bazı vitamin kayıpları da gözlenmektedir. </a:t>
            </a: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24</a:t>
            </a:fld>
            <a:endParaRPr lang="tr-TR"/>
          </a:p>
        </p:txBody>
      </p:sp>
    </p:spTree>
    <p:extLst>
      <p:ext uri="{BB962C8B-B14F-4D97-AF65-F5344CB8AC3E}">
        <p14:creationId xmlns:p14="http://schemas.microsoft.com/office/powerpoint/2010/main" val="30100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6345"/>
            <a:ext cx="10515600" cy="5220618"/>
          </a:xfrm>
        </p:spPr>
        <p:txBody>
          <a:bodyPr/>
          <a:lstStyle/>
          <a:p>
            <a:r>
              <a:rPr lang="tr-TR" dirty="0" smtClean="0"/>
              <a:t>Gıdaya özgü iç faktörlere ise, </a:t>
            </a:r>
            <a:r>
              <a:rPr lang="tr-TR" b="1" dirty="0" smtClean="0"/>
              <a:t>su aktivitesi, </a:t>
            </a:r>
            <a:r>
              <a:rPr lang="tr-TR" b="1" dirty="0" err="1" smtClean="0"/>
              <a:t>pH</a:t>
            </a:r>
            <a:r>
              <a:rPr lang="tr-TR" b="1" dirty="0" smtClean="0"/>
              <a:t>, mikrobiyal yük ve gıdaya eklenen antimikrobiyal, </a:t>
            </a:r>
            <a:r>
              <a:rPr lang="tr-TR" b="1" dirty="0" err="1" smtClean="0"/>
              <a:t>antifungal</a:t>
            </a:r>
            <a:r>
              <a:rPr lang="tr-TR" b="1" dirty="0" smtClean="0"/>
              <a:t> katkı miktarı </a:t>
            </a:r>
            <a:r>
              <a:rPr lang="tr-TR" dirty="0" smtClean="0"/>
              <a:t>örnek verilebilir. </a:t>
            </a:r>
          </a:p>
          <a:p>
            <a:pPr algn="just"/>
            <a:r>
              <a:rPr lang="tr-TR" dirty="0" smtClean="0"/>
              <a:t>Gıdaların su aktivitesi ve </a:t>
            </a:r>
            <a:r>
              <a:rPr lang="tr-TR" dirty="0" err="1" smtClean="0"/>
              <a:t>pH</a:t>
            </a:r>
            <a:r>
              <a:rPr lang="tr-TR" dirty="0" smtClean="0"/>
              <a:t> değeri bozulma hızına etki eden faktörlerdendir. Gıdanın su aktivitesinin yüksek olması (0.7-1.0) mikrobiyal üreme, 0.4-0.7 arasında olması esmerleşme reaksiyonları için uygundur. Gıdanın içerisinde mikrobiyal üremeyi engelleyecek katkı maddesi kullanılmış ise raf ömrü daha uzundur. Aynı şekilde gıdaya uygulanan işlemlerde raf ömründe etkilidir. Sterilize edilmiş olan bir içme sütü pastörize edilmiş içme sütüne göre daha uzun raf ömrüne sahiptir. </a:t>
            </a:r>
          </a:p>
          <a:p>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25</a:t>
            </a:fld>
            <a:endParaRPr lang="tr-TR"/>
          </a:p>
        </p:txBody>
      </p:sp>
    </p:spTree>
    <p:extLst>
      <p:ext uri="{BB962C8B-B14F-4D97-AF65-F5344CB8AC3E}">
        <p14:creationId xmlns:p14="http://schemas.microsoft.com/office/powerpoint/2010/main" val="1685761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79606"/>
          </a:xfrm>
        </p:spPr>
        <p:txBody>
          <a:bodyPr>
            <a:normAutofit fontScale="90000"/>
          </a:bodyPr>
          <a:lstStyle/>
          <a:p>
            <a:r>
              <a:rPr lang="tr-TR" b="1" i="1" dirty="0" smtClean="0">
                <a:solidFill>
                  <a:srgbClr val="C00000"/>
                </a:solidFill>
              </a:rPr>
              <a:t>Hatırlatmalar</a:t>
            </a:r>
            <a:r>
              <a:rPr lang="tr-TR" b="1" i="1" dirty="0" smtClean="0">
                <a:solidFill>
                  <a:srgbClr val="C00000"/>
                </a:solidFill>
                <a:sym typeface="Wingdings" panose="05000000000000000000" pitchFamily="2" charset="2"/>
              </a:rPr>
              <a:t> !!</a:t>
            </a:r>
            <a:endParaRPr lang="tr-TR" b="1" i="1" dirty="0">
              <a:solidFill>
                <a:srgbClr val="C00000"/>
              </a:solidFill>
            </a:endParaRPr>
          </a:p>
        </p:txBody>
      </p:sp>
      <p:sp>
        <p:nvSpPr>
          <p:cNvPr id="3" name="İçerik Yer Tutucusu 2"/>
          <p:cNvSpPr>
            <a:spLocks noGrp="1"/>
          </p:cNvSpPr>
          <p:nvPr>
            <p:ph idx="1"/>
          </p:nvPr>
        </p:nvSpPr>
        <p:spPr>
          <a:xfrm>
            <a:off x="838200" y="966651"/>
            <a:ext cx="10515600" cy="5210312"/>
          </a:xfrm>
        </p:spPr>
        <p:txBody>
          <a:bodyPr/>
          <a:lstStyle/>
          <a:p>
            <a:pPr marL="0" indent="0">
              <a:buNone/>
            </a:pPr>
            <a:r>
              <a:rPr lang="tr-TR" dirty="0" smtClean="0">
                <a:solidFill>
                  <a:srgbClr val="0070C0"/>
                </a:solidFill>
              </a:rPr>
              <a:t>SORU: </a:t>
            </a:r>
            <a:r>
              <a:rPr lang="tr-TR" dirty="0" err="1" smtClean="0">
                <a:solidFill>
                  <a:srgbClr val="0070C0"/>
                </a:solidFill>
              </a:rPr>
              <a:t>pH</a:t>
            </a:r>
            <a:r>
              <a:rPr lang="tr-TR" dirty="0" smtClean="0">
                <a:solidFill>
                  <a:srgbClr val="0070C0"/>
                </a:solidFill>
              </a:rPr>
              <a:t> nedir?</a:t>
            </a:r>
          </a:p>
          <a:p>
            <a:pPr marL="0" indent="0">
              <a:buNone/>
            </a:pPr>
            <a:r>
              <a:rPr lang="tr-TR" sz="2400" dirty="0" err="1"/>
              <a:t>pH</a:t>
            </a:r>
            <a:r>
              <a:rPr lang="tr-TR" sz="2400" dirty="0"/>
              <a:t> bir çözeltinin asitlik veya </a:t>
            </a:r>
            <a:r>
              <a:rPr lang="tr-TR" sz="2400" dirty="0" err="1"/>
              <a:t>alkalinlik</a:t>
            </a:r>
            <a:r>
              <a:rPr lang="tr-TR" sz="2400" dirty="0"/>
              <a:t> derecesini tarif eden ölçü </a:t>
            </a:r>
            <a:r>
              <a:rPr lang="tr-TR" sz="2400" dirty="0" smtClean="0"/>
              <a:t>birimidir. 0 (Sıfırdan) </a:t>
            </a:r>
            <a:r>
              <a:rPr lang="tr-TR" sz="2400" dirty="0"/>
              <a:t>14'e kadar olan bir skalada ölçülür. </a:t>
            </a:r>
          </a:p>
          <a:p>
            <a:pPr marL="0" indent="0">
              <a:buNone/>
            </a:pPr>
            <a:r>
              <a:rPr lang="tr-TR" sz="2400" dirty="0" err="1"/>
              <a:t>pH</a:t>
            </a:r>
            <a:r>
              <a:rPr lang="tr-TR" sz="2400" dirty="0"/>
              <a:t> tanımı Hidrojen konsantrasyonunun eksi logaritması </a:t>
            </a:r>
            <a:r>
              <a:rPr lang="tr-TR" sz="2400" dirty="0" smtClean="0"/>
              <a:t>olarak verilebilir.</a:t>
            </a:r>
            <a:r>
              <a:rPr lang="tr-TR" sz="2400" dirty="0"/>
              <a:t>   </a:t>
            </a:r>
            <a:r>
              <a:rPr lang="tr-TR" dirty="0"/>
              <a:t>                                                    </a:t>
            </a:r>
            <a:endParaRPr lang="tr-TR" dirty="0" smtClean="0"/>
          </a:p>
          <a:p>
            <a:pPr marL="0" indent="0">
              <a:buNone/>
            </a:pPr>
            <a:r>
              <a:rPr lang="tr-TR" dirty="0"/>
              <a:t>                </a:t>
            </a:r>
            <a:r>
              <a:rPr lang="tr-TR" i="1" dirty="0" err="1"/>
              <a:t>pH</a:t>
            </a:r>
            <a:r>
              <a:rPr lang="tr-TR" i="1" dirty="0"/>
              <a:t> = -</a:t>
            </a:r>
            <a:r>
              <a:rPr lang="tr-TR" i="1" dirty="0" err="1"/>
              <a:t>log</a:t>
            </a:r>
            <a:r>
              <a:rPr lang="tr-TR" i="1" dirty="0"/>
              <a:t>[H</a:t>
            </a:r>
            <a:r>
              <a:rPr lang="tr-TR" i="1" baseline="30000" dirty="0"/>
              <a:t>+</a:t>
            </a:r>
            <a:r>
              <a:rPr lang="tr-TR" i="1" dirty="0"/>
              <a:t>]</a:t>
            </a:r>
          </a:p>
          <a:p>
            <a:pPr marL="0" indent="0">
              <a:buNone/>
            </a:pPr>
            <a:endParaRPr lang="tr-TR" dirty="0"/>
          </a:p>
        </p:txBody>
      </p:sp>
      <p:pic>
        <p:nvPicPr>
          <p:cNvPr id="4" name="Resim 3"/>
          <p:cNvPicPr>
            <a:picLocks noChangeAspect="1"/>
          </p:cNvPicPr>
          <p:nvPr/>
        </p:nvPicPr>
        <p:blipFill>
          <a:blip r:embed="rId3"/>
          <a:stretch>
            <a:fillRect/>
          </a:stretch>
        </p:blipFill>
        <p:spPr>
          <a:xfrm>
            <a:off x="3640183" y="3822840"/>
            <a:ext cx="5878286" cy="2607428"/>
          </a:xfrm>
          <a:prstGeom prst="rect">
            <a:avLst/>
          </a:prstGeom>
          <a:ln w="15875">
            <a:solidFill>
              <a:schemeClr val="accent1"/>
            </a:solidFill>
          </a:ln>
        </p:spPr>
      </p:pic>
      <p:sp>
        <p:nvSpPr>
          <p:cNvPr id="6" name="Slayt Numarası Yer Tutucusu 5"/>
          <p:cNvSpPr>
            <a:spLocks noGrp="1"/>
          </p:cNvSpPr>
          <p:nvPr>
            <p:ph type="sldNum" sz="quarter" idx="12"/>
          </p:nvPr>
        </p:nvSpPr>
        <p:spPr/>
        <p:txBody>
          <a:bodyPr/>
          <a:lstStyle/>
          <a:p>
            <a:fld id="{9EF47977-1E60-46F8-9C87-02339EFEC401}" type="slidenum">
              <a:rPr lang="tr-TR" smtClean="0"/>
              <a:t>26</a:t>
            </a:fld>
            <a:endParaRPr lang="tr-TR"/>
          </a:p>
        </p:txBody>
      </p:sp>
    </p:spTree>
    <p:extLst>
      <p:ext uri="{BB962C8B-B14F-4D97-AF65-F5344CB8AC3E}">
        <p14:creationId xmlns:p14="http://schemas.microsoft.com/office/powerpoint/2010/main" val="337495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83905"/>
          </a:xfrm>
        </p:spPr>
        <p:txBody>
          <a:bodyPr>
            <a:normAutofit fontScale="90000"/>
          </a:bodyPr>
          <a:lstStyle/>
          <a:p>
            <a:r>
              <a:rPr lang="tr-TR" i="1" dirty="0" smtClean="0">
                <a:solidFill>
                  <a:srgbClr val="0070C0"/>
                </a:solidFill>
              </a:rPr>
              <a:t/>
            </a:r>
            <a:br>
              <a:rPr lang="tr-TR" i="1" dirty="0" smtClean="0">
                <a:solidFill>
                  <a:srgbClr val="0070C0"/>
                </a:solidFill>
              </a:rPr>
            </a:br>
            <a:r>
              <a:rPr lang="tr-TR" i="1" dirty="0" smtClean="0">
                <a:solidFill>
                  <a:srgbClr val="0070C0"/>
                </a:solidFill>
              </a:rPr>
              <a:t>SORU</a:t>
            </a:r>
            <a:r>
              <a:rPr lang="tr-TR" i="1" dirty="0">
                <a:solidFill>
                  <a:srgbClr val="0070C0"/>
                </a:solidFill>
              </a:rPr>
              <a:t>: </a:t>
            </a:r>
            <a:r>
              <a:rPr lang="tr-TR" i="1" dirty="0" smtClean="0">
                <a:solidFill>
                  <a:srgbClr val="0070C0"/>
                </a:solidFill>
              </a:rPr>
              <a:t>Bağıl nem (</a:t>
            </a:r>
            <a:r>
              <a:rPr lang="tr-TR" i="1" dirty="0" err="1" smtClean="0">
                <a:solidFill>
                  <a:srgbClr val="0070C0"/>
                </a:solidFill>
              </a:rPr>
              <a:t>Relative</a:t>
            </a:r>
            <a:r>
              <a:rPr lang="tr-TR" i="1" dirty="0" smtClean="0">
                <a:solidFill>
                  <a:srgbClr val="0070C0"/>
                </a:solidFill>
              </a:rPr>
              <a:t> </a:t>
            </a:r>
            <a:r>
              <a:rPr lang="tr-TR" i="1" dirty="0" err="1" smtClean="0">
                <a:solidFill>
                  <a:srgbClr val="0070C0"/>
                </a:solidFill>
              </a:rPr>
              <a:t>humidity</a:t>
            </a:r>
            <a:r>
              <a:rPr lang="tr-TR" i="1" dirty="0" smtClean="0">
                <a:solidFill>
                  <a:srgbClr val="0070C0"/>
                </a:solidFill>
              </a:rPr>
              <a:t>; RH%) nedir?</a:t>
            </a:r>
            <a:r>
              <a:rPr lang="tr-TR" dirty="0">
                <a:solidFill>
                  <a:srgbClr val="0070C0"/>
                </a:solidFill>
              </a:rPr>
              <a:t/>
            </a:r>
            <a:br>
              <a:rPr lang="tr-TR" dirty="0">
                <a:solidFill>
                  <a:srgbClr val="0070C0"/>
                </a:solidFill>
              </a:rPr>
            </a:br>
            <a:endParaRPr lang="tr-TR" dirty="0"/>
          </a:p>
        </p:txBody>
      </p:sp>
      <p:sp>
        <p:nvSpPr>
          <p:cNvPr id="3" name="İçerik Yer Tutucusu 2"/>
          <p:cNvSpPr>
            <a:spLocks noGrp="1"/>
          </p:cNvSpPr>
          <p:nvPr>
            <p:ph idx="1"/>
          </p:nvPr>
        </p:nvSpPr>
        <p:spPr>
          <a:xfrm>
            <a:off x="838200" y="953311"/>
            <a:ext cx="10515600" cy="5223652"/>
          </a:xfrm>
        </p:spPr>
        <p:txBody>
          <a:bodyPr>
            <a:normAutofit fontScale="92500" lnSpcReduction="20000"/>
          </a:bodyPr>
          <a:lstStyle/>
          <a:p>
            <a:pPr marL="0" indent="0" algn="just">
              <a:buNone/>
            </a:pPr>
            <a:r>
              <a:rPr lang="tr-TR" dirty="0"/>
              <a:t>Havada bulunan su buharı </a:t>
            </a:r>
            <a:r>
              <a:rPr lang="tr-TR" b="1" dirty="0"/>
              <a:t>nem</a:t>
            </a:r>
            <a:r>
              <a:rPr lang="tr-TR" dirty="0"/>
              <a:t> olarak tanımlanır</a:t>
            </a:r>
            <a:r>
              <a:rPr lang="tr-TR" dirty="0" smtClean="0"/>
              <a:t>.</a:t>
            </a:r>
          </a:p>
          <a:p>
            <a:pPr marL="0" indent="0" algn="just">
              <a:buNone/>
            </a:pPr>
            <a:r>
              <a:rPr lang="tr-TR" dirty="0"/>
              <a:t>Havanın sıcaklığına bağlı olarak taşıyabileceği maksimum nem miktarına </a:t>
            </a:r>
            <a:r>
              <a:rPr lang="tr-TR" b="1" dirty="0"/>
              <a:t>Doyma Noktası </a:t>
            </a:r>
            <a:r>
              <a:rPr lang="tr-TR" dirty="0" smtClean="0"/>
              <a:t>denir.</a:t>
            </a:r>
          </a:p>
          <a:p>
            <a:pPr marL="0" indent="0" algn="just">
              <a:buNone/>
            </a:pPr>
            <a:r>
              <a:rPr lang="tr-TR" dirty="0"/>
              <a:t>Su her sıcaklıkta buharlaşır. </a:t>
            </a:r>
            <a:r>
              <a:rPr lang="tr-TR" dirty="0" smtClean="0"/>
              <a:t>Atmosferde </a:t>
            </a:r>
            <a:r>
              <a:rPr lang="tr-TR" dirty="0"/>
              <a:t>sürekli olarak bir miktar nem </a:t>
            </a:r>
            <a:r>
              <a:rPr lang="tr-TR" dirty="0" smtClean="0"/>
              <a:t>vardır</a:t>
            </a:r>
            <a:r>
              <a:rPr lang="tr-TR" dirty="0"/>
              <a:t> </a:t>
            </a:r>
            <a:r>
              <a:rPr lang="tr-TR" dirty="0" smtClean="0"/>
              <a:t>ve bu </a:t>
            </a:r>
            <a:r>
              <a:rPr lang="tr-TR" b="1" dirty="0"/>
              <a:t>atmosfer nemliliği </a:t>
            </a:r>
            <a:r>
              <a:rPr lang="tr-TR" dirty="0" smtClean="0"/>
              <a:t>olarak adlandırılır.</a:t>
            </a:r>
          </a:p>
          <a:p>
            <a:pPr marL="0" indent="0" algn="just">
              <a:buNone/>
            </a:pPr>
            <a:r>
              <a:rPr lang="tr-TR" b="1" dirty="0"/>
              <a:t>Bağıl </a:t>
            </a:r>
            <a:r>
              <a:rPr lang="tr-TR" b="1" dirty="0" smtClean="0"/>
              <a:t>Nem ise </a:t>
            </a:r>
            <a:r>
              <a:rPr lang="tr-TR" dirty="0"/>
              <a:t>hav</a:t>
            </a:r>
            <a:r>
              <a:rPr lang="tr-TR" dirty="0" smtClean="0"/>
              <a:t>adaki </a:t>
            </a:r>
            <a:r>
              <a:rPr lang="tr-TR" dirty="0"/>
              <a:t>nemin, aynı sıcaklıkta havanın taşıyabileceği maksimum neme oranıdır ve </a:t>
            </a:r>
            <a:r>
              <a:rPr lang="tr-TR" b="1" dirty="0" smtClean="0"/>
              <a:t>yüzde (%) </a:t>
            </a:r>
            <a:r>
              <a:rPr lang="tr-TR" dirty="0" smtClean="0"/>
              <a:t>ol</a:t>
            </a:r>
            <a:r>
              <a:rPr lang="tr-TR" dirty="0"/>
              <a:t>arak ifade edilir</a:t>
            </a:r>
            <a:r>
              <a:rPr lang="tr-TR" dirty="0" smtClean="0"/>
              <a:t>. Bağıl nem higrometre ile ölçülür.</a:t>
            </a:r>
          </a:p>
          <a:p>
            <a:pPr marL="0" indent="0" algn="just">
              <a:buNone/>
            </a:pPr>
            <a:r>
              <a:rPr lang="tr-TR" dirty="0"/>
              <a:t>Verilen koşullar altında havanın içindeki gerçek su buharı basıncının, aynı sıcaklıkta doymuş haldeki havanın su buhar basıncına oranıdır. % ile ifade edilir. </a:t>
            </a:r>
            <a:r>
              <a:rPr lang="tr-TR" dirty="0" smtClean="0"/>
              <a:t>Ayrıca, </a:t>
            </a:r>
            <a:r>
              <a:rPr lang="tr-TR" dirty="0"/>
              <a:t>bağıl nem, verilen koşullar altında havanın içinde bulunan su buharının </a:t>
            </a:r>
            <a:r>
              <a:rPr lang="tr-TR" dirty="0" err="1"/>
              <a:t>mol</a:t>
            </a:r>
            <a:r>
              <a:rPr lang="tr-TR" dirty="0"/>
              <a:t> fraksiyonunun, aynı sıcaklık ve basınç altında doymuş haldeki havanın su buharının </a:t>
            </a:r>
            <a:r>
              <a:rPr lang="tr-TR" dirty="0" err="1" smtClean="0"/>
              <a:t>mol</a:t>
            </a:r>
            <a:r>
              <a:rPr lang="tr-TR" dirty="0" smtClean="0"/>
              <a:t> fraksiyonuna </a:t>
            </a:r>
            <a:r>
              <a:rPr lang="tr-TR" dirty="0"/>
              <a:t>oranı şeklinde de tanımlanabilir.</a:t>
            </a:r>
          </a:p>
          <a:p>
            <a:pPr marL="0" indent="0" algn="just">
              <a:buNone/>
            </a:pPr>
            <a:r>
              <a:rPr lang="tr-TR" dirty="0" smtClean="0"/>
              <a:t>Doygun </a:t>
            </a:r>
            <a:r>
              <a:rPr lang="tr-TR" dirty="0"/>
              <a:t>durumda bulunan havadaki su buharının yaptığı basınca Doygun Buhar Basıncı </a:t>
            </a:r>
            <a:r>
              <a:rPr lang="tr-TR" dirty="0" smtClean="0"/>
              <a:t>denir ve bu hava </a:t>
            </a:r>
            <a:r>
              <a:rPr lang="tr-TR" dirty="0"/>
              <a:t>kütlesinin sıcaklığı ile doğrudan </a:t>
            </a:r>
            <a:r>
              <a:rPr lang="tr-TR" dirty="0" smtClean="0"/>
              <a:t>ilgilidir. </a:t>
            </a: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27</a:t>
            </a:fld>
            <a:endParaRPr lang="tr-TR"/>
          </a:p>
        </p:txBody>
      </p:sp>
    </p:spTree>
    <p:extLst>
      <p:ext uri="{BB962C8B-B14F-4D97-AF65-F5344CB8AC3E}">
        <p14:creationId xmlns:p14="http://schemas.microsoft.com/office/powerpoint/2010/main" val="304925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83905"/>
          </a:xfrm>
        </p:spPr>
        <p:txBody>
          <a:bodyPr>
            <a:normAutofit fontScale="90000"/>
          </a:bodyPr>
          <a:lstStyle/>
          <a:p>
            <a:r>
              <a:rPr lang="tr-TR" i="1" dirty="0" smtClean="0">
                <a:solidFill>
                  <a:srgbClr val="0070C0"/>
                </a:solidFill>
              </a:rPr>
              <a:t/>
            </a:r>
            <a:br>
              <a:rPr lang="tr-TR" i="1" dirty="0" smtClean="0">
                <a:solidFill>
                  <a:srgbClr val="0070C0"/>
                </a:solidFill>
              </a:rPr>
            </a:br>
            <a:r>
              <a:rPr lang="tr-TR" i="1" dirty="0" smtClean="0">
                <a:solidFill>
                  <a:srgbClr val="0070C0"/>
                </a:solidFill>
              </a:rPr>
              <a:t>SORU</a:t>
            </a:r>
            <a:r>
              <a:rPr lang="tr-TR" i="1" dirty="0">
                <a:solidFill>
                  <a:srgbClr val="0070C0"/>
                </a:solidFill>
              </a:rPr>
              <a:t>: </a:t>
            </a:r>
            <a:r>
              <a:rPr lang="tr-TR" i="1" dirty="0" smtClean="0">
                <a:solidFill>
                  <a:srgbClr val="0070C0"/>
                </a:solidFill>
              </a:rPr>
              <a:t>Su aktivitesi (</a:t>
            </a:r>
            <a:r>
              <a:rPr lang="tr-TR" i="1" dirty="0" err="1" smtClean="0">
                <a:solidFill>
                  <a:srgbClr val="0070C0"/>
                </a:solidFill>
              </a:rPr>
              <a:t>aw</a:t>
            </a:r>
            <a:r>
              <a:rPr lang="tr-TR" i="1" dirty="0" smtClean="0">
                <a:solidFill>
                  <a:srgbClr val="0070C0"/>
                </a:solidFill>
              </a:rPr>
              <a:t>) nedir?</a:t>
            </a:r>
            <a:r>
              <a:rPr lang="tr-TR" dirty="0">
                <a:solidFill>
                  <a:srgbClr val="0070C0"/>
                </a:solidFill>
              </a:rPr>
              <a:t/>
            </a:r>
            <a:br>
              <a:rPr lang="tr-TR" dirty="0">
                <a:solidFill>
                  <a:srgbClr val="0070C0"/>
                </a:solidFill>
              </a:rPr>
            </a:br>
            <a:endParaRPr lang="tr-TR" dirty="0"/>
          </a:p>
        </p:txBody>
      </p:sp>
      <p:sp>
        <p:nvSpPr>
          <p:cNvPr id="3" name="İçerik Yer Tutucusu 2"/>
          <p:cNvSpPr>
            <a:spLocks noGrp="1"/>
          </p:cNvSpPr>
          <p:nvPr>
            <p:ph idx="1"/>
          </p:nvPr>
        </p:nvSpPr>
        <p:spPr>
          <a:xfrm>
            <a:off x="838200" y="953311"/>
            <a:ext cx="10515600" cy="5223652"/>
          </a:xfrm>
        </p:spPr>
        <p:txBody>
          <a:bodyPr/>
          <a:lstStyle/>
          <a:p>
            <a:pPr marL="0" indent="0">
              <a:buNone/>
            </a:pPr>
            <a:r>
              <a:rPr lang="tr-TR" dirty="0"/>
              <a:t>Su Aktivitesi (</a:t>
            </a:r>
            <a:r>
              <a:rPr lang="tr-TR" dirty="0" err="1"/>
              <a:t>aw</a:t>
            </a:r>
            <a:r>
              <a:rPr lang="tr-TR" dirty="0"/>
              <a:t>), üründeki suyun buhar basıncının, aynı sıcaklıktaki saf suyun buhar basıncına oranı olarak tanımlanmıştır </a:t>
            </a:r>
            <a:endParaRPr lang="tr-TR" dirty="0" smtClean="0"/>
          </a:p>
          <a:p>
            <a:pPr marL="0" indent="0">
              <a:buNone/>
            </a:pPr>
            <a:endParaRPr lang="tr-TR" dirty="0"/>
          </a:p>
          <a:p>
            <a:pPr marL="0" indent="0">
              <a:buNone/>
            </a:pPr>
            <a:r>
              <a:rPr lang="tr-TR" dirty="0" smtClean="0"/>
              <a:t>     </a:t>
            </a:r>
            <a:r>
              <a:rPr lang="tr-TR" dirty="0" err="1" smtClean="0"/>
              <a:t>aw</a:t>
            </a:r>
            <a:r>
              <a:rPr lang="tr-TR" dirty="0" smtClean="0"/>
              <a:t>=  (P / Po)  veya    </a:t>
            </a:r>
            <a:r>
              <a:rPr lang="tr-TR" dirty="0" err="1" smtClean="0"/>
              <a:t>aw</a:t>
            </a:r>
            <a:r>
              <a:rPr lang="tr-TR" dirty="0" smtClean="0"/>
              <a:t> = Denge Bağıl nemi (%) /100</a:t>
            </a:r>
          </a:p>
          <a:p>
            <a:pPr marL="0" indent="0">
              <a:buNone/>
            </a:pPr>
            <a:endParaRPr lang="tr-TR" dirty="0" smtClean="0"/>
          </a:p>
          <a:p>
            <a:pPr marL="0" indent="0">
              <a:buNone/>
            </a:pPr>
            <a:r>
              <a:rPr lang="tr-TR" dirty="0" smtClean="0"/>
              <a:t>Saf suyun su aktivitesi %100 su, ve 1 </a:t>
            </a:r>
            <a:r>
              <a:rPr lang="tr-TR" dirty="0" err="1" smtClean="0"/>
              <a:t>dir</a:t>
            </a:r>
            <a:r>
              <a:rPr lang="tr-TR" dirty="0" smtClean="0"/>
              <a:t>. Su aktivitesi değeri 0 ile 1 arasında değişir.</a:t>
            </a: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28</a:t>
            </a:fld>
            <a:endParaRPr lang="tr-TR"/>
          </a:p>
        </p:txBody>
      </p:sp>
    </p:spTree>
    <p:extLst>
      <p:ext uri="{BB962C8B-B14F-4D97-AF65-F5344CB8AC3E}">
        <p14:creationId xmlns:p14="http://schemas.microsoft.com/office/powerpoint/2010/main" val="247763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88186"/>
          </a:xfrm>
        </p:spPr>
        <p:txBody>
          <a:bodyPr>
            <a:normAutofit/>
          </a:bodyPr>
          <a:lstStyle/>
          <a:p>
            <a:r>
              <a:rPr lang="tr-TR" sz="3200" b="1" i="1" dirty="0" smtClean="0"/>
              <a:t>Denge nemi ve </a:t>
            </a:r>
            <a:r>
              <a:rPr lang="tr-TR" sz="3200" b="1" i="1" dirty="0" err="1" smtClean="0"/>
              <a:t>sorpsiyon</a:t>
            </a:r>
            <a:r>
              <a:rPr lang="tr-TR" sz="3200" b="1" i="1" dirty="0" smtClean="0"/>
              <a:t> grafiği</a:t>
            </a:r>
            <a:endParaRPr lang="tr-TR" sz="3200" b="1" i="1"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29</a:t>
            </a:fld>
            <a:endParaRPr lang="tr-TR"/>
          </a:p>
        </p:txBody>
      </p:sp>
      <p:pic>
        <p:nvPicPr>
          <p:cNvPr id="5" name="Resim 4"/>
          <p:cNvPicPr>
            <a:picLocks noChangeAspect="1"/>
          </p:cNvPicPr>
          <p:nvPr/>
        </p:nvPicPr>
        <p:blipFill>
          <a:blip r:embed="rId2"/>
          <a:stretch>
            <a:fillRect/>
          </a:stretch>
        </p:blipFill>
        <p:spPr>
          <a:xfrm>
            <a:off x="1992186" y="1558177"/>
            <a:ext cx="8382726" cy="4480948"/>
          </a:xfrm>
          <a:prstGeom prst="rect">
            <a:avLst/>
          </a:prstGeom>
        </p:spPr>
      </p:pic>
    </p:spTree>
    <p:extLst>
      <p:ext uri="{BB962C8B-B14F-4D97-AF65-F5344CB8AC3E}">
        <p14:creationId xmlns:p14="http://schemas.microsoft.com/office/powerpoint/2010/main" val="325105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p:txBody>
      </p:sp>
      <p:sp>
        <p:nvSpPr>
          <p:cNvPr id="6" name="Rectangle 3"/>
          <p:cNvSpPr>
            <a:spLocks noChangeArrowheads="1"/>
          </p:cNvSpPr>
          <p:nvPr/>
        </p:nvSpPr>
        <p:spPr bwMode="auto">
          <a:xfrm>
            <a:off x="1226633" y="1514891"/>
            <a:ext cx="9879981" cy="387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lang="tr-TR" altLang="tr-TR" sz="28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6</a:t>
            </a: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-Raf Ömrünün Değerlendirilmesi</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tr-TR" altLang="tr-TR" sz="28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Duyusal Değerlendirme</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Renk, tat, koku ve dokuda değişiklikler.</a:t>
            </a:r>
            <a:endParaRPr kumimoji="0" lang="tr-TR" altLang="tr-TR" sz="2800" b="0" i="0" u="none" strike="noStrike" cap="none" normalizeH="0" baseline="0" dirty="0" smtClean="0">
              <a:ln>
                <a:noFill/>
              </a:ln>
              <a:solidFill>
                <a:schemeClr val="tx1"/>
              </a:solidFill>
              <a:effectLst/>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Mikrobiyolojik Analiz</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Bakteri, maya, k</a:t>
            </a:r>
            <a:r>
              <a:rPr kumimoji="0" lang="tr-TR" altLang="tr-TR" sz="28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ü</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f sayımı.</a:t>
            </a:r>
            <a:endParaRPr kumimoji="0" lang="tr-TR" altLang="tr-TR" sz="2800" b="0" i="0" u="none" strike="noStrike" cap="none" normalizeH="0" baseline="0" dirty="0" smtClean="0">
              <a:ln>
                <a:noFill/>
              </a:ln>
              <a:solidFill>
                <a:schemeClr val="tx1"/>
              </a:solidFill>
              <a:effectLst/>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Kimyasal Analiz</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Besin değeri, </a:t>
            </a:r>
            <a:r>
              <a:rPr kumimoji="0" lang="tr-TR" altLang="tr-TR" sz="2800" b="0" i="0" u="none" strike="noStrike" cap="none" normalizeH="0" baseline="0" dirty="0" err="1"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pH</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nem oranı.</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tr-TR" altLang="tr-TR" sz="28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7</a:t>
            </a: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-Gıda Etiketlemesi ve Son Kullanma Tarihi</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Gıda maddeleri üzerinde tüketicilere bilgi vermek amacıyla son kullanma tarihi, üretim tarihi gibi bilgilerin bulunduğu etiketlemeler.</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4" name="Slayt Numarası Yer Tutucusu 3"/>
          <p:cNvSpPr>
            <a:spLocks noGrp="1"/>
          </p:cNvSpPr>
          <p:nvPr>
            <p:ph type="sldNum" sz="quarter" idx="12"/>
          </p:nvPr>
        </p:nvSpPr>
        <p:spPr/>
        <p:txBody>
          <a:bodyPr/>
          <a:lstStyle/>
          <a:p>
            <a:fld id="{9EF47977-1E60-46F8-9C87-02339EFEC401}" type="slidenum">
              <a:rPr lang="tr-TR" smtClean="0"/>
              <a:t>3</a:t>
            </a:fld>
            <a:endParaRPr lang="tr-TR"/>
          </a:p>
        </p:txBody>
      </p:sp>
    </p:spTree>
    <p:extLst>
      <p:ext uri="{BB962C8B-B14F-4D97-AF65-F5344CB8AC3E}">
        <p14:creationId xmlns:p14="http://schemas.microsoft.com/office/powerpoint/2010/main" val="2362896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7472"/>
            <a:ext cx="10990634" cy="5729491"/>
          </a:xfrm>
        </p:spPr>
        <p:txBody>
          <a:bodyPr>
            <a:normAutofit fontScale="77500" lnSpcReduction="20000"/>
          </a:bodyPr>
          <a:lstStyle/>
          <a:p>
            <a:pPr algn="just"/>
            <a:r>
              <a:rPr lang="tr-TR" sz="3300" dirty="0"/>
              <a:t>Raf ömrü, bir gıda ürününün belirli koşullar altında </a:t>
            </a:r>
            <a:r>
              <a:rPr lang="tr-TR" sz="3300" dirty="0" err="1"/>
              <a:t>tüketilebilirliğini</a:t>
            </a:r>
            <a:r>
              <a:rPr lang="tr-TR" sz="3300" dirty="0"/>
              <a:t> koruduğu maksimum süreyi ifade eder. Gıdalarda raf ömrünün önemi, </a:t>
            </a:r>
            <a:r>
              <a:rPr lang="tr-TR" sz="3300" b="1" dirty="0"/>
              <a:t>gıda güvenliği, ekonomik değer</a:t>
            </a:r>
            <a:r>
              <a:rPr lang="tr-TR" sz="3300" dirty="0"/>
              <a:t> ve </a:t>
            </a:r>
            <a:r>
              <a:rPr lang="tr-TR" sz="3300" b="1" dirty="0"/>
              <a:t>kalite kontrol </a:t>
            </a:r>
            <a:r>
              <a:rPr lang="tr-TR" sz="3300" dirty="0"/>
              <a:t>açısından ele alındığında daha iyi anlaşılır.</a:t>
            </a:r>
          </a:p>
          <a:p>
            <a:pPr algn="just"/>
            <a:r>
              <a:rPr lang="tr-TR" sz="3300" b="1" dirty="0"/>
              <a:t>Gıda Güvenliği Açısından Raf Ömrünün Önemi:</a:t>
            </a:r>
            <a:endParaRPr lang="tr-TR" sz="3300" dirty="0"/>
          </a:p>
          <a:p>
            <a:pPr lvl="1" algn="just"/>
            <a:r>
              <a:rPr lang="tr-TR" sz="3300" b="1" dirty="0"/>
              <a:t>Bakteriyel Büyüme:</a:t>
            </a:r>
            <a:r>
              <a:rPr lang="tr-TR" sz="3300" dirty="0"/>
              <a:t> Gıda ürünlerinin tüketilmesi gereken süre zarfında saklanmasının, gıda kaynaklı hastalıkların önlenmesinde önemli bir rolü vardır. Özellikle protein açısından zengin gıdalar, bakteriyel büyüme için elverişli bir ortam sağlar. Tavsiye edilen raf ömrü sonrası tüketilen gıdalar, bakteriyel </a:t>
            </a:r>
            <a:r>
              <a:rPr lang="tr-TR" sz="3300" dirty="0" err="1"/>
              <a:t>kontaminasyona</a:t>
            </a:r>
            <a:r>
              <a:rPr lang="tr-TR" sz="3300" dirty="0"/>
              <a:t> maruz kalabilir.</a:t>
            </a:r>
          </a:p>
          <a:p>
            <a:pPr lvl="1" algn="just"/>
            <a:r>
              <a:rPr lang="tr-TR" sz="3300" b="1" dirty="0"/>
              <a:t>Toksin Oluşumu:</a:t>
            </a:r>
            <a:r>
              <a:rPr lang="tr-TR" sz="3300" dirty="0"/>
              <a:t> </a:t>
            </a:r>
            <a:r>
              <a:rPr lang="tr-TR" sz="3300" dirty="0" err="1"/>
              <a:t>Bazi</a:t>
            </a:r>
            <a:r>
              <a:rPr lang="tr-TR" sz="3300" dirty="0"/>
              <a:t> bakteri ve küf türleri, gıda ürünlerinde toksin üretebilir. Bu toksinler tüketildiğinde zehirlenmelere neden olabilir.</a:t>
            </a:r>
          </a:p>
          <a:p>
            <a:pPr algn="just"/>
            <a:r>
              <a:rPr lang="tr-TR" sz="3300" b="1" dirty="0"/>
              <a:t>Ekonomik Değer Açısından Raf Ömrünün Önemi:</a:t>
            </a:r>
            <a:endParaRPr lang="tr-TR" sz="3300" dirty="0"/>
          </a:p>
          <a:p>
            <a:pPr lvl="1" algn="just"/>
            <a:r>
              <a:rPr lang="tr-TR" sz="3300" b="1" dirty="0"/>
              <a:t>İsrafın Önlenmesi:</a:t>
            </a:r>
            <a:r>
              <a:rPr lang="tr-TR" sz="3300" dirty="0"/>
              <a:t> Gıdaların tüketilmesi gereken süre içerisinde tüketilmesi, gıda israfını önler. İsrafın azaltılması, hem ekonomik kaybı önler hem de doğal kaynakların daha etkili kullanılmasını sağlar.</a:t>
            </a:r>
          </a:p>
          <a:p>
            <a:pPr lvl="1" algn="just"/>
            <a:r>
              <a:rPr lang="tr-TR" sz="3300" b="1" dirty="0"/>
              <a:t>Maliyet Etkinliği:</a:t>
            </a:r>
            <a:r>
              <a:rPr lang="tr-TR" sz="3300" dirty="0"/>
              <a:t> Üreticiler ve satıcılar için ürünlerin raf ömrü, maliyet ve satış stratejileri üzerinde doğrudan etkili olabilir. Uzun raf ömrüne sahip ürünler, depolama ve lojistik maliyetlerini azaltabilir.</a:t>
            </a:r>
          </a:p>
          <a:p>
            <a:pPr marL="0" indent="0">
              <a:buNone/>
            </a:pP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30</a:t>
            </a:fld>
            <a:endParaRPr lang="tr-TR"/>
          </a:p>
        </p:txBody>
      </p:sp>
    </p:spTree>
    <p:extLst>
      <p:ext uri="{BB962C8B-B14F-4D97-AF65-F5344CB8AC3E}">
        <p14:creationId xmlns:p14="http://schemas.microsoft.com/office/powerpoint/2010/main" val="207802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447472"/>
            <a:ext cx="10893357" cy="6099243"/>
          </a:xfrm>
        </p:spPr>
        <p:txBody>
          <a:bodyPr>
            <a:normAutofit fontScale="85000" lnSpcReduction="20000"/>
          </a:bodyPr>
          <a:lstStyle/>
          <a:p>
            <a:pPr algn="just"/>
            <a:r>
              <a:rPr lang="tr-TR" sz="3300" b="1" dirty="0" smtClean="0"/>
              <a:t>Kalite </a:t>
            </a:r>
            <a:r>
              <a:rPr lang="tr-TR" sz="3300" b="1" dirty="0"/>
              <a:t>Kontrol Açısından Raf Ömrünün Önemi:</a:t>
            </a:r>
            <a:endParaRPr lang="tr-TR" sz="3300" dirty="0"/>
          </a:p>
          <a:p>
            <a:pPr lvl="1" algn="just"/>
            <a:r>
              <a:rPr lang="tr-TR" sz="3300" b="1" dirty="0"/>
              <a:t>Besin Değeri:</a:t>
            </a:r>
            <a:r>
              <a:rPr lang="tr-TR" sz="3300" dirty="0"/>
              <a:t> Birçok gıda ürünü, raf ömrü süresince besin değerini kaybeder. Vitaminler, mineraller ve diğer besin maddelerinin korunmasında raf ömrü kritik bir rol oynar.</a:t>
            </a:r>
          </a:p>
          <a:p>
            <a:pPr lvl="1" algn="just"/>
            <a:r>
              <a:rPr lang="tr-TR" sz="3300" b="1" dirty="0"/>
              <a:t>Duyusal Özellikler:</a:t>
            </a:r>
            <a:r>
              <a:rPr lang="tr-TR" sz="3300" dirty="0"/>
              <a:t> Renk, tat, koku ve doku gibi duyusal özellikler, gıdanın tazeliğini ve kabul edilebilirliğini etkiler. Bu özellikler raf ömrü boyunca değişebilir.</a:t>
            </a:r>
          </a:p>
          <a:p>
            <a:pPr marL="0" indent="0" algn="just">
              <a:buNone/>
            </a:pPr>
            <a:r>
              <a:rPr lang="tr-TR" sz="3300" b="1" dirty="0"/>
              <a:t>Örnekler:</a:t>
            </a:r>
            <a:endParaRPr lang="tr-TR" sz="3300" dirty="0"/>
          </a:p>
          <a:p>
            <a:pPr algn="just"/>
            <a:r>
              <a:rPr lang="tr-TR" sz="3300" dirty="0"/>
              <a:t>Yoğurt, bakteriyel büyüme için elverişli bir ortam sunar. Raf ömrü sonrası tüketilen yoğurt, </a:t>
            </a:r>
            <a:r>
              <a:rPr lang="tr-TR" sz="3300" dirty="0" err="1"/>
              <a:t>kontamine</a:t>
            </a:r>
            <a:r>
              <a:rPr lang="tr-TR" sz="3300" dirty="0"/>
              <a:t> olmuş olabilir ve sağlık sorunlarına yol açabilir.</a:t>
            </a:r>
          </a:p>
          <a:p>
            <a:pPr algn="just"/>
            <a:r>
              <a:rPr lang="tr-TR" sz="3300" dirty="0"/>
              <a:t>Sebzeler ve meyveler, uzun süre depolandığında vitamin ve mineral değerlerini kaybedebilir. Bu, tüketicilere tam anlamıyla besleyici olmayan gıdaların satılmasına neden olabilir.</a:t>
            </a:r>
          </a:p>
          <a:p>
            <a:pPr algn="just"/>
            <a:r>
              <a:rPr lang="tr-TR" sz="3300" dirty="0"/>
              <a:t>Donmuş ürünler, depolama süresi boyunca rengini, tadını ve dokusunu kaybedebilir. Bu da tüketicinin ürünü satın almasını etkileyebilir.</a:t>
            </a:r>
          </a:p>
          <a:p>
            <a:pPr marL="0" indent="0">
              <a:buNone/>
            </a:pPr>
            <a:endParaRPr lang="tr-TR" dirty="0"/>
          </a:p>
        </p:txBody>
      </p:sp>
      <p:sp>
        <p:nvSpPr>
          <p:cNvPr id="5" name="Slayt Numarası Yer Tutucusu 4"/>
          <p:cNvSpPr>
            <a:spLocks noGrp="1"/>
          </p:cNvSpPr>
          <p:nvPr>
            <p:ph type="sldNum" sz="quarter" idx="12"/>
          </p:nvPr>
        </p:nvSpPr>
        <p:spPr/>
        <p:txBody>
          <a:bodyPr/>
          <a:lstStyle/>
          <a:p>
            <a:fld id="{9EF47977-1E60-46F8-9C87-02339EFEC401}" type="slidenum">
              <a:rPr lang="tr-TR" smtClean="0"/>
              <a:t>31</a:t>
            </a:fld>
            <a:endParaRPr lang="tr-TR"/>
          </a:p>
        </p:txBody>
      </p:sp>
    </p:spTree>
    <p:extLst>
      <p:ext uri="{BB962C8B-B14F-4D97-AF65-F5344CB8AC3E}">
        <p14:creationId xmlns:p14="http://schemas.microsoft.com/office/powerpoint/2010/main" val="600688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3740" y="3375497"/>
            <a:ext cx="6214353" cy="583661"/>
          </a:xfrm>
        </p:spPr>
        <p:txBody>
          <a:bodyPr/>
          <a:lstStyle/>
          <a:p>
            <a:pPr marL="0" indent="0">
              <a:buNone/>
            </a:pPr>
            <a:r>
              <a:rPr lang="tr-TR" b="1" i="1" dirty="0" smtClean="0"/>
              <a:t>DERS 2 : Gıdalarda raf ömür tarihleri</a:t>
            </a:r>
            <a:endParaRPr lang="tr-TR" b="1" i="1"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32</a:t>
            </a:fld>
            <a:endParaRPr lang="tr-TR"/>
          </a:p>
        </p:txBody>
      </p:sp>
    </p:spTree>
    <p:extLst>
      <p:ext uri="{BB962C8B-B14F-4D97-AF65-F5344CB8AC3E}">
        <p14:creationId xmlns:p14="http://schemas.microsoft.com/office/powerpoint/2010/main" val="46580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4282"/>
            <a:ext cx="10515600" cy="5972682"/>
          </a:xfrm>
        </p:spPr>
        <p:txBody>
          <a:bodyPr>
            <a:normAutofit fontScale="85000" lnSpcReduction="10000"/>
          </a:bodyPr>
          <a:lstStyle/>
          <a:p>
            <a:pPr marL="0" indent="0">
              <a:buNone/>
            </a:pPr>
            <a:r>
              <a:rPr lang="tr-TR" b="1" i="1" dirty="0" smtClean="0"/>
              <a:t>RAF ÖMRÜ TARİH ÇEŞİTLERİ</a:t>
            </a:r>
          </a:p>
          <a:p>
            <a:pPr marL="0" indent="0">
              <a:buNone/>
            </a:pPr>
            <a:r>
              <a:rPr lang="tr-TR" dirty="0" smtClean="0"/>
              <a:t>Gıda </a:t>
            </a:r>
            <a:r>
              <a:rPr lang="tr-TR" dirty="0"/>
              <a:t>ürünlerinin etiketlerinde yer alan tarih bilgileri, ürünün kalitesi ve güvenliği hakkında bilgi verir. Bu tarihler, ürünlerin tüketicilere güvenli ve yüksek kalitede sunulmasına yardımcı olur. İşte bu tarihlerin en yaygın olanları:</a:t>
            </a:r>
          </a:p>
          <a:p>
            <a:pPr marL="0" indent="0">
              <a:buNone/>
            </a:pPr>
            <a:r>
              <a:rPr lang="tr-TR" b="1" dirty="0" smtClean="0"/>
              <a:t>1-Best </a:t>
            </a:r>
            <a:r>
              <a:rPr lang="tr-TR" b="1" dirty="0" err="1"/>
              <a:t>Before</a:t>
            </a:r>
            <a:r>
              <a:rPr lang="tr-TR" b="1" dirty="0"/>
              <a:t> </a:t>
            </a:r>
            <a:r>
              <a:rPr lang="tr-TR" b="1" dirty="0" smtClean="0"/>
              <a:t>(Tavsiye Edilen Tüketim Tarihi; TETT)</a:t>
            </a:r>
            <a:r>
              <a:rPr lang="tr-TR" dirty="0" smtClean="0"/>
              <a:t>:</a:t>
            </a:r>
            <a:endParaRPr lang="tr-TR" dirty="0"/>
          </a:p>
          <a:p>
            <a:pPr marL="457200" lvl="1" indent="0" algn="just">
              <a:buNone/>
            </a:pPr>
            <a:r>
              <a:rPr lang="tr-TR" dirty="0" smtClean="0"/>
              <a:t>Gıda </a:t>
            </a:r>
            <a:r>
              <a:rPr lang="tr-TR" dirty="0"/>
              <a:t>ürününün, belirtilen tarihe kadar en iyi kalitede olacağını belirtir. Bu tarih sonrasında ürün hala güvenli bir şekilde tüketilebilir, ancak duyusal veya besinsel kalitesi düşebilir.</a:t>
            </a:r>
          </a:p>
          <a:p>
            <a:pPr marL="0" indent="0" algn="just">
              <a:buNone/>
            </a:pPr>
            <a:r>
              <a:rPr lang="tr-TR" b="1" dirty="0" smtClean="0"/>
              <a:t>2-Use </a:t>
            </a:r>
            <a:r>
              <a:rPr lang="tr-TR" b="1" dirty="0" err="1"/>
              <a:t>By</a:t>
            </a:r>
            <a:r>
              <a:rPr lang="tr-TR" b="1" dirty="0"/>
              <a:t> (Tüketim Tarihi / Son Kullanma Tarihi)</a:t>
            </a:r>
            <a:r>
              <a:rPr lang="tr-TR" dirty="0"/>
              <a:t>:</a:t>
            </a:r>
          </a:p>
          <a:p>
            <a:pPr marL="457200" lvl="1" indent="0" algn="just">
              <a:buNone/>
            </a:pPr>
            <a:r>
              <a:rPr lang="tr-TR" dirty="0" smtClean="0"/>
              <a:t>Ürünün </a:t>
            </a:r>
            <a:r>
              <a:rPr lang="tr-TR" dirty="0"/>
              <a:t>güvenli bir şekilde tüketilmesi için önerilen son tarihtir. Bu tarih, özellikle hızla bozulan ürünler için (</a:t>
            </a:r>
            <a:r>
              <a:rPr lang="tr-TR" dirty="0" err="1"/>
              <a:t>örn</a:t>
            </a:r>
            <a:r>
              <a:rPr lang="tr-TR" dirty="0"/>
              <a:t>. et, balık, bazı süt ürünleri) önemlidir. Bu tarihten sonra ürünün tüketilmesi önerilmez.</a:t>
            </a:r>
          </a:p>
          <a:p>
            <a:pPr marL="0" indent="0" algn="just">
              <a:buNone/>
            </a:pPr>
            <a:r>
              <a:rPr lang="tr-TR" b="1" dirty="0" smtClean="0"/>
              <a:t>3-Sell </a:t>
            </a:r>
            <a:r>
              <a:rPr lang="tr-TR" b="1" dirty="0" err="1"/>
              <a:t>By</a:t>
            </a:r>
            <a:r>
              <a:rPr lang="tr-TR" b="1" dirty="0"/>
              <a:t> (Satış Tarihi)</a:t>
            </a:r>
            <a:r>
              <a:rPr lang="tr-TR" dirty="0"/>
              <a:t>:</a:t>
            </a:r>
          </a:p>
          <a:p>
            <a:pPr marL="457200" lvl="1" indent="0" algn="just">
              <a:buNone/>
            </a:pPr>
            <a:r>
              <a:rPr lang="tr-TR" dirty="0" smtClean="0"/>
              <a:t>Bu </a:t>
            </a:r>
            <a:r>
              <a:rPr lang="tr-TR" dirty="0"/>
              <a:t>tarih genellikle perakendecilere yöneliktir ve ürünün mağaza rafından ne zaman kaldırılması gerektiğini belirtir. Tüketici için bir güvenlik tarihi değil, mağazalar için bir yönerge olarak kullanılır.</a:t>
            </a:r>
          </a:p>
          <a:p>
            <a:pPr marL="0" indent="0" algn="just">
              <a:buNone/>
            </a:pPr>
            <a:r>
              <a:rPr lang="tr-TR" b="1" dirty="0" smtClean="0"/>
              <a:t>4-Expiration </a:t>
            </a:r>
            <a:r>
              <a:rPr lang="tr-TR" b="1" dirty="0" err="1"/>
              <a:t>Date</a:t>
            </a:r>
            <a:r>
              <a:rPr lang="tr-TR" b="1" dirty="0"/>
              <a:t> </a:t>
            </a:r>
            <a:r>
              <a:rPr lang="tr-TR" b="1" dirty="0" smtClean="0"/>
              <a:t>(EXP DATE) Son </a:t>
            </a:r>
            <a:r>
              <a:rPr lang="tr-TR" b="1" dirty="0"/>
              <a:t>Kullanma Tarihi / Son Tüketim Tarihi)</a:t>
            </a:r>
            <a:r>
              <a:rPr lang="tr-TR" dirty="0"/>
              <a:t>:</a:t>
            </a:r>
          </a:p>
          <a:p>
            <a:pPr marL="457200" lvl="1" indent="0" algn="just">
              <a:buNone/>
            </a:pPr>
            <a:r>
              <a:rPr lang="tr-TR" dirty="0" smtClean="0"/>
              <a:t>Bu </a:t>
            </a:r>
            <a:r>
              <a:rPr lang="tr-TR" dirty="0"/>
              <a:t>tarih, ürünün kalite ve güvenlik açısından son kabul edilebilir tarihidir. Bu tarihten sonra ürünün tüketilmesi önerilmez.</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33</a:t>
            </a:fld>
            <a:endParaRPr lang="tr-TR"/>
          </a:p>
        </p:txBody>
      </p:sp>
    </p:spTree>
    <p:extLst>
      <p:ext uri="{BB962C8B-B14F-4D97-AF65-F5344CB8AC3E}">
        <p14:creationId xmlns:p14="http://schemas.microsoft.com/office/powerpoint/2010/main" val="1826187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27096"/>
          </a:xfrm>
        </p:spPr>
        <p:txBody>
          <a:bodyPr>
            <a:normAutofit/>
          </a:bodyPr>
          <a:lstStyle/>
          <a:p>
            <a:r>
              <a:rPr lang="tr-TR" sz="3200" b="1" i="1" dirty="0"/>
              <a:t>RAF ÖMRÜ TARİH </a:t>
            </a:r>
            <a:r>
              <a:rPr lang="tr-TR" sz="3200" b="1" i="1" dirty="0" smtClean="0"/>
              <a:t>ÇEŞİTLERİ</a:t>
            </a:r>
            <a:endParaRPr lang="tr-TR" sz="3200" dirty="0"/>
          </a:p>
        </p:txBody>
      </p:sp>
      <p:sp>
        <p:nvSpPr>
          <p:cNvPr id="3" name="İçerik Yer Tutucusu 2"/>
          <p:cNvSpPr>
            <a:spLocks noGrp="1"/>
          </p:cNvSpPr>
          <p:nvPr>
            <p:ph idx="1"/>
          </p:nvPr>
        </p:nvSpPr>
        <p:spPr>
          <a:xfrm>
            <a:off x="838200" y="1177047"/>
            <a:ext cx="10515600" cy="4999916"/>
          </a:xfrm>
        </p:spPr>
        <p:txBody>
          <a:bodyPr>
            <a:normAutofit/>
          </a:bodyPr>
          <a:lstStyle/>
          <a:p>
            <a:pPr marL="0" indent="0">
              <a:buNone/>
            </a:pPr>
            <a:r>
              <a:rPr lang="tr-TR" b="1" dirty="0" smtClean="0"/>
              <a:t>5-Pack </a:t>
            </a:r>
            <a:r>
              <a:rPr lang="tr-TR" b="1" dirty="0" err="1"/>
              <a:t>Date</a:t>
            </a:r>
            <a:r>
              <a:rPr lang="tr-TR" b="1" dirty="0"/>
              <a:t> (Paketleme Tarihi)</a:t>
            </a:r>
            <a:r>
              <a:rPr lang="tr-TR" dirty="0"/>
              <a:t>:</a:t>
            </a:r>
          </a:p>
          <a:p>
            <a:pPr marL="457200" lvl="1" indent="0" algn="just">
              <a:buNone/>
            </a:pPr>
            <a:r>
              <a:rPr lang="tr-TR" dirty="0" smtClean="0"/>
              <a:t>Ürünün </a:t>
            </a:r>
            <a:r>
              <a:rPr lang="tr-TR" dirty="0"/>
              <a:t>ne zaman paketlendiği veya üretildiği tarihi belirtir. Bu, özellikle koruyucu olmayan, doğal gıdalarda veya konserve ürünlerde bulunabilir.</a:t>
            </a:r>
          </a:p>
          <a:p>
            <a:pPr marL="0" indent="0">
              <a:buNone/>
            </a:pPr>
            <a:r>
              <a:rPr lang="tr-TR" b="1" dirty="0" smtClean="0"/>
              <a:t>6-Born </a:t>
            </a:r>
            <a:r>
              <a:rPr lang="tr-TR" b="1" dirty="0"/>
              <a:t>On (Üretim Tarihi)</a:t>
            </a:r>
            <a:r>
              <a:rPr lang="tr-TR" dirty="0"/>
              <a:t>:</a:t>
            </a:r>
          </a:p>
          <a:p>
            <a:pPr marL="457200" lvl="1" indent="0">
              <a:buNone/>
            </a:pPr>
            <a:r>
              <a:rPr lang="tr-TR" dirty="0" smtClean="0"/>
              <a:t>Özellikle </a:t>
            </a:r>
            <a:r>
              <a:rPr lang="tr-TR" dirty="0"/>
              <a:t>bazı içeceklerde (örneğin bira) ürünün üretildiği tarihi belirtir</a:t>
            </a:r>
            <a:r>
              <a:rPr lang="tr-TR" dirty="0" smtClean="0"/>
              <a:t>.</a:t>
            </a:r>
          </a:p>
          <a:p>
            <a:pPr marL="457200" lvl="1" indent="0">
              <a:buNone/>
            </a:pPr>
            <a:endParaRPr lang="tr-TR" dirty="0"/>
          </a:p>
          <a:p>
            <a:pPr marL="0" indent="0" algn="just">
              <a:buNone/>
            </a:pPr>
            <a:r>
              <a:rPr lang="tr-TR" dirty="0"/>
              <a:t>Bu tarihlerin etiketlerde nasıl kullanıldığı, ülkeden ülkeye değişiklik gösterebilir. Bazı ülkelerde tüm bu tarihlerin kullanılması zorunlu olabilirken, bazılarında sadece belirli tarihlerin belirtilmesi gerekebilir. Tüketicilerin bu tarihleri doğru bir şekilde yorumlaması, gıda israfını önlemek ve gıda güvenliğini sağlamak için önemlidir.</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34</a:t>
            </a:fld>
            <a:endParaRPr lang="tr-TR"/>
          </a:p>
        </p:txBody>
      </p:sp>
    </p:spTree>
    <p:extLst>
      <p:ext uri="{BB962C8B-B14F-4D97-AF65-F5344CB8AC3E}">
        <p14:creationId xmlns:p14="http://schemas.microsoft.com/office/powerpoint/2010/main" val="386843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EF47977-1E60-46F8-9C87-02339EFEC401}" type="slidenum">
              <a:rPr lang="tr-TR" smtClean="0"/>
              <a:t>35</a:t>
            </a:fld>
            <a:endParaRPr lang="tr-TR"/>
          </a:p>
        </p:txBody>
      </p:sp>
      <p:pic>
        <p:nvPicPr>
          <p:cNvPr id="5" name="Resim 4"/>
          <p:cNvPicPr>
            <a:picLocks noChangeAspect="1"/>
          </p:cNvPicPr>
          <p:nvPr/>
        </p:nvPicPr>
        <p:blipFill>
          <a:blip r:embed="rId2"/>
          <a:stretch>
            <a:fillRect/>
          </a:stretch>
        </p:blipFill>
        <p:spPr>
          <a:xfrm>
            <a:off x="1310773" y="1488332"/>
            <a:ext cx="10043027" cy="2672340"/>
          </a:xfrm>
          <a:prstGeom prst="rect">
            <a:avLst/>
          </a:prstGeom>
        </p:spPr>
      </p:pic>
      <p:sp>
        <p:nvSpPr>
          <p:cNvPr id="6" name="Dikdörtgen 5"/>
          <p:cNvSpPr/>
          <p:nvPr/>
        </p:nvSpPr>
        <p:spPr>
          <a:xfrm>
            <a:off x="1050587" y="4718312"/>
            <a:ext cx="10515600" cy="923330"/>
          </a:xfrm>
          <a:prstGeom prst="rect">
            <a:avLst/>
          </a:prstGeom>
        </p:spPr>
        <p:txBody>
          <a:bodyPr wrap="square">
            <a:spAutoFit/>
          </a:bodyPr>
          <a:lstStyle/>
          <a:p>
            <a:r>
              <a:rPr lang="tr-TR" b="1" i="1" dirty="0" smtClean="0"/>
              <a:t>ALINTI: </a:t>
            </a:r>
          </a:p>
          <a:p>
            <a:r>
              <a:rPr lang="tr-TR" i="1" dirty="0" smtClean="0"/>
              <a:t>https</a:t>
            </a:r>
            <a:r>
              <a:rPr lang="tr-TR" i="1" dirty="0"/>
              <a:t>://www.tarimorman.gov.tr/GKGM/Duyuru/516/Gida-Etiketlerinde-Raf-Omru-Bilgisinin-Belirlenmesi-Ve-Belirtilmesi-Hakkinda-Kilavuz-Raf-Omrune-Iliskin-Brosur_afis</a:t>
            </a:r>
          </a:p>
        </p:txBody>
      </p:sp>
    </p:spTree>
    <p:extLst>
      <p:ext uri="{BB962C8B-B14F-4D97-AF65-F5344CB8AC3E}">
        <p14:creationId xmlns:p14="http://schemas.microsoft.com/office/powerpoint/2010/main" val="3949513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EF47977-1E60-46F8-9C87-02339EFEC401}" type="slidenum">
              <a:rPr lang="tr-TR" smtClean="0"/>
              <a:t>36</a:t>
            </a:fld>
            <a:endParaRPr lang="tr-TR"/>
          </a:p>
        </p:txBody>
      </p:sp>
      <p:sp>
        <p:nvSpPr>
          <p:cNvPr id="6" name="Dikdörtgen 5"/>
          <p:cNvSpPr/>
          <p:nvPr/>
        </p:nvSpPr>
        <p:spPr>
          <a:xfrm>
            <a:off x="1050587" y="4718312"/>
            <a:ext cx="10515600" cy="923330"/>
          </a:xfrm>
          <a:prstGeom prst="rect">
            <a:avLst/>
          </a:prstGeom>
        </p:spPr>
        <p:txBody>
          <a:bodyPr wrap="square">
            <a:spAutoFit/>
          </a:bodyPr>
          <a:lstStyle/>
          <a:p>
            <a:r>
              <a:rPr lang="tr-TR" b="1" i="1" dirty="0" smtClean="0"/>
              <a:t>ALINTI: </a:t>
            </a:r>
          </a:p>
          <a:p>
            <a:r>
              <a:rPr lang="tr-TR" i="1" dirty="0" smtClean="0"/>
              <a:t>https</a:t>
            </a:r>
            <a:r>
              <a:rPr lang="tr-TR" i="1" dirty="0"/>
              <a:t>://www.tarimorman.gov.tr/GKGM/Duyuru/516/Gida-Etiketlerinde-Raf-Omru-Bilgisinin-Belirlenmesi-Ve-Belirtilmesi-Hakkinda-Kilavuz-Raf-Omrune-Iliskin-Brosur_afis</a:t>
            </a:r>
          </a:p>
        </p:txBody>
      </p:sp>
      <p:pic>
        <p:nvPicPr>
          <p:cNvPr id="2" name="Resim 1"/>
          <p:cNvPicPr>
            <a:picLocks noChangeAspect="1"/>
          </p:cNvPicPr>
          <p:nvPr/>
        </p:nvPicPr>
        <p:blipFill>
          <a:blip r:embed="rId2"/>
          <a:stretch>
            <a:fillRect/>
          </a:stretch>
        </p:blipFill>
        <p:spPr>
          <a:xfrm>
            <a:off x="1272653" y="1722086"/>
            <a:ext cx="9348457" cy="2743209"/>
          </a:xfrm>
          <a:prstGeom prst="rect">
            <a:avLst/>
          </a:prstGeom>
        </p:spPr>
      </p:pic>
      <p:pic>
        <p:nvPicPr>
          <p:cNvPr id="3" name="Resim 2"/>
          <p:cNvPicPr>
            <a:picLocks noChangeAspect="1"/>
          </p:cNvPicPr>
          <p:nvPr/>
        </p:nvPicPr>
        <p:blipFill>
          <a:blip r:embed="rId3"/>
          <a:stretch>
            <a:fillRect/>
          </a:stretch>
        </p:blipFill>
        <p:spPr>
          <a:xfrm>
            <a:off x="1997738" y="798451"/>
            <a:ext cx="7437765" cy="670618"/>
          </a:xfrm>
          <a:prstGeom prst="rect">
            <a:avLst/>
          </a:prstGeom>
        </p:spPr>
      </p:pic>
    </p:spTree>
    <p:extLst>
      <p:ext uri="{BB962C8B-B14F-4D97-AF65-F5344CB8AC3E}">
        <p14:creationId xmlns:p14="http://schemas.microsoft.com/office/powerpoint/2010/main" val="202540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96983"/>
            <a:ext cx="10515600" cy="5279980"/>
          </a:xfrm>
        </p:spPr>
        <p:txBody>
          <a:bodyPr/>
          <a:lstStyle/>
          <a:p>
            <a:pPr marL="0" indent="0">
              <a:buNone/>
            </a:pPr>
            <a:r>
              <a:rPr lang="tr-TR" b="1" dirty="0"/>
              <a:t>Gıdalarda Raf Ömrü</a:t>
            </a:r>
            <a:endParaRPr lang="tr-TR" dirty="0"/>
          </a:p>
          <a:p>
            <a:pPr marL="0" indent="0">
              <a:buNone/>
            </a:pPr>
            <a:r>
              <a:rPr lang="tr-TR" b="1" dirty="0"/>
              <a:t>Ders 1: Giriş ve Temel Kavramlar</a:t>
            </a:r>
            <a:endParaRPr lang="tr-TR" dirty="0"/>
          </a:p>
          <a:p>
            <a:pPr marL="0" lvl="0" indent="0">
              <a:buNone/>
            </a:pPr>
            <a:r>
              <a:rPr lang="tr-TR" i="1" dirty="0"/>
              <a:t>Hedef:</a:t>
            </a:r>
            <a:r>
              <a:rPr lang="tr-TR" dirty="0"/>
              <a:t> Gıdalarda raf ömrünün ne olduğunu anlamak, neden önemli olduğunu kavramak.</a:t>
            </a:r>
          </a:p>
          <a:p>
            <a:pPr marL="0" lvl="0" indent="0">
              <a:buNone/>
            </a:pPr>
            <a:r>
              <a:rPr lang="tr-TR" dirty="0"/>
              <a:t>Tanıtım ve motivasyon: Gıda güvenliği, tüketici beklentileri ve endüstri ihtiyaçları.</a:t>
            </a:r>
          </a:p>
          <a:p>
            <a:pPr marL="0" lvl="0" indent="0">
              <a:buNone/>
            </a:pPr>
            <a:r>
              <a:rPr lang="tr-TR" dirty="0"/>
              <a:t>Temel kavramlar: Mikroorganizmalar, </a:t>
            </a:r>
            <a:r>
              <a:rPr lang="tr-TR" dirty="0" err="1"/>
              <a:t>oksidasyon</a:t>
            </a:r>
            <a:r>
              <a:rPr lang="tr-TR" dirty="0"/>
              <a:t>, </a:t>
            </a:r>
            <a:r>
              <a:rPr lang="tr-TR" dirty="0" err="1"/>
              <a:t>enzimatik</a:t>
            </a:r>
            <a:r>
              <a:rPr lang="tr-TR" dirty="0"/>
              <a:t> reaksiyonlar</a:t>
            </a:r>
            <a:r>
              <a:rPr lang="tr-TR" dirty="0" smtClean="0"/>
              <a:t>.</a:t>
            </a: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4</a:t>
            </a:fld>
            <a:endParaRPr lang="tr-TR"/>
          </a:p>
        </p:txBody>
      </p:sp>
    </p:spTree>
    <p:extLst>
      <p:ext uri="{BB962C8B-B14F-4D97-AF65-F5344CB8AC3E}">
        <p14:creationId xmlns:p14="http://schemas.microsoft.com/office/powerpoint/2010/main" val="334661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rot="19715375">
            <a:off x="1351281" y="1238062"/>
            <a:ext cx="2126304" cy="607515"/>
          </a:xfrm>
          <a:prstGeom prst="rect">
            <a:avLst/>
          </a:prstGeom>
        </p:spPr>
      </p:pic>
      <p:pic>
        <p:nvPicPr>
          <p:cNvPr id="5" name="Resim 4"/>
          <p:cNvPicPr>
            <a:picLocks noChangeAspect="1"/>
          </p:cNvPicPr>
          <p:nvPr/>
        </p:nvPicPr>
        <p:blipFill>
          <a:blip r:embed="rId3"/>
          <a:stretch>
            <a:fillRect/>
          </a:stretch>
        </p:blipFill>
        <p:spPr>
          <a:xfrm rot="1530897">
            <a:off x="6014162" y="1324629"/>
            <a:ext cx="5006877" cy="630005"/>
          </a:xfrm>
          <a:prstGeom prst="rect">
            <a:avLst/>
          </a:prstGeom>
        </p:spPr>
      </p:pic>
      <p:pic>
        <p:nvPicPr>
          <p:cNvPr id="6" name="Resim 5"/>
          <p:cNvPicPr>
            <a:picLocks noChangeAspect="1"/>
          </p:cNvPicPr>
          <p:nvPr/>
        </p:nvPicPr>
        <p:blipFill>
          <a:blip r:embed="rId4"/>
          <a:stretch>
            <a:fillRect/>
          </a:stretch>
        </p:blipFill>
        <p:spPr>
          <a:xfrm>
            <a:off x="3988843" y="2214159"/>
            <a:ext cx="3940075" cy="520652"/>
          </a:xfrm>
          <a:prstGeom prst="rect">
            <a:avLst/>
          </a:prstGeom>
        </p:spPr>
      </p:pic>
      <p:pic>
        <p:nvPicPr>
          <p:cNvPr id="7" name="Resim 6"/>
          <p:cNvPicPr>
            <a:picLocks noChangeAspect="1"/>
          </p:cNvPicPr>
          <p:nvPr/>
        </p:nvPicPr>
        <p:blipFill>
          <a:blip r:embed="rId5"/>
          <a:stretch>
            <a:fillRect/>
          </a:stretch>
        </p:blipFill>
        <p:spPr>
          <a:xfrm>
            <a:off x="1180738" y="3479459"/>
            <a:ext cx="5921253" cy="335309"/>
          </a:xfrm>
          <a:prstGeom prst="rect">
            <a:avLst/>
          </a:prstGeom>
        </p:spPr>
      </p:pic>
      <p:pic>
        <p:nvPicPr>
          <p:cNvPr id="8" name="Resim 7"/>
          <p:cNvPicPr>
            <a:picLocks noChangeAspect="1"/>
          </p:cNvPicPr>
          <p:nvPr/>
        </p:nvPicPr>
        <p:blipFill>
          <a:blip r:embed="rId6"/>
          <a:stretch>
            <a:fillRect/>
          </a:stretch>
        </p:blipFill>
        <p:spPr>
          <a:xfrm>
            <a:off x="1649096" y="4671968"/>
            <a:ext cx="4145639" cy="289585"/>
          </a:xfrm>
          <a:prstGeom prst="rect">
            <a:avLst/>
          </a:prstGeom>
        </p:spPr>
      </p:pic>
      <p:pic>
        <p:nvPicPr>
          <p:cNvPr id="9" name="Resim 8"/>
          <p:cNvPicPr>
            <a:picLocks noChangeAspect="1"/>
          </p:cNvPicPr>
          <p:nvPr/>
        </p:nvPicPr>
        <p:blipFill>
          <a:blip r:embed="rId7"/>
          <a:stretch>
            <a:fillRect/>
          </a:stretch>
        </p:blipFill>
        <p:spPr>
          <a:xfrm>
            <a:off x="6122628" y="4512329"/>
            <a:ext cx="4038950" cy="426757"/>
          </a:xfrm>
          <a:prstGeom prst="rect">
            <a:avLst/>
          </a:prstGeom>
          <a:blipFill>
            <a:blip r:embed="rId8"/>
            <a:tile tx="0" ty="0" sx="100000" sy="100000" flip="none" algn="tl"/>
          </a:blipFill>
        </p:spPr>
      </p:pic>
      <p:pic>
        <p:nvPicPr>
          <p:cNvPr id="10" name="Resim 9"/>
          <p:cNvPicPr>
            <a:picLocks noChangeAspect="1"/>
          </p:cNvPicPr>
          <p:nvPr/>
        </p:nvPicPr>
        <p:blipFill>
          <a:blip r:embed="rId9"/>
          <a:stretch>
            <a:fillRect/>
          </a:stretch>
        </p:blipFill>
        <p:spPr>
          <a:xfrm>
            <a:off x="3124821" y="1550255"/>
            <a:ext cx="4214225" cy="373412"/>
          </a:xfrm>
          <a:prstGeom prst="rect">
            <a:avLst/>
          </a:prstGeom>
        </p:spPr>
      </p:pic>
      <p:sp>
        <p:nvSpPr>
          <p:cNvPr id="3" name="Slayt Numarası Yer Tutucusu 2"/>
          <p:cNvSpPr>
            <a:spLocks noGrp="1"/>
          </p:cNvSpPr>
          <p:nvPr>
            <p:ph type="sldNum" sz="quarter" idx="12"/>
          </p:nvPr>
        </p:nvSpPr>
        <p:spPr/>
        <p:txBody>
          <a:bodyPr/>
          <a:lstStyle/>
          <a:p>
            <a:fld id="{9EF47977-1E60-46F8-9C87-02339EFEC401}" type="slidenum">
              <a:rPr lang="tr-TR" smtClean="0"/>
              <a:t>5</a:t>
            </a:fld>
            <a:endParaRPr lang="tr-TR"/>
          </a:p>
        </p:txBody>
      </p:sp>
    </p:spTree>
    <p:extLst>
      <p:ext uri="{BB962C8B-B14F-4D97-AF65-F5344CB8AC3E}">
        <p14:creationId xmlns:p14="http://schemas.microsoft.com/office/powerpoint/2010/main" val="320505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70626" y="555289"/>
            <a:ext cx="9867164" cy="5232193"/>
          </a:xfrm>
          <a:prstGeom prst="rect">
            <a:avLst/>
          </a:prstGeom>
        </p:spPr>
      </p:pic>
      <p:sp>
        <p:nvSpPr>
          <p:cNvPr id="3" name="Slayt Numarası Yer Tutucusu 2"/>
          <p:cNvSpPr>
            <a:spLocks noGrp="1"/>
          </p:cNvSpPr>
          <p:nvPr>
            <p:ph type="sldNum" sz="quarter" idx="12"/>
          </p:nvPr>
        </p:nvSpPr>
        <p:spPr/>
        <p:txBody>
          <a:bodyPr/>
          <a:lstStyle/>
          <a:p>
            <a:fld id="{9EF47977-1E60-46F8-9C87-02339EFEC401}" type="slidenum">
              <a:rPr lang="tr-TR" smtClean="0"/>
              <a:t>6</a:t>
            </a:fld>
            <a:endParaRPr lang="tr-TR"/>
          </a:p>
        </p:txBody>
      </p:sp>
    </p:spTree>
    <p:extLst>
      <p:ext uri="{BB962C8B-B14F-4D97-AF65-F5344CB8AC3E}">
        <p14:creationId xmlns:p14="http://schemas.microsoft.com/office/powerpoint/2010/main" val="297465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095998" y="0"/>
            <a:ext cx="3" cy="6858000"/>
          </a:xfrm>
          <a:prstGeom prst="rect">
            <a:avLst/>
          </a:prstGeom>
        </p:spPr>
      </p:pic>
      <p:pic>
        <p:nvPicPr>
          <p:cNvPr id="5" name="Resim 4"/>
          <p:cNvPicPr>
            <a:picLocks noChangeAspect="1"/>
          </p:cNvPicPr>
          <p:nvPr/>
        </p:nvPicPr>
        <p:blipFill>
          <a:blip r:embed="rId3"/>
          <a:stretch>
            <a:fillRect/>
          </a:stretch>
        </p:blipFill>
        <p:spPr>
          <a:xfrm>
            <a:off x="3059664" y="1133126"/>
            <a:ext cx="5615985" cy="4918528"/>
          </a:xfrm>
          <a:prstGeom prst="rect">
            <a:avLst/>
          </a:prstGeom>
        </p:spPr>
      </p:pic>
      <p:sp>
        <p:nvSpPr>
          <p:cNvPr id="3" name="Slayt Numarası Yer Tutucusu 2"/>
          <p:cNvSpPr>
            <a:spLocks noGrp="1"/>
          </p:cNvSpPr>
          <p:nvPr>
            <p:ph type="sldNum" sz="quarter" idx="12"/>
          </p:nvPr>
        </p:nvSpPr>
        <p:spPr/>
        <p:txBody>
          <a:bodyPr/>
          <a:lstStyle/>
          <a:p>
            <a:fld id="{9EF47977-1E60-46F8-9C87-02339EFEC401}" type="slidenum">
              <a:rPr lang="tr-TR" smtClean="0"/>
              <a:t>7</a:t>
            </a:fld>
            <a:endParaRPr lang="tr-TR"/>
          </a:p>
        </p:txBody>
      </p:sp>
    </p:spTree>
    <p:extLst>
      <p:ext uri="{BB962C8B-B14F-4D97-AF65-F5344CB8AC3E}">
        <p14:creationId xmlns:p14="http://schemas.microsoft.com/office/powerpoint/2010/main" val="56676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7943"/>
            <a:ext cx="10515600" cy="5219020"/>
          </a:xfrm>
        </p:spPr>
        <p:txBody>
          <a:bodyPr>
            <a:normAutofit lnSpcReduction="10000"/>
          </a:bodyPr>
          <a:lstStyle/>
          <a:p>
            <a:r>
              <a:rPr lang="tr-TR" b="1" dirty="0"/>
              <a:t>Gıdalarda Raf Ömrü ve Önemi</a:t>
            </a:r>
            <a:endParaRPr lang="tr-TR" dirty="0"/>
          </a:p>
          <a:p>
            <a:pPr algn="just"/>
            <a:r>
              <a:rPr lang="tr-TR" dirty="0"/>
              <a:t>Günümüzde, gıda tüketimi günlük yaşantımızın önemli bir parçasını oluşturmakta ve gıdaların kalitesi, güvenliği ve dayanıklılığı önemli bir sorumluluk haline gelmiştir. Gıdalarda raf ömrü, bir ürünün üretim tarihinden tüketiciye ulaşana kadar geçen süreyi ifade eder ve bu süreçte ürünün kalitesi</a:t>
            </a:r>
            <a:r>
              <a:rPr lang="tr-TR" b="1" dirty="0"/>
              <a:t>, besin değeri ve güvenliği</a:t>
            </a:r>
            <a:r>
              <a:rPr lang="tr-TR" dirty="0"/>
              <a:t> ön planda tutularak kontrol edilir</a:t>
            </a:r>
            <a:r>
              <a:rPr lang="tr-TR" dirty="0" smtClean="0"/>
              <a:t>.</a:t>
            </a:r>
          </a:p>
          <a:p>
            <a:pPr algn="just"/>
            <a:r>
              <a:rPr lang="tr-TR" dirty="0"/>
              <a:t>Gıdalarda raf ömrü, genellikle ürünün taze kalma süresi, </a:t>
            </a:r>
            <a:r>
              <a:rPr lang="tr-TR" b="1" dirty="0"/>
              <a:t>kalitesinin korunduğu süre</a:t>
            </a:r>
            <a:r>
              <a:rPr lang="tr-TR" dirty="0"/>
              <a:t> ve güvenli bir şekilde tüketilebileceği süre olarak değerlendirilir</a:t>
            </a:r>
            <a:r>
              <a:rPr lang="tr-TR" dirty="0" smtClean="0"/>
              <a:t>.</a:t>
            </a:r>
          </a:p>
          <a:p>
            <a:pPr algn="just"/>
            <a:r>
              <a:rPr lang="tr-TR" dirty="0" smtClean="0"/>
              <a:t>Raf ömrü; üretim tarihinden itibaren uygun koşullarda, </a:t>
            </a:r>
            <a:r>
              <a:rPr lang="tr-TR" b="1" dirty="0" smtClean="0"/>
              <a:t>kimyasal, fiziksel ve mikrobiyolojik olarak en az değişim </a:t>
            </a:r>
            <a:r>
              <a:rPr lang="tr-TR" dirty="0" smtClean="0"/>
              <a:t>ile gıda güvenliğini ve besin değerini koruduğu süre olarak tanımlanmaktadır</a:t>
            </a: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8</a:t>
            </a:fld>
            <a:endParaRPr lang="tr-TR"/>
          </a:p>
        </p:txBody>
      </p:sp>
    </p:spTree>
    <p:extLst>
      <p:ext uri="{BB962C8B-B14F-4D97-AF65-F5344CB8AC3E}">
        <p14:creationId xmlns:p14="http://schemas.microsoft.com/office/powerpoint/2010/main" val="330133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70857"/>
            <a:ext cx="10515600" cy="5306106"/>
          </a:xfrm>
        </p:spPr>
        <p:txBody>
          <a:bodyPr/>
          <a:lstStyle/>
          <a:p>
            <a:pPr marL="0" indent="0" algn="just">
              <a:buNone/>
            </a:pPr>
            <a:r>
              <a:rPr lang="tr-TR" b="1" dirty="0"/>
              <a:t>Gıda Güvenliği:</a:t>
            </a:r>
            <a:r>
              <a:rPr lang="tr-TR" dirty="0"/>
              <a:t> Gıdalarda raf ömrü, doğrudan gıda güvenliğini etkiler. Mikroorganizmalar, enzimler ve diğer faktörler gıdaların zamanla bozulmasına neden olabilir. Gıda güvenliği, tüketicilerin sağlığını korumak amacıyla, gıdaların üretiminden tüketimine kadar olan süreçte gerekli önlemlerin alınmasını içerir. Raf ömrü, bu önlemlerin etkin bir şekilde uygulanmasına yönelik bir kılavuz sağlar.</a:t>
            </a:r>
          </a:p>
          <a:p>
            <a:pPr marL="0" indent="0">
              <a:buNone/>
            </a:pPr>
            <a:endParaRPr lang="tr-TR" dirty="0"/>
          </a:p>
        </p:txBody>
      </p:sp>
      <p:sp>
        <p:nvSpPr>
          <p:cNvPr id="4" name="Slayt Numarası Yer Tutucusu 3"/>
          <p:cNvSpPr>
            <a:spLocks noGrp="1"/>
          </p:cNvSpPr>
          <p:nvPr>
            <p:ph type="sldNum" sz="quarter" idx="12"/>
          </p:nvPr>
        </p:nvSpPr>
        <p:spPr/>
        <p:txBody>
          <a:bodyPr/>
          <a:lstStyle/>
          <a:p>
            <a:fld id="{9EF47977-1E60-46F8-9C87-02339EFEC401}" type="slidenum">
              <a:rPr lang="tr-TR" smtClean="0"/>
              <a:t>9</a:t>
            </a:fld>
            <a:endParaRPr lang="tr-TR"/>
          </a:p>
        </p:txBody>
      </p:sp>
    </p:spTree>
    <p:extLst>
      <p:ext uri="{BB962C8B-B14F-4D97-AF65-F5344CB8AC3E}">
        <p14:creationId xmlns:p14="http://schemas.microsoft.com/office/powerpoint/2010/main" val="195895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2032</Words>
  <Application>Microsoft Office PowerPoint</Application>
  <PresentationFormat>Geniş ekran</PresentationFormat>
  <Paragraphs>177</Paragraphs>
  <Slides>36</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36</vt:i4>
      </vt:variant>
    </vt:vector>
  </HeadingPairs>
  <TitlesOfParts>
    <vt:vector size="43" baseType="lpstr">
      <vt:lpstr>Arial</vt:lpstr>
      <vt:lpstr>Calibri</vt:lpstr>
      <vt:lpstr>Calibri Light</vt:lpstr>
      <vt:lpstr>Segoe UI</vt:lpstr>
      <vt:lpstr>Times New Roman</vt:lpstr>
      <vt:lpstr>Wingdings</vt:lpstr>
      <vt:lpstr>Office Teması</vt:lpstr>
      <vt:lpstr>NTGT022/NTUP015  GIDALARDA RAF ÖMRÜ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Gıdaların raf ömrüne etki eden faktörler</vt:lpstr>
      <vt:lpstr>Gıdaların raf ömrüne etki eden faktörler</vt:lpstr>
      <vt:lpstr>Gıdaların raf ömrüne etki eden faktörler</vt:lpstr>
      <vt:lpstr>PowerPoint Sunusu</vt:lpstr>
      <vt:lpstr>Hatırlatmalar !!</vt:lpstr>
      <vt:lpstr> SORU: Bağıl nem (Relative humidity; RH%) nedir? </vt:lpstr>
      <vt:lpstr> SORU: Su aktivitesi (aw) nedir? </vt:lpstr>
      <vt:lpstr>Denge nemi ve sorpsiyon grafiği</vt:lpstr>
      <vt:lpstr>PowerPoint Sunusu</vt:lpstr>
      <vt:lpstr>PowerPoint Sunusu</vt:lpstr>
      <vt:lpstr>PowerPoint Sunusu</vt:lpstr>
      <vt:lpstr>PowerPoint Sunusu</vt:lpstr>
      <vt:lpstr>RAF ÖMRÜ TARİH ÇEŞİTLERİ</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25</cp:revision>
  <dcterms:created xsi:type="dcterms:W3CDTF">2023-10-02T20:22:36Z</dcterms:created>
  <dcterms:modified xsi:type="dcterms:W3CDTF">2025-11-04T22:18:22Z</dcterms:modified>
</cp:coreProperties>
</file>