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0" r:id="rId26"/>
    <p:sldId id="282" r:id="rId27"/>
    <p:sldId id="283" r:id="rId28"/>
    <p:sldId id="284"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54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F7099-9A9B-4217-A686-55CB12513AB9}" type="datetimeFigureOut">
              <a:rPr lang="tr-TR" smtClean="0"/>
              <a:t>25.10.2020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C4077-B8CD-41F6-902C-D1994C25D441}" type="slidenum">
              <a:rPr lang="tr-TR" smtClean="0"/>
              <a:t>‹#›</a:t>
            </a:fld>
            <a:endParaRPr lang="tr-TR"/>
          </a:p>
        </p:txBody>
      </p:sp>
    </p:spTree>
    <p:extLst>
      <p:ext uri="{BB962C8B-B14F-4D97-AF65-F5344CB8AC3E}">
        <p14:creationId xmlns:p14="http://schemas.microsoft.com/office/powerpoint/2010/main" val="148544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9C4077-B8CD-41F6-902C-D1994C25D441}" type="slidenum">
              <a:rPr lang="tr-TR" smtClean="0"/>
              <a:t>8</a:t>
            </a:fld>
            <a:endParaRPr lang="tr-TR"/>
          </a:p>
        </p:txBody>
      </p:sp>
    </p:spTree>
    <p:extLst>
      <p:ext uri="{BB962C8B-B14F-4D97-AF65-F5344CB8AC3E}">
        <p14:creationId xmlns:p14="http://schemas.microsoft.com/office/powerpoint/2010/main" val="390538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2C585F4-77E4-4C45-96A8-D61F1C4EB452}" type="datetime1">
              <a:rPr lang="tr-TR" smtClean="0"/>
              <a:t>25.10.2020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BDA223-535D-42ED-9F0C-5945F44E91FC}" type="slidenum">
              <a:rPr lang="tr-TR" smtClean="0"/>
              <a:t>‹#›</a:t>
            </a:fld>
            <a:endParaRPr lang="tr-TR"/>
          </a:p>
        </p:txBody>
      </p:sp>
    </p:spTree>
    <p:extLst>
      <p:ext uri="{BB962C8B-B14F-4D97-AF65-F5344CB8AC3E}">
        <p14:creationId xmlns:p14="http://schemas.microsoft.com/office/powerpoint/2010/main" val="1309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DCF861C-0365-4BF4-9CCE-95FF4D5E3059}" type="datetime1">
              <a:rPr lang="tr-TR" smtClean="0"/>
              <a:t>25.10.2020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BDA223-535D-42ED-9F0C-5945F44E91FC}" type="slidenum">
              <a:rPr lang="tr-TR" smtClean="0"/>
              <a:t>‹#›</a:t>
            </a:fld>
            <a:endParaRPr lang="tr-TR"/>
          </a:p>
        </p:txBody>
      </p:sp>
    </p:spTree>
    <p:extLst>
      <p:ext uri="{BB962C8B-B14F-4D97-AF65-F5344CB8AC3E}">
        <p14:creationId xmlns:p14="http://schemas.microsoft.com/office/powerpoint/2010/main" val="230384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B75DFCA-DC91-4306-A209-14B27FE1D8A8}" type="datetime1">
              <a:rPr lang="tr-TR" smtClean="0"/>
              <a:t>25.10.2020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BDA223-535D-42ED-9F0C-5945F44E91FC}" type="slidenum">
              <a:rPr lang="tr-TR" smtClean="0"/>
              <a:t>‹#›</a:t>
            </a:fld>
            <a:endParaRPr lang="tr-TR"/>
          </a:p>
        </p:txBody>
      </p:sp>
    </p:spTree>
    <p:extLst>
      <p:ext uri="{BB962C8B-B14F-4D97-AF65-F5344CB8AC3E}">
        <p14:creationId xmlns:p14="http://schemas.microsoft.com/office/powerpoint/2010/main" val="354805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B0F9B3-8C04-4CB7-991A-89A58A00F794}" type="datetime1">
              <a:rPr lang="tr-TR" smtClean="0"/>
              <a:t>25.10.2020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BDA223-535D-42ED-9F0C-5945F44E91FC}" type="slidenum">
              <a:rPr lang="tr-TR" smtClean="0"/>
              <a:t>‹#›</a:t>
            </a:fld>
            <a:endParaRPr lang="tr-TR"/>
          </a:p>
        </p:txBody>
      </p:sp>
    </p:spTree>
    <p:extLst>
      <p:ext uri="{BB962C8B-B14F-4D97-AF65-F5344CB8AC3E}">
        <p14:creationId xmlns:p14="http://schemas.microsoft.com/office/powerpoint/2010/main" val="404183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86F1058-DAD9-4ED3-A385-D76A01A55E00}" type="datetime1">
              <a:rPr lang="tr-TR" smtClean="0"/>
              <a:t>25.10.2020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BDA223-535D-42ED-9F0C-5945F44E91FC}" type="slidenum">
              <a:rPr lang="tr-TR" smtClean="0"/>
              <a:t>‹#›</a:t>
            </a:fld>
            <a:endParaRPr lang="tr-TR"/>
          </a:p>
        </p:txBody>
      </p:sp>
    </p:spTree>
    <p:extLst>
      <p:ext uri="{BB962C8B-B14F-4D97-AF65-F5344CB8AC3E}">
        <p14:creationId xmlns:p14="http://schemas.microsoft.com/office/powerpoint/2010/main" val="13005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3289DA4-0AC9-465E-AB8A-ED3C52C84990}" type="datetime1">
              <a:rPr lang="tr-TR" smtClean="0"/>
              <a:t>25.10.2020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3BDA223-535D-42ED-9F0C-5945F44E91FC}" type="slidenum">
              <a:rPr lang="tr-TR" smtClean="0"/>
              <a:t>‹#›</a:t>
            </a:fld>
            <a:endParaRPr lang="tr-TR"/>
          </a:p>
        </p:txBody>
      </p:sp>
    </p:spTree>
    <p:extLst>
      <p:ext uri="{BB962C8B-B14F-4D97-AF65-F5344CB8AC3E}">
        <p14:creationId xmlns:p14="http://schemas.microsoft.com/office/powerpoint/2010/main" val="77553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2FA5F5-876A-4578-BD12-E61179065089}" type="datetime1">
              <a:rPr lang="tr-TR" smtClean="0"/>
              <a:t>25.10.2020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3BDA223-535D-42ED-9F0C-5945F44E91FC}" type="slidenum">
              <a:rPr lang="tr-TR" smtClean="0"/>
              <a:t>‹#›</a:t>
            </a:fld>
            <a:endParaRPr lang="tr-TR"/>
          </a:p>
        </p:txBody>
      </p:sp>
    </p:spTree>
    <p:extLst>
      <p:ext uri="{BB962C8B-B14F-4D97-AF65-F5344CB8AC3E}">
        <p14:creationId xmlns:p14="http://schemas.microsoft.com/office/powerpoint/2010/main" val="183847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F446ED4-41E3-4058-B39D-DCB0E7254571}" type="datetime1">
              <a:rPr lang="tr-TR" smtClean="0"/>
              <a:t>25.10.2020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3BDA223-535D-42ED-9F0C-5945F44E91FC}" type="slidenum">
              <a:rPr lang="tr-TR" smtClean="0"/>
              <a:t>‹#›</a:t>
            </a:fld>
            <a:endParaRPr lang="tr-TR"/>
          </a:p>
        </p:txBody>
      </p:sp>
    </p:spTree>
    <p:extLst>
      <p:ext uri="{BB962C8B-B14F-4D97-AF65-F5344CB8AC3E}">
        <p14:creationId xmlns:p14="http://schemas.microsoft.com/office/powerpoint/2010/main" val="223844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54E20F8-4E93-4926-8C7A-FF5D75D312D2}" type="datetime1">
              <a:rPr lang="tr-TR" smtClean="0"/>
              <a:t>25.10.2020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3BDA223-535D-42ED-9F0C-5945F44E91FC}" type="slidenum">
              <a:rPr lang="tr-TR" smtClean="0"/>
              <a:t>‹#›</a:t>
            </a:fld>
            <a:endParaRPr lang="tr-TR"/>
          </a:p>
        </p:txBody>
      </p:sp>
    </p:spTree>
    <p:extLst>
      <p:ext uri="{BB962C8B-B14F-4D97-AF65-F5344CB8AC3E}">
        <p14:creationId xmlns:p14="http://schemas.microsoft.com/office/powerpoint/2010/main" val="68424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EAE54CA-BF7A-4D2D-A8AA-1C2DA5F956CD}" type="datetime1">
              <a:rPr lang="tr-TR" smtClean="0"/>
              <a:t>25.10.2020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3BDA223-535D-42ED-9F0C-5945F44E91FC}" type="slidenum">
              <a:rPr lang="tr-TR" smtClean="0"/>
              <a:t>‹#›</a:t>
            </a:fld>
            <a:endParaRPr lang="tr-TR"/>
          </a:p>
        </p:txBody>
      </p:sp>
    </p:spTree>
    <p:extLst>
      <p:ext uri="{BB962C8B-B14F-4D97-AF65-F5344CB8AC3E}">
        <p14:creationId xmlns:p14="http://schemas.microsoft.com/office/powerpoint/2010/main" val="125056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AE4E6B-ACBF-427D-8CEF-F45E3F530BA2}" type="datetime1">
              <a:rPr lang="tr-TR" smtClean="0"/>
              <a:t>25.10.2020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3BDA223-535D-42ED-9F0C-5945F44E91FC}" type="slidenum">
              <a:rPr lang="tr-TR" smtClean="0"/>
              <a:t>‹#›</a:t>
            </a:fld>
            <a:endParaRPr lang="tr-TR"/>
          </a:p>
        </p:txBody>
      </p:sp>
    </p:spTree>
    <p:extLst>
      <p:ext uri="{BB962C8B-B14F-4D97-AF65-F5344CB8AC3E}">
        <p14:creationId xmlns:p14="http://schemas.microsoft.com/office/powerpoint/2010/main" val="178155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67FB2-CB39-4990-99D2-600366C6BA19}" type="datetime1">
              <a:rPr lang="tr-TR" smtClean="0"/>
              <a:t>25.10.2020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DA223-535D-42ED-9F0C-5945F44E91FC}" type="slidenum">
              <a:rPr lang="tr-TR" smtClean="0"/>
              <a:t>‹#›</a:t>
            </a:fld>
            <a:endParaRPr lang="tr-TR"/>
          </a:p>
        </p:txBody>
      </p:sp>
    </p:spTree>
    <p:extLst>
      <p:ext uri="{BB962C8B-B14F-4D97-AF65-F5344CB8AC3E}">
        <p14:creationId xmlns:p14="http://schemas.microsoft.com/office/powerpoint/2010/main" val="10041079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96752" y="3429000"/>
            <a:ext cx="7772400" cy="1370583"/>
          </a:xfrm>
        </p:spPr>
        <p:txBody>
          <a:bodyPr>
            <a:normAutofit/>
          </a:bodyPr>
          <a:lstStyle/>
          <a:p>
            <a:r>
              <a:rPr lang="tr-TR" sz="3600" b="1" dirty="0" smtClean="0"/>
              <a:t>GKK 207 YAĞLARIN ANALİZİ</a:t>
            </a:r>
            <a:r>
              <a:rPr lang="tr-TR" b="1" dirty="0" smtClean="0"/>
              <a:t/>
            </a:r>
            <a:br>
              <a:rPr lang="tr-TR" b="1" dirty="0" smtClean="0"/>
            </a:br>
            <a:r>
              <a:rPr lang="tr-TR" b="1" dirty="0" smtClean="0"/>
              <a:t>DERS 2: </a:t>
            </a:r>
            <a:r>
              <a:rPr lang="tr-TR" dirty="0" smtClean="0"/>
              <a:t> </a:t>
            </a:r>
            <a:r>
              <a:rPr lang="tr-TR" b="1" dirty="0" smtClean="0"/>
              <a:t>YAĞLARIN ÖZELLİKLERİ </a:t>
            </a:r>
            <a:endParaRPr lang="tr-TR" b="1" dirty="0"/>
          </a:p>
        </p:txBody>
      </p:sp>
      <p:sp>
        <p:nvSpPr>
          <p:cNvPr id="3" name="Alt Başlık 2"/>
          <p:cNvSpPr>
            <a:spLocks noGrp="1"/>
          </p:cNvSpPr>
          <p:nvPr>
            <p:ph type="subTitle" idx="1"/>
          </p:nvPr>
        </p:nvSpPr>
        <p:spPr>
          <a:xfrm>
            <a:off x="2049894" y="5445224"/>
            <a:ext cx="6400800" cy="864096"/>
          </a:xfrm>
        </p:spPr>
        <p:txBody>
          <a:bodyPr/>
          <a:lstStyle/>
          <a:p>
            <a:r>
              <a:rPr lang="tr-TR" dirty="0" smtClean="0"/>
              <a:t>Dr. </a:t>
            </a:r>
            <a:r>
              <a:rPr lang="tr-TR" dirty="0" err="1" smtClean="0"/>
              <a:t>Öğr</a:t>
            </a:r>
            <a:r>
              <a:rPr lang="tr-TR" dirty="0" smtClean="0"/>
              <a:t>. Üyesi Gülten ŞEKEROĞLU</a:t>
            </a:r>
            <a:endParaRPr lang="tr-TR" dirty="0"/>
          </a:p>
        </p:txBody>
      </p:sp>
      <p:sp>
        <p:nvSpPr>
          <p:cNvPr id="5" name="Slayt Numarası Yer Tutucusu 4"/>
          <p:cNvSpPr>
            <a:spLocks noGrp="1"/>
          </p:cNvSpPr>
          <p:nvPr>
            <p:ph type="sldNum" sz="quarter" idx="12"/>
          </p:nvPr>
        </p:nvSpPr>
        <p:spPr/>
        <p:txBody>
          <a:bodyPr/>
          <a:lstStyle/>
          <a:p>
            <a:fld id="{B56BB7B0-763F-47BA-B7AC-3203707B83ED}" type="slidenum">
              <a:rPr lang="tr-TR" smtClean="0"/>
              <a:t>1</a:t>
            </a:fld>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8208" y="379562"/>
            <a:ext cx="1940943" cy="1940943"/>
          </a:xfrm>
          <a:prstGeom prst="rect">
            <a:avLst/>
          </a:prstGeom>
        </p:spPr>
      </p:pic>
      <p:sp>
        <p:nvSpPr>
          <p:cNvPr id="6" name="Başlık 1"/>
          <p:cNvSpPr txBox="1">
            <a:spLocks/>
          </p:cNvSpPr>
          <p:nvPr/>
        </p:nvSpPr>
        <p:spPr>
          <a:xfrm>
            <a:off x="683568" y="2132856"/>
            <a:ext cx="7772400" cy="7945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smtClean="0"/>
              <a:t>TBMYO GIDA KAL. KONT. ANALİZİ PROGRAMI</a:t>
            </a:r>
            <a:endParaRPr lang="tr-TR" sz="2800" b="1" dirty="0"/>
          </a:p>
        </p:txBody>
      </p:sp>
    </p:spTree>
    <p:extLst>
      <p:ext uri="{BB962C8B-B14F-4D97-AF65-F5344CB8AC3E}">
        <p14:creationId xmlns:p14="http://schemas.microsoft.com/office/powerpoint/2010/main" val="1172424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lstStyle/>
          <a:p>
            <a:pPr marL="0" indent="0">
              <a:buNone/>
            </a:pPr>
            <a:r>
              <a:rPr lang="tr-TR" b="1" dirty="0" smtClean="0"/>
              <a:t>2.SABUNLAŞMA</a:t>
            </a:r>
          </a:p>
          <a:p>
            <a:pPr marL="0" indent="0" algn="just">
              <a:buNone/>
            </a:pPr>
            <a:r>
              <a:rPr lang="tr-TR" sz="2000" b="1" dirty="0" smtClean="0"/>
              <a:t>Sabun</a:t>
            </a:r>
            <a:r>
              <a:rPr lang="tr-TR" sz="2000" dirty="0" smtClean="0"/>
              <a:t>: Bitkisel, hayvansal </a:t>
            </a:r>
            <a:r>
              <a:rPr lang="tr-TR" sz="2000" dirty="0"/>
              <a:t>kaynaklı </a:t>
            </a:r>
            <a:r>
              <a:rPr lang="tr-TR" sz="2000" dirty="0" smtClean="0"/>
              <a:t>yağların veya </a:t>
            </a:r>
            <a:r>
              <a:rPr lang="tr-TR" sz="2000" dirty="0"/>
              <a:t>yağ asitlerinin alkali hidroksitlerle (</a:t>
            </a:r>
            <a:r>
              <a:rPr lang="tr-TR" sz="2000" dirty="0" err="1"/>
              <a:t>NaOH</a:t>
            </a:r>
            <a:r>
              <a:rPr lang="tr-TR" sz="2000" dirty="0"/>
              <a:t>, KOH </a:t>
            </a:r>
            <a:r>
              <a:rPr lang="tr-TR" sz="2000" dirty="0" smtClean="0"/>
              <a:t>vb.) </a:t>
            </a:r>
            <a:r>
              <a:rPr lang="tr-TR" sz="2000" dirty="0"/>
              <a:t>reaksiyonu sonunda </a:t>
            </a:r>
            <a:r>
              <a:rPr lang="tr-TR" sz="2000" dirty="0" smtClean="0"/>
              <a:t>oluşan </a:t>
            </a:r>
            <a:r>
              <a:rPr lang="tr-TR" sz="2000" dirty="0" err="1" smtClean="0"/>
              <a:t>karboksilli</a:t>
            </a:r>
            <a:r>
              <a:rPr lang="tr-TR" sz="2000" dirty="0" smtClean="0"/>
              <a:t> </a:t>
            </a:r>
            <a:r>
              <a:rPr lang="tr-TR" sz="2000" dirty="0"/>
              <a:t>asit tuzlarıdır ve çoğunlukla temizleyici olarak kullanılan maddelerdir. </a:t>
            </a:r>
            <a:endParaRPr lang="tr-TR" sz="2000" b="1" dirty="0"/>
          </a:p>
          <a:p>
            <a:pPr marL="0" indent="0">
              <a:buNone/>
            </a:pPr>
            <a:endParaRPr lang="tr-TR" dirty="0"/>
          </a:p>
        </p:txBody>
      </p:sp>
      <p:sp>
        <p:nvSpPr>
          <p:cNvPr id="2" name="Slayt Numarası Yer Tutucusu 1"/>
          <p:cNvSpPr>
            <a:spLocks noGrp="1"/>
          </p:cNvSpPr>
          <p:nvPr>
            <p:ph type="sldNum" sz="quarter" idx="12"/>
          </p:nvPr>
        </p:nvSpPr>
        <p:spPr/>
        <p:txBody>
          <a:bodyPr/>
          <a:lstStyle/>
          <a:p>
            <a:fld id="{A3BDA223-535D-42ED-9F0C-5945F44E91FC}" type="slidenum">
              <a:rPr lang="tr-TR" smtClean="0"/>
              <a:t>10</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48880"/>
            <a:ext cx="73437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11560" y="4890621"/>
            <a:ext cx="8064893" cy="1323439"/>
          </a:xfrm>
          <a:prstGeom prst="rect">
            <a:avLst/>
          </a:prstGeom>
        </p:spPr>
        <p:txBody>
          <a:bodyPr wrap="square">
            <a:spAutoFit/>
          </a:bodyPr>
          <a:lstStyle/>
          <a:p>
            <a:pPr algn="just"/>
            <a:r>
              <a:rPr lang="tr-TR" sz="2000" b="1" dirty="0" smtClean="0"/>
              <a:t>Sabunlaşma</a:t>
            </a:r>
            <a:r>
              <a:rPr lang="tr-TR" sz="2000" dirty="0" smtClean="0"/>
              <a:t> ise aslında bir tür hidroliz reaksiyonu olup,  yağların veya  esterlerin </a:t>
            </a:r>
            <a:r>
              <a:rPr lang="tr-TR" sz="2000" dirty="0"/>
              <a:t>derişik sodyum </a:t>
            </a:r>
            <a:r>
              <a:rPr lang="tr-TR" sz="2000" dirty="0" smtClean="0"/>
              <a:t>hidroksit, potasyum hidroksit veya </a:t>
            </a:r>
            <a:r>
              <a:rPr lang="tr-TR" sz="2000" dirty="0"/>
              <a:t>soda çözeltisiyle uzun zaman kaynatılırsa karşılık gelen alkol ile asidin tuzuna </a:t>
            </a:r>
            <a:r>
              <a:rPr lang="tr-TR" sz="2000" dirty="0" smtClean="0"/>
              <a:t>dönüşmesine verilen addır.</a:t>
            </a:r>
            <a:endParaRPr lang="tr-TR" sz="2000" dirty="0"/>
          </a:p>
        </p:txBody>
      </p:sp>
    </p:spTree>
    <p:extLst>
      <p:ext uri="{BB962C8B-B14F-4D97-AF65-F5344CB8AC3E}">
        <p14:creationId xmlns:p14="http://schemas.microsoft.com/office/powerpoint/2010/main" val="3893966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normAutofit lnSpcReduction="10000"/>
          </a:bodyPr>
          <a:lstStyle/>
          <a:p>
            <a:pPr marL="0" indent="0" algn="just">
              <a:buNone/>
            </a:pPr>
            <a:r>
              <a:rPr lang="tr-TR" sz="2400" dirty="0" smtClean="0"/>
              <a:t>*Sabunlar </a:t>
            </a:r>
            <a:r>
              <a:rPr lang="tr-TR" sz="2400" dirty="0"/>
              <a:t>suda eridikleri, yüzey aktif maddeler oldukları ve hidrolize yapıcı etkileri nedeniyle temizleyici maddelerdir</a:t>
            </a:r>
            <a:r>
              <a:rPr lang="tr-TR" sz="2400" dirty="0" smtClean="0"/>
              <a:t>.</a:t>
            </a:r>
          </a:p>
          <a:p>
            <a:pPr marL="0" indent="0" algn="just">
              <a:buNone/>
            </a:pPr>
            <a:r>
              <a:rPr lang="tr-TR" sz="2400" dirty="0"/>
              <a:t>*Sabunlar eriyebildiklerinde kısmen hidrolize olarak ortama OH iyonu verirler</a:t>
            </a:r>
            <a:r>
              <a:rPr lang="tr-TR" sz="2400" dirty="0" smtClean="0"/>
              <a:t>.</a:t>
            </a:r>
          </a:p>
          <a:p>
            <a:pPr marL="0" indent="0" algn="just">
              <a:buNone/>
            </a:pPr>
            <a:r>
              <a:rPr lang="tr-TR" sz="2400" dirty="0"/>
              <a:t>*Bu iyonlar temizlenecek yüzeyi yumuşatır ve kirlerin çıkmasını sağlar</a:t>
            </a:r>
            <a:r>
              <a:rPr lang="tr-TR" sz="2400" dirty="0" smtClean="0"/>
              <a:t>.</a:t>
            </a:r>
          </a:p>
          <a:p>
            <a:pPr marL="0" indent="0" algn="just">
              <a:buNone/>
            </a:pPr>
            <a:r>
              <a:rPr lang="tr-TR" sz="2400" dirty="0"/>
              <a:t>*Çözeltide </a:t>
            </a:r>
            <a:r>
              <a:rPr lang="tr-TR" sz="2400" dirty="0" err="1" smtClean="0"/>
              <a:t>kolloid</a:t>
            </a:r>
            <a:r>
              <a:rPr lang="tr-TR" sz="2400" dirty="0" smtClean="0"/>
              <a:t> </a:t>
            </a:r>
            <a:r>
              <a:rPr lang="tr-TR" sz="2400" dirty="0"/>
              <a:t>hâlde bulunan </a:t>
            </a:r>
            <a:r>
              <a:rPr lang="tr-TR" sz="2400" dirty="0" err="1" smtClean="0"/>
              <a:t>hidrofobik</a:t>
            </a:r>
            <a:r>
              <a:rPr lang="tr-TR" sz="2400" dirty="0" smtClean="0"/>
              <a:t> </a:t>
            </a:r>
            <a:r>
              <a:rPr lang="tr-TR" sz="2400" dirty="0"/>
              <a:t>alkil grupları kendileri gibi </a:t>
            </a:r>
            <a:r>
              <a:rPr lang="tr-TR" sz="2400" dirty="0" err="1" smtClean="0"/>
              <a:t>hidrofobik</a:t>
            </a:r>
            <a:r>
              <a:rPr lang="tr-TR" sz="2400" dirty="0" smtClean="0"/>
              <a:t> </a:t>
            </a:r>
            <a:r>
              <a:rPr lang="tr-TR" sz="2400" dirty="0"/>
              <a:t>olan kirleri </a:t>
            </a:r>
            <a:r>
              <a:rPr lang="tr-TR" sz="2400" dirty="0" err="1"/>
              <a:t>absorbe</a:t>
            </a:r>
            <a:r>
              <a:rPr lang="tr-TR" sz="2400" dirty="0"/>
              <a:t> ederek su ile beraber ortamdan uzaklaştırır ve temizler</a:t>
            </a:r>
            <a:r>
              <a:rPr lang="tr-TR" sz="2400" dirty="0" smtClean="0"/>
              <a:t>.</a:t>
            </a:r>
          </a:p>
          <a:p>
            <a:pPr marL="0" indent="0" algn="just">
              <a:buNone/>
            </a:pPr>
            <a:r>
              <a:rPr lang="tr-TR" sz="2400" dirty="0"/>
              <a:t>*Doymuş yağ asitlerinin sabunları, doymamış olanlara göre daha çok çözünürler. Örneğin </a:t>
            </a:r>
            <a:r>
              <a:rPr lang="tr-TR" sz="2400" dirty="0" err="1"/>
              <a:t>Na</a:t>
            </a:r>
            <a:r>
              <a:rPr lang="tr-TR" sz="2400" dirty="0"/>
              <a:t>-palmitat (16 </a:t>
            </a:r>
            <a:r>
              <a:rPr lang="tr-TR" sz="2400" dirty="0" err="1"/>
              <a:t>C’lu</a:t>
            </a:r>
            <a:r>
              <a:rPr lang="tr-TR" sz="2400" dirty="0"/>
              <a:t>, doymuş) ve </a:t>
            </a:r>
            <a:r>
              <a:rPr lang="tr-TR" sz="2400" dirty="0" err="1"/>
              <a:t>Na-stearat</a:t>
            </a:r>
            <a:r>
              <a:rPr lang="tr-TR" sz="2400" dirty="0"/>
              <a:t> (18 </a:t>
            </a:r>
            <a:r>
              <a:rPr lang="tr-TR" sz="2400" dirty="0" err="1"/>
              <a:t>C’lu</a:t>
            </a:r>
            <a:r>
              <a:rPr lang="tr-TR" sz="2400" dirty="0"/>
              <a:t>, doymuş) </a:t>
            </a:r>
            <a:r>
              <a:rPr lang="tr-TR" sz="2400" dirty="0" err="1"/>
              <a:t>Na-oleattan</a:t>
            </a:r>
            <a:r>
              <a:rPr lang="tr-TR" sz="2400" dirty="0"/>
              <a:t> (18 </a:t>
            </a:r>
            <a:r>
              <a:rPr lang="tr-TR" sz="2400" dirty="0" err="1"/>
              <a:t>C’lu</a:t>
            </a:r>
            <a:r>
              <a:rPr lang="tr-TR" sz="2400" dirty="0"/>
              <a:t>, çift bağlı) daha fazla çözünür. Büyük molekül ağırlıklı ve </a:t>
            </a:r>
            <a:r>
              <a:rPr lang="tr-TR" sz="2400" dirty="0" err="1"/>
              <a:t>doymamışlık</a:t>
            </a:r>
            <a:r>
              <a:rPr lang="tr-TR" sz="2400" dirty="0"/>
              <a:t> derecesi yüksek olan bazı sabunlar </a:t>
            </a:r>
            <a:r>
              <a:rPr lang="tr-TR" sz="2400" dirty="0" err="1"/>
              <a:t>vermisit</a:t>
            </a:r>
            <a:r>
              <a:rPr lang="tr-TR" sz="2400" dirty="0"/>
              <a:t> = mikrop </a:t>
            </a:r>
            <a:r>
              <a:rPr lang="tr-TR" sz="2400" dirty="0" smtClean="0"/>
              <a:t>öldürücüdür.</a:t>
            </a:r>
            <a:endParaRPr lang="tr-TR" sz="2400" dirty="0"/>
          </a:p>
          <a:p>
            <a:pPr marL="0" indent="0" algn="just">
              <a:buNone/>
            </a:pPr>
            <a:endParaRPr lang="tr-TR" sz="2400" dirty="0"/>
          </a:p>
        </p:txBody>
      </p:sp>
      <p:sp>
        <p:nvSpPr>
          <p:cNvPr id="2" name="Slayt Numarası Yer Tutucusu 1"/>
          <p:cNvSpPr>
            <a:spLocks noGrp="1"/>
          </p:cNvSpPr>
          <p:nvPr>
            <p:ph type="sldNum" sz="quarter" idx="12"/>
          </p:nvPr>
        </p:nvSpPr>
        <p:spPr/>
        <p:txBody>
          <a:bodyPr/>
          <a:lstStyle/>
          <a:p>
            <a:fld id="{A3BDA223-535D-42ED-9F0C-5945F44E91FC}" type="slidenum">
              <a:rPr lang="tr-TR" smtClean="0"/>
              <a:t>11</a:t>
            </a:fld>
            <a:endParaRPr lang="tr-TR"/>
          </a:p>
        </p:txBody>
      </p:sp>
    </p:spTree>
    <p:extLst>
      <p:ext uri="{BB962C8B-B14F-4D97-AF65-F5344CB8AC3E}">
        <p14:creationId xmlns:p14="http://schemas.microsoft.com/office/powerpoint/2010/main" val="2677459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normAutofit/>
          </a:bodyPr>
          <a:lstStyle/>
          <a:p>
            <a:r>
              <a:rPr lang="tr-TR" sz="3200" b="1" dirty="0" smtClean="0"/>
              <a:t>3-ARA ESTERLEŞME</a:t>
            </a:r>
            <a:endParaRPr lang="tr-TR" sz="3200" b="1" dirty="0"/>
          </a:p>
        </p:txBody>
      </p:sp>
      <p:sp>
        <p:nvSpPr>
          <p:cNvPr id="3" name="İçerik Yer Tutucusu 2"/>
          <p:cNvSpPr>
            <a:spLocks noGrp="1"/>
          </p:cNvSpPr>
          <p:nvPr>
            <p:ph idx="1"/>
          </p:nvPr>
        </p:nvSpPr>
        <p:spPr>
          <a:xfrm>
            <a:off x="457200" y="1052737"/>
            <a:ext cx="8229600" cy="1728192"/>
          </a:xfrm>
        </p:spPr>
        <p:txBody>
          <a:bodyPr>
            <a:normAutofit/>
          </a:bodyPr>
          <a:lstStyle/>
          <a:p>
            <a:pPr marL="0" indent="0" algn="just">
              <a:buNone/>
            </a:pPr>
            <a:r>
              <a:rPr lang="tr-TR" sz="2400" dirty="0" err="1"/>
              <a:t>Trigliserit</a:t>
            </a:r>
            <a:r>
              <a:rPr lang="tr-TR" sz="2400" dirty="0"/>
              <a:t> molekülünden yağ asidinin koparılarak bir başka alkole transfer edilmesidir. Ara </a:t>
            </a:r>
            <a:r>
              <a:rPr lang="tr-TR" sz="2400" dirty="0" err="1"/>
              <a:t>esterleşme</a:t>
            </a:r>
            <a:r>
              <a:rPr lang="tr-TR" sz="2400" dirty="0"/>
              <a:t> ticari amaçla mono ve </a:t>
            </a:r>
            <a:r>
              <a:rPr lang="tr-TR" sz="2400" dirty="0" err="1"/>
              <a:t>digliseritlerin</a:t>
            </a:r>
            <a:r>
              <a:rPr lang="tr-TR" sz="2400" dirty="0"/>
              <a:t> elde edilmesinde kullanılır. İşlem ortama serbest </a:t>
            </a:r>
            <a:r>
              <a:rPr lang="tr-TR" sz="2400" dirty="0" err="1"/>
              <a:t>gliserol</a:t>
            </a:r>
            <a:r>
              <a:rPr lang="tr-TR" sz="2400" dirty="0"/>
              <a:t> katılarak yapılır.</a:t>
            </a:r>
          </a:p>
        </p:txBody>
      </p:sp>
      <p:sp>
        <p:nvSpPr>
          <p:cNvPr id="6" name="Slayt Numarası Yer Tutucusu 5"/>
          <p:cNvSpPr>
            <a:spLocks noGrp="1"/>
          </p:cNvSpPr>
          <p:nvPr>
            <p:ph type="sldNum" sz="quarter" idx="12"/>
          </p:nvPr>
        </p:nvSpPr>
        <p:spPr/>
        <p:txBody>
          <a:bodyPr/>
          <a:lstStyle/>
          <a:p>
            <a:fld id="{A3BDA223-535D-42ED-9F0C-5945F44E91FC}" type="slidenum">
              <a:rPr lang="tr-TR" smtClean="0"/>
              <a:t>12</a:t>
            </a:fld>
            <a:endParaRPr lang="tr-TR"/>
          </a:p>
        </p:txBody>
      </p:sp>
      <p:sp>
        <p:nvSpPr>
          <p:cNvPr id="4" name="Başlık 1"/>
          <p:cNvSpPr txBox="1">
            <a:spLocks/>
          </p:cNvSpPr>
          <p:nvPr/>
        </p:nvSpPr>
        <p:spPr>
          <a:xfrm>
            <a:off x="588135" y="2564904"/>
            <a:ext cx="8229600"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t>4-YENİ MOLEKÜLLERİN OLUŞMASI</a:t>
            </a:r>
            <a:endParaRPr lang="tr-TR" sz="3200" b="1" dirty="0"/>
          </a:p>
        </p:txBody>
      </p:sp>
      <p:sp>
        <p:nvSpPr>
          <p:cNvPr id="5" name="İçerik Yer Tutucusu 2"/>
          <p:cNvSpPr txBox="1">
            <a:spLocks/>
          </p:cNvSpPr>
          <p:nvPr/>
        </p:nvSpPr>
        <p:spPr>
          <a:xfrm>
            <a:off x="467544" y="3399077"/>
            <a:ext cx="8229600"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dirty="0" err="1"/>
              <a:t>Gliserol</a:t>
            </a:r>
            <a:r>
              <a:rPr lang="tr-TR" sz="2400" dirty="0"/>
              <a:t> molekülü üzerinde yağ asitlerinin gelişigüzel dağılıp yağda homojen yapının bozulması, farklı yeni moleküllerin oluşması ve yağların fonksiyonel özelliklerinin değişmesidir.</a:t>
            </a:r>
          </a:p>
        </p:txBody>
      </p:sp>
    </p:spTree>
    <p:extLst>
      <p:ext uri="{BB962C8B-B14F-4D97-AF65-F5344CB8AC3E}">
        <p14:creationId xmlns:p14="http://schemas.microsoft.com/office/powerpoint/2010/main" val="3934654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YAĞLARIN ÇİFT BAĞLARINDAKİ KİMYASAL REAKSİYONLAR</a:t>
            </a:r>
            <a:endParaRPr lang="tr-TR" b="1" dirty="0"/>
          </a:p>
        </p:txBody>
      </p:sp>
      <p:sp>
        <p:nvSpPr>
          <p:cNvPr id="3" name="İçerik Yer Tutucusu 2"/>
          <p:cNvSpPr>
            <a:spLocks noGrp="1"/>
          </p:cNvSpPr>
          <p:nvPr>
            <p:ph idx="1"/>
          </p:nvPr>
        </p:nvSpPr>
        <p:spPr/>
        <p:txBody>
          <a:bodyPr/>
          <a:lstStyle/>
          <a:p>
            <a:pPr marL="0" indent="0">
              <a:buNone/>
            </a:pPr>
            <a:r>
              <a:rPr lang="tr-TR" dirty="0" smtClean="0"/>
              <a:t>1- </a:t>
            </a:r>
            <a:r>
              <a:rPr lang="tr-TR" dirty="0" err="1" smtClean="0"/>
              <a:t>Oksidasyon</a:t>
            </a:r>
            <a:endParaRPr lang="tr-TR" dirty="0" smtClean="0"/>
          </a:p>
          <a:p>
            <a:pPr marL="0" indent="0">
              <a:buNone/>
            </a:pPr>
            <a:r>
              <a:rPr lang="tr-TR" dirty="0" smtClean="0"/>
              <a:t>2-Hidrojenlenme</a:t>
            </a:r>
          </a:p>
          <a:p>
            <a:pPr marL="0" indent="0">
              <a:buNone/>
            </a:pPr>
            <a:r>
              <a:rPr lang="tr-TR" dirty="0" smtClean="0"/>
              <a:t>3-İzomerizasyon</a:t>
            </a:r>
          </a:p>
          <a:p>
            <a:pPr marL="0" indent="0">
              <a:buNone/>
            </a:pPr>
            <a:r>
              <a:rPr lang="tr-TR" dirty="0" smtClean="0"/>
              <a:t>4-Halojenlenme</a:t>
            </a:r>
          </a:p>
          <a:p>
            <a:pPr marL="0" indent="0">
              <a:buNone/>
            </a:pPr>
            <a:r>
              <a:rPr lang="tr-TR" dirty="0" smtClean="0"/>
              <a:t>5-Reversiyon (eski durumuna dönme)</a:t>
            </a:r>
            <a:endParaRPr lang="tr-TR" dirty="0"/>
          </a:p>
        </p:txBody>
      </p:sp>
      <p:sp>
        <p:nvSpPr>
          <p:cNvPr id="4" name="Slayt Numarası Yer Tutucusu 3"/>
          <p:cNvSpPr>
            <a:spLocks noGrp="1"/>
          </p:cNvSpPr>
          <p:nvPr>
            <p:ph type="sldNum" sz="quarter" idx="12"/>
          </p:nvPr>
        </p:nvSpPr>
        <p:spPr/>
        <p:txBody>
          <a:bodyPr/>
          <a:lstStyle/>
          <a:p>
            <a:fld id="{A3BDA223-535D-42ED-9F0C-5945F44E91FC}" type="slidenum">
              <a:rPr lang="tr-TR" smtClean="0"/>
              <a:t>13</a:t>
            </a:fld>
            <a:endParaRPr lang="tr-TR"/>
          </a:p>
        </p:txBody>
      </p:sp>
    </p:spTree>
    <p:extLst>
      <p:ext uri="{BB962C8B-B14F-4D97-AF65-F5344CB8AC3E}">
        <p14:creationId xmlns:p14="http://schemas.microsoft.com/office/powerpoint/2010/main" val="2058364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normAutofit/>
          </a:bodyPr>
          <a:lstStyle/>
          <a:p>
            <a:r>
              <a:rPr lang="tr-TR" sz="3200" b="1" dirty="0" smtClean="0"/>
              <a:t>1-OKSİDASYON</a:t>
            </a:r>
            <a:endParaRPr lang="tr-TR" sz="3200" b="1" dirty="0"/>
          </a:p>
        </p:txBody>
      </p:sp>
      <p:sp>
        <p:nvSpPr>
          <p:cNvPr id="3" name="İçerik Yer Tutucusu 2"/>
          <p:cNvSpPr>
            <a:spLocks noGrp="1"/>
          </p:cNvSpPr>
          <p:nvPr>
            <p:ph idx="1"/>
          </p:nvPr>
        </p:nvSpPr>
        <p:spPr>
          <a:xfrm>
            <a:off x="457200" y="1052736"/>
            <a:ext cx="8229600" cy="5073427"/>
          </a:xfrm>
        </p:spPr>
        <p:txBody>
          <a:bodyPr>
            <a:normAutofit fontScale="92500" lnSpcReduction="10000"/>
          </a:bodyPr>
          <a:lstStyle/>
          <a:p>
            <a:pPr marL="0" indent="0" algn="just">
              <a:buNone/>
            </a:pPr>
            <a:r>
              <a:rPr lang="tr-TR" sz="2400" dirty="0" smtClean="0"/>
              <a:t>Yağ asitlerinin çift bağlarında oksijenin etkisiyle görülen oksitlenme olayına verilen addır. </a:t>
            </a:r>
            <a:r>
              <a:rPr lang="tr-TR" sz="2400" dirty="0" err="1" smtClean="0"/>
              <a:t>Oksidasyon</a:t>
            </a:r>
            <a:r>
              <a:rPr lang="tr-TR" sz="2400" dirty="0" smtClean="0"/>
              <a:t> bir seri reaksiyonlar zinciridir ve başladıktan sonra kendiliğinden devam eder buna da </a:t>
            </a:r>
            <a:r>
              <a:rPr lang="tr-TR" sz="2400" b="1" dirty="0" smtClean="0"/>
              <a:t>OTOOKSİDASYON </a:t>
            </a:r>
            <a:r>
              <a:rPr lang="tr-TR" sz="2400" dirty="0" smtClean="0"/>
              <a:t>adı verilir. Çift bağ sayısı ne kadar fazlaysa, </a:t>
            </a:r>
            <a:r>
              <a:rPr lang="tr-TR" sz="2400" dirty="0" err="1" smtClean="0"/>
              <a:t>oksidasyonunun</a:t>
            </a:r>
            <a:r>
              <a:rPr lang="tr-TR" sz="2400" dirty="0" smtClean="0"/>
              <a:t> etkisi de o kadar fazladır.</a:t>
            </a:r>
          </a:p>
          <a:p>
            <a:pPr marL="0" indent="0" algn="just">
              <a:buNone/>
            </a:pPr>
            <a:r>
              <a:rPr lang="tr-TR" sz="2400" dirty="0"/>
              <a:t>Kendi kendini </a:t>
            </a:r>
            <a:r>
              <a:rPr lang="tr-TR" sz="2400" dirty="0" err="1"/>
              <a:t>katalizleyen</a:t>
            </a:r>
            <a:r>
              <a:rPr lang="tr-TR" sz="2400" dirty="0"/>
              <a:t> bu reaksiyon zinciri üç safhaya </a:t>
            </a:r>
            <a:r>
              <a:rPr lang="tr-TR" sz="2400" dirty="0" smtClean="0"/>
              <a:t>ayrılabilir.</a:t>
            </a:r>
          </a:p>
          <a:p>
            <a:pPr marL="0" indent="0" algn="just">
              <a:buNone/>
            </a:pPr>
            <a:r>
              <a:rPr lang="tr-TR" sz="2400" dirty="0" smtClean="0"/>
              <a:t>1-Başlagıç</a:t>
            </a:r>
            <a:r>
              <a:rPr lang="tr-TR" sz="2400" dirty="0"/>
              <a:t>, (</a:t>
            </a:r>
            <a:r>
              <a:rPr lang="tr-TR" sz="2400" dirty="0" err="1"/>
              <a:t>Initiation</a:t>
            </a:r>
            <a:r>
              <a:rPr lang="tr-TR" sz="2400" dirty="0"/>
              <a:t>), </a:t>
            </a:r>
            <a:endParaRPr lang="tr-TR" sz="2400" dirty="0" smtClean="0"/>
          </a:p>
          <a:p>
            <a:pPr marL="0" indent="0" algn="just">
              <a:buNone/>
            </a:pPr>
            <a:r>
              <a:rPr lang="tr-TR" sz="2400" dirty="0" smtClean="0"/>
              <a:t>2-Yayılma-hızlanma </a:t>
            </a:r>
            <a:r>
              <a:rPr lang="tr-TR" sz="2400" dirty="0"/>
              <a:t>(</a:t>
            </a:r>
            <a:r>
              <a:rPr lang="tr-TR" sz="2400" dirty="0" err="1"/>
              <a:t>Propagation</a:t>
            </a:r>
            <a:r>
              <a:rPr lang="tr-TR" sz="2400" dirty="0"/>
              <a:t>) ve </a:t>
            </a:r>
            <a:endParaRPr lang="tr-TR" sz="2400" dirty="0" smtClean="0"/>
          </a:p>
          <a:p>
            <a:pPr marL="0" indent="0" algn="just">
              <a:buNone/>
            </a:pPr>
            <a:r>
              <a:rPr lang="tr-TR" sz="2400" dirty="0" smtClean="0"/>
              <a:t>3-Sonuçlanma </a:t>
            </a:r>
            <a:r>
              <a:rPr lang="tr-TR" sz="2400" dirty="0"/>
              <a:t>(</a:t>
            </a:r>
            <a:r>
              <a:rPr lang="tr-TR" sz="2400" dirty="0" err="1" smtClean="0"/>
              <a:t>Termination</a:t>
            </a:r>
            <a:r>
              <a:rPr lang="tr-TR" sz="2400" dirty="0"/>
              <a:t>). </a:t>
            </a:r>
            <a:endParaRPr lang="tr-TR" sz="2400" dirty="0" smtClean="0"/>
          </a:p>
          <a:p>
            <a:pPr marL="0" indent="0" algn="just">
              <a:buNone/>
            </a:pPr>
            <a:r>
              <a:rPr lang="tr-TR" sz="2400" dirty="0" smtClean="0"/>
              <a:t>Ayrıca </a:t>
            </a:r>
            <a:r>
              <a:rPr lang="tr-TR" sz="2400" dirty="0"/>
              <a:t>oluşan </a:t>
            </a:r>
            <a:r>
              <a:rPr lang="tr-TR" sz="2400" dirty="0" err="1"/>
              <a:t>oksidasyon</a:t>
            </a:r>
            <a:r>
              <a:rPr lang="tr-TR" sz="2400" dirty="0"/>
              <a:t> ürünleri reaksiyonu katalize etmektedir. </a:t>
            </a:r>
            <a:endParaRPr lang="tr-TR" sz="2400" dirty="0" smtClean="0"/>
          </a:p>
          <a:p>
            <a:pPr marL="0" indent="0" algn="just">
              <a:buNone/>
            </a:pPr>
            <a:r>
              <a:rPr lang="tr-TR" sz="2400" dirty="0" smtClean="0"/>
              <a:t>Gıdalarda </a:t>
            </a:r>
            <a:r>
              <a:rPr lang="tr-TR" sz="2400" dirty="0"/>
              <a:t>tat ve aroma bozulması </a:t>
            </a:r>
            <a:r>
              <a:rPr lang="tr-TR" sz="2400" dirty="0" err="1"/>
              <a:t>lipid</a:t>
            </a:r>
            <a:r>
              <a:rPr lang="tr-TR" sz="2400" dirty="0"/>
              <a:t> </a:t>
            </a:r>
            <a:r>
              <a:rPr lang="tr-TR" sz="2400" dirty="0" err="1"/>
              <a:t>hidroperaksiüeri</a:t>
            </a:r>
            <a:r>
              <a:rPr lang="tr-TR" sz="2400" dirty="0"/>
              <a:t>, karbonil bileşikleri, hidrokarbonlar, ketonlar ve diğer bazı bileşikler eşlik ederek gıdalarda </a:t>
            </a:r>
            <a:r>
              <a:rPr lang="tr-TR" sz="2400" dirty="0" err="1"/>
              <a:t>ransiditeye</a:t>
            </a:r>
            <a:r>
              <a:rPr lang="tr-TR" sz="2400" dirty="0"/>
              <a:t> neden olmakta ve vücut hücrelerine zarar verebilmektedir </a:t>
            </a:r>
            <a:endParaRPr lang="tr-TR" sz="2400" dirty="0" smtClean="0"/>
          </a:p>
        </p:txBody>
      </p:sp>
      <p:sp>
        <p:nvSpPr>
          <p:cNvPr id="4" name="Slayt Numarası Yer Tutucusu 3"/>
          <p:cNvSpPr>
            <a:spLocks noGrp="1"/>
          </p:cNvSpPr>
          <p:nvPr>
            <p:ph type="sldNum" sz="quarter" idx="12"/>
          </p:nvPr>
        </p:nvSpPr>
        <p:spPr/>
        <p:txBody>
          <a:bodyPr/>
          <a:lstStyle/>
          <a:p>
            <a:fld id="{A3BDA223-535D-42ED-9F0C-5945F44E91FC}" type="slidenum">
              <a:rPr lang="tr-TR" smtClean="0"/>
              <a:t>14</a:t>
            </a:fld>
            <a:endParaRPr lang="tr-TR"/>
          </a:p>
        </p:txBody>
      </p:sp>
    </p:spTree>
    <p:extLst>
      <p:ext uri="{BB962C8B-B14F-4D97-AF65-F5344CB8AC3E}">
        <p14:creationId xmlns:p14="http://schemas.microsoft.com/office/powerpoint/2010/main" val="2135395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a:bodyPr>
          <a:lstStyle/>
          <a:p>
            <a:pPr marL="0" indent="0" algn="just">
              <a:buNone/>
            </a:pPr>
            <a:r>
              <a:rPr lang="tr-TR" sz="2400" b="1" dirty="0"/>
              <a:t>1-Otooksidasyonun başlaması</a:t>
            </a:r>
            <a:r>
              <a:rPr lang="tr-TR" sz="2400" dirty="0"/>
              <a:t>: Çift bağa en yakın C atomundaki H’lerden birinin ayrılması ile başlar. Isı, ışık ve metaller </a:t>
            </a:r>
            <a:r>
              <a:rPr lang="tr-TR" sz="2400" dirty="0" err="1"/>
              <a:t>H’in</a:t>
            </a:r>
            <a:r>
              <a:rPr lang="tr-TR" sz="2400" dirty="0"/>
              <a:t> ayrılmasını kolaylaştırır ve serbest radikal (</a:t>
            </a:r>
            <a:r>
              <a:rPr lang="tr-TR" sz="2400" dirty="0" err="1"/>
              <a:t>free</a:t>
            </a:r>
            <a:r>
              <a:rPr lang="tr-TR" sz="2400" dirty="0"/>
              <a:t> </a:t>
            </a:r>
            <a:r>
              <a:rPr lang="tr-TR" sz="2400" dirty="0" err="1"/>
              <a:t>radical</a:t>
            </a:r>
            <a:r>
              <a:rPr lang="tr-TR" sz="2400" dirty="0"/>
              <a:t>) oluşur.</a:t>
            </a:r>
          </a:p>
        </p:txBody>
      </p:sp>
      <p:sp>
        <p:nvSpPr>
          <p:cNvPr id="2" name="Slayt Numarası Yer Tutucusu 1"/>
          <p:cNvSpPr>
            <a:spLocks noGrp="1"/>
          </p:cNvSpPr>
          <p:nvPr>
            <p:ph type="sldNum" sz="quarter" idx="12"/>
          </p:nvPr>
        </p:nvSpPr>
        <p:spPr/>
        <p:txBody>
          <a:bodyPr/>
          <a:lstStyle/>
          <a:p>
            <a:fld id="{A3BDA223-535D-42ED-9F0C-5945F44E91FC}" type="slidenum">
              <a:rPr lang="tr-TR" smtClean="0"/>
              <a:t>15</a:t>
            </a:fld>
            <a:endParaRPr lang="tr-T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852936"/>
            <a:ext cx="623196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91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001419"/>
          </a:xfrm>
        </p:spPr>
        <p:txBody>
          <a:bodyPr>
            <a:normAutofit/>
          </a:bodyPr>
          <a:lstStyle/>
          <a:p>
            <a:pPr marL="0" indent="0" algn="just">
              <a:buNone/>
            </a:pPr>
            <a:r>
              <a:rPr lang="tr-TR" sz="2400" b="1" dirty="0" smtClean="0"/>
              <a:t>2-</a:t>
            </a:r>
            <a:r>
              <a:rPr lang="tr-TR" sz="2400" b="1" dirty="0"/>
              <a:t> </a:t>
            </a:r>
            <a:r>
              <a:rPr lang="tr-TR" sz="2400" b="1" dirty="0" smtClean="0"/>
              <a:t>Yayılma-hızlanma </a:t>
            </a:r>
            <a:r>
              <a:rPr lang="tr-TR" sz="2400" b="1" dirty="0"/>
              <a:t>(</a:t>
            </a:r>
            <a:r>
              <a:rPr lang="tr-TR" sz="2400" b="1" dirty="0" err="1" smtClean="0"/>
              <a:t>Propagation</a:t>
            </a:r>
            <a:r>
              <a:rPr lang="tr-TR" sz="2400" b="1" dirty="0" smtClean="0"/>
              <a:t>)</a:t>
            </a:r>
          </a:p>
          <a:p>
            <a:pPr marL="0" indent="0" algn="just">
              <a:buNone/>
            </a:pPr>
            <a:r>
              <a:rPr lang="tr-TR" sz="2400" dirty="0"/>
              <a:t>Yağ zincirinden ayrılan H yerine ikinci basamakta moleküler O bağlanarak aktif peroksitler ve </a:t>
            </a:r>
            <a:r>
              <a:rPr lang="tr-TR" sz="2400" dirty="0" err="1"/>
              <a:t>hidro</a:t>
            </a:r>
            <a:r>
              <a:rPr lang="tr-TR" sz="2400" dirty="0"/>
              <a:t> peroksitler oluşur. Peroksitler dengesiz bileşiklerdir ve katalizör gibi etki ederek </a:t>
            </a:r>
            <a:r>
              <a:rPr lang="tr-TR" sz="2400" dirty="0" err="1"/>
              <a:t>otooksidasyonun</a:t>
            </a:r>
            <a:r>
              <a:rPr lang="tr-TR" sz="2400" dirty="0"/>
              <a:t> devamını sağlar.</a:t>
            </a:r>
          </a:p>
        </p:txBody>
      </p:sp>
      <p:sp>
        <p:nvSpPr>
          <p:cNvPr id="2" name="Slayt Numarası Yer Tutucusu 1"/>
          <p:cNvSpPr>
            <a:spLocks noGrp="1"/>
          </p:cNvSpPr>
          <p:nvPr>
            <p:ph type="sldNum" sz="quarter" idx="12"/>
          </p:nvPr>
        </p:nvSpPr>
        <p:spPr/>
        <p:txBody>
          <a:bodyPr/>
          <a:lstStyle/>
          <a:p>
            <a:fld id="{A3BDA223-535D-42ED-9F0C-5945F44E91FC}" type="slidenum">
              <a:rPr lang="tr-TR" smtClean="0"/>
              <a:t>16</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429000"/>
            <a:ext cx="68580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500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pPr marL="0" indent="0">
              <a:buNone/>
            </a:pPr>
            <a:r>
              <a:rPr lang="tr-TR" b="1" dirty="0" smtClean="0"/>
              <a:t>3-Polimerizasyon</a:t>
            </a:r>
            <a:endParaRPr lang="tr-TR" sz="2400" b="1" dirty="0" smtClean="0"/>
          </a:p>
          <a:p>
            <a:pPr marL="0" indent="0" algn="just">
              <a:buNone/>
            </a:pPr>
            <a:r>
              <a:rPr lang="tr-TR" sz="2400" dirty="0" err="1" smtClean="0"/>
              <a:t>Otooksidasyonun</a:t>
            </a:r>
            <a:r>
              <a:rPr lang="tr-TR" sz="2400" dirty="0" smtClean="0"/>
              <a:t> </a:t>
            </a:r>
            <a:r>
              <a:rPr lang="tr-TR" sz="2400" dirty="0"/>
              <a:t>ilerlemesi ile parçalanma, yeni moleküllerin oluşumu ve uzama olayları görülür. Büyük polimerlerin yanı sıra parçalanma ürünü olan kısa zincirli aldehitler, ketonlar, organik asitler ve bunların </a:t>
            </a:r>
            <a:r>
              <a:rPr lang="tr-TR" sz="2400" dirty="0" err="1"/>
              <a:t>hidroksi</a:t>
            </a:r>
            <a:r>
              <a:rPr lang="tr-TR" sz="2400" dirty="0"/>
              <a:t> türevleri gibi bileşikler oluşur, </a:t>
            </a:r>
            <a:r>
              <a:rPr lang="tr-TR" sz="2400" dirty="0" err="1"/>
              <a:t>gliserit</a:t>
            </a:r>
            <a:r>
              <a:rPr lang="tr-TR" sz="2400" dirty="0"/>
              <a:t> molekülü parçalanır</a:t>
            </a:r>
            <a:r>
              <a:rPr lang="tr-TR" sz="2400" dirty="0" smtClean="0"/>
              <a:t>.</a:t>
            </a:r>
          </a:p>
          <a:p>
            <a:pPr marL="0" indent="0" algn="just">
              <a:buNone/>
            </a:pPr>
            <a:r>
              <a:rPr lang="tr-TR" sz="2400" dirty="0"/>
              <a:t>Yağlarda hidroliz ya da </a:t>
            </a:r>
            <a:r>
              <a:rPr lang="tr-TR" sz="2400" dirty="0" err="1"/>
              <a:t>oksidasyon</a:t>
            </a:r>
            <a:r>
              <a:rPr lang="tr-TR" sz="2400" dirty="0"/>
              <a:t> sonucu oluşan değişimlere </a:t>
            </a:r>
            <a:r>
              <a:rPr lang="tr-TR" sz="2400" b="1" dirty="0" err="1"/>
              <a:t>ransidite</a:t>
            </a:r>
            <a:r>
              <a:rPr lang="tr-TR" sz="2400" b="1" dirty="0"/>
              <a:t>=acılaşma </a:t>
            </a:r>
            <a:r>
              <a:rPr lang="tr-TR" sz="2400" dirty="0"/>
              <a:t>denir. </a:t>
            </a:r>
          </a:p>
          <a:p>
            <a:pPr marL="0" indent="0" algn="just">
              <a:buNone/>
            </a:pPr>
            <a:r>
              <a:rPr lang="tr-TR" sz="2400" dirty="0" err="1" smtClean="0"/>
              <a:t>Oksidasyon</a:t>
            </a:r>
            <a:r>
              <a:rPr lang="tr-TR" sz="2400" dirty="0" smtClean="0"/>
              <a:t> </a:t>
            </a:r>
            <a:r>
              <a:rPr lang="tr-TR" sz="2400" dirty="0"/>
              <a:t>olayının neden olduğu acılaşmaya </a:t>
            </a:r>
            <a:r>
              <a:rPr lang="tr-TR" sz="2400" b="1" dirty="0" err="1"/>
              <a:t>oksidatif</a:t>
            </a:r>
            <a:r>
              <a:rPr lang="tr-TR" sz="2400" b="1" dirty="0"/>
              <a:t> acılaşma</a:t>
            </a:r>
            <a:r>
              <a:rPr lang="tr-TR" sz="2400" dirty="0"/>
              <a:t>, </a:t>
            </a:r>
            <a:r>
              <a:rPr lang="tr-TR" sz="2400" dirty="0" smtClean="0"/>
              <a:t>Hidroliz </a:t>
            </a:r>
            <a:r>
              <a:rPr lang="tr-TR" sz="2400" dirty="0"/>
              <a:t>olayının neden olduğu acılaşmaya </a:t>
            </a:r>
            <a:r>
              <a:rPr lang="tr-TR" sz="2400" b="1" dirty="0" err="1"/>
              <a:t>hidrolitik</a:t>
            </a:r>
            <a:r>
              <a:rPr lang="tr-TR" sz="2400" b="1" dirty="0"/>
              <a:t> acılaşma </a:t>
            </a:r>
            <a:r>
              <a:rPr lang="tr-TR" sz="2400" dirty="0"/>
              <a:t>denir. </a:t>
            </a:r>
            <a:endParaRPr lang="tr-TR" sz="2400" dirty="0" smtClean="0"/>
          </a:p>
          <a:p>
            <a:pPr marL="0" indent="0" algn="just">
              <a:buNone/>
            </a:pPr>
            <a:r>
              <a:rPr lang="tr-TR" sz="2400" dirty="0" err="1" smtClean="0"/>
              <a:t>Oksidasyonla</a:t>
            </a:r>
            <a:r>
              <a:rPr lang="tr-TR" sz="2400" dirty="0" smtClean="0"/>
              <a:t> </a:t>
            </a:r>
            <a:r>
              <a:rPr lang="tr-TR" sz="2400" dirty="0"/>
              <a:t>oluşan acılaşma, hidrolizle görülen acılaşmadan çok daha fazla etkindir.</a:t>
            </a:r>
          </a:p>
        </p:txBody>
      </p:sp>
      <p:sp>
        <p:nvSpPr>
          <p:cNvPr id="2" name="Slayt Numarası Yer Tutucusu 1"/>
          <p:cNvSpPr>
            <a:spLocks noGrp="1"/>
          </p:cNvSpPr>
          <p:nvPr>
            <p:ph type="sldNum" sz="quarter" idx="12"/>
          </p:nvPr>
        </p:nvSpPr>
        <p:spPr/>
        <p:txBody>
          <a:bodyPr/>
          <a:lstStyle/>
          <a:p>
            <a:fld id="{A3BDA223-535D-42ED-9F0C-5945F44E91FC}" type="slidenum">
              <a:rPr lang="tr-TR" smtClean="0"/>
              <a:t>17</a:t>
            </a:fld>
            <a:endParaRPr lang="tr-TR"/>
          </a:p>
        </p:txBody>
      </p:sp>
    </p:spTree>
    <p:extLst>
      <p:ext uri="{BB962C8B-B14F-4D97-AF65-F5344CB8AC3E}">
        <p14:creationId xmlns:p14="http://schemas.microsoft.com/office/powerpoint/2010/main" val="3200460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634082"/>
          </a:xfrm>
        </p:spPr>
        <p:txBody>
          <a:bodyPr>
            <a:normAutofit/>
          </a:bodyPr>
          <a:lstStyle/>
          <a:p>
            <a:r>
              <a:rPr lang="tr-TR" sz="2400" b="1" dirty="0" err="1"/>
              <a:t>Oksidasyonu</a:t>
            </a:r>
            <a:r>
              <a:rPr lang="tr-TR" sz="2400" b="1" dirty="0"/>
              <a:t> </a:t>
            </a:r>
            <a:r>
              <a:rPr lang="tr-TR" sz="2400" b="1" dirty="0" smtClean="0"/>
              <a:t>Etkileyen </a:t>
            </a:r>
            <a:r>
              <a:rPr lang="tr-TR" sz="2400" b="1" dirty="0"/>
              <a:t>Faktörler</a:t>
            </a:r>
          </a:p>
        </p:txBody>
      </p:sp>
      <p:sp>
        <p:nvSpPr>
          <p:cNvPr id="3" name="İçerik Yer Tutucusu 2"/>
          <p:cNvSpPr>
            <a:spLocks noGrp="1"/>
          </p:cNvSpPr>
          <p:nvPr>
            <p:ph idx="1"/>
          </p:nvPr>
        </p:nvSpPr>
        <p:spPr>
          <a:xfrm>
            <a:off x="395536" y="548680"/>
            <a:ext cx="8445624" cy="6048672"/>
          </a:xfrm>
        </p:spPr>
        <p:txBody>
          <a:bodyPr>
            <a:noAutofit/>
          </a:bodyPr>
          <a:lstStyle/>
          <a:p>
            <a:pPr marL="0" indent="0" algn="just">
              <a:buNone/>
            </a:pPr>
            <a:r>
              <a:rPr lang="tr-TR" sz="1800" b="1" dirty="0"/>
              <a:t>Yağ asitlerindeki çift bağ sayısı</a:t>
            </a:r>
            <a:r>
              <a:rPr lang="tr-TR" sz="1800" dirty="0"/>
              <a:t>: Çift bağ sayısı arttıkça </a:t>
            </a:r>
            <a:r>
              <a:rPr lang="tr-TR" sz="1800" dirty="0" err="1"/>
              <a:t>oksidasyon</a:t>
            </a:r>
            <a:r>
              <a:rPr lang="tr-TR" sz="1800" dirty="0"/>
              <a:t> daha fazla görülür. </a:t>
            </a:r>
            <a:r>
              <a:rPr lang="tr-TR" sz="1800" dirty="0" err="1"/>
              <a:t>Otooksidasyon</a:t>
            </a:r>
            <a:r>
              <a:rPr lang="tr-TR" sz="1800" dirty="0"/>
              <a:t> ile yağların parçalanması önce </a:t>
            </a:r>
            <a:r>
              <a:rPr lang="tr-TR" sz="1800" dirty="0" err="1"/>
              <a:t>linoleik</a:t>
            </a:r>
            <a:r>
              <a:rPr lang="tr-TR" sz="1800" dirty="0"/>
              <a:t> asitte başlar. Bu asit kalmayınca oleik asit parçalanmaktadır. </a:t>
            </a:r>
            <a:endParaRPr lang="tr-TR" sz="1800" dirty="0" smtClean="0"/>
          </a:p>
          <a:p>
            <a:pPr marL="0" indent="0" algn="just">
              <a:buNone/>
            </a:pPr>
            <a:r>
              <a:rPr lang="tr-TR" sz="1800" b="1" dirty="0" smtClean="0"/>
              <a:t>Çift </a:t>
            </a:r>
            <a:r>
              <a:rPr lang="tr-TR" sz="1800" b="1" dirty="0"/>
              <a:t>bağın </a:t>
            </a:r>
            <a:r>
              <a:rPr lang="tr-TR" sz="1800" b="1" dirty="0" err="1"/>
              <a:t>cis</a:t>
            </a:r>
            <a:r>
              <a:rPr lang="tr-TR" sz="1800" b="1" dirty="0"/>
              <a:t> veya trans oluşu: </a:t>
            </a:r>
            <a:r>
              <a:rPr lang="tr-TR" sz="1800" dirty="0" err="1"/>
              <a:t>Cis</a:t>
            </a:r>
            <a:r>
              <a:rPr lang="tr-TR" sz="1800" dirty="0"/>
              <a:t> izomerler daha kolay okside olur.  </a:t>
            </a:r>
            <a:r>
              <a:rPr lang="tr-TR" sz="1800" dirty="0" err="1"/>
              <a:t>Esterleşme</a:t>
            </a:r>
            <a:r>
              <a:rPr lang="tr-TR" sz="1800" dirty="0"/>
              <a:t> durumu: Farklı doymamış yağ asitlerinin </a:t>
            </a:r>
            <a:r>
              <a:rPr lang="tr-TR" sz="1800" dirty="0" err="1"/>
              <a:t>esterleşerek</a:t>
            </a:r>
            <a:r>
              <a:rPr lang="tr-TR" sz="1800" dirty="0"/>
              <a:t> oluşturduğu </a:t>
            </a:r>
            <a:r>
              <a:rPr lang="tr-TR" sz="1800" dirty="0" err="1"/>
              <a:t>gliseritler</a:t>
            </a:r>
            <a:r>
              <a:rPr lang="tr-TR" sz="1800" dirty="0"/>
              <a:t> daha hızlı, aynı yağ asitlerinden oluşan </a:t>
            </a:r>
            <a:r>
              <a:rPr lang="tr-TR" sz="1800" dirty="0" err="1"/>
              <a:t>gliseritler</a:t>
            </a:r>
            <a:r>
              <a:rPr lang="tr-TR" sz="1800" dirty="0"/>
              <a:t> daha zor oksitlerdir. </a:t>
            </a:r>
            <a:endParaRPr lang="tr-TR" sz="1800" dirty="0" smtClean="0"/>
          </a:p>
          <a:p>
            <a:pPr marL="0" indent="0" algn="just">
              <a:buNone/>
            </a:pPr>
            <a:r>
              <a:rPr lang="tr-TR" sz="1800" b="1" dirty="0" smtClean="0"/>
              <a:t>Ortamda </a:t>
            </a:r>
            <a:r>
              <a:rPr lang="tr-TR" sz="1800" b="1" dirty="0" err="1"/>
              <a:t>oksidasyonu</a:t>
            </a:r>
            <a:r>
              <a:rPr lang="tr-TR" sz="1800" b="1" dirty="0"/>
              <a:t> başlatacak katalizör bulunup bulunmayışı</a:t>
            </a:r>
            <a:r>
              <a:rPr lang="tr-TR" sz="1800" dirty="0"/>
              <a:t>: </a:t>
            </a:r>
            <a:r>
              <a:rPr lang="tr-TR" sz="1800" dirty="0" err="1"/>
              <a:t>Lipoksidaz</a:t>
            </a:r>
            <a:r>
              <a:rPr lang="tr-TR" sz="1800" dirty="0"/>
              <a:t> enzimi ve ışık katalizör görevi yapar. Bitki ve hayvan dokularında bulunan </a:t>
            </a:r>
            <a:r>
              <a:rPr lang="tr-TR" sz="1800" dirty="0" err="1"/>
              <a:t>lipoksidaz</a:t>
            </a:r>
            <a:r>
              <a:rPr lang="tr-TR" sz="1800" dirty="0"/>
              <a:t> enzimi soğukta depolanan yağlı gıdaların bile bozulmasına neden olur. </a:t>
            </a:r>
            <a:endParaRPr lang="tr-TR" sz="1800" dirty="0" smtClean="0"/>
          </a:p>
          <a:p>
            <a:pPr marL="0" indent="0" algn="just">
              <a:buNone/>
            </a:pPr>
            <a:r>
              <a:rPr lang="tr-TR" sz="1800" b="1" dirty="0" smtClean="0"/>
              <a:t>Ortamda </a:t>
            </a:r>
            <a:r>
              <a:rPr lang="tr-TR" sz="1800" b="1" dirty="0"/>
              <a:t>serbest O2nin bulunması: </a:t>
            </a:r>
            <a:r>
              <a:rPr lang="tr-TR" sz="1800" dirty="0"/>
              <a:t>Ambalajlama sırasında vakum uygulayarak veya N2, CO2 gibi gazlarla ambalajlama yapılarak O2 ortamdan uzaklaştırılır ve </a:t>
            </a:r>
            <a:r>
              <a:rPr lang="tr-TR" sz="1800" dirty="0" err="1"/>
              <a:t>oksidasyonun</a:t>
            </a:r>
            <a:r>
              <a:rPr lang="tr-TR" sz="1800" dirty="0"/>
              <a:t> başlaması engellenir. </a:t>
            </a:r>
            <a:endParaRPr lang="tr-TR" sz="1800" dirty="0" smtClean="0"/>
          </a:p>
          <a:p>
            <a:pPr marL="0" indent="0" algn="just">
              <a:buNone/>
            </a:pPr>
            <a:r>
              <a:rPr lang="tr-TR" sz="1800" b="1" dirty="0" smtClean="0"/>
              <a:t>Depolama </a:t>
            </a:r>
            <a:r>
              <a:rPr lang="tr-TR" sz="1800" b="1" dirty="0"/>
              <a:t>yerinin ışık ve ısı durumu: </a:t>
            </a:r>
            <a:r>
              <a:rPr lang="tr-TR" sz="1800" dirty="0"/>
              <a:t>Ortam sıcaklığının her 10 derece artışı </a:t>
            </a:r>
            <a:r>
              <a:rPr lang="tr-TR" sz="1800" dirty="0" err="1"/>
              <a:t>oksidasyonu</a:t>
            </a:r>
            <a:r>
              <a:rPr lang="tr-TR" sz="1800" dirty="0"/>
              <a:t> 2 kat hızlandırır. Işık katalizör etki gösterdiğinden yağların karanlık yerde veya kahverengi şişelerde saklanması gerekir. </a:t>
            </a:r>
          </a:p>
          <a:p>
            <a:pPr marL="0" indent="0" algn="just">
              <a:buNone/>
            </a:pPr>
            <a:r>
              <a:rPr lang="tr-TR" sz="1800" b="1" dirty="0" smtClean="0"/>
              <a:t>Metaller</a:t>
            </a:r>
            <a:r>
              <a:rPr lang="tr-TR" sz="1800" b="1" dirty="0"/>
              <a:t>: </a:t>
            </a:r>
            <a:r>
              <a:rPr lang="tr-TR" sz="1800" dirty="0"/>
              <a:t>Fe ve Cu iyonları yağ tarafından </a:t>
            </a:r>
            <a:r>
              <a:rPr lang="tr-TR" sz="1800" dirty="0" err="1"/>
              <a:t>absorbe</a:t>
            </a:r>
            <a:r>
              <a:rPr lang="tr-TR" sz="1800" dirty="0"/>
              <a:t> edilerek </a:t>
            </a:r>
            <a:r>
              <a:rPr lang="tr-TR" sz="1800" dirty="0" err="1"/>
              <a:t>oksidasyonu</a:t>
            </a:r>
            <a:r>
              <a:rPr lang="tr-TR" sz="1800" dirty="0"/>
              <a:t> hızlandırır. Kısa süre depolanacak yağlı yiyeceklere </a:t>
            </a:r>
            <a:r>
              <a:rPr lang="tr-TR" sz="1800" dirty="0" err="1"/>
              <a:t>askorbat</a:t>
            </a:r>
            <a:r>
              <a:rPr lang="tr-TR" sz="1800" dirty="0"/>
              <a:t>, fosfat EDTA gibi maddeler eklendiğinde bu bileşikler, metalleri bağlayıp </a:t>
            </a:r>
            <a:r>
              <a:rPr lang="tr-TR" sz="1800" dirty="0" err="1"/>
              <a:t>oksidasyonu</a:t>
            </a:r>
            <a:r>
              <a:rPr lang="tr-TR" sz="1800" dirty="0"/>
              <a:t> etkisizleştirebilir</a:t>
            </a:r>
            <a:r>
              <a:rPr lang="tr-TR" sz="1800" dirty="0" smtClean="0"/>
              <a:t>.</a:t>
            </a:r>
          </a:p>
          <a:p>
            <a:pPr marL="0" indent="0" algn="just">
              <a:buNone/>
            </a:pPr>
            <a:r>
              <a:rPr lang="tr-TR" sz="1800" b="1" dirty="0" smtClean="0"/>
              <a:t>Gıdalarda </a:t>
            </a:r>
            <a:r>
              <a:rPr lang="tr-TR" sz="1800" b="1" dirty="0"/>
              <a:t>antioksidan olup olmaması: </a:t>
            </a:r>
            <a:r>
              <a:rPr lang="tr-TR" sz="1800" dirty="0"/>
              <a:t>Antioksidanlar </a:t>
            </a:r>
            <a:r>
              <a:rPr lang="tr-TR" sz="1800" dirty="0" err="1"/>
              <a:t>oksidasyonu</a:t>
            </a:r>
            <a:r>
              <a:rPr lang="tr-TR" sz="1800" dirty="0"/>
              <a:t> önler</a:t>
            </a:r>
            <a:r>
              <a:rPr lang="tr-TR" sz="1800" dirty="0" smtClean="0"/>
              <a:t>.</a:t>
            </a:r>
          </a:p>
          <a:p>
            <a:pPr marL="0" indent="0" algn="just">
              <a:buNone/>
            </a:pPr>
            <a:r>
              <a:rPr lang="tr-TR" sz="1800" b="1" dirty="0"/>
              <a:t>Nem: </a:t>
            </a:r>
            <a:r>
              <a:rPr lang="tr-TR" sz="1800" dirty="0" err="1"/>
              <a:t>Hidrolitik</a:t>
            </a:r>
            <a:r>
              <a:rPr lang="tr-TR" sz="1800" dirty="0"/>
              <a:t> acılaşmayı hızlandırır</a:t>
            </a:r>
          </a:p>
        </p:txBody>
      </p:sp>
      <p:sp>
        <p:nvSpPr>
          <p:cNvPr id="4" name="Slayt Numarası Yer Tutucusu 3"/>
          <p:cNvSpPr>
            <a:spLocks noGrp="1"/>
          </p:cNvSpPr>
          <p:nvPr>
            <p:ph type="sldNum" sz="quarter" idx="12"/>
          </p:nvPr>
        </p:nvSpPr>
        <p:spPr/>
        <p:txBody>
          <a:bodyPr/>
          <a:lstStyle/>
          <a:p>
            <a:fld id="{A3BDA223-535D-42ED-9F0C-5945F44E91FC}" type="slidenum">
              <a:rPr lang="tr-TR" smtClean="0"/>
              <a:t>18</a:t>
            </a:fld>
            <a:endParaRPr lang="tr-TR"/>
          </a:p>
        </p:txBody>
      </p:sp>
    </p:spTree>
    <p:extLst>
      <p:ext uri="{BB962C8B-B14F-4D97-AF65-F5344CB8AC3E}">
        <p14:creationId xmlns:p14="http://schemas.microsoft.com/office/powerpoint/2010/main" val="3882462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229600" cy="792088"/>
          </a:xfrm>
        </p:spPr>
        <p:txBody>
          <a:bodyPr>
            <a:normAutofit/>
          </a:bodyPr>
          <a:lstStyle/>
          <a:p>
            <a:r>
              <a:rPr lang="tr-TR" sz="2800" b="1" dirty="0"/>
              <a:t>Antioksidanlar (</a:t>
            </a:r>
            <a:r>
              <a:rPr lang="tr-TR" sz="2800" b="1" dirty="0" err="1"/>
              <a:t>Oksidasyonu</a:t>
            </a:r>
            <a:r>
              <a:rPr lang="tr-TR" sz="2800" b="1" dirty="0"/>
              <a:t> Engelleyici Bileşikler)</a:t>
            </a:r>
          </a:p>
        </p:txBody>
      </p:sp>
      <p:sp>
        <p:nvSpPr>
          <p:cNvPr id="3" name="İçerik Yer Tutucusu 2"/>
          <p:cNvSpPr>
            <a:spLocks noGrp="1"/>
          </p:cNvSpPr>
          <p:nvPr>
            <p:ph idx="1"/>
          </p:nvPr>
        </p:nvSpPr>
        <p:spPr>
          <a:xfrm>
            <a:off x="457200" y="1052736"/>
            <a:ext cx="8229600" cy="5073427"/>
          </a:xfrm>
        </p:spPr>
        <p:txBody>
          <a:bodyPr>
            <a:normAutofit/>
          </a:bodyPr>
          <a:lstStyle/>
          <a:p>
            <a:pPr marL="0" indent="0" algn="just">
              <a:buNone/>
            </a:pPr>
            <a:r>
              <a:rPr lang="tr-TR" sz="2400" dirty="0"/>
              <a:t>Yağların </a:t>
            </a:r>
            <a:r>
              <a:rPr lang="tr-TR" sz="2400" dirty="0" err="1"/>
              <a:t>oksidasyonunu</a:t>
            </a:r>
            <a:r>
              <a:rPr lang="tr-TR" sz="2400" dirty="0"/>
              <a:t> önleyici ve indirgeyici maddelerdir. Doğrudan oksitlenmiş yağ asidine H bağlayarak peroksit oluşum zincirini yani </a:t>
            </a:r>
            <a:r>
              <a:rPr lang="tr-TR" sz="2400" dirty="0" err="1"/>
              <a:t>oksidasyonu</a:t>
            </a:r>
            <a:r>
              <a:rPr lang="tr-TR" sz="2400" dirty="0"/>
              <a:t> durdurur</a:t>
            </a:r>
            <a:r>
              <a:rPr lang="tr-TR" sz="2400" dirty="0" smtClean="0"/>
              <a:t>.</a:t>
            </a:r>
          </a:p>
          <a:p>
            <a:pPr marL="0" indent="0" algn="just">
              <a:buNone/>
            </a:pPr>
            <a:r>
              <a:rPr lang="tr-TR" sz="2400" dirty="0"/>
              <a:t>Bütün doğal yağlarda az miktarda da olsa </a:t>
            </a:r>
            <a:r>
              <a:rPr lang="tr-TR" sz="2400" b="1" dirty="0"/>
              <a:t>doğal antioksidanlar </a:t>
            </a:r>
            <a:r>
              <a:rPr lang="tr-TR" sz="2400" dirty="0"/>
              <a:t>(</a:t>
            </a:r>
            <a:r>
              <a:rPr lang="tr-TR" sz="2400" dirty="0" err="1"/>
              <a:t>tokoferoller</a:t>
            </a:r>
            <a:r>
              <a:rPr lang="tr-TR" sz="2400" dirty="0"/>
              <a:t>) bulunur. Bitkilerde bulunan doğal antioksidanlar, bitkilerdeki doymamış yağ asitlerinin </a:t>
            </a:r>
            <a:r>
              <a:rPr lang="tr-TR" sz="2400" dirty="0" err="1"/>
              <a:t>oksidasyonunu</a:t>
            </a:r>
            <a:r>
              <a:rPr lang="tr-TR" sz="2400" dirty="0"/>
              <a:t> önler. Bitkisel yağlar bu nedenle doymamış yağ asitlerince zengin olmasına rağmen acılaşmaya katı yağlardan daha dayanıklıdır</a:t>
            </a:r>
            <a:r>
              <a:rPr lang="tr-TR" sz="2400" dirty="0" smtClean="0"/>
              <a:t>.</a:t>
            </a:r>
          </a:p>
          <a:p>
            <a:pPr marL="0" indent="0" algn="just">
              <a:buNone/>
            </a:pPr>
            <a:r>
              <a:rPr lang="tr-TR" sz="2400" dirty="0" err="1"/>
              <a:t>Tokoferoller</a:t>
            </a:r>
            <a:r>
              <a:rPr lang="tr-TR" sz="2400" dirty="0"/>
              <a:t> (E </a:t>
            </a:r>
            <a:r>
              <a:rPr lang="tr-TR" sz="2400" dirty="0" err="1"/>
              <a:t>vit</a:t>
            </a:r>
            <a:r>
              <a:rPr lang="tr-TR" sz="2400" dirty="0"/>
              <a:t>), </a:t>
            </a:r>
            <a:r>
              <a:rPr lang="tr-TR" sz="2400" dirty="0" err="1"/>
              <a:t>askorbik</a:t>
            </a:r>
            <a:r>
              <a:rPr lang="tr-TR" sz="2400" dirty="0"/>
              <a:t> asit (C </a:t>
            </a:r>
            <a:r>
              <a:rPr lang="tr-TR" sz="2400" dirty="0" err="1" smtClean="0"/>
              <a:t>vit</a:t>
            </a:r>
            <a:r>
              <a:rPr lang="tr-TR" sz="2400" dirty="0" smtClean="0"/>
              <a:t>), </a:t>
            </a:r>
            <a:r>
              <a:rPr lang="tr-TR" sz="2400" dirty="0" err="1" smtClean="0"/>
              <a:t>sesamol</a:t>
            </a:r>
            <a:r>
              <a:rPr lang="tr-TR" sz="2400" dirty="0"/>
              <a:t>, </a:t>
            </a:r>
            <a:r>
              <a:rPr lang="tr-TR" sz="2400" dirty="0" err="1"/>
              <a:t>sesamolin</a:t>
            </a:r>
            <a:r>
              <a:rPr lang="tr-TR" sz="2400" dirty="0"/>
              <a:t> ve </a:t>
            </a:r>
            <a:r>
              <a:rPr lang="tr-TR" sz="2400" dirty="0" err="1"/>
              <a:t>gossipol</a:t>
            </a:r>
            <a:r>
              <a:rPr lang="tr-TR" sz="2400" dirty="0"/>
              <a:t> doğal antioksidanlardır. Doğal antioksidanlar kimyasal olarak </a:t>
            </a:r>
            <a:r>
              <a:rPr lang="tr-TR" sz="2400" dirty="0" err="1"/>
              <a:t>flavonoit</a:t>
            </a:r>
            <a:r>
              <a:rPr lang="tr-TR" sz="2400" dirty="0"/>
              <a:t> yapısındadır. </a:t>
            </a:r>
          </a:p>
          <a:p>
            <a:pPr marL="0" indent="0" algn="just">
              <a:buNone/>
            </a:pPr>
            <a:endParaRPr lang="tr-TR" sz="2400" dirty="0"/>
          </a:p>
        </p:txBody>
      </p:sp>
      <p:sp>
        <p:nvSpPr>
          <p:cNvPr id="4" name="Slayt Numarası Yer Tutucusu 3"/>
          <p:cNvSpPr>
            <a:spLocks noGrp="1"/>
          </p:cNvSpPr>
          <p:nvPr>
            <p:ph type="sldNum" sz="quarter" idx="12"/>
          </p:nvPr>
        </p:nvSpPr>
        <p:spPr/>
        <p:txBody>
          <a:bodyPr/>
          <a:lstStyle/>
          <a:p>
            <a:fld id="{A3BDA223-535D-42ED-9F0C-5945F44E91FC}" type="slidenum">
              <a:rPr lang="tr-TR" smtClean="0"/>
              <a:t>19</a:t>
            </a:fld>
            <a:endParaRPr lang="tr-TR"/>
          </a:p>
        </p:txBody>
      </p:sp>
    </p:spTree>
    <p:extLst>
      <p:ext uri="{BB962C8B-B14F-4D97-AF65-F5344CB8AC3E}">
        <p14:creationId xmlns:p14="http://schemas.microsoft.com/office/powerpoint/2010/main" val="2640388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t>Yağların Fiziksel Özellikleri </a:t>
            </a:r>
          </a:p>
        </p:txBody>
      </p:sp>
      <p:sp>
        <p:nvSpPr>
          <p:cNvPr id="3" name="İçerik Yer Tutucusu 2"/>
          <p:cNvSpPr>
            <a:spLocks noGrp="1"/>
          </p:cNvSpPr>
          <p:nvPr>
            <p:ph idx="1"/>
          </p:nvPr>
        </p:nvSpPr>
        <p:spPr>
          <a:xfrm>
            <a:off x="457200" y="1124744"/>
            <a:ext cx="8229600" cy="5001419"/>
          </a:xfrm>
        </p:spPr>
        <p:txBody>
          <a:bodyPr>
            <a:normAutofit/>
          </a:bodyPr>
          <a:lstStyle/>
          <a:p>
            <a:pPr marL="0" indent="0" algn="just">
              <a:buNone/>
            </a:pPr>
            <a:r>
              <a:rPr lang="tr-TR" sz="2400" dirty="0" smtClean="0"/>
              <a:t>Yağlar kendine has tat ve kokuya sahip, yapısında </a:t>
            </a:r>
            <a:r>
              <a:rPr lang="tr-TR" sz="2400" dirty="0" err="1" smtClean="0"/>
              <a:t>Trigliseritler</a:t>
            </a:r>
            <a:r>
              <a:rPr lang="tr-TR" sz="2400" dirty="0" smtClean="0"/>
              <a:t>, serbest yağ asitleri, mumlar, </a:t>
            </a:r>
            <a:r>
              <a:rPr lang="tr-TR" sz="2400" dirty="0" err="1" smtClean="0"/>
              <a:t>fosfolipidler</a:t>
            </a:r>
            <a:r>
              <a:rPr lang="tr-TR" sz="2400" dirty="0" smtClean="0"/>
              <a:t>, hidrokarbonlar, renk ve koku maddeleri, yağda çözünen vitaminler, antioksidanlar gibi pek çok bileşeni içeren maddelerdir.</a:t>
            </a:r>
            <a:endParaRPr lang="tr-TR" sz="2400" dirty="0"/>
          </a:p>
        </p:txBody>
      </p:sp>
      <p:sp>
        <p:nvSpPr>
          <p:cNvPr id="4" name="Slayt Numarası Yer Tutucusu 3"/>
          <p:cNvSpPr>
            <a:spLocks noGrp="1"/>
          </p:cNvSpPr>
          <p:nvPr>
            <p:ph type="sldNum" sz="quarter" idx="12"/>
          </p:nvPr>
        </p:nvSpPr>
        <p:spPr/>
        <p:txBody>
          <a:bodyPr/>
          <a:lstStyle/>
          <a:p>
            <a:fld id="{A3BDA223-535D-42ED-9F0C-5945F44E91FC}" type="slidenum">
              <a:rPr lang="tr-TR" smtClean="0"/>
              <a:t>2</a:t>
            </a:fld>
            <a:endParaRPr lang="tr-T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789650"/>
            <a:ext cx="496996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046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6664"/>
          </a:xfrm>
        </p:spPr>
        <p:txBody>
          <a:bodyPr>
            <a:normAutofit fontScale="92500" lnSpcReduction="10000"/>
          </a:bodyPr>
          <a:lstStyle/>
          <a:p>
            <a:pPr marL="0" indent="0">
              <a:buNone/>
            </a:pPr>
            <a:r>
              <a:rPr lang="tr-TR" b="1" dirty="0" smtClean="0"/>
              <a:t>Yapay antioksidanlar</a:t>
            </a:r>
          </a:p>
          <a:p>
            <a:pPr marL="0" indent="0" algn="just">
              <a:buNone/>
            </a:pPr>
            <a:r>
              <a:rPr lang="tr-TR" sz="2400" dirty="0"/>
              <a:t>BHA (</a:t>
            </a:r>
            <a:r>
              <a:rPr lang="tr-TR" sz="2400" dirty="0" err="1"/>
              <a:t>bütilat</a:t>
            </a:r>
            <a:r>
              <a:rPr lang="tr-TR" sz="2400" dirty="0"/>
              <a:t> </a:t>
            </a:r>
            <a:r>
              <a:rPr lang="tr-TR" sz="2400" dirty="0" err="1"/>
              <a:t>hidroksi</a:t>
            </a:r>
            <a:r>
              <a:rPr lang="tr-TR" sz="2400" dirty="0"/>
              <a:t> analin), BHT (</a:t>
            </a:r>
            <a:r>
              <a:rPr lang="tr-TR" sz="2400" dirty="0" err="1"/>
              <a:t>bütilat</a:t>
            </a:r>
            <a:r>
              <a:rPr lang="tr-TR" sz="2400" dirty="0"/>
              <a:t> </a:t>
            </a:r>
            <a:r>
              <a:rPr lang="tr-TR" sz="2400" dirty="0" err="1"/>
              <a:t>hidroksi</a:t>
            </a:r>
            <a:r>
              <a:rPr lang="tr-TR" sz="2400" dirty="0"/>
              <a:t> </a:t>
            </a:r>
            <a:r>
              <a:rPr lang="tr-TR" sz="2400" dirty="0" err="1"/>
              <a:t>toluen</a:t>
            </a:r>
            <a:r>
              <a:rPr lang="tr-TR" sz="2400" dirty="0"/>
              <a:t>), galatlar (</a:t>
            </a:r>
            <a:r>
              <a:rPr lang="tr-TR" sz="2400" dirty="0" err="1"/>
              <a:t>propil</a:t>
            </a:r>
            <a:r>
              <a:rPr lang="tr-TR" sz="2400" dirty="0"/>
              <a:t> </a:t>
            </a:r>
            <a:r>
              <a:rPr lang="tr-TR" sz="2400" dirty="0" err="1"/>
              <a:t>gallat</a:t>
            </a:r>
            <a:r>
              <a:rPr lang="tr-TR" sz="2400" dirty="0"/>
              <a:t>) gıdalarda kullanılan yapay antioksidanlardır. Yapay antioksidanlar kimyasal olarak doymamış bir benzen halkası ile buna bağlı bir fenol veya amin grubu içerir. Yapay antioksidanlar, az oranda kullanıldıklarında yararlıdır, yiyeceklerin tat koku ve renklerini bozmaz. Fakat aşırı miktarda ise; </a:t>
            </a:r>
            <a:endParaRPr lang="tr-TR" sz="2400" dirty="0" smtClean="0"/>
          </a:p>
          <a:p>
            <a:pPr marL="0" indent="0" algn="just">
              <a:buNone/>
            </a:pPr>
            <a:r>
              <a:rPr lang="tr-TR" sz="2400" dirty="0"/>
              <a:t>-</a:t>
            </a:r>
            <a:r>
              <a:rPr lang="tr-TR" sz="2400" dirty="0" smtClean="0"/>
              <a:t>Yiyeceğin </a:t>
            </a:r>
            <a:r>
              <a:rPr lang="tr-TR" sz="2400" dirty="0"/>
              <a:t>görünümünü bozar. </a:t>
            </a:r>
            <a:endParaRPr lang="tr-TR" sz="2400" dirty="0" smtClean="0"/>
          </a:p>
          <a:p>
            <a:pPr marL="0" indent="0" algn="just">
              <a:buNone/>
            </a:pPr>
            <a:r>
              <a:rPr lang="tr-TR" sz="2400" dirty="0"/>
              <a:t>-</a:t>
            </a:r>
            <a:r>
              <a:rPr lang="tr-TR" sz="2400" dirty="0" smtClean="0"/>
              <a:t>Sağlık </a:t>
            </a:r>
            <a:r>
              <a:rPr lang="tr-TR" sz="2400" dirty="0"/>
              <a:t>açısından zararlı olur</a:t>
            </a:r>
            <a:r>
              <a:rPr lang="tr-TR" sz="2400" dirty="0" smtClean="0"/>
              <a:t>.</a:t>
            </a:r>
          </a:p>
          <a:p>
            <a:pPr marL="0" indent="0" algn="just">
              <a:buNone/>
            </a:pPr>
            <a:r>
              <a:rPr lang="tr-TR" sz="2400" dirty="0" smtClean="0"/>
              <a:t> -Oksitlenmeyi hızlandırır.</a:t>
            </a:r>
          </a:p>
          <a:p>
            <a:pPr marL="0" indent="0" algn="just">
              <a:buNone/>
            </a:pPr>
            <a:r>
              <a:rPr lang="tr-TR" sz="2400" dirty="0"/>
              <a:t>Bazı maddeler antioksidanlara yardımcı olur ve onların etkilerini artırır. Bu bileşiklere </a:t>
            </a:r>
            <a:r>
              <a:rPr lang="tr-TR" sz="2400" b="1" dirty="0" err="1"/>
              <a:t>sinerjist</a:t>
            </a:r>
            <a:r>
              <a:rPr lang="tr-TR" sz="2400" dirty="0"/>
              <a:t> denir. </a:t>
            </a:r>
            <a:r>
              <a:rPr lang="tr-TR" sz="2400" dirty="0" err="1"/>
              <a:t>Sinerjistler</a:t>
            </a:r>
            <a:r>
              <a:rPr lang="tr-TR" sz="2400" dirty="0" smtClean="0"/>
              <a:t>;</a:t>
            </a:r>
          </a:p>
          <a:p>
            <a:pPr marL="0" indent="0" algn="just">
              <a:buNone/>
            </a:pPr>
            <a:r>
              <a:rPr lang="tr-TR" sz="2400" dirty="0" smtClean="0"/>
              <a:t>-Antioksidanlara </a:t>
            </a:r>
            <a:r>
              <a:rPr lang="tr-TR" sz="2400" dirty="0"/>
              <a:t>H+ iyonu verirler. </a:t>
            </a:r>
            <a:endParaRPr lang="tr-TR" sz="2400" dirty="0" smtClean="0"/>
          </a:p>
          <a:p>
            <a:pPr marL="0" indent="0" algn="just">
              <a:buNone/>
            </a:pPr>
            <a:r>
              <a:rPr lang="tr-TR" sz="2400" dirty="0" smtClean="0"/>
              <a:t>-Ortamda </a:t>
            </a:r>
            <a:r>
              <a:rPr lang="tr-TR" sz="2400" dirty="0"/>
              <a:t>bulunan, </a:t>
            </a:r>
            <a:r>
              <a:rPr lang="tr-TR" sz="2400" dirty="0" err="1"/>
              <a:t>oksidasyonu</a:t>
            </a:r>
            <a:r>
              <a:rPr lang="tr-TR" sz="2400" dirty="0"/>
              <a:t> hızlandıran metal iyonlarını bağlarlar. Sitrik asit, fosforik asit gibi asitler, sistin, </a:t>
            </a:r>
            <a:r>
              <a:rPr lang="tr-TR" sz="2400" dirty="0" err="1"/>
              <a:t>methionin</a:t>
            </a:r>
            <a:r>
              <a:rPr lang="tr-TR" sz="2400" dirty="0"/>
              <a:t>, </a:t>
            </a:r>
            <a:r>
              <a:rPr lang="tr-TR" sz="2400" dirty="0" err="1"/>
              <a:t>histidin</a:t>
            </a:r>
            <a:r>
              <a:rPr lang="tr-TR" sz="2400" dirty="0"/>
              <a:t>, </a:t>
            </a:r>
            <a:r>
              <a:rPr lang="tr-TR" sz="2400" dirty="0" err="1"/>
              <a:t>triptofan</a:t>
            </a:r>
            <a:r>
              <a:rPr lang="tr-TR" sz="2400" dirty="0"/>
              <a:t> gibi amino asitler, </a:t>
            </a:r>
            <a:r>
              <a:rPr lang="tr-TR" sz="2400" dirty="0" err="1"/>
              <a:t>fostolipitler</a:t>
            </a:r>
            <a:r>
              <a:rPr lang="tr-TR" sz="2400" dirty="0"/>
              <a:t> </a:t>
            </a:r>
            <a:r>
              <a:rPr lang="tr-TR" sz="2400" dirty="0" err="1"/>
              <a:t>sinerjisttir</a:t>
            </a:r>
            <a:endParaRPr lang="tr-TR" sz="2400" b="1" dirty="0" smtClean="0"/>
          </a:p>
          <a:p>
            <a:pPr marL="0" indent="0">
              <a:buNone/>
            </a:pPr>
            <a:endParaRPr lang="tr-TR" b="1" dirty="0"/>
          </a:p>
        </p:txBody>
      </p:sp>
      <p:sp>
        <p:nvSpPr>
          <p:cNvPr id="2" name="Slayt Numarası Yer Tutucusu 1"/>
          <p:cNvSpPr>
            <a:spLocks noGrp="1"/>
          </p:cNvSpPr>
          <p:nvPr>
            <p:ph type="sldNum" sz="quarter" idx="12"/>
          </p:nvPr>
        </p:nvSpPr>
        <p:spPr/>
        <p:txBody>
          <a:bodyPr/>
          <a:lstStyle/>
          <a:p>
            <a:fld id="{A3BDA223-535D-42ED-9F0C-5945F44E91FC}" type="slidenum">
              <a:rPr lang="tr-TR" smtClean="0"/>
              <a:t>20</a:t>
            </a:fld>
            <a:endParaRPr lang="tr-TR"/>
          </a:p>
        </p:txBody>
      </p:sp>
    </p:spTree>
    <p:extLst>
      <p:ext uri="{BB962C8B-B14F-4D97-AF65-F5344CB8AC3E}">
        <p14:creationId xmlns:p14="http://schemas.microsoft.com/office/powerpoint/2010/main" val="3119552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pPr marL="0" indent="0">
              <a:buNone/>
            </a:pPr>
            <a:r>
              <a:rPr lang="tr-TR" b="1" dirty="0"/>
              <a:t>İyi bir antioksidanın özellikleri: </a:t>
            </a:r>
            <a:endParaRPr lang="tr-TR" b="1" dirty="0" smtClean="0"/>
          </a:p>
          <a:p>
            <a:r>
              <a:rPr lang="tr-TR" sz="2800" dirty="0" smtClean="0"/>
              <a:t>Çok </a:t>
            </a:r>
            <a:r>
              <a:rPr lang="tr-TR" sz="2800" dirty="0"/>
              <a:t>az miktarda etkili olabilmelidir. </a:t>
            </a:r>
            <a:endParaRPr lang="tr-TR" sz="2800" dirty="0" smtClean="0"/>
          </a:p>
          <a:p>
            <a:r>
              <a:rPr lang="tr-TR" sz="2800" dirty="0" smtClean="0"/>
              <a:t>Yağda </a:t>
            </a:r>
            <a:r>
              <a:rPr lang="tr-TR" sz="2800" dirty="0"/>
              <a:t>kolay çözülmelidir. </a:t>
            </a:r>
            <a:endParaRPr lang="tr-TR" sz="2800" dirty="0" smtClean="0"/>
          </a:p>
          <a:p>
            <a:r>
              <a:rPr lang="tr-TR" sz="2800" dirty="0" smtClean="0"/>
              <a:t>Yiyeceklere </a:t>
            </a:r>
            <a:r>
              <a:rPr lang="tr-TR" sz="2800" dirty="0"/>
              <a:t>kolayca karışabilmelidir. </a:t>
            </a:r>
            <a:endParaRPr lang="tr-TR" sz="2800" dirty="0" smtClean="0"/>
          </a:p>
          <a:p>
            <a:r>
              <a:rPr lang="tr-TR" sz="2800" dirty="0" smtClean="0"/>
              <a:t>Yiyecek </a:t>
            </a:r>
            <a:r>
              <a:rPr lang="tr-TR" sz="2800" dirty="0"/>
              <a:t>hazırlama ve gıda işleme, depolama aşamalarında etkisini kaybetmemelidir. </a:t>
            </a:r>
            <a:endParaRPr lang="tr-TR" sz="2800" dirty="0" smtClean="0"/>
          </a:p>
          <a:p>
            <a:r>
              <a:rPr lang="tr-TR" sz="2800" dirty="0" err="1" smtClean="0"/>
              <a:t>Toksik</a:t>
            </a:r>
            <a:r>
              <a:rPr lang="tr-TR" sz="2800" dirty="0" smtClean="0"/>
              <a:t> </a:t>
            </a:r>
            <a:r>
              <a:rPr lang="tr-TR" sz="2800" dirty="0"/>
              <a:t>olmamalıdır. </a:t>
            </a:r>
            <a:endParaRPr lang="tr-TR" sz="2800" dirty="0" smtClean="0"/>
          </a:p>
          <a:p>
            <a:r>
              <a:rPr lang="tr-TR" sz="2800" dirty="0" smtClean="0"/>
              <a:t>Yiyeceği </a:t>
            </a:r>
            <a:r>
              <a:rPr lang="tr-TR" sz="2800" dirty="0"/>
              <a:t>renk ve lezzet yönünden olumsuz etkilememelidir. </a:t>
            </a:r>
            <a:endParaRPr lang="tr-TR" sz="2800" dirty="0" smtClean="0"/>
          </a:p>
          <a:p>
            <a:r>
              <a:rPr lang="tr-TR" sz="2800" dirty="0" smtClean="0"/>
              <a:t>Piyasada </a:t>
            </a:r>
            <a:r>
              <a:rPr lang="tr-TR" sz="2800" dirty="0"/>
              <a:t>bol ve kolay bulunmalı, ucuz olmalıdır.</a:t>
            </a:r>
          </a:p>
        </p:txBody>
      </p:sp>
      <p:sp>
        <p:nvSpPr>
          <p:cNvPr id="2" name="Slayt Numarası Yer Tutucusu 1"/>
          <p:cNvSpPr>
            <a:spLocks noGrp="1"/>
          </p:cNvSpPr>
          <p:nvPr>
            <p:ph type="sldNum" sz="quarter" idx="12"/>
          </p:nvPr>
        </p:nvSpPr>
        <p:spPr/>
        <p:txBody>
          <a:bodyPr/>
          <a:lstStyle/>
          <a:p>
            <a:fld id="{A3BDA223-535D-42ED-9F0C-5945F44E91FC}" type="slidenum">
              <a:rPr lang="tr-TR" smtClean="0"/>
              <a:t>21</a:t>
            </a:fld>
            <a:endParaRPr lang="tr-TR"/>
          </a:p>
        </p:txBody>
      </p:sp>
    </p:spTree>
    <p:extLst>
      <p:ext uri="{BB962C8B-B14F-4D97-AF65-F5344CB8AC3E}">
        <p14:creationId xmlns:p14="http://schemas.microsoft.com/office/powerpoint/2010/main" val="1141670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b="1" dirty="0" smtClean="0"/>
              <a:t>2-HİDROJENLENME</a:t>
            </a:r>
            <a:endParaRPr lang="tr-TR" b="1" dirty="0"/>
          </a:p>
        </p:txBody>
      </p:sp>
      <p:sp>
        <p:nvSpPr>
          <p:cNvPr id="3" name="İçerik Yer Tutucusu 2"/>
          <p:cNvSpPr>
            <a:spLocks noGrp="1"/>
          </p:cNvSpPr>
          <p:nvPr>
            <p:ph idx="1"/>
          </p:nvPr>
        </p:nvSpPr>
        <p:spPr>
          <a:xfrm>
            <a:off x="457200" y="1124744"/>
            <a:ext cx="8229600" cy="5001419"/>
          </a:xfrm>
        </p:spPr>
        <p:txBody>
          <a:bodyPr>
            <a:normAutofit/>
          </a:bodyPr>
          <a:lstStyle/>
          <a:p>
            <a:pPr marL="0" indent="0" algn="just">
              <a:buNone/>
            </a:pPr>
            <a:r>
              <a:rPr lang="tr-TR" sz="2400" dirty="0"/>
              <a:t>Çok dereceli doymamış yağ asitlerinin bulunduğu yağların </a:t>
            </a:r>
            <a:r>
              <a:rPr lang="tr-TR" sz="2400" dirty="0" smtClean="0"/>
              <a:t>uygun basınç, sıcaklık </a:t>
            </a:r>
            <a:r>
              <a:rPr lang="tr-TR" sz="2400" dirty="0"/>
              <a:t>altında ve uygun katalizör kullanarak çift bağların </a:t>
            </a:r>
            <a:r>
              <a:rPr lang="tr-TR" sz="2400" dirty="0" smtClean="0"/>
              <a:t>kırılarak hidrojenle </a:t>
            </a:r>
            <a:r>
              <a:rPr lang="tr-TR" sz="2400" dirty="0"/>
              <a:t>doyurulmasıdır. </a:t>
            </a:r>
            <a:r>
              <a:rPr lang="tr-TR" sz="2400" dirty="0" err="1"/>
              <a:t>Hidrojenlendirme</a:t>
            </a:r>
            <a:r>
              <a:rPr lang="tr-TR" sz="2400" dirty="0"/>
              <a:t> olayı ile gıda sanayinde sıvı yağlardan katı yağ elde edilir</a:t>
            </a:r>
            <a:r>
              <a:rPr lang="tr-TR" sz="2400" dirty="0" smtClean="0"/>
              <a:t>. Örneğin margarin üretimi gibi.</a:t>
            </a:r>
          </a:p>
          <a:p>
            <a:pPr marL="0" indent="0" algn="just">
              <a:buNone/>
            </a:pPr>
            <a:r>
              <a:rPr lang="tr-TR" sz="2400" dirty="0" err="1" smtClean="0"/>
              <a:t>Hidrojenlendirme</a:t>
            </a:r>
            <a:r>
              <a:rPr lang="tr-TR" sz="2400" dirty="0" smtClean="0"/>
              <a:t> ile;</a:t>
            </a:r>
          </a:p>
          <a:p>
            <a:pPr marL="0" indent="0" algn="just">
              <a:buNone/>
            </a:pPr>
            <a:r>
              <a:rPr lang="tr-TR" sz="2400" dirty="0" smtClean="0"/>
              <a:t>-Sıvı </a:t>
            </a:r>
            <a:r>
              <a:rPr lang="tr-TR" sz="2400" dirty="0"/>
              <a:t>yağlar katı hâle gelir. </a:t>
            </a:r>
          </a:p>
          <a:p>
            <a:pPr marL="0" indent="0" algn="just">
              <a:buNone/>
            </a:pPr>
            <a:r>
              <a:rPr lang="tr-TR" sz="2400" dirty="0" smtClean="0"/>
              <a:t>-Yağın </a:t>
            </a:r>
            <a:r>
              <a:rPr lang="tr-TR" sz="2400" dirty="0"/>
              <a:t>erime noktası yükselir. </a:t>
            </a:r>
          </a:p>
          <a:p>
            <a:pPr marL="0" indent="0" algn="just">
              <a:buNone/>
            </a:pPr>
            <a:r>
              <a:rPr lang="tr-TR" sz="2400" dirty="0" smtClean="0"/>
              <a:t>-Serbest </a:t>
            </a:r>
            <a:r>
              <a:rPr lang="tr-TR" sz="2400" dirty="0"/>
              <a:t>yağ asitleri oluşur ve yağların dumanlanma noktası düşer.</a:t>
            </a:r>
          </a:p>
          <a:p>
            <a:pPr marL="0" indent="0" algn="just">
              <a:buNone/>
            </a:pPr>
            <a:endParaRPr lang="tr-TR" sz="2400" dirty="0"/>
          </a:p>
        </p:txBody>
      </p:sp>
      <p:sp>
        <p:nvSpPr>
          <p:cNvPr id="4" name="Slayt Numarası Yer Tutucusu 3"/>
          <p:cNvSpPr>
            <a:spLocks noGrp="1"/>
          </p:cNvSpPr>
          <p:nvPr>
            <p:ph type="sldNum" sz="quarter" idx="12"/>
          </p:nvPr>
        </p:nvSpPr>
        <p:spPr/>
        <p:txBody>
          <a:bodyPr/>
          <a:lstStyle/>
          <a:p>
            <a:fld id="{A3BDA223-535D-42ED-9F0C-5945F44E91FC}" type="slidenum">
              <a:rPr lang="tr-TR" smtClean="0"/>
              <a:t>22</a:t>
            </a:fld>
            <a:endParaRPr lang="tr-TR"/>
          </a:p>
        </p:txBody>
      </p:sp>
    </p:spTree>
    <p:extLst>
      <p:ext uri="{BB962C8B-B14F-4D97-AF65-F5344CB8AC3E}">
        <p14:creationId xmlns:p14="http://schemas.microsoft.com/office/powerpoint/2010/main" val="2233185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normAutofit/>
          </a:bodyPr>
          <a:lstStyle/>
          <a:p>
            <a:r>
              <a:rPr lang="tr-TR" sz="3200" b="1" dirty="0" smtClean="0"/>
              <a:t>3-İZOMERİZASYON</a:t>
            </a:r>
            <a:endParaRPr lang="tr-TR" sz="3200" b="1" dirty="0"/>
          </a:p>
        </p:txBody>
      </p:sp>
      <p:sp>
        <p:nvSpPr>
          <p:cNvPr id="3" name="İçerik Yer Tutucusu 2"/>
          <p:cNvSpPr>
            <a:spLocks noGrp="1"/>
          </p:cNvSpPr>
          <p:nvPr>
            <p:ph idx="1"/>
          </p:nvPr>
        </p:nvSpPr>
        <p:spPr>
          <a:xfrm>
            <a:off x="457200" y="1124744"/>
            <a:ext cx="8229600" cy="5001419"/>
          </a:xfrm>
        </p:spPr>
        <p:txBody>
          <a:bodyPr>
            <a:normAutofit/>
          </a:bodyPr>
          <a:lstStyle/>
          <a:p>
            <a:pPr marL="0" indent="0" algn="just">
              <a:buNone/>
            </a:pPr>
            <a:r>
              <a:rPr lang="tr-TR" sz="2400" dirty="0"/>
              <a:t>Yağların doyurulması sırasında yan reaksiyon olarak görülür. Çift bağların </a:t>
            </a:r>
            <a:r>
              <a:rPr lang="tr-TR" sz="2400" dirty="0" err="1"/>
              <a:t>cis</a:t>
            </a:r>
            <a:r>
              <a:rPr lang="tr-TR" sz="2400" dirty="0"/>
              <a:t> şeklinin trans şekline dönüşmesidir. </a:t>
            </a:r>
            <a:r>
              <a:rPr lang="tr-TR" sz="2400" dirty="0" err="1"/>
              <a:t>İzomerizasyon</a:t>
            </a:r>
            <a:r>
              <a:rPr lang="tr-TR" sz="2400" dirty="0"/>
              <a:t>, yağların erime noktasını değiştirdiğinden istenen sertlikte veya yumuşaklıkta yağ elde edilebilir. </a:t>
            </a:r>
            <a:endParaRPr lang="tr-TR" sz="2400" dirty="0" smtClean="0"/>
          </a:p>
          <a:p>
            <a:pPr marL="0" indent="0">
              <a:buNone/>
            </a:pPr>
            <a:r>
              <a:rPr lang="tr-TR" b="1" dirty="0" smtClean="0"/>
              <a:t>                        4-HALOJENLENDİRME</a:t>
            </a:r>
          </a:p>
          <a:p>
            <a:pPr marL="0" indent="0" algn="just">
              <a:buNone/>
            </a:pPr>
            <a:r>
              <a:rPr lang="tr-TR" sz="2400" dirty="0" err="1"/>
              <a:t>Hidrojenlendirmede</a:t>
            </a:r>
            <a:r>
              <a:rPr lang="tr-TR" sz="2400" dirty="0"/>
              <a:t> olduğu gibi yağ asitlerinin çift bağlarının doyurulması işlemidir. Asitlerinin </a:t>
            </a:r>
            <a:r>
              <a:rPr lang="tr-TR" sz="2400" dirty="0" err="1"/>
              <a:t>doymamışlık</a:t>
            </a:r>
            <a:r>
              <a:rPr lang="tr-TR" sz="2400" dirty="0"/>
              <a:t> derecesini belirten bu işlem hidrojen yerine klor, iyot ve flor gibi halojenlerle yapılır</a:t>
            </a:r>
            <a:endParaRPr lang="tr-TR" sz="2400" b="1" dirty="0"/>
          </a:p>
        </p:txBody>
      </p:sp>
      <p:sp>
        <p:nvSpPr>
          <p:cNvPr id="4" name="Slayt Numarası Yer Tutucusu 3"/>
          <p:cNvSpPr>
            <a:spLocks noGrp="1"/>
          </p:cNvSpPr>
          <p:nvPr>
            <p:ph type="sldNum" sz="quarter" idx="12"/>
          </p:nvPr>
        </p:nvSpPr>
        <p:spPr/>
        <p:txBody>
          <a:bodyPr/>
          <a:lstStyle/>
          <a:p>
            <a:fld id="{A3BDA223-535D-42ED-9F0C-5945F44E91FC}" type="slidenum">
              <a:rPr lang="tr-TR" smtClean="0"/>
              <a:t>23</a:t>
            </a:fld>
            <a:endParaRPr lang="tr-TR"/>
          </a:p>
        </p:txBody>
      </p:sp>
    </p:spTree>
    <p:extLst>
      <p:ext uri="{BB962C8B-B14F-4D97-AF65-F5344CB8AC3E}">
        <p14:creationId xmlns:p14="http://schemas.microsoft.com/office/powerpoint/2010/main" val="3715115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5. </a:t>
            </a:r>
            <a:r>
              <a:rPr lang="tr-TR" sz="3200" b="1" dirty="0" err="1"/>
              <a:t>Reversiyon</a:t>
            </a:r>
            <a:r>
              <a:rPr lang="tr-TR" sz="3200" b="1" dirty="0"/>
              <a:t> (Eski Durumuna Dönme) </a:t>
            </a:r>
          </a:p>
        </p:txBody>
      </p:sp>
      <p:sp>
        <p:nvSpPr>
          <p:cNvPr id="3" name="İçerik Yer Tutucusu 2"/>
          <p:cNvSpPr>
            <a:spLocks noGrp="1"/>
          </p:cNvSpPr>
          <p:nvPr>
            <p:ph idx="1"/>
          </p:nvPr>
        </p:nvSpPr>
        <p:spPr>
          <a:xfrm>
            <a:off x="457200" y="1412776"/>
            <a:ext cx="8229600" cy="4713387"/>
          </a:xfrm>
        </p:spPr>
        <p:txBody>
          <a:bodyPr>
            <a:normAutofit/>
          </a:bodyPr>
          <a:lstStyle/>
          <a:p>
            <a:pPr marL="0" indent="0" algn="just">
              <a:buNone/>
            </a:pPr>
            <a:r>
              <a:rPr lang="tr-TR" sz="2600" dirty="0"/>
              <a:t>Özellikle rafine ve </a:t>
            </a:r>
            <a:r>
              <a:rPr lang="tr-TR" sz="2600" dirty="0" err="1" smtClean="0"/>
              <a:t>hidrojenleştirilmiş</a:t>
            </a:r>
            <a:r>
              <a:rPr lang="tr-TR" sz="2600" dirty="0" smtClean="0"/>
              <a:t> </a:t>
            </a:r>
            <a:r>
              <a:rPr lang="tr-TR" sz="2600" dirty="0"/>
              <a:t>yağların depolama sırasında ısı ile </a:t>
            </a:r>
            <a:r>
              <a:rPr lang="tr-TR" sz="2600" dirty="0" err="1" smtClean="0"/>
              <a:t>oksidasyona</a:t>
            </a:r>
            <a:r>
              <a:rPr lang="tr-TR" sz="2600" dirty="0" smtClean="0"/>
              <a:t> uğramadan </a:t>
            </a:r>
            <a:r>
              <a:rPr lang="tr-TR" sz="2600" dirty="0"/>
              <a:t>önce ot, balık kokusu gibi hoşa gitmeyen değişikliklere uğramasıdır. Bu olay; </a:t>
            </a:r>
            <a:r>
              <a:rPr lang="tr-TR" sz="2600" dirty="0" smtClean="0"/>
              <a:t>İyot </a:t>
            </a:r>
            <a:r>
              <a:rPr lang="tr-TR" sz="2600" dirty="0"/>
              <a:t>indeksi yüksek olan ve </a:t>
            </a:r>
            <a:r>
              <a:rPr lang="tr-TR" sz="2600" dirty="0" err="1"/>
              <a:t>linolenik</a:t>
            </a:r>
            <a:r>
              <a:rPr lang="tr-TR" sz="2600" dirty="0"/>
              <a:t> asit içeren soya, kolza, keten yağı gibi yağlarda daha çok görülür. </a:t>
            </a:r>
            <a:r>
              <a:rPr lang="tr-TR" sz="2600" dirty="0" smtClean="0"/>
              <a:t>Bu durumu yani  </a:t>
            </a:r>
            <a:r>
              <a:rPr lang="tr-TR" sz="2600" dirty="0" err="1"/>
              <a:t>reversiyonu</a:t>
            </a:r>
            <a:r>
              <a:rPr lang="tr-TR" sz="2600" dirty="0"/>
              <a:t> </a:t>
            </a:r>
            <a:r>
              <a:rPr lang="tr-TR" sz="2600" dirty="0" smtClean="0"/>
              <a:t>etkileyen faktörler O2</a:t>
            </a:r>
            <a:r>
              <a:rPr lang="tr-TR" sz="2600" dirty="0"/>
              <a:t>, ısı, ışık ve iz </a:t>
            </a:r>
            <a:r>
              <a:rPr lang="tr-TR" sz="2600" dirty="0" smtClean="0"/>
              <a:t>metaller</a:t>
            </a:r>
            <a:r>
              <a:rPr lang="tr-TR" sz="2600" dirty="0"/>
              <a:t>dir</a:t>
            </a:r>
            <a:r>
              <a:rPr lang="tr-TR" sz="2600" dirty="0" smtClean="0"/>
              <a:t>.</a:t>
            </a:r>
          </a:p>
          <a:p>
            <a:pPr marL="0" indent="0" algn="just">
              <a:buNone/>
            </a:pPr>
            <a:r>
              <a:rPr lang="tr-TR" sz="2600" dirty="0" err="1"/>
              <a:t>Reversiyon</a:t>
            </a:r>
            <a:r>
              <a:rPr lang="tr-TR" sz="2600" dirty="0"/>
              <a:t> sırasında meydana gelen tat ve koku değişiklikleri yağların her çeşidinde farklı iken </a:t>
            </a:r>
            <a:r>
              <a:rPr lang="tr-TR" sz="2600" dirty="0" err="1"/>
              <a:t>oksidasyondan</a:t>
            </a:r>
            <a:r>
              <a:rPr lang="tr-TR" sz="2600" dirty="0"/>
              <a:t> sonraki tat tüm yağlarda aynıdır.</a:t>
            </a:r>
          </a:p>
          <a:p>
            <a:pPr marL="0" indent="0" algn="just">
              <a:buNone/>
            </a:pPr>
            <a:endParaRPr lang="tr-TR" dirty="0"/>
          </a:p>
        </p:txBody>
      </p:sp>
      <p:sp>
        <p:nvSpPr>
          <p:cNvPr id="4" name="Slayt Numarası Yer Tutucusu 3"/>
          <p:cNvSpPr>
            <a:spLocks noGrp="1"/>
          </p:cNvSpPr>
          <p:nvPr>
            <p:ph type="sldNum" sz="quarter" idx="12"/>
          </p:nvPr>
        </p:nvSpPr>
        <p:spPr/>
        <p:txBody>
          <a:bodyPr/>
          <a:lstStyle/>
          <a:p>
            <a:fld id="{A3BDA223-535D-42ED-9F0C-5945F44E91FC}" type="slidenum">
              <a:rPr lang="tr-TR" smtClean="0"/>
              <a:t>24</a:t>
            </a:fld>
            <a:endParaRPr lang="tr-TR"/>
          </a:p>
        </p:txBody>
      </p:sp>
    </p:spTree>
    <p:extLst>
      <p:ext uri="{BB962C8B-B14F-4D97-AF65-F5344CB8AC3E}">
        <p14:creationId xmlns:p14="http://schemas.microsoft.com/office/powerpoint/2010/main" val="1641312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Autofit/>
          </a:bodyPr>
          <a:lstStyle/>
          <a:p>
            <a:r>
              <a:rPr lang="tr-TR" sz="2400" dirty="0" smtClean="0"/>
              <a:t>.</a:t>
            </a:r>
            <a:br>
              <a:rPr lang="tr-TR" sz="2400" dirty="0" smtClean="0"/>
            </a:br>
            <a:r>
              <a:rPr lang="tr-TR" sz="2400" dirty="0"/>
              <a:t/>
            </a:r>
            <a:br>
              <a:rPr lang="tr-TR" sz="2400" dirty="0"/>
            </a:br>
            <a:r>
              <a:rPr lang="tr-TR" sz="2400" dirty="0" smtClean="0"/>
              <a:t/>
            </a:r>
            <a:br>
              <a:rPr lang="tr-TR" sz="2400" dirty="0" smtClean="0"/>
            </a:br>
            <a:r>
              <a:rPr lang="tr-TR" sz="2400" dirty="0"/>
              <a:t/>
            </a:r>
            <a:br>
              <a:rPr lang="tr-TR" sz="2400" dirty="0"/>
            </a:br>
            <a:r>
              <a:rPr lang="tr-TR" sz="2400" dirty="0" smtClean="0"/>
              <a:t/>
            </a:r>
            <a:br>
              <a:rPr lang="tr-TR" sz="2400" dirty="0" smtClean="0"/>
            </a:br>
            <a:r>
              <a:rPr lang="tr-TR" sz="2400" dirty="0"/>
              <a:t/>
            </a:r>
            <a:br>
              <a:rPr lang="tr-TR" sz="2400" dirty="0"/>
            </a:br>
            <a:r>
              <a:rPr lang="tr-TR" sz="2800" b="1" dirty="0" smtClean="0"/>
              <a:t>Kızartma Yağları</a:t>
            </a:r>
            <a:r>
              <a:rPr lang="tr-TR" sz="2400" dirty="0"/>
              <a:t/>
            </a:r>
            <a:br>
              <a:rPr lang="tr-TR" sz="2400" dirty="0"/>
            </a:br>
            <a:r>
              <a:rPr lang="tr-TR" sz="2400" dirty="0" smtClean="0"/>
              <a:t/>
            </a:r>
            <a:br>
              <a:rPr lang="tr-TR" sz="2400" dirty="0" smtClean="0"/>
            </a:br>
            <a:r>
              <a:rPr lang="tr-TR" sz="2400" dirty="0"/>
              <a:t/>
            </a:r>
            <a:br>
              <a:rPr lang="tr-TR" sz="2400" dirty="0"/>
            </a:br>
            <a:r>
              <a:rPr lang="tr-TR" sz="2400" dirty="0" smtClean="0"/>
              <a:t/>
            </a:r>
            <a:br>
              <a:rPr lang="tr-TR" sz="2400" dirty="0" smtClean="0"/>
            </a:br>
            <a:r>
              <a:rPr lang="tr-TR" sz="2400" dirty="0"/>
              <a:t/>
            </a:r>
            <a:br>
              <a:rPr lang="tr-TR" sz="2400" dirty="0"/>
            </a:br>
            <a:r>
              <a:rPr lang="tr-TR" sz="2400" dirty="0" smtClean="0"/>
              <a:t/>
            </a:r>
            <a:br>
              <a:rPr lang="tr-TR" sz="2400" dirty="0" smtClean="0"/>
            </a:br>
            <a:endParaRPr lang="tr-TR" sz="2400" dirty="0"/>
          </a:p>
        </p:txBody>
      </p:sp>
      <p:sp>
        <p:nvSpPr>
          <p:cNvPr id="3" name="İçerik Yer Tutucusu 2"/>
          <p:cNvSpPr>
            <a:spLocks noGrp="1"/>
          </p:cNvSpPr>
          <p:nvPr>
            <p:ph idx="1"/>
          </p:nvPr>
        </p:nvSpPr>
        <p:spPr>
          <a:xfrm>
            <a:off x="457200" y="1124744"/>
            <a:ext cx="8229600" cy="5001419"/>
          </a:xfrm>
        </p:spPr>
        <p:txBody>
          <a:bodyPr>
            <a:normAutofit/>
          </a:bodyPr>
          <a:lstStyle/>
          <a:p>
            <a:pPr marL="0" indent="0" algn="just">
              <a:buNone/>
            </a:pPr>
            <a:r>
              <a:rPr lang="tr-TR" sz="2400" b="1" dirty="0"/>
              <a:t>Kızartma</a:t>
            </a:r>
            <a:r>
              <a:rPr lang="tr-TR" sz="2400" dirty="0"/>
              <a:t>, gıdaların </a:t>
            </a:r>
            <a:r>
              <a:rPr lang="tr-TR" sz="2400" dirty="0" smtClean="0"/>
              <a:t>tat, sindirim özelliklerini geliştirmek amacı </a:t>
            </a:r>
            <a:r>
              <a:rPr lang="tr-TR" sz="2400" dirty="0"/>
              <a:t>ile uygulanan bir temel işlemdir. </a:t>
            </a:r>
            <a:r>
              <a:rPr lang="tr-TR" sz="2400" dirty="0" smtClean="0"/>
              <a:t>Kızartma </a:t>
            </a:r>
            <a:r>
              <a:rPr lang="tr-TR" sz="2400" dirty="0"/>
              <a:t>işlemi sırasında uygulanan yüksek sıcaklık nedeniyle gıdadaki suyun büyük kısmı </a:t>
            </a:r>
            <a:r>
              <a:rPr lang="tr-TR" sz="2400" dirty="0" smtClean="0"/>
              <a:t>uçurulur ve </a:t>
            </a:r>
            <a:r>
              <a:rPr lang="tr-TR" sz="2400" dirty="0"/>
              <a:t>büyük ölçüde mikroorganizma ve enzim </a:t>
            </a:r>
            <a:r>
              <a:rPr lang="tr-TR" sz="2400" dirty="0" err="1"/>
              <a:t>inaktivasyonu</a:t>
            </a:r>
            <a:r>
              <a:rPr lang="tr-TR" sz="2400" dirty="0"/>
              <a:t> </a:t>
            </a:r>
            <a:r>
              <a:rPr lang="tr-TR" sz="2400" dirty="0" smtClean="0"/>
              <a:t> </a:t>
            </a:r>
            <a:r>
              <a:rPr lang="tr-TR" sz="2400" dirty="0"/>
              <a:t>sağlanır. Bu nedenle kızartılmış gıdaların raf ömrü diğer pişirme teknikleri ile hazırlanan gıdalara kıyasla daha uzun olmaktadır</a:t>
            </a:r>
            <a:r>
              <a:rPr lang="tr-TR" sz="2400" dirty="0" smtClean="0"/>
              <a:t>. Ancak tavuk </a:t>
            </a:r>
            <a:r>
              <a:rPr lang="tr-TR" sz="2400" dirty="0"/>
              <a:t>gibi ürünlerde hala nem oranı yüksek olduğu için raf ömrü çok da arttırılmış olmaz</a:t>
            </a:r>
            <a:r>
              <a:rPr lang="tr-TR" sz="2400" dirty="0" smtClean="0"/>
              <a:t>.</a:t>
            </a:r>
            <a:endParaRPr lang="tr-TR" sz="2400" dirty="0"/>
          </a:p>
        </p:txBody>
      </p:sp>
      <p:sp>
        <p:nvSpPr>
          <p:cNvPr id="4" name="Slayt Numarası Yer Tutucusu 3"/>
          <p:cNvSpPr>
            <a:spLocks noGrp="1"/>
          </p:cNvSpPr>
          <p:nvPr>
            <p:ph type="sldNum" sz="quarter" idx="12"/>
          </p:nvPr>
        </p:nvSpPr>
        <p:spPr/>
        <p:txBody>
          <a:bodyPr/>
          <a:lstStyle/>
          <a:p>
            <a:fld id="{A3BDA223-535D-42ED-9F0C-5945F44E91FC}" type="slidenum">
              <a:rPr lang="tr-TR" smtClean="0"/>
              <a:t>25</a:t>
            </a:fld>
            <a:endParaRPr lang="tr-TR"/>
          </a:p>
        </p:txBody>
      </p:sp>
    </p:spTree>
    <p:extLst>
      <p:ext uri="{BB962C8B-B14F-4D97-AF65-F5344CB8AC3E}">
        <p14:creationId xmlns:p14="http://schemas.microsoft.com/office/powerpoint/2010/main" val="1987654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r>
              <a:rPr lang="tr-TR" sz="3100" b="1" dirty="0" smtClean="0"/>
              <a:t>Kızartma ile yağda görülen değişiklikler</a:t>
            </a:r>
            <a:endParaRPr lang="tr-TR" b="1" dirty="0"/>
          </a:p>
        </p:txBody>
      </p:sp>
      <p:sp>
        <p:nvSpPr>
          <p:cNvPr id="3" name="İçerik Yer Tutucusu 2"/>
          <p:cNvSpPr>
            <a:spLocks noGrp="1"/>
          </p:cNvSpPr>
          <p:nvPr>
            <p:ph idx="1"/>
          </p:nvPr>
        </p:nvSpPr>
        <p:spPr>
          <a:xfrm>
            <a:off x="457200" y="980728"/>
            <a:ext cx="8229600" cy="5145435"/>
          </a:xfrm>
        </p:spPr>
        <p:txBody>
          <a:bodyPr>
            <a:normAutofit fontScale="77500" lnSpcReduction="20000"/>
          </a:bodyPr>
          <a:lstStyle/>
          <a:p>
            <a:pPr marL="0" indent="0">
              <a:buNone/>
            </a:pPr>
            <a:r>
              <a:rPr lang="tr-TR" dirty="0" smtClean="0"/>
              <a:t>Serbest yağ asitleri miktarı artar. </a:t>
            </a:r>
          </a:p>
          <a:p>
            <a:pPr marL="0" indent="0">
              <a:buNone/>
            </a:pPr>
            <a:r>
              <a:rPr lang="tr-TR" dirty="0"/>
              <a:t>İ</a:t>
            </a:r>
            <a:r>
              <a:rPr lang="tr-TR" dirty="0" smtClean="0"/>
              <a:t>yot sayısı sayısı azalır. </a:t>
            </a:r>
          </a:p>
          <a:p>
            <a:pPr marL="0" indent="0">
              <a:buNone/>
            </a:pPr>
            <a:r>
              <a:rPr lang="tr-TR" dirty="0" smtClean="0"/>
              <a:t>Dumanlama noktası düşer. </a:t>
            </a:r>
          </a:p>
          <a:p>
            <a:pPr marL="0" indent="0">
              <a:buNone/>
            </a:pPr>
            <a:r>
              <a:rPr lang="tr-TR" dirty="0" smtClean="0"/>
              <a:t>Erime noktası düşer. </a:t>
            </a:r>
            <a:endParaRPr lang="tr-TR" dirty="0"/>
          </a:p>
          <a:p>
            <a:pPr marL="0" indent="0">
              <a:buNone/>
            </a:pPr>
            <a:r>
              <a:rPr lang="tr-TR" dirty="0" smtClean="0"/>
              <a:t>Yağın viskozitesi artar. </a:t>
            </a:r>
          </a:p>
          <a:p>
            <a:pPr marL="0" indent="0">
              <a:buNone/>
            </a:pPr>
            <a:r>
              <a:rPr lang="tr-TR" dirty="0" smtClean="0"/>
              <a:t>Yağ acılaşır, köpürür.</a:t>
            </a:r>
          </a:p>
          <a:p>
            <a:pPr marL="0" indent="0">
              <a:buNone/>
            </a:pPr>
            <a:r>
              <a:rPr lang="tr-TR" dirty="0" smtClean="0"/>
              <a:t>Kızartılmış yağın rengi kararır. </a:t>
            </a:r>
          </a:p>
          <a:p>
            <a:pPr marL="0" indent="0">
              <a:buNone/>
            </a:pPr>
            <a:r>
              <a:rPr lang="tr-TR" dirty="0" smtClean="0"/>
              <a:t>Kızartma yağının besin değeri azalır (E vitamini azalır. Yağda E vitamininin azalması kızartılan gıdadaki C vitamini miktarını da azaltır.). </a:t>
            </a:r>
          </a:p>
          <a:p>
            <a:pPr marL="0" indent="0">
              <a:buNone/>
            </a:pPr>
            <a:r>
              <a:rPr lang="tr-TR" dirty="0" smtClean="0"/>
              <a:t>Kızartma yağlarının sindirimi güçleşir. </a:t>
            </a:r>
          </a:p>
          <a:p>
            <a:pPr marL="0" indent="0">
              <a:buNone/>
            </a:pPr>
            <a:r>
              <a:rPr lang="tr-TR" dirty="0" smtClean="0"/>
              <a:t>Kızartma yağlarında petrol eterinde çözünmeyen oksitlenmiş yağ asitleri miktarı %1’den fazla ise dumanlanma noktası 170 </a:t>
            </a:r>
            <a:r>
              <a:rPr lang="tr-TR" baseline="30000" dirty="0" err="1" smtClean="0"/>
              <a:t>o</a:t>
            </a:r>
            <a:r>
              <a:rPr lang="tr-TR" dirty="0" err="1" smtClean="0"/>
              <a:t>C’nin</a:t>
            </a:r>
            <a:r>
              <a:rPr lang="tr-TR" dirty="0" smtClean="0"/>
              <a:t> altına düşmüşse o yağ bozulmuştur, kullanılmamalıdır.</a:t>
            </a:r>
          </a:p>
          <a:p>
            <a:pPr marL="0" indent="0">
              <a:buNone/>
            </a:pPr>
            <a:endParaRPr lang="tr-TR" dirty="0"/>
          </a:p>
        </p:txBody>
      </p:sp>
      <p:sp>
        <p:nvSpPr>
          <p:cNvPr id="4" name="Slayt Numarası Yer Tutucusu 3"/>
          <p:cNvSpPr>
            <a:spLocks noGrp="1"/>
          </p:cNvSpPr>
          <p:nvPr>
            <p:ph type="sldNum" sz="quarter" idx="12"/>
          </p:nvPr>
        </p:nvSpPr>
        <p:spPr/>
        <p:txBody>
          <a:bodyPr/>
          <a:lstStyle/>
          <a:p>
            <a:fld id="{A3BDA223-535D-42ED-9F0C-5945F44E91FC}" type="slidenum">
              <a:rPr lang="tr-TR" smtClean="0"/>
              <a:t>26</a:t>
            </a:fld>
            <a:endParaRPr lang="tr-TR"/>
          </a:p>
        </p:txBody>
      </p:sp>
    </p:spTree>
    <p:extLst>
      <p:ext uri="{BB962C8B-B14F-4D97-AF65-F5344CB8AC3E}">
        <p14:creationId xmlns:p14="http://schemas.microsoft.com/office/powerpoint/2010/main" val="4187911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Yağın kızartılması sırasında oluşan değişimler</a:t>
            </a:r>
            <a:endParaRPr lang="tr-TR" sz="3200" b="1" dirty="0"/>
          </a:p>
        </p:txBody>
      </p:sp>
      <p:sp>
        <p:nvSpPr>
          <p:cNvPr id="4" name="Slayt Numarası Yer Tutucusu 3"/>
          <p:cNvSpPr>
            <a:spLocks noGrp="1"/>
          </p:cNvSpPr>
          <p:nvPr>
            <p:ph type="sldNum" sz="quarter" idx="12"/>
          </p:nvPr>
        </p:nvSpPr>
        <p:spPr/>
        <p:txBody>
          <a:bodyPr/>
          <a:lstStyle/>
          <a:p>
            <a:fld id="{A3BDA223-535D-42ED-9F0C-5945F44E91FC}" type="slidenum">
              <a:rPr lang="tr-TR" smtClean="0"/>
              <a:t>27</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973" y="1772816"/>
            <a:ext cx="7141207"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112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sz="3600" b="1" dirty="0"/>
              <a:t>Trans Yağlar</a:t>
            </a:r>
          </a:p>
        </p:txBody>
      </p:sp>
      <p:sp>
        <p:nvSpPr>
          <p:cNvPr id="3" name="İçerik Yer Tutucusu 2"/>
          <p:cNvSpPr>
            <a:spLocks noGrp="1"/>
          </p:cNvSpPr>
          <p:nvPr>
            <p:ph idx="1"/>
          </p:nvPr>
        </p:nvSpPr>
        <p:spPr>
          <a:xfrm>
            <a:off x="457200" y="1052736"/>
            <a:ext cx="8229600" cy="5400600"/>
          </a:xfrm>
        </p:spPr>
        <p:txBody>
          <a:bodyPr>
            <a:normAutofit fontScale="77500" lnSpcReduction="20000"/>
          </a:bodyPr>
          <a:lstStyle/>
          <a:p>
            <a:pPr marL="0" indent="0" algn="just">
              <a:buNone/>
            </a:pPr>
            <a:r>
              <a:rPr lang="tr-TR" sz="2400" dirty="0"/>
              <a:t>Trans yağlar yapısında trans asidi bulunduran yağlardır. Trans yağ asitleri, karbon atomları arasında trans çift bağ olan doymamış yağ </a:t>
            </a:r>
            <a:r>
              <a:rPr lang="tr-TR" sz="2400" dirty="0" smtClean="0"/>
              <a:t>asitleridir.</a:t>
            </a:r>
          </a:p>
          <a:p>
            <a:pPr marL="0" indent="0" algn="just">
              <a:buNone/>
            </a:pPr>
            <a:r>
              <a:rPr lang="tr-TR" sz="2400" dirty="0"/>
              <a:t>Trans yağlarda trans izomerleri</a:t>
            </a:r>
            <a:r>
              <a:rPr lang="tr-TR" sz="2400" dirty="0" smtClean="0"/>
              <a:t>;</a:t>
            </a:r>
          </a:p>
          <a:p>
            <a:pPr marL="0" indent="0" algn="just">
              <a:buNone/>
            </a:pPr>
            <a:r>
              <a:rPr lang="tr-TR" sz="2400" dirty="0" smtClean="0"/>
              <a:t>-Bitkisel </a:t>
            </a:r>
            <a:r>
              <a:rPr lang="tr-TR" sz="2400" dirty="0"/>
              <a:t>yağlarda </a:t>
            </a:r>
            <a:r>
              <a:rPr lang="tr-TR" sz="2400" dirty="0" err="1"/>
              <a:t>hidrojenasyon</a:t>
            </a:r>
            <a:r>
              <a:rPr lang="tr-TR" sz="2400" dirty="0"/>
              <a:t> </a:t>
            </a:r>
            <a:r>
              <a:rPr lang="tr-TR" sz="2400" dirty="0" smtClean="0"/>
              <a:t>sırasında (</a:t>
            </a:r>
            <a:r>
              <a:rPr lang="tr-TR" sz="2400" dirty="0" err="1" smtClean="0"/>
              <a:t>örneğin;margarin</a:t>
            </a:r>
            <a:r>
              <a:rPr lang="tr-TR" sz="2400" dirty="0" smtClean="0"/>
              <a:t> üretimi sırasında)</a:t>
            </a:r>
          </a:p>
          <a:p>
            <a:pPr marL="0" indent="0" algn="just">
              <a:buNone/>
            </a:pPr>
            <a:r>
              <a:rPr lang="tr-TR" sz="2400" dirty="0"/>
              <a:t>-Uygun olmayan kızartma işlemlerinde, </a:t>
            </a:r>
          </a:p>
          <a:p>
            <a:pPr marL="0" indent="0" algn="just">
              <a:buNone/>
            </a:pPr>
            <a:r>
              <a:rPr lang="tr-TR" sz="2400" dirty="0" smtClean="0"/>
              <a:t>-</a:t>
            </a:r>
            <a:r>
              <a:rPr lang="tr-TR" sz="2400" dirty="0" err="1" smtClean="0"/>
              <a:t>Hidrojenize</a:t>
            </a:r>
            <a:r>
              <a:rPr lang="tr-TR" sz="2400" dirty="0" smtClean="0"/>
              <a:t> </a:t>
            </a:r>
            <a:r>
              <a:rPr lang="tr-TR" sz="2400" dirty="0"/>
              <a:t>yağlarla pişirilen yiyeceklerde meydana gelmektedir</a:t>
            </a:r>
            <a:r>
              <a:rPr lang="tr-TR" sz="2400" dirty="0" smtClean="0"/>
              <a:t>.</a:t>
            </a:r>
          </a:p>
          <a:p>
            <a:pPr marL="0" indent="0" algn="just">
              <a:buNone/>
            </a:pPr>
            <a:r>
              <a:rPr lang="tr-TR" sz="2400" dirty="0"/>
              <a:t>Trans izomerlerinin insan sağlığı üzerine olumsuz etkileri vardır ve kaçınılması gereken yağlardır. Trans bileşikler, doymuş yağ asitleri gibi LDL (kötü kolesterol) miktarını artırırken HDL (iyi kolesterol) miktarını düşürür, kalp ve damar hastalıkları riskini yükseltir. </a:t>
            </a:r>
            <a:endParaRPr lang="tr-TR" sz="2400" dirty="0" smtClean="0"/>
          </a:p>
          <a:p>
            <a:pPr marL="0" indent="0" algn="just">
              <a:buNone/>
            </a:pPr>
            <a:r>
              <a:rPr lang="tr-TR" sz="2400" dirty="0" smtClean="0"/>
              <a:t>Bu </a:t>
            </a:r>
            <a:r>
              <a:rPr lang="tr-TR" sz="2400" dirty="0"/>
              <a:t>nedenle günümüzde, </a:t>
            </a:r>
          </a:p>
          <a:p>
            <a:pPr marL="0" indent="0" algn="just">
              <a:buNone/>
            </a:pPr>
            <a:r>
              <a:rPr lang="tr-TR" sz="2400" dirty="0" smtClean="0"/>
              <a:t>-</a:t>
            </a:r>
            <a:r>
              <a:rPr lang="tr-TR" sz="2400" dirty="0" err="1" smtClean="0"/>
              <a:t>İnteresterifikasyon</a:t>
            </a:r>
            <a:r>
              <a:rPr lang="tr-TR" sz="2400" dirty="0"/>
              <a:t>, </a:t>
            </a:r>
            <a:r>
              <a:rPr lang="tr-TR" sz="2400" dirty="0" err="1"/>
              <a:t>fraksiyonizasyon</a:t>
            </a:r>
            <a:r>
              <a:rPr lang="tr-TR" sz="2400" dirty="0"/>
              <a:t> ve çeşitli kombinasyonlar yapma gibi farklı yağ modifikasyon teknikleri </a:t>
            </a:r>
            <a:r>
              <a:rPr lang="tr-TR" sz="2400" dirty="0" err="1"/>
              <a:t>hidrojenasyona</a:t>
            </a:r>
            <a:r>
              <a:rPr lang="tr-TR" sz="2400" dirty="0"/>
              <a:t> alternatif olarak kullanılmaktadır. </a:t>
            </a:r>
            <a:endParaRPr lang="tr-TR" sz="2400" dirty="0" smtClean="0"/>
          </a:p>
          <a:p>
            <a:pPr marL="0" indent="0" algn="just">
              <a:buNone/>
            </a:pPr>
            <a:r>
              <a:rPr lang="tr-TR" sz="2400" dirty="0" smtClean="0"/>
              <a:t>-Birçok </a:t>
            </a:r>
            <a:r>
              <a:rPr lang="tr-TR" sz="2400" dirty="0"/>
              <a:t>gelişmiş ülke </a:t>
            </a:r>
            <a:r>
              <a:rPr lang="tr-TR" sz="2400" dirty="0" err="1"/>
              <a:t>hidrojenize</a:t>
            </a:r>
            <a:r>
              <a:rPr lang="tr-TR" sz="2400" dirty="0"/>
              <a:t> yağların kullanımını, trans yağ asitleri alımını düşürmek için yağlarda trans izomer ve doymuş yağ asidi içeriklerini azaltacak çeşitli proses ve </a:t>
            </a:r>
            <a:r>
              <a:rPr lang="tr-TR" sz="2400" dirty="0" err="1"/>
              <a:t>formülasyonları</a:t>
            </a:r>
            <a:r>
              <a:rPr lang="tr-TR" sz="2400" dirty="0"/>
              <a:t> geliştirme çalışmaları yapılmaktadır. </a:t>
            </a:r>
            <a:endParaRPr lang="tr-TR" sz="2400" dirty="0" smtClean="0"/>
          </a:p>
          <a:p>
            <a:pPr marL="0" indent="0" algn="just">
              <a:buNone/>
            </a:pPr>
            <a:r>
              <a:rPr lang="tr-TR" sz="2400" dirty="0" smtClean="0"/>
              <a:t>-Yemeklik </a:t>
            </a:r>
            <a:r>
              <a:rPr lang="tr-TR" sz="2400" dirty="0"/>
              <a:t>ve kahvaltılık margarinlerin çoğu, kısmen hidrojene bitkisel yağlar; derin tavada kızartılmış patates, patates cipsleri, bisküvi, hazır kek, krakerler, “</a:t>
            </a:r>
            <a:r>
              <a:rPr lang="tr-TR" sz="2400" dirty="0" err="1"/>
              <a:t>fast</a:t>
            </a:r>
            <a:r>
              <a:rPr lang="tr-TR" sz="2400" dirty="0"/>
              <a:t> </a:t>
            </a:r>
            <a:r>
              <a:rPr lang="tr-TR" sz="2400" dirty="0" err="1"/>
              <a:t>food</a:t>
            </a:r>
            <a:r>
              <a:rPr lang="tr-TR" sz="2400" dirty="0"/>
              <a:t>” ürünleri fazla trans yağ asidi içeren yağlardır.</a:t>
            </a:r>
          </a:p>
        </p:txBody>
      </p:sp>
      <p:sp>
        <p:nvSpPr>
          <p:cNvPr id="4" name="Slayt Numarası Yer Tutucusu 3"/>
          <p:cNvSpPr>
            <a:spLocks noGrp="1"/>
          </p:cNvSpPr>
          <p:nvPr>
            <p:ph type="sldNum" sz="quarter" idx="12"/>
          </p:nvPr>
        </p:nvSpPr>
        <p:spPr/>
        <p:txBody>
          <a:bodyPr/>
          <a:lstStyle/>
          <a:p>
            <a:fld id="{A3BDA223-535D-42ED-9F0C-5945F44E91FC}" type="slidenum">
              <a:rPr lang="tr-TR" smtClean="0"/>
              <a:t>28</a:t>
            </a:fld>
            <a:endParaRPr lang="tr-TR"/>
          </a:p>
        </p:txBody>
      </p:sp>
    </p:spTree>
    <p:extLst>
      <p:ext uri="{BB962C8B-B14F-4D97-AF65-F5344CB8AC3E}">
        <p14:creationId xmlns:p14="http://schemas.microsoft.com/office/powerpoint/2010/main" val="327997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Yağların Yoğunluğu</a:t>
            </a:r>
          </a:p>
        </p:txBody>
      </p:sp>
      <p:sp>
        <p:nvSpPr>
          <p:cNvPr id="3" name="İçerik Yer Tutucusu 2"/>
          <p:cNvSpPr>
            <a:spLocks noGrp="1"/>
          </p:cNvSpPr>
          <p:nvPr>
            <p:ph idx="1"/>
          </p:nvPr>
        </p:nvSpPr>
        <p:spPr>
          <a:xfrm>
            <a:off x="457200" y="1196752"/>
            <a:ext cx="8229600" cy="4929411"/>
          </a:xfrm>
        </p:spPr>
        <p:txBody>
          <a:bodyPr>
            <a:normAutofit/>
          </a:bodyPr>
          <a:lstStyle/>
          <a:p>
            <a:pPr marL="0" indent="0" algn="just">
              <a:buNone/>
            </a:pPr>
            <a:r>
              <a:rPr lang="tr-TR" sz="2400" dirty="0"/>
              <a:t>Yağların yoğunluğu 0,9–0,92 </a:t>
            </a:r>
            <a:r>
              <a:rPr lang="tr-TR" sz="2400" dirty="0" smtClean="0"/>
              <a:t>g/ml </a:t>
            </a:r>
            <a:r>
              <a:rPr lang="tr-TR" sz="2400" dirty="0" err="1" smtClean="0"/>
              <a:t>dir</a:t>
            </a:r>
            <a:r>
              <a:rPr lang="tr-TR" sz="2400" dirty="0" smtClean="0"/>
              <a:t>. </a:t>
            </a:r>
            <a:r>
              <a:rPr lang="tr-TR" sz="2400" dirty="0"/>
              <a:t>Molekül ağırlığı ve doygunluk derecesi arttıkça yoğunluk düşer. Yağların yoğunluğu sudan az olduğu için suyla beraber olduklarında suyun </a:t>
            </a:r>
            <a:r>
              <a:rPr lang="tr-TR" sz="2400" dirty="0" smtClean="0"/>
              <a:t>yüzeyinde kalırlar. Piknometreler yoğunluk tayininde kullanılan cam malzemelerdir. Sıcaklık yoğunluk ölçümünde etkili olduğundan, ayrıca </a:t>
            </a:r>
            <a:r>
              <a:rPr lang="tr-TR" sz="2400" dirty="0" err="1" smtClean="0"/>
              <a:t>termometreli</a:t>
            </a:r>
            <a:r>
              <a:rPr lang="tr-TR" sz="2400" dirty="0" smtClean="0"/>
              <a:t> piknometreler de vardır.</a:t>
            </a:r>
            <a:endParaRPr lang="tr-TR" sz="2400" dirty="0"/>
          </a:p>
        </p:txBody>
      </p:sp>
      <p:sp>
        <p:nvSpPr>
          <p:cNvPr id="4" name="Slayt Numarası Yer Tutucusu 3"/>
          <p:cNvSpPr>
            <a:spLocks noGrp="1"/>
          </p:cNvSpPr>
          <p:nvPr>
            <p:ph type="sldNum" sz="quarter" idx="12"/>
          </p:nvPr>
        </p:nvSpPr>
        <p:spPr/>
        <p:txBody>
          <a:bodyPr/>
          <a:lstStyle/>
          <a:p>
            <a:fld id="{A3BDA223-535D-42ED-9F0C-5945F44E91FC}" type="slidenum">
              <a:rPr lang="tr-TR" smtClean="0"/>
              <a:t>3</a:t>
            </a:fld>
            <a:endParaRPr lang="tr-TR"/>
          </a:p>
        </p:txBody>
      </p:sp>
      <p:pic>
        <p:nvPicPr>
          <p:cNvPr id="1026" name="Picture 2" descr="Piknometre - GittiGidiy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573016"/>
            <a:ext cx="208823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senmed.com.tr/Webkontrol/UrunYonetimi/GaleriResim/KucukResim/urunresim-18-02-2015-01-27-25_urun_g3411_k_i8i74il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451820"/>
            <a:ext cx="2209428" cy="220942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619672" y="5751512"/>
            <a:ext cx="2088232" cy="369332"/>
          </a:xfrm>
          <a:prstGeom prst="rect">
            <a:avLst/>
          </a:prstGeom>
          <a:noFill/>
        </p:spPr>
        <p:txBody>
          <a:bodyPr wrap="square" rtlCol="0">
            <a:spAutoFit/>
          </a:bodyPr>
          <a:lstStyle/>
          <a:p>
            <a:r>
              <a:rPr lang="tr-TR" dirty="0" smtClean="0"/>
              <a:t>Piknometre</a:t>
            </a:r>
            <a:endParaRPr lang="tr-TR" dirty="0"/>
          </a:p>
        </p:txBody>
      </p:sp>
      <p:sp>
        <p:nvSpPr>
          <p:cNvPr id="8" name="Metin kutusu 7"/>
          <p:cNvSpPr txBox="1"/>
          <p:nvPr/>
        </p:nvSpPr>
        <p:spPr>
          <a:xfrm>
            <a:off x="5652120" y="5885656"/>
            <a:ext cx="2808312" cy="369332"/>
          </a:xfrm>
          <a:prstGeom prst="rect">
            <a:avLst/>
          </a:prstGeom>
          <a:noFill/>
        </p:spPr>
        <p:txBody>
          <a:bodyPr wrap="square" rtlCol="0">
            <a:spAutoFit/>
          </a:bodyPr>
          <a:lstStyle/>
          <a:p>
            <a:r>
              <a:rPr lang="tr-TR" dirty="0" err="1" smtClean="0"/>
              <a:t>Termometreli</a:t>
            </a:r>
            <a:r>
              <a:rPr lang="tr-TR" dirty="0" smtClean="0"/>
              <a:t> Piknometre</a:t>
            </a:r>
            <a:endParaRPr lang="tr-TR" dirty="0"/>
          </a:p>
        </p:txBody>
      </p:sp>
    </p:spTree>
    <p:extLst>
      <p:ext uri="{BB962C8B-B14F-4D97-AF65-F5344CB8AC3E}">
        <p14:creationId xmlns:p14="http://schemas.microsoft.com/office/powerpoint/2010/main" val="3767328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b="1" dirty="0" smtClean="0"/>
              <a:t>Yağların </a:t>
            </a:r>
            <a:r>
              <a:rPr lang="tr-TR" b="1" dirty="0"/>
              <a:t>Erime Noktaları </a:t>
            </a:r>
          </a:p>
        </p:txBody>
      </p:sp>
      <p:sp>
        <p:nvSpPr>
          <p:cNvPr id="3" name="İçerik Yer Tutucusu 2"/>
          <p:cNvSpPr>
            <a:spLocks noGrp="1"/>
          </p:cNvSpPr>
          <p:nvPr>
            <p:ph idx="1"/>
          </p:nvPr>
        </p:nvSpPr>
        <p:spPr>
          <a:xfrm>
            <a:off x="457200" y="1196752"/>
            <a:ext cx="8229600" cy="4929411"/>
          </a:xfrm>
        </p:spPr>
        <p:txBody>
          <a:bodyPr>
            <a:normAutofit lnSpcReduction="10000"/>
          </a:bodyPr>
          <a:lstStyle/>
          <a:p>
            <a:pPr marL="0" indent="0">
              <a:buNone/>
            </a:pPr>
            <a:r>
              <a:rPr lang="tr-TR" sz="2400" dirty="0" smtClean="0"/>
              <a:t>Yağlar yapılarında erime noktaları birbirinden farklı pek çok bileşeni içerdiğinden tek bir erime noktası yoktur, erime aralığı vardır. Her yağın erime aralığı farklıdır. </a:t>
            </a:r>
            <a:endParaRPr lang="tr-TR" sz="2400" dirty="0"/>
          </a:p>
          <a:p>
            <a:pPr marL="180975" indent="-180975" algn="just"/>
            <a:r>
              <a:rPr lang="tr-TR" sz="2400" dirty="0"/>
              <a:t>Düz ve uzun zincirli asitleri içeren yağların erime noktası yüksektir. Çünkü bu yağların kristal yapısı kuvvetlidir ve kristaller arası bağları koparmak için daha fazla ısı gerekir</a:t>
            </a:r>
            <a:r>
              <a:rPr lang="tr-TR" sz="2400" dirty="0" smtClean="0"/>
              <a:t>.</a:t>
            </a:r>
          </a:p>
          <a:p>
            <a:pPr marL="180975" indent="-180975" algn="just"/>
            <a:r>
              <a:rPr lang="tr-TR" sz="2400" dirty="0"/>
              <a:t>Yağlardaki yağ asitlerinin C sayısı arttıkça erime noktası yükselir. Örneğin 4 </a:t>
            </a:r>
            <a:r>
              <a:rPr lang="tr-TR" sz="2400" dirty="0" err="1"/>
              <a:t>C’lu</a:t>
            </a:r>
            <a:r>
              <a:rPr lang="tr-TR" sz="2400" dirty="0"/>
              <a:t> doymuş yağ asidi olan </a:t>
            </a:r>
            <a:r>
              <a:rPr lang="tr-TR" sz="2400" dirty="0" err="1"/>
              <a:t>bütirik</a:t>
            </a:r>
            <a:r>
              <a:rPr lang="tr-TR" sz="2400" dirty="0"/>
              <a:t> asidin erime noktası -</a:t>
            </a:r>
            <a:r>
              <a:rPr lang="tr-TR" sz="2400" dirty="0" smtClean="0"/>
              <a:t>4°C</a:t>
            </a:r>
            <a:r>
              <a:rPr lang="tr-TR" sz="2400" dirty="0"/>
              <a:t>, 22 </a:t>
            </a:r>
            <a:r>
              <a:rPr lang="tr-TR" sz="2400" dirty="0" err="1"/>
              <a:t>C’lu</a:t>
            </a:r>
            <a:r>
              <a:rPr lang="tr-TR" sz="2400" dirty="0"/>
              <a:t> doymuş yağ asidi </a:t>
            </a:r>
            <a:r>
              <a:rPr lang="tr-TR" sz="2400" dirty="0" err="1"/>
              <a:t>behenik</a:t>
            </a:r>
            <a:r>
              <a:rPr lang="tr-TR" sz="2400" dirty="0"/>
              <a:t> asidin erime noktası 80 </a:t>
            </a:r>
            <a:r>
              <a:rPr lang="tr-TR" sz="2400" baseline="30000" dirty="0"/>
              <a:t>0</a:t>
            </a:r>
            <a:r>
              <a:rPr lang="tr-TR" sz="2400" dirty="0"/>
              <a:t>C’dir</a:t>
            </a:r>
            <a:r>
              <a:rPr lang="tr-TR" sz="2400" dirty="0" smtClean="0"/>
              <a:t>.</a:t>
            </a:r>
          </a:p>
          <a:p>
            <a:pPr marL="180975" indent="-180975" algn="just"/>
            <a:r>
              <a:rPr lang="tr-TR" sz="2400" dirty="0" smtClean="0"/>
              <a:t> </a:t>
            </a:r>
            <a:r>
              <a:rPr lang="tr-TR" sz="2400" dirty="0"/>
              <a:t>Çift bağ sayısı arttıkça erime noktası düşer. Çünkü çift bağlı yağ asitleri düz zincir yapıyı bozar ve kristal oluşturmayı zorlaştırır. Örneğin 18 </a:t>
            </a:r>
            <a:r>
              <a:rPr lang="tr-TR" sz="2400" dirty="0" err="1"/>
              <a:t>C’lu</a:t>
            </a:r>
            <a:r>
              <a:rPr lang="tr-TR" sz="2400" dirty="0"/>
              <a:t> ve çift bağsız stearik asidin erime noktası </a:t>
            </a:r>
            <a:r>
              <a:rPr lang="tr-TR" sz="2400" dirty="0" smtClean="0"/>
              <a:t>72°C </a:t>
            </a:r>
            <a:r>
              <a:rPr lang="tr-TR" sz="2400" dirty="0"/>
              <a:t>iken 18 </a:t>
            </a:r>
            <a:r>
              <a:rPr lang="tr-TR" sz="2400" dirty="0" err="1"/>
              <a:t>C’lu</a:t>
            </a:r>
            <a:r>
              <a:rPr lang="tr-TR" sz="2400" dirty="0"/>
              <a:t> 3 çift bağlı </a:t>
            </a:r>
            <a:r>
              <a:rPr lang="tr-TR" sz="2400" dirty="0" err="1"/>
              <a:t>linolenik</a:t>
            </a:r>
            <a:r>
              <a:rPr lang="tr-TR" sz="2400" dirty="0"/>
              <a:t> asidin erime noktası -</a:t>
            </a:r>
            <a:r>
              <a:rPr lang="tr-TR" sz="2400" dirty="0" smtClean="0"/>
              <a:t>11° C’dir</a:t>
            </a:r>
            <a:r>
              <a:rPr lang="tr-TR" sz="2400" dirty="0"/>
              <a:t>.</a:t>
            </a:r>
          </a:p>
        </p:txBody>
      </p:sp>
      <p:sp>
        <p:nvSpPr>
          <p:cNvPr id="4" name="Slayt Numarası Yer Tutucusu 3"/>
          <p:cNvSpPr>
            <a:spLocks noGrp="1"/>
          </p:cNvSpPr>
          <p:nvPr>
            <p:ph type="sldNum" sz="quarter" idx="12"/>
          </p:nvPr>
        </p:nvSpPr>
        <p:spPr/>
        <p:txBody>
          <a:bodyPr/>
          <a:lstStyle/>
          <a:p>
            <a:fld id="{A3BDA223-535D-42ED-9F0C-5945F44E91FC}" type="slidenum">
              <a:rPr lang="tr-TR" smtClean="0"/>
              <a:t>4</a:t>
            </a:fld>
            <a:endParaRPr lang="tr-TR"/>
          </a:p>
        </p:txBody>
      </p:sp>
    </p:spTree>
    <p:extLst>
      <p:ext uri="{BB962C8B-B14F-4D97-AF65-F5344CB8AC3E}">
        <p14:creationId xmlns:p14="http://schemas.microsoft.com/office/powerpoint/2010/main" val="1626249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normAutofit fontScale="77500" lnSpcReduction="20000"/>
          </a:bodyPr>
          <a:lstStyle/>
          <a:p>
            <a:pPr algn="just"/>
            <a:r>
              <a:rPr lang="tr-TR" dirty="0"/>
              <a:t>Yağların doygunluk derecesi arttıkça erime noktası yükselir</a:t>
            </a:r>
            <a:r>
              <a:rPr lang="tr-TR" dirty="0" smtClean="0"/>
              <a:t>.</a:t>
            </a:r>
          </a:p>
          <a:p>
            <a:pPr algn="just"/>
            <a:r>
              <a:rPr lang="tr-TR" dirty="0"/>
              <a:t>Yağ asitlerinin </a:t>
            </a:r>
            <a:r>
              <a:rPr lang="tr-TR" dirty="0" err="1"/>
              <a:t>cis</a:t>
            </a:r>
            <a:r>
              <a:rPr lang="tr-TR" dirty="0"/>
              <a:t> veya trans oluşu erime noktasını etkiler</a:t>
            </a:r>
            <a:r>
              <a:rPr lang="tr-TR" dirty="0" smtClean="0"/>
              <a:t>.</a:t>
            </a:r>
          </a:p>
          <a:p>
            <a:pPr marL="0" indent="0" algn="just">
              <a:buNone/>
            </a:pPr>
            <a:r>
              <a:rPr lang="tr-TR" dirty="0"/>
              <a:t>Doymamış yağ asitleri genellikle doğal olarak </a:t>
            </a:r>
            <a:r>
              <a:rPr lang="tr-TR" dirty="0" err="1"/>
              <a:t>cis</a:t>
            </a:r>
            <a:r>
              <a:rPr lang="tr-TR" dirty="0"/>
              <a:t> şeklinde bulunurken işlem görmüş yağlarda ise trans şeklinde bulunur. </a:t>
            </a:r>
          </a:p>
          <a:p>
            <a:pPr marL="0" indent="0" algn="just">
              <a:buNone/>
            </a:pPr>
            <a:r>
              <a:rPr lang="tr-TR" dirty="0" smtClean="0"/>
              <a:t>Trans </a:t>
            </a:r>
            <a:r>
              <a:rPr lang="tr-TR" dirty="0"/>
              <a:t>şekli molekülün düz zincir yapısını </a:t>
            </a:r>
            <a:r>
              <a:rPr lang="tr-TR" dirty="0" err="1"/>
              <a:t>cis</a:t>
            </a:r>
            <a:r>
              <a:rPr lang="tr-TR" dirty="0"/>
              <a:t> şekline göre daha çok koruduğundan trans izomerin erime noktası daha yüksektir. </a:t>
            </a:r>
            <a:endParaRPr lang="tr-TR" dirty="0" smtClean="0"/>
          </a:p>
          <a:p>
            <a:pPr marL="0" indent="0" algn="just">
              <a:buNone/>
            </a:pPr>
            <a:r>
              <a:rPr lang="tr-TR" dirty="0" smtClean="0"/>
              <a:t>Doygunluk </a:t>
            </a:r>
            <a:r>
              <a:rPr lang="tr-TR" dirty="0"/>
              <a:t>dereceleri ve C sayıları aynı olan yağlardan biri oda sıcaklığında sıvı, diğeri katı olabilir. Bu durumda sıvı olanlarda </a:t>
            </a:r>
            <a:r>
              <a:rPr lang="tr-TR" dirty="0" err="1"/>
              <a:t>cis</a:t>
            </a:r>
            <a:r>
              <a:rPr lang="tr-TR" dirty="0"/>
              <a:t>, katı olanda trans izomeri </a:t>
            </a:r>
            <a:r>
              <a:rPr lang="tr-TR" dirty="0" smtClean="0"/>
              <a:t>çoğunluktadır.</a:t>
            </a:r>
          </a:p>
          <a:p>
            <a:pPr algn="just"/>
            <a:r>
              <a:rPr lang="tr-TR" dirty="0"/>
              <a:t>Kristal yapının şekli de erime noktasını etkiler. Örneğin </a:t>
            </a:r>
            <a:r>
              <a:rPr lang="tr-TR" dirty="0" err="1"/>
              <a:t>tristearinin</a:t>
            </a:r>
            <a:r>
              <a:rPr lang="tr-TR" dirty="0"/>
              <a:t> </a:t>
            </a:r>
            <a:r>
              <a:rPr lang="el-GR" dirty="0"/>
              <a:t>α, β </a:t>
            </a:r>
            <a:r>
              <a:rPr lang="tr-TR" dirty="0"/>
              <a:t>ve </a:t>
            </a:r>
            <a:r>
              <a:rPr lang="el-GR" dirty="0"/>
              <a:t>γ </a:t>
            </a:r>
            <a:r>
              <a:rPr lang="tr-TR" dirty="0"/>
              <a:t>kristal şekillerinin erime noktaları 55, 73 ve 64 </a:t>
            </a:r>
            <a:r>
              <a:rPr lang="tr-TR" baseline="30000" dirty="0"/>
              <a:t>0</a:t>
            </a:r>
            <a:r>
              <a:rPr lang="tr-TR" dirty="0"/>
              <a:t>C’dir. </a:t>
            </a:r>
          </a:p>
        </p:txBody>
      </p:sp>
      <p:sp>
        <p:nvSpPr>
          <p:cNvPr id="2" name="Slayt Numarası Yer Tutucusu 1"/>
          <p:cNvSpPr>
            <a:spLocks noGrp="1"/>
          </p:cNvSpPr>
          <p:nvPr>
            <p:ph type="sldNum" sz="quarter" idx="12"/>
          </p:nvPr>
        </p:nvSpPr>
        <p:spPr/>
        <p:txBody>
          <a:bodyPr/>
          <a:lstStyle/>
          <a:p>
            <a:fld id="{A3BDA223-535D-42ED-9F0C-5945F44E91FC}" type="slidenum">
              <a:rPr lang="tr-TR" smtClean="0"/>
              <a:t>5</a:t>
            </a:fld>
            <a:endParaRPr lang="tr-TR"/>
          </a:p>
        </p:txBody>
      </p:sp>
    </p:spTree>
    <p:extLst>
      <p:ext uri="{BB962C8B-B14F-4D97-AF65-F5344CB8AC3E}">
        <p14:creationId xmlns:p14="http://schemas.microsoft.com/office/powerpoint/2010/main" val="1544838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b="1" dirty="0"/>
              <a:t>Yağların Kristal Yapısı</a:t>
            </a:r>
          </a:p>
        </p:txBody>
      </p:sp>
      <p:sp>
        <p:nvSpPr>
          <p:cNvPr id="3" name="İçerik Yer Tutucusu 2"/>
          <p:cNvSpPr>
            <a:spLocks noGrp="1"/>
          </p:cNvSpPr>
          <p:nvPr>
            <p:ph idx="1"/>
          </p:nvPr>
        </p:nvSpPr>
        <p:spPr>
          <a:xfrm>
            <a:off x="395536" y="980728"/>
            <a:ext cx="8229600" cy="5328592"/>
          </a:xfrm>
        </p:spPr>
        <p:txBody>
          <a:bodyPr>
            <a:normAutofit lnSpcReduction="10000"/>
          </a:bodyPr>
          <a:lstStyle/>
          <a:p>
            <a:pPr marL="0" indent="0">
              <a:buNone/>
            </a:pPr>
            <a:r>
              <a:rPr lang="tr-TR" sz="2400" dirty="0"/>
              <a:t>Her yağın kendine özgü bir kristal yapısı </a:t>
            </a:r>
            <a:r>
              <a:rPr lang="tr-TR" sz="2400" dirty="0" smtClean="0"/>
              <a:t>vardır. Yağların birden fazla </a:t>
            </a:r>
            <a:r>
              <a:rPr lang="tr-TR" sz="2400" dirty="0" err="1" smtClean="0"/>
              <a:t>kristallenme</a:t>
            </a:r>
            <a:r>
              <a:rPr lang="tr-TR" sz="2400" dirty="0" smtClean="0"/>
              <a:t> özelliği göstermesine </a:t>
            </a:r>
            <a:r>
              <a:rPr lang="tr-TR" sz="2400" dirty="0" err="1" smtClean="0"/>
              <a:t>polimorfizm</a:t>
            </a:r>
            <a:r>
              <a:rPr lang="tr-TR" sz="2400" dirty="0" smtClean="0"/>
              <a:t> adı verilir.</a:t>
            </a:r>
          </a:p>
          <a:p>
            <a:pPr marL="0" indent="0">
              <a:buNone/>
            </a:pPr>
            <a:r>
              <a:rPr lang="tr-TR" sz="2400" b="1" dirty="0" smtClean="0"/>
              <a:t>Eğer yağlar hızlı soğutulursa küçük ama çok sayıda kristal elde edilir. Yavaş soğutulanlarda ise büyük, düzensiz ama az sayıda kristal elde edilir.</a:t>
            </a:r>
          </a:p>
          <a:p>
            <a:pPr marL="0" indent="0">
              <a:buNone/>
            </a:pPr>
            <a:r>
              <a:rPr lang="tr-TR" sz="2400" b="1" dirty="0" smtClean="0"/>
              <a:t>Yağlarda </a:t>
            </a:r>
            <a:r>
              <a:rPr lang="tr-TR" sz="2400" b="1" dirty="0"/>
              <a:t>kristal miktarı; </a:t>
            </a:r>
            <a:endParaRPr lang="tr-TR" sz="2400" b="1" dirty="0" smtClean="0"/>
          </a:p>
          <a:p>
            <a:r>
              <a:rPr lang="tr-TR" sz="2400" dirty="0" smtClean="0"/>
              <a:t>Yağ </a:t>
            </a:r>
            <a:r>
              <a:rPr lang="tr-TR" sz="2400" dirty="0"/>
              <a:t>asidinin zincir uzunluğuna, </a:t>
            </a:r>
            <a:endParaRPr lang="tr-TR" sz="2400" dirty="0" smtClean="0"/>
          </a:p>
          <a:p>
            <a:r>
              <a:rPr lang="tr-TR" sz="2400" dirty="0" smtClean="0"/>
              <a:t>Doygunluk </a:t>
            </a:r>
            <a:r>
              <a:rPr lang="tr-TR" sz="2400" dirty="0"/>
              <a:t>derecesine, </a:t>
            </a:r>
            <a:endParaRPr lang="tr-TR" sz="2400" dirty="0" smtClean="0"/>
          </a:p>
          <a:p>
            <a:r>
              <a:rPr lang="tr-TR" sz="2400" dirty="0" smtClean="0"/>
              <a:t>Doymamış </a:t>
            </a:r>
            <a:r>
              <a:rPr lang="tr-TR" sz="2400" dirty="0"/>
              <a:t>yağlarda çift bağdaki atomların dizilişine, </a:t>
            </a:r>
            <a:endParaRPr lang="tr-TR" sz="2400" dirty="0" smtClean="0"/>
          </a:p>
          <a:p>
            <a:r>
              <a:rPr lang="tr-TR" sz="2400" dirty="0" smtClean="0"/>
              <a:t>Yağdaki </a:t>
            </a:r>
            <a:r>
              <a:rPr lang="tr-TR" sz="2400" dirty="0"/>
              <a:t>diğer maddelerin cins ve miktarına göre değişir</a:t>
            </a:r>
            <a:r>
              <a:rPr lang="tr-TR" sz="2400" dirty="0" smtClean="0"/>
              <a:t>.</a:t>
            </a:r>
          </a:p>
          <a:p>
            <a:pPr marL="0" indent="0">
              <a:buNone/>
            </a:pPr>
            <a:r>
              <a:rPr lang="tr-TR" sz="2400" dirty="0" smtClean="0"/>
              <a:t>Zincir uzadıkça, kuvvetli kristal yapı oluşurken, çift bağ sayısı arttıkça kristal yapı zayıflar, TG </a:t>
            </a:r>
            <a:r>
              <a:rPr lang="tr-TR" sz="2400" dirty="0" err="1" smtClean="0"/>
              <a:t>ler</a:t>
            </a:r>
            <a:r>
              <a:rPr lang="tr-TR" sz="2400" dirty="0" smtClean="0"/>
              <a:t> aynı serbest yağ asidinden  oluşmuş ise kristal yapı daha güçlüdür. Örneğin </a:t>
            </a:r>
            <a:r>
              <a:rPr lang="tr-TR" sz="2400" dirty="0" err="1" smtClean="0"/>
              <a:t>tristearin</a:t>
            </a:r>
            <a:r>
              <a:rPr lang="tr-TR" sz="2400" dirty="0" smtClean="0"/>
              <a:t> (SSS), </a:t>
            </a:r>
            <a:r>
              <a:rPr lang="tr-TR" sz="2400" dirty="0" err="1" smtClean="0"/>
              <a:t>tripalmitin</a:t>
            </a:r>
            <a:r>
              <a:rPr lang="tr-TR" sz="2400" dirty="0" smtClean="0"/>
              <a:t> (PPP) gibi.</a:t>
            </a:r>
            <a:endParaRPr lang="tr-TR" sz="2400" dirty="0"/>
          </a:p>
        </p:txBody>
      </p:sp>
      <p:sp>
        <p:nvSpPr>
          <p:cNvPr id="4" name="Slayt Numarası Yer Tutucusu 3"/>
          <p:cNvSpPr>
            <a:spLocks noGrp="1"/>
          </p:cNvSpPr>
          <p:nvPr>
            <p:ph type="sldNum" sz="quarter" idx="12"/>
          </p:nvPr>
        </p:nvSpPr>
        <p:spPr/>
        <p:txBody>
          <a:bodyPr/>
          <a:lstStyle/>
          <a:p>
            <a:fld id="{A3BDA223-535D-42ED-9F0C-5945F44E91FC}" type="slidenum">
              <a:rPr lang="tr-TR" smtClean="0"/>
              <a:t>6</a:t>
            </a:fld>
            <a:endParaRPr lang="tr-TR"/>
          </a:p>
        </p:txBody>
      </p:sp>
    </p:spTree>
    <p:extLst>
      <p:ext uri="{BB962C8B-B14F-4D97-AF65-F5344CB8AC3E}">
        <p14:creationId xmlns:p14="http://schemas.microsoft.com/office/powerpoint/2010/main" val="2170761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r>
              <a:rPr lang="tr-TR" sz="3200" b="1" dirty="0" smtClean="0"/>
              <a:t>Yağların Çözünürlükleri</a:t>
            </a:r>
            <a:endParaRPr lang="tr-TR" sz="3200" b="1" dirty="0"/>
          </a:p>
        </p:txBody>
      </p:sp>
      <p:sp>
        <p:nvSpPr>
          <p:cNvPr id="3" name="İçerik Yer Tutucusu 2"/>
          <p:cNvSpPr>
            <a:spLocks noGrp="1"/>
          </p:cNvSpPr>
          <p:nvPr>
            <p:ph idx="1"/>
          </p:nvPr>
        </p:nvSpPr>
        <p:spPr>
          <a:xfrm>
            <a:off x="457200" y="1268760"/>
            <a:ext cx="8229600" cy="4857403"/>
          </a:xfrm>
        </p:spPr>
        <p:txBody>
          <a:bodyPr>
            <a:normAutofit/>
          </a:bodyPr>
          <a:lstStyle/>
          <a:p>
            <a:pPr marL="0" indent="0">
              <a:buNone/>
            </a:pPr>
            <a:r>
              <a:rPr lang="tr-TR" sz="2400" dirty="0" smtClean="0"/>
              <a:t>-Yağlar, alkol, aseton, </a:t>
            </a:r>
            <a:r>
              <a:rPr lang="tr-TR" sz="2400" dirty="0" err="1" smtClean="0"/>
              <a:t>dietil</a:t>
            </a:r>
            <a:r>
              <a:rPr lang="tr-TR" sz="2400" dirty="0" smtClean="0"/>
              <a:t> eter, aseton, petrol eteri gibi organik çözücülerde çözünürler. </a:t>
            </a:r>
          </a:p>
          <a:p>
            <a:pPr marL="0" indent="0">
              <a:buNone/>
            </a:pPr>
            <a:r>
              <a:rPr lang="tr-TR" sz="2400" dirty="0" smtClean="0"/>
              <a:t>-Kısa zincirli yağ asitleri (6 C </a:t>
            </a:r>
            <a:r>
              <a:rPr lang="tr-TR" sz="2400" dirty="0" err="1" smtClean="0"/>
              <a:t>luya</a:t>
            </a:r>
            <a:r>
              <a:rPr lang="tr-TR" sz="2400" dirty="0" smtClean="0"/>
              <a:t> kadar olanlar) suda az miktarda çözünürler.</a:t>
            </a:r>
          </a:p>
          <a:p>
            <a:pPr marL="0" indent="0">
              <a:buNone/>
            </a:pPr>
            <a:r>
              <a:rPr lang="tr-TR" sz="2400" dirty="0" smtClean="0"/>
              <a:t>-</a:t>
            </a:r>
            <a:r>
              <a:rPr lang="tr-TR" sz="2400" dirty="0" err="1" smtClean="0"/>
              <a:t>Monogliseritler</a:t>
            </a:r>
            <a:r>
              <a:rPr lang="tr-TR" sz="2400" dirty="0" smtClean="0"/>
              <a:t> ve </a:t>
            </a:r>
            <a:r>
              <a:rPr lang="tr-TR" sz="2400" dirty="0" err="1" smtClean="0"/>
              <a:t>digliseritler</a:t>
            </a:r>
            <a:r>
              <a:rPr lang="tr-TR" sz="2400" dirty="0" smtClean="0"/>
              <a:t> , su ile karıştığından  </a:t>
            </a:r>
            <a:r>
              <a:rPr lang="tr-TR" sz="2400" dirty="0" err="1" smtClean="0"/>
              <a:t>emülgatör</a:t>
            </a:r>
            <a:r>
              <a:rPr lang="tr-TR" sz="2400" dirty="0" smtClean="0"/>
              <a:t> olarak kullanılırlar.</a:t>
            </a:r>
          </a:p>
          <a:p>
            <a:pPr marL="0" indent="0">
              <a:buNone/>
            </a:pPr>
            <a:r>
              <a:rPr lang="tr-TR" sz="2400" dirty="0" smtClean="0"/>
              <a:t>-Yağlar kendileri gibi olan diğer bileşenler için çözücü olarak kullanılabilirler. Örneğin çiçek esansları, yağda çözünen vitaminler gibi.</a:t>
            </a:r>
          </a:p>
        </p:txBody>
      </p:sp>
      <p:sp>
        <p:nvSpPr>
          <p:cNvPr id="4" name="Slayt Numarası Yer Tutucusu 3"/>
          <p:cNvSpPr>
            <a:spLocks noGrp="1"/>
          </p:cNvSpPr>
          <p:nvPr>
            <p:ph type="sldNum" sz="quarter" idx="12"/>
          </p:nvPr>
        </p:nvSpPr>
        <p:spPr/>
        <p:txBody>
          <a:bodyPr/>
          <a:lstStyle/>
          <a:p>
            <a:fld id="{A3BDA223-535D-42ED-9F0C-5945F44E91FC}" type="slidenum">
              <a:rPr lang="tr-TR" smtClean="0"/>
              <a:t>7</a:t>
            </a:fld>
            <a:endParaRPr lang="tr-TR"/>
          </a:p>
        </p:txBody>
      </p:sp>
    </p:spTree>
    <p:extLst>
      <p:ext uri="{BB962C8B-B14F-4D97-AF65-F5344CB8AC3E}">
        <p14:creationId xmlns:p14="http://schemas.microsoft.com/office/powerpoint/2010/main" val="2076620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normAutofit/>
          </a:bodyPr>
          <a:lstStyle/>
          <a:p>
            <a:r>
              <a:rPr lang="tr-TR" sz="2800" b="1" dirty="0" smtClean="0"/>
              <a:t>Yağların Işık </a:t>
            </a:r>
            <a:r>
              <a:rPr lang="tr-TR" sz="2800" b="1" dirty="0" err="1" smtClean="0"/>
              <a:t>Absorbsiyonu</a:t>
            </a:r>
            <a:endParaRPr lang="tr-TR" sz="2800" b="1" dirty="0"/>
          </a:p>
        </p:txBody>
      </p:sp>
      <p:sp>
        <p:nvSpPr>
          <p:cNvPr id="3" name="İçerik Yer Tutucusu 2"/>
          <p:cNvSpPr>
            <a:spLocks noGrp="1"/>
          </p:cNvSpPr>
          <p:nvPr>
            <p:ph idx="1"/>
          </p:nvPr>
        </p:nvSpPr>
        <p:spPr>
          <a:xfrm>
            <a:off x="457200" y="1412776"/>
            <a:ext cx="8229600" cy="4713387"/>
          </a:xfrm>
        </p:spPr>
        <p:txBody>
          <a:bodyPr>
            <a:normAutofit/>
          </a:bodyPr>
          <a:lstStyle/>
          <a:p>
            <a:pPr marL="0" indent="0" algn="just">
              <a:buNone/>
            </a:pPr>
            <a:r>
              <a:rPr lang="tr-TR" sz="2400" dirty="0" smtClean="0"/>
              <a:t>Yapılarında birden fazla çift bağ içeren yağ asitleri KOH ile ısıtıldığında </a:t>
            </a:r>
            <a:r>
              <a:rPr lang="tr-TR" sz="2400" dirty="0" err="1" smtClean="0"/>
              <a:t>konjuge</a:t>
            </a:r>
            <a:r>
              <a:rPr lang="tr-TR" sz="2400" dirty="0" smtClean="0"/>
              <a:t> çift bağlı izomerleri (bir tek, bir çift bağlı şeklinde sıralı) oluşur. Bu izomerleri 230-260 </a:t>
            </a:r>
            <a:r>
              <a:rPr lang="tr-TR" sz="2400" dirty="0" err="1" smtClean="0"/>
              <a:t>nm</a:t>
            </a:r>
            <a:r>
              <a:rPr lang="tr-TR" sz="2400" dirty="0" smtClean="0"/>
              <a:t> dalga boyunda ışınları </a:t>
            </a:r>
            <a:r>
              <a:rPr lang="tr-TR" sz="2400" dirty="0" err="1" smtClean="0"/>
              <a:t>absorbe</a:t>
            </a:r>
            <a:r>
              <a:rPr lang="tr-TR" sz="2400" dirty="0" smtClean="0"/>
              <a:t> eder. Bu şekilde </a:t>
            </a:r>
            <a:r>
              <a:rPr lang="tr-TR" sz="2400" dirty="0" err="1" smtClean="0"/>
              <a:t>spektrofotometre</a:t>
            </a:r>
            <a:r>
              <a:rPr lang="tr-TR" sz="2400" dirty="0" smtClean="0"/>
              <a:t> kullanılarak yağ miktarı tayini yapılır.</a:t>
            </a:r>
            <a:endParaRPr lang="tr-TR" sz="2400" dirty="0"/>
          </a:p>
        </p:txBody>
      </p:sp>
      <p:sp>
        <p:nvSpPr>
          <p:cNvPr id="4" name="Slayt Numarası Yer Tutucusu 3"/>
          <p:cNvSpPr>
            <a:spLocks noGrp="1"/>
          </p:cNvSpPr>
          <p:nvPr>
            <p:ph type="sldNum" sz="quarter" idx="12"/>
          </p:nvPr>
        </p:nvSpPr>
        <p:spPr/>
        <p:txBody>
          <a:bodyPr/>
          <a:lstStyle/>
          <a:p>
            <a:fld id="{A3BDA223-535D-42ED-9F0C-5945F44E91FC}" type="slidenum">
              <a:rPr lang="tr-TR" smtClean="0"/>
              <a:t>8</a:t>
            </a:fld>
            <a:endParaRPr lang="tr-T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429000"/>
            <a:ext cx="328612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529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3200" b="1" dirty="0" smtClean="0"/>
              <a:t>YAĞLARIN KİMYASAL REAKSİYONLARI</a:t>
            </a:r>
            <a:endParaRPr lang="tr-TR" sz="3200" b="1" dirty="0"/>
          </a:p>
        </p:txBody>
      </p:sp>
      <p:sp>
        <p:nvSpPr>
          <p:cNvPr id="3" name="İçerik Yer Tutucusu 2"/>
          <p:cNvSpPr>
            <a:spLocks noGrp="1"/>
          </p:cNvSpPr>
          <p:nvPr>
            <p:ph idx="1"/>
          </p:nvPr>
        </p:nvSpPr>
        <p:spPr>
          <a:xfrm>
            <a:off x="457200" y="980728"/>
            <a:ext cx="8229600" cy="5145435"/>
          </a:xfrm>
        </p:spPr>
        <p:txBody>
          <a:bodyPr>
            <a:normAutofit/>
          </a:bodyPr>
          <a:lstStyle/>
          <a:p>
            <a:pPr marL="0" indent="0">
              <a:buNone/>
            </a:pPr>
            <a:r>
              <a:rPr lang="tr-TR" sz="2000" b="1" dirty="0" smtClean="0"/>
              <a:t>1-HİDROLİZ</a:t>
            </a:r>
          </a:p>
          <a:p>
            <a:pPr marL="0" indent="0">
              <a:buNone/>
            </a:pPr>
            <a:r>
              <a:rPr lang="tr-TR" sz="2000" dirty="0" err="1" smtClean="0"/>
              <a:t>Trigliseritlerin</a:t>
            </a:r>
            <a:r>
              <a:rPr lang="tr-TR" sz="2000" dirty="0" smtClean="0"/>
              <a:t> su etkisiyle parçalanarak </a:t>
            </a:r>
            <a:r>
              <a:rPr lang="tr-TR" sz="2000" dirty="0" err="1" smtClean="0"/>
              <a:t>gliserol</a:t>
            </a:r>
            <a:r>
              <a:rPr lang="tr-TR" sz="2000" dirty="0" smtClean="0"/>
              <a:t> ve serbest yağ asitlerine (SYA) parçalanmasıdır.</a:t>
            </a:r>
          </a:p>
          <a:p>
            <a:pPr marL="0" indent="0">
              <a:buNone/>
            </a:pPr>
            <a:r>
              <a:rPr lang="tr-TR" sz="2000" dirty="0" smtClean="0"/>
              <a:t>-Örneğin, tereyağında bulunan suyun etkisiyle bu olay oluşur. </a:t>
            </a:r>
          </a:p>
          <a:p>
            <a:pPr marL="0" indent="0">
              <a:buNone/>
            </a:pPr>
            <a:r>
              <a:rPr lang="tr-TR" sz="2000" dirty="0" smtClean="0"/>
              <a:t>-Yağlı yiyeceklerin depolanmaları sırasında veya yapılarındaki </a:t>
            </a:r>
            <a:r>
              <a:rPr lang="tr-TR" sz="2000" dirty="0" err="1" smtClean="0"/>
              <a:t>lipaz</a:t>
            </a:r>
            <a:r>
              <a:rPr lang="tr-TR" sz="2000" dirty="0" smtClean="0"/>
              <a:t> enzimi </a:t>
            </a:r>
            <a:r>
              <a:rPr lang="tr-TR" sz="2000" dirty="0" err="1" smtClean="0"/>
              <a:t>inaktive</a:t>
            </a:r>
            <a:r>
              <a:rPr lang="tr-TR" sz="2000" dirty="0" smtClean="0"/>
              <a:t> edilmemişse hidroliz oluşur.</a:t>
            </a:r>
          </a:p>
          <a:p>
            <a:pPr marL="0" indent="0">
              <a:buNone/>
            </a:pPr>
            <a:r>
              <a:rPr lang="tr-TR" sz="2000" dirty="0" smtClean="0"/>
              <a:t>-Yağların ısıtılmasında örneğin tekrar tekrar aynı yağ ile kızartma sırasında oluşur. Yağ yanar ve </a:t>
            </a:r>
            <a:r>
              <a:rPr lang="tr-TR" sz="2000" dirty="0" err="1" smtClean="0"/>
              <a:t>akrolein</a:t>
            </a:r>
            <a:r>
              <a:rPr lang="tr-TR" sz="2000" dirty="0" smtClean="0"/>
              <a:t> oluşur. </a:t>
            </a:r>
          </a:p>
          <a:p>
            <a:pPr marL="0" indent="0">
              <a:buNone/>
            </a:pPr>
            <a:r>
              <a:rPr lang="tr-TR" sz="2000" dirty="0" smtClean="0"/>
              <a:t>Sonuncunda SYA miktarı artar, yağ acılaşır (</a:t>
            </a:r>
            <a:r>
              <a:rPr lang="tr-TR" sz="2000" dirty="0" err="1" smtClean="0"/>
              <a:t>ransit</a:t>
            </a:r>
            <a:r>
              <a:rPr lang="tr-TR" sz="2000" dirty="0" smtClean="0"/>
              <a:t> tat oluşur), yağın asitliği artar.</a:t>
            </a:r>
          </a:p>
          <a:p>
            <a:pPr marL="0" indent="0">
              <a:buNone/>
            </a:pPr>
            <a:endParaRPr lang="tr-TR" b="1" dirty="0"/>
          </a:p>
        </p:txBody>
      </p:sp>
      <p:sp>
        <p:nvSpPr>
          <p:cNvPr id="5" name="Slayt Numarası Yer Tutucusu 4"/>
          <p:cNvSpPr>
            <a:spLocks noGrp="1"/>
          </p:cNvSpPr>
          <p:nvPr>
            <p:ph type="sldNum" sz="quarter" idx="12"/>
          </p:nvPr>
        </p:nvSpPr>
        <p:spPr/>
        <p:txBody>
          <a:bodyPr/>
          <a:lstStyle/>
          <a:p>
            <a:fld id="{A3BDA223-535D-42ED-9F0C-5945F44E91FC}" type="slidenum">
              <a:rPr lang="tr-TR" smtClean="0"/>
              <a:t>9</a:t>
            </a:fld>
            <a:endParaRPr lang="tr-TR"/>
          </a:p>
        </p:txBody>
      </p:sp>
      <p:sp>
        <p:nvSpPr>
          <p:cNvPr id="4" name="Metin kutusu 3"/>
          <p:cNvSpPr txBox="1"/>
          <p:nvPr/>
        </p:nvSpPr>
        <p:spPr>
          <a:xfrm>
            <a:off x="2915816" y="6108254"/>
            <a:ext cx="3672408" cy="369332"/>
          </a:xfrm>
          <a:prstGeom prst="rect">
            <a:avLst/>
          </a:prstGeom>
          <a:noFill/>
        </p:spPr>
        <p:txBody>
          <a:bodyPr wrap="square" rtlCol="0">
            <a:spAutoFit/>
          </a:bodyPr>
          <a:lstStyle/>
          <a:p>
            <a:r>
              <a:rPr lang="tr-TR" dirty="0" smtClean="0"/>
              <a:t>Hidroliz reaksiyonu</a:t>
            </a:r>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84" y="4365104"/>
            <a:ext cx="61245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284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491</TotalTime>
  <Words>2265</Words>
  <Application>Microsoft Office PowerPoint</Application>
  <PresentationFormat>Ekran Gösterisi (4:3)</PresentationFormat>
  <Paragraphs>174</Paragraphs>
  <Slides>28</Slides>
  <Notes>1</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Ofis Teması</vt:lpstr>
      <vt:lpstr>GKK 207 YAĞLARIN ANALİZİ DERS 2:  YAĞLARIN ÖZELLİKLERİ </vt:lpstr>
      <vt:lpstr>Yağların Fiziksel Özellikleri </vt:lpstr>
      <vt:lpstr>Yağların Yoğunluğu</vt:lpstr>
      <vt:lpstr>Yağların Erime Noktaları </vt:lpstr>
      <vt:lpstr>PowerPoint Sunusu</vt:lpstr>
      <vt:lpstr>Yağların Kristal Yapısı</vt:lpstr>
      <vt:lpstr>Yağların Çözünürlükleri</vt:lpstr>
      <vt:lpstr>Yağların Işık Absorbsiyonu</vt:lpstr>
      <vt:lpstr>YAĞLARIN KİMYASAL REAKSİYONLARI</vt:lpstr>
      <vt:lpstr>PowerPoint Sunusu</vt:lpstr>
      <vt:lpstr>PowerPoint Sunusu</vt:lpstr>
      <vt:lpstr>3-ARA ESTERLEŞME</vt:lpstr>
      <vt:lpstr>YAĞLARIN ÇİFT BAĞLARINDAKİ KİMYASAL REAKSİYONLAR</vt:lpstr>
      <vt:lpstr>1-OKSİDASYON</vt:lpstr>
      <vt:lpstr>PowerPoint Sunusu</vt:lpstr>
      <vt:lpstr>PowerPoint Sunusu</vt:lpstr>
      <vt:lpstr>PowerPoint Sunusu</vt:lpstr>
      <vt:lpstr>Oksidasyonu Etkileyen Faktörler</vt:lpstr>
      <vt:lpstr>Antioksidanlar (Oksidasyonu Engelleyici Bileşikler)</vt:lpstr>
      <vt:lpstr>PowerPoint Sunusu</vt:lpstr>
      <vt:lpstr>PowerPoint Sunusu</vt:lpstr>
      <vt:lpstr>2-HİDROJENLENME</vt:lpstr>
      <vt:lpstr>3-İZOMERİZASYON</vt:lpstr>
      <vt:lpstr>5. Reversiyon (Eski Durumuna Dönme) </vt:lpstr>
      <vt:lpstr>.      Kızartma Yağları      </vt:lpstr>
      <vt:lpstr>Kızartma ile yağda görülen değişiklikler</vt:lpstr>
      <vt:lpstr>Yağın kızartılması sırasında oluşan değişimler</vt:lpstr>
      <vt:lpstr>Trans Yağlar</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GTE 207 YAĞLARIN ANALİZİ DERS 2:  YAĞLARIN ÖZELLİKLERİ </dc:title>
  <dc:creator>HP2020</dc:creator>
  <cp:lastModifiedBy>HP2020</cp:lastModifiedBy>
  <cp:revision>32</cp:revision>
  <dcterms:created xsi:type="dcterms:W3CDTF">2020-10-11T18:53:48Z</dcterms:created>
  <dcterms:modified xsi:type="dcterms:W3CDTF">2020-10-25T11:27:03Z</dcterms:modified>
</cp:coreProperties>
</file>